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89" r:id="rId2"/>
    <p:sldMasterId id="2147483701" r:id="rId3"/>
  </p:sldMasterIdLst>
  <p:notesMasterIdLst>
    <p:notesMasterId r:id="rId55"/>
  </p:notesMasterIdLst>
  <p:sldIdLst>
    <p:sldId id="439" r:id="rId4"/>
    <p:sldId id="460" r:id="rId5"/>
    <p:sldId id="461" r:id="rId6"/>
    <p:sldId id="530" r:id="rId7"/>
    <p:sldId id="531" r:id="rId8"/>
    <p:sldId id="532" r:id="rId9"/>
    <p:sldId id="533" r:id="rId10"/>
    <p:sldId id="534" r:id="rId11"/>
    <p:sldId id="535" r:id="rId12"/>
    <p:sldId id="536" r:id="rId13"/>
    <p:sldId id="537" r:id="rId14"/>
    <p:sldId id="538" r:id="rId15"/>
    <p:sldId id="539" r:id="rId16"/>
    <p:sldId id="540" r:id="rId17"/>
    <p:sldId id="541" r:id="rId18"/>
    <p:sldId id="543" r:id="rId19"/>
    <p:sldId id="544" r:id="rId20"/>
    <p:sldId id="545" r:id="rId21"/>
    <p:sldId id="546" r:id="rId22"/>
    <p:sldId id="547" r:id="rId23"/>
    <p:sldId id="548" r:id="rId24"/>
    <p:sldId id="549" r:id="rId25"/>
    <p:sldId id="550" r:id="rId26"/>
    <p:sldId id="551" r:id="rId27"/>
    <p:sldId id="552" r:id="rId28"/>
    <p:sldId id="553" r:id="rId29"/>
    <p:sldId id="554" r:id="rId30"/>
    <p:sldId id="555" r:id="rId31"/>
    <p:sldId id="556" r:id="rId32"/>
    <p:sldId id="557" r:id="rId33"/>
    <p:sldId id="495" r:id="rId34"/>
    <p:sldId id="492" r:id="rId35"/>
    <p:sldId id="496" r:id="rId36"/>
    <p:sldId id="497" r:id="rId37"/>
    <p:sldId id="498" r:id="rId38"/>
    <p:sldId id="499" r:id="rId39"/>
    <p:sldId id="524" r:id="rId40"/>
    <p:sldId id="525" r:id="rId41"/>
    <p:sldId id="526" r:id="rId42"/>
    <p:sldId id="527" r:id="rId43"/>
    <p:sldId id="528" r:id="rId44"/>
    <p:sldId id="529" r:id="rId45"/>
    <p:sldId id="458" r:id="rId46"/>
    <p:sldId id="501" r:id="rId47"/>
    <p:sldId id="502" r:id="rId48"/>
    <p:sldId id="503" r:id="rId49"/>
    <p:sldId id="504" r:id="rId50"/>
    <p:sldId id="505" r:id="rId51"/>
    <p:sldId id="506" r:id="rId52"/>
    <p:sldId id="511" r:id="rId53"/>
    <p:sldId id="500" r:id="rId54"/>
  </p:sldIdLst>
  <p:sldSz cx="9144000" cy="6858000" type="screen4x3"/>
  <p:notesSz cx="6858000" cy="9144000"/>
  <p:defaultTextStyle>
    <a:defPPr>
      <a:defRPr lang="en-US"/>
    </a:defPPr>
    <a:lvl1pPr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New Roman" panose="02020603050405020304" pitchFamily="18" charset="0"/>
        <a:ea typeface="+mn-ea"/>
        <a:cs typeface="+mn-cs"/>
      </a:defRPr>
    </a:lvl5pPr>
    <a:lvl6pPr marL="2286000" algn="l" defTabSz="914400" rtl="0" eaLnBrk="1" latinLnBrk="0" hangingPunct="1">
      <a:defRPr sz="3600" kern="1200">
        <a:solidFill>
          <a:schemeClr val="tx1"/>
        </a:solidFill>
        <a:latin typeface="Times New Roman" panose="02020603050405020304" pitchFamily="18" charset="0"/>
        <a:ea typeface="+mn-ea"/>
        <a:cs typeface="+mn-cs"/>
      </a:defRPr>
    </a:lvl6pPr>
    <a:lvl7pPr marL="2743200" algn="l" defTabSz="914400" rtl="0" eaLnBrk="1" latinLnBrk="0" hangingPunct="1">
      <a:defRPr sz="3600" kern="1200">
        <a:solidFill>
          <a:schemeClr val="tx1"/>
        </a:solidFill>
        <a:latin typeface="Times New Roman" panose="02020603050405020304" pitchFamily="18" charset="0"/>
        <a:ea typeface="+mn-ea"/>
        <a:cs typeface="+mn-cs"/>
      </a:defRPr>
    </a:lvl7pPr>
    <a:lvl8pPr marL="3200400" algn="l" defTabSz="914400" rtl="0" eaLnBrk="1" latinLnBrk="0" hangingPunct="1">
      <a:defRPr sz="3600" kern="1200">
        <a:solidFill>
          <a:schemeClr val="tx1"/>
        </a:solidFill>
        <a:latin typeface="Times New Roman" panose="02020603050405020304" pitchFamily="18" charset="0"/>
        <a:ea typeface="+mn-ea"/>
        <a:cs typeface="+mn-cs"/>
      </a:defRPr>
    </a:lvl8pPr>
    <a:lvl9pPr marL="3657600" algn="l" defTabSz="914400" rtl="0" eaLnBrk="1" latinLnBrk="0" hangingPunct="1">
      <a:defRPr sz="36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4660"/>
  </p:normalViewPr>
  <p:slideViewPr>
    <p:cSldViewPr>
      <p:cViewPr>
        <p:scale>
          <a:sx n="66" d="100"/>
          <a:sy n="66" d="100"/>
        </p:scale>
        <p:origin x="883" y="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57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69EE152-FAC0-4527-AAFA-39FA545705D8}" type="slidenum">
              <a:rPr lang="en-US" altLang="en-US"/>
              <a:pPr>
                <a:defRPr/>
              </a:pPr>
              <a:t>‹#›</a:t>
            </a:fld>
            <a:endParaRPr lang="en-US" altLang="en-US"/>
          </a:p>
        </p:txBody>
      </p:sp>
    </p:spTree>
    <p:extLst>
      <p:ext uri="{BB962C8B-B14F-4D97-AF65-F5344CB8AC3E}">
        <p14:creationId xmlns:p14="http://schemas.microsoft.com/office/powerpoint/2010/main" val="8381226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a:ln/>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1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D0EA397-3D74-4F1F-8150-B12389078CF2}"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4640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This is a third type of cracking referred to as block cracking.  It occurs mostly due to HMA aging.</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9F8205-DE4C-4076-A11E-56C42C640D49}"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17884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subgrade is wet and the temperature drops below freezing, ice lenses are formed.  Since the volume of ice is higher than the volume of water, frost heave occurs as shown.  When the cycles of freeze and thaw are repeated many times in the season cracking and potholes are developed as shown.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1DD6-080D-47EF-974E-7B16CFBD5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201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Comic slide.</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BA42069-D5E2-4134-8475-F25402234C5C}"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07120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Water may bleed and pump through the crack.  Also, depression (cupping deformation) may develop at the crack due to pumping of fines through the crack.</a:t>
            </a: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248953F-818F-4188-A08D-2CC3A17B1225}"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37563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If the aggregate is hydrophilic (water loving), it is attacked to water more than asphalt.  In this case, the bond between aggregate and asphalt is lost and aggregate particles are stripped.</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837D15-AF51-4C70-8C70-712BA59DEFB2}"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058551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Raveling is mostly due to aging.</a:t>
            </a:r>
          </a:p>
        </p:txBody>
      </p:sp>
      <p:sp>
        <p:nvSpPr>
          <p:cNvPr id="286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68F5BAE-80E9-4BA9-8A62-4EBEEF5281D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0860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Comic slide.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1DD6-080D-47EF-974E-7B16CFBD5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618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D91663B-C2DD-4EAF-B3BB-AF9E1355D5B5}"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0723" name="Rectangle 2"/>
          <p:cNvSpPr>
            <a:spLocks noGrp="1" noRot="1" noChangeAspect="1" noChangeArrowheads="1" noTextEdit="1"/>
          </p:cNvSpPr>
          <p:nvPr>
            <p:ph type="sldImg"/>
          </p:nvPr>
        </p:nvSpPr>
        <p:spPr>
          <a:xfrm>
            <a:off x="1160463" y="706438"/>
            <a:ext cx="4538662" cy="3403600"/>
          </a:xfrm>
          <a:solidFill>
            <a:srgbClr val="FFFFFF"/>
          </a:solidFill>
          <a:ln/>
        </p:spPr>
      </p:sp>
      <p:sp>
        <p:nvSpPr>
          <p:cNvPr id="30724" name="Rectangle 3"/>
          <p:cNvSpPr>
            <a:spLocks noGrp="1" noChangeArrowheads="1"/>
          </p:cNvSpPr>
          <p:nvPr>
            <p:ph type="body" idx="1"/>
          </p:nvPr>
        </p:nvSpPr>
        <p:spPr>
          <a:xfrm>
            <a:off x="914400" y="4343400"/>
            <a:ext cx="5029200" cy="4098925"/>
          </a:xfrm>
          <a:solidFill>
            <a:srgbClr val="FFFFFF"/>
          </a:solidFill>
          <a:ln>
            <a:solidFill>
              <a:srgbClr val="000000"/>
            </a:solidFill>
          </a:ln>
        </p:spPr>
        <p:txBody>
          <a:bodyPr/>
          <a:lstStyle/>
          <a:p>
            <a:pPr eaLnBrk="1" hangingPunct="1"/>
            <a:r>
              <a:rPr lang="en-US" altLang="en-US" dirty="0" smtClean="0"/>
              <a:t>Bleeding occurs due to too much asphalt in the HMA, which is squeezed between aggregate particles and migrates to the surface.  Bleeding may result in skidding when pavement is wet and possible hydroplaning.</a:t>
            </a:r>
          </a:p>
        </p:txBody>
      </p:sp>
    </p:spTree>
    <p:extLst>
      <p:ext uri="{BB962C8B-B14F-4D97-AF65-F5344CB8AC3E}">
        <p14:creationId xmlns:p14="http://schemas.microsoft.com/office/powerpoint/2010/main" val="930104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Aggregate may get polished because of its low abrasion resistance.  </a:t>
            </a:r>
            <a:r>
              <a:rPr lang="en-US" altLang="en-US" dirty="0"/>
              <a:t>Polished aggregate may result in skidding when pavement is wet and possible hydroplaning.</a:t>
            </a:r>
            <a:endParaRPr lang="en-US" altLang="en-US" dirty="0"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9EC6723-D26F-45EE-AA5A-8D40B2D547E8}"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93972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Shoving occurs because of the instability of HMA</a:t>
            </a:r>
            <a:r>
              <a:rPr lang="en-US" dirty="0" smtClean="0"/>
              <a:t>.  </a:t>
            </a:r>
            <a:r>
              <a:rPr lang="en-US" dirty="0"/>
              <a:t>Instability of HMA could be due to too much asphalt in the mix, too soft asphalt for that region, rounded </a:t>
            </a:r>
            <a:r>
              <a:rPr lang="en-US" dirty="0" smtClean="0"/>
              <a:t>aggregate, </a:t>
            </a:r>
            <a:r>
              <a:rPr lang="en-US" dirty="0"/>
              <a:t>and/or too many fines.</a:t>
            </a:r>
            <a:r>
              <a:rPr lang="en-US" altLang="en-US" dirty="0" smtClean="0"/>
              <a:t> </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81CBB29-502D-4715-A781-ED1E38D63308}"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36317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common types of distresses.  As we discussed before, distresses are not necessarily failure.  When one or more distresses reaches an unacceptable condition, we call it failure.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1DD6-080D-47EF-974E-7B16CFBD5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5953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24DA2C1-A3EC-41BE-ACD2-27F52816E72A}"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smtClean="0"/>
              <a:t>If a jointed or cracked concrete pavement is overlaid with an asphalt layer, joints or cracks might reflect on the overlay.  Same thing occurs if a cracked asphalt pavement is overlaid with asphalt overlay.  This occurs because of the horizontal and vertical movements of the joints or cracks, which results in stress concentrations at the bottom of overlay and development of reflected cracks.</a:t>
            </a:r>
          </a:p>
        </p:txBody>
      </p:sp>
    </p:spTree>
    <p:extLst>
      <p:ext uri="{BB962C8B-B14F-4D97-AF65-F5344CB8AC3E}">
        <p14:creationId xmlns:p14="http://schemas.microsoft.com/office/powerpoint/2010/main" val="3608369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ADAFE953-CFB5-4EAA-87A4-724AD8C63391}" type="slidenum">
              <a:rPr lang="en-US" altLang="en-US" sz="1200" smtClean="0"/>
              <a:pPr/>
              <a:t>32</a:t>
            </a:fld>
            <a:endParaRPr lang="en-US" altLang="en-US" sz="1200" smtClean="0"/>
          </a:p>
        </p:txBody>
      </p:sp>
      <p:sp>
        <p:nvSpPr>
          <p:cNvPr id="56323" name="Rectangle 2"/>
          <p:cNvSpPr>
            <a:spLocks noGrp="1" noRot="1" noChangeAspect="1" noChangeArrowheads="1" noTextEdit="1"/>
          </p:cNvSpPr>
          <p:nvPr>
            <p:ph type="sldImg"/>
          </p:nvPr>
        </p:nvSpPr>
        <p:spPr>
          <a:xfrm>
            <a:off x="1160463" y="706438"/>
            <a:ext cx="4538662" cy="3403600"/>
          </a:xfrm>
          <a:ln/>
        </p:spPr>
      </p:sp>
      <p:sp>
        <p:nvSpPr>
          <p:cNvPr id="56324" name="Rectangle 3"/>
          <p:cNvSpPr>
            <a:spLocks noGrp="1" noChangeArrowheads="1"/>
          </p:cNvSpPr>
          <p:nvPr>
            <p:ph type="body" idx="1"/>
          </p:nvPr>
        </p:nvSpPr>
        <p:spPr>
          <a:xfrm>
            <a:off x="914400" y="4343400"/>
            <a:ext cx="5029200" cy="4098925"/>
          </a:xfrm>
          <a:noFill/>
        </p:spPr>
        <p:txBody>
          <a:bodyPr/>
          <a:lstStyle/>
          <a:p>
            <a:pPr eaLnBrk="1" hangingPunct="1"/>
            <a:endParaRPr lang="en-US" altLang="en-US" smtClean="0"/>
          </a:p>
        </p:txBody>
      </p:sp>
    </p:spTree>
    <p:extLst>
      <p:ext uri="{BB962C8B-B14F-4D97-AF65-F5344CB8AC3E}">
        <p14:creationId xmlns:p14="http://schemas.microsoft.com/office/powerpoint/2010/main" val="666471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521C8C82-16E1-46CC-BEB3-4B40D1E0E063}" type="slidenum">
              <a:rPr lang="en-US" altLang="en-US" sz="1200" smtClean="0"/>
              <a:pPr/>
              <a:t>38</a:t>
            </a:fld>
            <a:endParaRPr lang="en-US" altLang="en-US" sz="1200" smtClean="0"/>
          </a:p>
        </p:txBody>
      </p:sp>
      <p:sp>
        <p:nvSpPr>
          <p:cNvPr id="63491" name="Rectangle 2"/>
          <p:cNvSpPr>
            <a:spLocks noGrp="1" noRot="1" noChangeAspect="1" noChangeArrowheads="1" noTextEdit="1"/>
          </p:cNvSpPr>
          <p:nvPr>
            <p:ph type="sldImg"/>
          </p:nvPr>
        </p:nvSpPr>
        <p:spPr>
          <a:xfrm>
            <a:off x="1141413" y="684213"/>
            <a:ext cx="4575175" cy="3430587"/>
          </a:xfrm>
          <a:ln/>
        </p:spPr>
      </p:sp>
      <p:sp>
        <p:nvSpPr>
          <p:cNvPr id="63492" name="Rectangle 3"/>
          <p:cNvSpPr>
            <a:spLocks noGrp="1" noChangeArrowheads="1"/>
          </p:cNvSpPr>
          <p:nvPr>
            <p:ph type="body" idx="1"/>
          </p:nvPr>
        </p:nvSpPr>
        <p:spPr>
          <a:xfrm>
            <a:off x="914400" y="4344988"/>
            <a:ext cx="5029200" cy="4114800"/>
          </a:xfrm>
          <a:noFill/>
        </p:spPr>
        <p:txBody>
          <a:bodyPr/>
          <a:lstStyle/>
          <a:p>
            <a:pPr marL="190500" indent="-190500" eaLnBrk="1" hangingPunct="1"/>
            <a:endParaRPr lang="en-US" altLang="en-US" smtClean="0"/>
          </a:p>
        </p:txBody>
      </p:sp>
    </p:spTree>
    <p:extLst>
      <p:ext uri="{BB962C8B-B14F-4D97-AF65-F5344CB8AC3E}">
        <p14:creationId xmlns:p14="http://schemas.microsoft.com/office/powerpoint/2010/main" val="2684516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32B9EB40-3A77-4B13-B832-A21B3425137B}" type="slidenum">
              <a:rPr lang="en-US" altLang="en-US" sz="1200" smtClean="0"/>
              <a:pPr/>
              <a:t>39</a:t>
            </a:fld>
            <a:endParaRPr lang="en-US" altLang="en-US" sz="1200" smtClean="0"/>
          </a:p>
        </p:txBody>
      </p:sp>
      <p:sp>
        <p:nvSpPr>
          <p:cNvPr id="65539" name="Rectangle 2"/>
          <p:cNvSpPr>
            <a:spLocks noGrp="1" noRot="1" noChangeAspect="1" noChangeArrowheads="1" noTextEdit="1"/>
          </p:cNvSpPr>
          <p:nvPr>
            <p:ph type="sldImg"/>
          </p:nvPr>
        </p:nvSpPr>
        <p:spPr>
          <a:xfrm>
            <a:off x="1141413" y="684213"/>
            <a:ext cx="4575175" cy="3430587"/>
          </a:xfrm>
          <a:ln/>
        </p:spPr>
      </p:sp>
      <p:sp>
        <p:nvSpPr>
          <p:cNvPr id="65540" name="Rectangle 3"/>
          <p:cNvSpPr>
            <a:spLocks noGrp="1" noChangeArrowheads="1"/>
          </p:cNvSpPr>
          <p:nvPr>
            <p:ph type="body" idx="1"/>
          </p:nvPr>
        </p:nvSpPr>
        <p:spPr>
          <a:xfrm>
            <a:off x="914400" y="4344988"/>
            <a:ext cx="5029200" cy="4114800"/>
          </a:xfrm>
          <a:noFill/>
        </p:spPr>
        <p:txBody>
          <a:bodyPr/>
          <a:lstStyle/>
          <a:p>
            <a:pPr marL="190500" indent="-190500" eaLnBrk="1" hangingPunct="1"/>
            <a:endParaRPr lang="en-US" altLang="en-US" smtClean="0"/>
          </a:p>
        </p:txBody>
      </p:sp>
    </p:spTree>
    <p:extLst>
      <p:ext uri="{BB962C8B-B14F-4D97-AF65-F5344CB8AC3E}">
        <p14:creationId xmlns:p14="http://schemas.microsoft.com/office/powerpoint/2010/main" val="2943355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992580A6-EE48-46BA-9749-5928B8CCD401}" type="slidenum">
              <a:rPr lang="en-US" altLang="en-US" sz="1200" smtClean="0"/>
              <a:pPr/>
              <a:t>40</a:t>
            </a:fld>
            <a:endParaRPr lang="en-US" altLang="en-US" sz="1200" smtClean="0"/>
          </a:p>
        </p:txBody>
      </p:sp>
      <p:sp>
        <p:nvSpPr>
          <p:cNvPr id="67587" name="Rectangle 2"/>
          <p:cNvSpPr>
            <a:spLocks noGrp="1" noRot="1" noChangeAspect="1" noChangeArrowheads="1" noTextEdit="1"/>
          </p:cNvSpPr>
          <p:nvPr>
            <p:ph type="sldImg"/>
          </p:nvPr>
        </p:nvSpPr>
        <p:spPr>
          <a:xfrm>
            <a:off x="1141413" y="684213"/>
            <a:ext cx="4575175" cy="3430587"/>
          </a:xfrm>
          <a:ln/>
        </p:spPr>
      </p:sp>
      <p:sp>
        <p:nvSpPr>
          <p:cNvPr id="67588" name="Rectangle 3"/>
          <p:cNvSpPr>
            <a:spLocks noGrp="1" noChangeArrowheads="1"/>
          </p:cNvSpPr>
          <p:nvPr>
            <p:ph type="body" idx="1"/>
          </p:nvPr>
        </p:nvSpPr>
        <p:spPr>
          <a:xfrm>
            <a:off x="914400" y="4344988"/>
            <a:ext cx="5029200" cy="4114800"/>
          </a:xfrm>
          <a:noFill/>
        </p:spPr>
        <p:txBody>
          <a:bodyPr/>
          <a:lstStyle/>
          <a:p>
            <a:pPr marL="190500" indent="-190500" eaLnBrk="1" hangingPunct="1"/>
            <a:endParaRPr lang="en-US" altLang="en-US" smtClean="0"/>
          </a:p>
        </p:txBody>
      </p:sp>
    </p:spTree>
    <p:extLst>
      <p:ext uri="{BB962C8B-B14F-4D97-AF65-F5344CB8AC3E}">
        <p14:creationId xmlns:p14="http://schemas.microsoft.com/office/powerpoint/2010/main" val="545991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E874EC41-BB2B-41DF-A4D1-EEAE56E624D2}" type="slidenum">
              <a:rPr lang="en-US" altLang="en-US" sz="1200" smtClean="0"/>
              <a:pPr/>
              <a:t>41</a:t>
            </a:fld>
            <a:endParaRPr lang="en-US" altLang="en-US" sz="1200" smtClean="0"/>
          </a:p>
        </p:txBody>
      </p:sp>
      <p:sp>
        <p:nvSpPr>
          <p:cNvPr id="69635" name="Rectangle 2"/>
          <p:cNvSpPr>
            <a:spLocks noGrp="1" noRot="1" noChangeAspect="1" noChangeArrowheads="1" noTextEdit="1"/>
          </p:cNvSpPr>
          <p:nvPr>
            <p:ph type="sldImg"/>
          </p:nvPr>
        </p:nvSpPr>
        <p:spPr>
          <a:xfrm>
            <a:off x="1141413" y="684213"/>
            <a:ext cx="4575175" cy="3430587"/>
          </a:xfrm>
          <a:ln/>
        </p:spPr>
      </p:sp>
      <p:sp>
        <p:nvSpPr>
          <p:cNvPr id="69636" name="Rectangle 3"/>
          <p:cNvSpPr>
            <a:spLocks noGrp="1" noChangeArrowheads="1"/>
          </p:cNvSpPr>
          <p:nvPr>
            <p:ph type="body" idx="1"/>
          </p:nvPr>
        </p:nvSpPr>
        <p:spPr>
          <a:xfrm>
            <a:off x="914400" y="4344988"/>
            <a:ext cx="5029200" cy="4114800"/>
          </a:xfrm>
          <a:noFill/>
        </p:spPr>
        <p:txBody>
          <a:bodyPr/>
          <a:lstStyle/>
          <a:p>
            <a:pPr marL="190500" indent="-190500" eaLnBrk="1" hangingPunct="1"/>
            <a:endParaRPr lang="en-US" altLang="en-US" smtClean="0"/>
          </a:p>
        </p:txBody>
      </p:sp>
    </p:spTree>
    <p:extLst>
      <p:ext uri="{BB962C8B-B14F-4D97-AF65-F5344CB8AC3E}">
        <p14:creationId xmlns:p14="http://schemas.microsoft.com/office/powerpoint/2010/main" val="1433771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AA396A1D-BB7D-4000-8071-33C6D61CA0B9}" type="slidenum">
              <a:rPr lang="en-US" altLang="en-US" sz="1200" smtClean="0"/>
              <a:pPr/>
              <a:t>42</a:t>
            </a:fld>
            <a:endParaRPr lang="en-US" altLang="en-US" sz="1200" smtClean="0"/>
          </a:p>
        </p:txBody>
      </p:sp>
      <p:sp>
        <p:nvSpPr>
          <p:cNvPr id="71683" name="Rectangle 2"/>
          <p:cNvSpPr>
            <a:spLocks noGrp="1" noRot="1" noChangeAspect="1" noChangeArrowheads="1" noTextEdit="1"/>
          </p:cNvSpPr>
          <p:nvPr>
            <p:ph type="sldImg"/>
          </p:nvPr>
        </p:nvSpPr>
        <p:spPr>
          <a:xfrm>
            <a:off x="1141413" y="684213"/>
            <a:ext cx="4575175" cy="3430587"/>
          </a:xfrm>
          <a:ln/>
        </p:spPr>
      </p:sp>
      <p:sp>
        <p:nvSpPr>
          <p:cNvPr id="71684" name="Rectangle 3"/>
          <p:cNvSpPr>
            <a:spLocks noGrp="1" noChangeArrowheads="1"/>
          </p:cNvSpPr>
          <p:nvPr>
            <p:ph type="body" idx="1"/>
          </p:nvPr>
        </p:nvSpPr>
        <p:spPr>
          <a:xfrm>
            <a:off x="914400" y="4344988"/>
            <a:ext cx="5029200" cy="4114800"/>
          </a:xfrm>
          <a:noFill/>
        </p:spPr>
        <p:txBody>
          <a:bodyPr/>
          <a:lstStyle/>
          <a:p>
            <a:pPr marL="190500" indent="-190500" eaLnBrk="1" hangingPunct="1"/>
            <a:endParaRPr lang="en-US" altLang="en-US" smtClean="0"/>
          </a:p>
        </p:txBody>
      </p:sp>
    </p:spTree>
    <p:extLst>
      <p:ext uri="{BB962C8B-B14F-4D97-AF65-F5344CB8AC3E}">
        <p14:creationId xmlns:p14="http://schemas.microsoft.com/office/powerpoint/2010/main" val="2422686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656B66AA-15A1-4D78-B87E-A38F1F13BECF}" type="slidenum">
              <a:rPr lang="en-US" altLang="en-US" sz="1200" smtClean="0"/>
              <a:pPr/>
              <a:t>50</a:t>
            </a:fld>
            <a:endParaRPr lang="en-US" altLang="en-US" sz="1200" smtClean="0"/>
          </a:p>
        </p:txBody>
      </p:sp>
      <p:sp>
        <p:nvSpPr>
          <p:cNvPr id="80899" name="Rectangle 2"/>
          <p:cNvSpPr>
            <a:spLocks noGrp="1" noRot="1" noChangeAspect="1" noChangeArrowheads="1" noTextEdit="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smtClean="0"/>
              <a:t>Monitoring the long-term performance of maintenance treatments is essential for sustaining a preventive maintenance program for the long haul.  This step should not be ignored once the program has been implemented.</a:t>
            </a:r>
          </a:p>
          <a:p>
            <a:pPr eaLnBrk="1" hangingPunct="1"/>
            <a:endParaRPr lang="en-US" altLang="en-US" smtClean="0"/>
          </a:p>
          <a:p>
            <a:pPr eaLnBrk="1" hangingPunct="1"/>
            <a:r>
              <a:rPr lang="en-US" altLang="en-US" smtClean="0"/>
              <a:t>Early analysis is important; an agency could continue bad practice for years if there is no proof that the treatment is not performing as expected.  Due to the relatively short service lives with respect to new pavement design and rehabilitation, early analysis will also be more meaningful.</a:t>
            </a:r>
          </a:p>
        </p:txBody>
      </p:sp>
    </p:spTree>
    <p:extLst>
      <p:ext uri="{BB962C8B-B14F-4D97-AF65-F5344CB8AC3E}">
        <p14:creationId xmlns:p14="http://schemas.microsoft.com/office/powerpoint/2010/main" val="158404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14425"/>
            <a:ext cx="4114800" cy="3086100"/>
          </a:xfrm>
        </p:spPr>
      </p:sp>
      <p:sp>
        <p:nvSpPr>
          <p:cNvPr id="3" name="Notes Placeholder 2"/>
          <p:cNvSpPr>
            <a:spLocks noGrp="1"/>
          </p:cNvSpPr>
          <p:nvPr>
            <p:ph type="body" idx="1"/>
          </p:nvPr>
        </p:nvSpPr>
        <p:spPr/>
        <p:txBody>
          <a:bodyPr/>
          <a:lstStyle/>
          <a:p>
            <a:r>
              <a:rPr lang="en-US" dirty="0" smtClean="0"/>
              <a:t>There are different types of cracking in flexible pavement.  One of the common types of cracking is due to fatigue.  When the load is applied the asphalt layer bends and tension is developed at the bottom of asphalt layer.  When the load is removed the layer rebounds.  When the bending and rebounding is repeated thousands of time cracks will start at the bottom of the layer and gradually propagate to the surface.  It is like bending a paper clip several times.  Eventually it will break.</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1DD6-080D-47EF-974E-7B16CFBD5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52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Fatigue cracking starts with small cracks in the wheel paths.  Later, alligator cracks are developed as shown here.  This is a structural type distress.</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F97394C-DF96-4FE1-B3AD-661EFC43B87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91302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When the wheel load is applied deformation occurs in all layers.  When the load is removed most of the deformation is rebound.  However, a small deformation remains permanently.  This permanent deformation accumulates with the continuous load repetitions.  This means that rutting that appears at the pavement surface could be developed from any layer of the pavement.</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83EA41F-9FE7-46FF-A59B-C2D8F961D623}"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97784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Permanent deformation (rutting) occurs in the wheel path.</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B8F20B0-41E7-4889-A8F1-1576A6435E8B}"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99420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surface layer for three types of rutting.  The first case shows rutting in the wheel path and shoving outside of the wheel path, which indicates that the surface layer is unstable.  Instability of HMA could be due to too much asphalt in the mix, too soft asphalt for that region,</a:t>
            </a:r>
            <a:r>
              <a:rPr lang="en-US" dirty="0"/>
              <a:t> rounded </a:t>
            </a:r>
            <a:r>
              <a:rPr lang="en-US" dirty="0" smtClean="0"/>
              <a:t>aggregate, and/or too many fines.  The second case shows rutting at the surface, but no deformation at the bottom of the layer.  This means that the compaction during construction was not enough and the traffic produced further compaction.  The third case shows that the HMA layer thickness is essentially the same and permanent deformation occurred in the subgrade.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251DD6-080D-47EF-974E-7B16CFBD51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197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Thermal (low temperature) cracking is always in the lateral direction.  When the temperature decreases in the winter while the layer is not free to move because of friction, tension develops in the HMA layer.  When the tensile stress exceeds the tensile strength, the material will crack.</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95C189D-E5E7-484C-9260-0E4BF4F0F097}"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2176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t>These are some examples of thermal cracking</a:t>
            </a:r>
            <a:r>
              <a:rPr lang="en-US" altLang="en-US" dirty="0"/>
              <a:t>. </a:t>
            </a:r>
            <a:r>
              <a:rPr lang="en-US" altLang="en-US" dirty="0" smtClean="0"/>
              <a:t> Thermal cracking usually occurs at equal intervals between 20-40 ft.  Sometimes the crack width increases every year as shown the bottom right picture and sometimes it is referred as durability cracking.</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36314AE-9F25-4A52-8018-A1A764778EBF}" type="slidenum">
              <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8085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9525" y="-20638"/>
            <a:ext cx="9153525" cy="6878638"/>
            <a:chOff x="-6" y="-13"/>
            <a:chExt cx="5766" cy="4333"/>
          </a:xfrm>
        </p:grpSpPr>
        <p:sp>
          <p:nvSpPr>
            <p:cNvPr id="5" name="Rectangle 3"/>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a:p>
          </p:txBody>
        </p:sp>
        <p:sp>
          <p:nvSpPr>
            <p:cNvPr id="6" name="Freeform 4"/>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5"/>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Freeform 6"/>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Freeform 7"/>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Freeform 8"/>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Freeform 9"/>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Freeform 10"/>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Freeform 11"/>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368652" name="Rectangle 12"/>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smtClean="0"/>
              <a:t>Click to edit Master title style</a:t>
            </a:r>
          </a:p>
        </p:txBody>
      </p:sp>
      <p:sp>
        <p:nvSpPr>
          <p:cNvPr id="368653" name="Rectangle 13"/>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smtClean="0"/>
              <a:t>Click to edit Master subtitle style</a:t>
            </a:r>
          </a:p>
        </p:txBody>
      </p:sp>
      <p:sp>
        <p:nvSpPr>
          <p:cNvPr id="14" name="Rectangle 14"/>
          <p:cNvSpPr>
            <a:spLocks noGrp="1" noChangeArrowheads="1"/>
          </p:cNvSpPr>
          <p:nvPr>
            <p:ph type="dt" sz="quarter" idx="10"/>
          </p:nvPr>
        </p:nvSpPr>
        <p:spPr/>
        <p:txBody>
          <a:bodyPr/>
          <a:lstStyle>
            <a:lvl1pPr>
              <a:defRPr/>
            </a:lvl1pPr>
          </a:lstStyle>
          <a:p>
            <a:pPr>
              <a:defRPr/>
            </a:pPr>
            <a:endParaRPr lang="en-US" altLang="en-US"/>
          </a:p>
        </p:txBody>
      </p:sp>
      <p:sp>
        <p:nvSpPr>
          <p:cNvPr id="15" name="Rectangle 15"/>
          <p:cNvSpPr>
            <a:spLocks noGrp="1" noChangeArrowheads="1"/>
          </p:cNvSpPr>
          <p:nvPr>
            <p:ph type="ftr" sz="quarter" idx="11"/>
          </p:nvPr>
        </p:nvSpPr>
        <p:spPr/>
        <p:txBody>
          <a:bodyPr/>
          <a:lstStyle>
            <a:lvl1pPr>
              <a:defRPr/>
            </a:lvl1pPr>
          </a:lstStyle>
          <a:p>
            <a:pPr>
              <a:defRPr/>
            </a:pPr>
            <a:endParaRPr lang="en-US" altLang="en-US"/>
          </a:p>
        </p:txBody>
      </p:sp>
      <p:sp>
        <p:nvSpPr>
          <p:cNvPr id="16" name="Rectangle 16"/>
          <p:cNvSpPr>
            <a:spLocks noGrp="1" noChangeArrowheads="1"/>
          </p:cNvSpPr>
          <p:nvPr>
            <p:ph type="sldNum" sz="quarter" idx="12"/>
          </p:nvPr>
        </p:nvSpPr>
        <p:spPr/>
        <p:txBody>
          <a:bodyPr/>
          <a:lstStyle>
            <a:lvl1pPr>
              <a:defRPr/>
            </a:lvl1pPr>
          </a:lstStyle>
          <a:p>
            <a:pPr>
              <a:defRPr/>
            </a:pPr>
            <a:fld id="{6F13C63B-BBF6-4E36-80DA-B71255EAC9D4}" type="slidenum">
              <a:rPr lang="en-US" altLang="en-US"/>
              <a:pPr>
                <a:defRPr/>
              </a:pPr>
              <a:t>‹#›</a:t>
            </a:fld>
            <a:endParaRPr lang="en-US" altLang="en-US"/>
          </a:p>
        </p:txBody>
      </p:sp>
    </p:spTree>
    <p:extLst>
      <p:ext uri="{BB962C8B-B14F-4D97-AF65-F5344CB8AC3E}">
        <p14:creationId xmlns:p14="http://schemas.microsoft.com/office/powerpoint/2010/main" val="2959266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0"/>
          <p:cNvSpPr>
            <a:spLocks noGrp="1" noChangeArrowheads="1"/>
          </p:cNvSpPr>
          <p:nvPr>
            <p:ph type="sldNum" sz="quarter" idx="12"/>
          </p:nvPr>
        </p:nvSpPr>
        <p:spPr>
          <a:ln/>
        </p:spPr>
        <p:txBody>
          <a:bodyPr/>
          <a:lstStyle>
            <a:lvl1pPr>
              <a:defRPr/>
            </a:lvl1pPr>
          </a:lstStyle>
          <a:p>
            <a:pPr>
              <a:defRPr/>
            </a:pPr>
            <a:fld id="{4A682F6F-10F5-4DC9-B4CC-E99ABB75D42E}" type="slidenum">
              <a:rPr lang="en-US" altLang="en-US"/>
              <a:pPr>
                <a:defRPr/>
              </a:pPr>
              <a:t>‹#›</a:t>
            </a:fld>
            <a:endParaRPr lang="en-US" altLang="en-US"/>
          </a:p>
        </p:txBody>
      </p:sp>
    </p:spTree>
    <p:extLst>
      <p:ext uri="{BB962C8B-B14F-4D97-AF65-F5344CB8AC3E}">
        <p14:creationId xmlns:p14="http://schemas.microsoft.com/office/powerpoint/2010/main" val="2423406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0"/>
          <p:cNvSpPr>
            <a:spLocks noGrp="1" noChangeArrowheads="1"/>
          </p:cNvSpPr>
          <p:nvPr>
            <p:ph type="sldNum" sz="quarter" idx="12"/>
          </p:nvPr>
        </p:nvSpPr>
        <p:spPr>
          <a:ln/>
        </p:spPr>
        <p:txBody>
          <a:bodyPr/>
          <a:lstStyle>
            <a:lvl1pPr>
              <a:defRPr/>
            </a:lvl1pPr>
          </a:lstStyle>
          <a:p>
            <a:pPr>
              <a:defRPr/>
            </a:pPr>
            <a:fld id="{213E6EE2-2B7D-4BCB-8233-B1CC9819A102}" type="slidenum">
              <a:rPr lang="en-US" altLang="en-US"/>
              <a:pPr>
                <a:defRPr/>
              </a:pPr>
              <a:t>‹#›</a:t>
            </a:fld>
            <a:endParaRPr lang="en-US" altLang="en-US"/>
          </a:p>
        </p:txBody>
      </p:sp>
    </p:spTree>
    <p:extLst>
      <p:ext uri="{BB962C8B-B14F-4D97-AF65-F5344CB8AC3E}">
        <p14:creationId xmlns:p14="http://schemas.microsoft.com/office/powerpoint/2010/main" val="19883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normAutofit/>
          </a:bodyPr>
          <a:lstStyle>
            <a:lvl1pPr algn="ctr">
              <a:defRPr sz="44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324447E-2D22-4D2B-8BFD-6579419A4A32}"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1188610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a:lvl1p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Wingdings" panose="05000000000000000000" pitchFamily="2" charset="2"/>
              <a:buChar char="Ø"/>
              <a:defRPr sz="3600"/>
            </a:lvl1pPr>
            <a:lvl2pPr>
              <a:defRPr sz="3600"/>
            </a:lvl2pPr>
            <a:lvl3pPr>
              <a:defRPr sz="3600"/>
            </a:lvl3pPr>
            <a:lvl4pPr>
              <a:defRPr sz="3600"/>
            </a:lvl4pPr>
            <a:lvl5pPr>
              <a:defRPr sz="3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324447E-2D22-4D2B-8BFD-6579419A4A32}"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3059340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24447E-2D22-4D2B-8BFD-6579419A4A32}"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1155731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a:lvl1p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324447E-2D22-4D2B-8BFD-6579419A4A32}"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2973045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normAutofit/>
          </a:bodyPr>
          <a:lstStyle>
            <a:lvl1pPr>
              <a:defRPr sz="4400"/>
            </a:lvl1pPr>
          </a:lstStyle>
          <a:p>
            <a:r>
              <a:rPr lang="en-US" dirty="0"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324447E-2D22-4D2B-8BFD-6579419A4A32}" type="datetimeFigureOut">
              <a:rPr lang="en-US" smtClean="0"/>
              <a:t>2/10/2020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3320820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400"/>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324447E-2D22-4D2B-8BFD-6579419A4A32}" type="datetimeFigureOut">
              <a:rPr lang="en-US" smtClean="0"/>
              <a:t>2/10/2020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2248303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24447E-2D22-4D2B-8BFD-6579419A4A32}" type="datetimeFigureOut">
              <a:rPr lang="en-US" smtClean="0"/>
              <a:t>2/10/2020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2001333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24447E-2D22-4D2B-8BFD-6579419A4A32}"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34458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0"/>
          <p:cNvSpPr>
            <a:spLocks noGrp="1" noChangeArrowheads="1"/>
          </p:cNvSpPr>
          <p:nvPr>
            <p:ph type="sldNum" sz="quarter" idx="12"/>
          </p:nvPr>
        </p:nvSpPr>
        <p:spPr>
          <a:ln/>
        </p:spPr>
        <p:txBody>
          <a:bodyPr/>
          <a:lstStyle>
            <a:lvl1pPr>
              <a:defRPr/>
            </a:lvl1pPr>
          </a:lstStyle>
          <a:p>
            <a:pPr>
              <a:defRPr/>
            </a:pPr>
            <a:fld id="{9B929E6A-417B-4808-874B-22670C63E5DE}" type="slidenum">
              <a:rPr lang="en-US" altLang="en-US"/>
              <a:pPr>
                <a:defRPr/>
              </a:pPr>
              <a:t>‹#›</a:t>
            </a:fld>
            <a:endParaRPr lang="en-US" altLang="en-US"/>
          </a:p>
        </p:txBody>
      </p:sp>
    </p:spTree>
    <p:extLst>
      <p:ext uri="{BB962C8B-B14F-4D97-AF65-F5344CB8AC3E}">
        <p14:creationId xmlns:p14="http://schemas.microsoft.com/office/powerpoint/2010/main" val="1246821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24447E-2D22-4D2B-8BFD-6579419A4A32}" type="datetimeFigureOut">
              <a:rPr lang="en-US" smtClean="0"/>
              <a:t>2/10/2020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3611185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24447E-2D22-4D2B-8BFD-6579419A4A32}"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3144851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24447E-2D22-4D2B-8BFD-6579419A4A32}" type="datetimeFigureOut">
              <a:rPr lang="en-US" smtClean="0"/>
              <a:t>2/10/2020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94599-EADA-4DF1-A0E4-EAAB90D15CBD}" type="slidenum">
              <a:rPr lang="en-US" smtClean="0"/>
              <a:t>‹#›</a:t>
            </a:fld>
            <a:endParaRPr lang="en-US"/>
          </a:p>
        </p:txBody>
      </p:sp>
    </p:spTree>
    <p:extLst>
      <p:ext uri="{BB962C8B-B14F-4D97-AF65-F5344CB8AC3E}">
        <p14:creationId xmlns:p14="http://schemas.microsoft.com/office/powerpoint/2010/main" val="3041999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34CCAA-90C9-42BD-936A-CACBB7F079FE}" type="slidenum">
              <a:rPr lang="en-US" altLang="en-US"/>
              <a:pPr>
                <a:defRPr/>
              </a:pPr>
              <a:t>‹#›</a:t>
            </a:fld>
            <a:endParaRPr lang="en-US" altLang="en-US"/>
          </a:p>
        </p:txBody>
      </p:sp>
    </p:spTree>
    <p:extLst>
      <p:ext uri="{BB962C8B-B14F-4D97-AF65-F5344CB8AC3E}">
        <p14:creationId xmlns:p14="http://schemas.microsoft.com/office/powerpoint/2010/main" val="2928047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9BAB71-32A8-48A8-BAF1-86A00B64F6C0}" type="slidenum">
              <a:rPr lang="en-US" altLang="en-US"/>
              <a:pPr>
                <a:defRPr/>
              </a:pPr>
              <a:t>‹#›</a:t>
            </a:fld>
            <a:endParaRPr lang="en-US" altLang="en-US"/>
          </a:p>
        </p:txBody>
      </p:sp>
    </p:spTree>
    <p:extLst>
      <p:ext uri="{BB962C8B-B14F-4D97-AF65-F5344CB8AC3E}">
        <p14:creationId xmlns:p14="http://schemas.microsoft.com/office/powerpoint/2010/main" val="961713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E990B1-A8E7-486F-BAED-806148462A71}" type="slidenum">
              <a:rPr lang="en-US" altLang="en-US"/>
              <a:pPr>
                <a:defRPr/>
              </a:pPr>
              <a:t>‹#›</a:t>
            </a:fld>
            <a:endParaRPr lang="en-US" altLang="en-US"/>
          </a:p>
        </p:txBody>
      </p:sp>
    </p:spTree>
    <p:extLst>
      <p:ext uri="{BB962C8B-B14F-4D97-AF65-F5344CB8AC3E}">
        <p14:creationId xmlns:p14="http://schemas.microsoft.com/office/powerpoint/2010/main" val="3491877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9DD55A-5FE6-4FDB-A682-232FB6F4187B}" type="slidenum">
              <a:rPr lang="en-US" altLang="en-US"/>
              <a:pPr>
                <a:defRPr/>
              </a:pPr>
              <a:t>‹#›</a:t>
            </a:fld>
            <a:endParaRPr lang="en-US" altLang="en-US"/>
          </a:p>
        </p:txBody>
      </p:sp>
    </p:spTree>
    <p:extLst>
      <p:ext uri="{BB962C8B-B14F-4D97-AF65-F5344CB8AC3E}">
        <p14:creationId xmlns:p14="http://schemas.microsoft.com/office/powerpoint/2010/main" val="22533602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304E50-1E2B-4607-9C02-CDE6EB03F1F3}" type="slidenum">
              <a:rPr lang="en-US" altLang="en-US"/>
              <a:pPr>
                <a:defRPr/>
              </a:pPr>
              <a:t>‹#›</a:t>
            </a:fld>
            <a:endParaRPr lang="en-US" altLang="en-US"/>
          </a:p>
        </p:txBody>
      </p:sp>
    </p:spTree>
    <p:extLst>
      <p:ext uri="{BB962C8B-B14F-4D97-AF65-F5344CB8AC3E}">
        <p14:creationId xmlns:p14="http://schemas.microsoft.com/office/powerpoint/2010/main" val="925420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4514804-4591-40D9-AEDB-FD9F548517E5}" type="slidenum">
              <a:rPr lang="en-US" altLang="en-US"/>
              <a:pPr>
                <a:defRPr/>
              </a:pPr>
              <a:t>‹#›</a:t>
            </a:fld>
            <a:endParaRPr lang="en-US" altLang="en-US"/>
          </a:p>
        </p:txBody>
      </p:sp>
    </p:spTree>
    <p:extLst>
      <p:ext uri="{BB962C8B-B14F-4D97-AF65-F5344CB8AC3E}">
        <p14:creationId xmlns:p14="http://schemas.microsoft.com/office/powerpoint/2010/main" val="3156540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60BC7C-FBFA-4D68-A3EF-23343078DFC9}" type="slidenum">
              <a:rPr lang="en-US" altLang="en-US"/>
              <a:pPr>
                <a:defRPr/>
              </a:pPr>
              <a:t>‹#›</a:t>
            </a:fld>
            <a:endParaRPr lang="en-US" altLang="en-US"/>
          </a:p>
        </p:txBody>
      </p:sp>
    </p:spTree>
    <p:extLst>
      <p:ext uri="{BB962C8B-B14F-4D97-AF65-F5344CB8AC3E}">
        <p14:creationId xmlns:p14="http://schemas.microsoft.com/office/powerpoint/2010/main" val="131667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040"/>
          <p:cNvSpPr>
            <a:spLocks noGrp="1" noChangeArrowheads="1"/>
          </p:cNvSpPr>
          <p:nvPr>
            <p:ph type="sldNum" sz="quarter" idx="12"/>
          </p:nvPr>
        </p:nvSpPr>
        <p:spPr>
          <a:ln/>
        </p:spPr>
        <p:txBody>
          <a:bodyPr/>
          <a:lstStyle>
            <a:lvl1pPr>
              <a:defRPr/>
            </a:lvl1pPr>
          </a:lstStyle>
          <a:p>
            <a:pPr>
              <a:defRPr/>
            </a:pPr>
            <a:fld id="{FCC2C63D-09E6-4E0B-BDF6-29C94E0B1968}" type="slidenum">
              <a:rPr lang="en-US" altLang="en-US"/>
              <a:pPr>
                <a:defRPr/>
              </a:pPr>
              <a:t>‹#›</a:t>
            </a:fld>
            <a:endParaRPr lang="en-US" altLang="en-US"/>
          </a:p>
        </p:txBody>
      </p:sp>
    </p:spTree>
    <p:extLst>
      <p:ext uri="{BB962C8B-B14F-4D97-AF65-F5344CB8AC3E}">
        <p14:creationId xmlns:p14="http://schemas.microsoft.com/office/powerpoint/2010/main" val="4266040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C181C8-CCFE-4ED7-9646-B8795B5EC93B}" type="slidenum">
              <a:rPr lang="en-US" altLang="en-US"/>
              <a:pPr>
                <a:defRPr/>
              </a:pPr>
              <a:t>‹#›</a:t>
            </a:fld>
            <a:endParaRPr lang="en-US" altLang="en-US"/>
          </a:p>
        </p:txBody>
      </p:sp>
    </p:spTree>
    <p:extLst>
      <p:ext uri="{BB962C8B-B14F-4D97-AF65-F5344CB8AC3E}">
        <p14:creationId xmlns:p14="http://schemas.microsoft.com/office/powerpoint/2010/main" val="2683649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444B1-6682-4834-8D1E-ED80DEEC6BE9}" type="slidenum">
              <a:rPr lang="en-US" altLang="en-US"/>
              <a:pPr>
                <a:defRPr/>
              </a:pPr>
              <a:t>‹#›</a:t>
            </a:fld>
            <a:endParaRPr lang="en-US" altLang="en-US"/>
          </a:p>
        </p:txBody>
      </p:sp>
    </p:spTree>
    <p:extLst>
      <p:ext uri="{BB962C8B-B14F-4D97-AF65-F5344CB8AC3E}">
        <p14:creationId xmlns:p14="http://schemas.microsoft.com/office/powerpoint/2010/main" val="353104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D8F7B2-DDBE-49C4-9AE8-AA48B3D0450A}" type="slidenum">
              <a:rPr lang="en-US" altLang="en-US"/>
              <a:pPr>
                <a:defRPr/>
              </a:pPr>
              <a:t>‹#›</a:t>
            </a:fld>
            <a:endParaRPr lang="en-US" altLang="en-US"/>
          </a:p>
        </p:txBody>
      </p:sp>
    </p:spTree>
    <p:extLst>
      <p:ext uri="{BB962C8B-B14F-4D97-AF65-F5344CB8AC3E}">
        <p14:creationId xmlns:p14="http://schemas.microsoft.com/office/powerpoint/2010/main" val="99956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2ED428-845F-4C33-94DF-45D775A7903E}" type="slidenum">
              <a:rPr lang="en-US" altLang="en-US"/>
              <a:pPr>
                <a:defRPr/>
              </a:pPr>
              <a:t>‹#›</a:t>
            </a:fld>
            <a:endParaRPr lang="en-US" altLang="en-US"/>
          </a:p>
        </p:txBody>
      </p:sp>
    </p:spTree>
    <p:extLst>
      <p:ext uri="{BB962C8B-B14F-4D97-AF65-F5344CB8AC3E}">
        <p14:creationId xmlns:p14="http://schemas.microsoft.com/office/powerpoint/2010/main" val="363704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0"/>
          <p:cNvSpPr>
            <a:spLocks noGrp="1" noChangeArrowheads="1"/>
          </p:cNvSpPr>
          <p:nvPr>
            <p:ph type="sldNum" sz="quarter" idx="12"/>
          </p:nvPr>
        </p:nvSpPr>
        <p:spPr>
          <a:ln/>
        </p:spPr>
        <p:txBody>
          <a:bodyPr/>
          <a:lstStyle>
            <a:lvl1pPr>
              <a:defRPr/>
            </a:lvl1pPr>
          </a:lstStyle>
          <a:p>
            <a:pPr>
              <a:defRPr/>
            </a:pPr>
            <a:fld id="{593AFF8C-5318-4358-BBE8-9549A3E5CD5B}" type="slidenum">
              <a:rPr lang="en-US" altLang="en-US"/>
              <a:pPr>
                <a:defRPr/>
              </a:pPr>
              <a:t>‹#›</a:t>
            </a:fld>
            <a:endParaRPr lang="en-US" altLang="en-US"/>
          </a:p>
        </p:txBody>
      </p:sp>
    </p:spTree>
    <p:extLst>
      <p:ext uri="{BB962C8B-B14F-4D97-AF65-F5344CB8AC3E}">
        <p14:creationId xmlns:p14="http://schemas.microsoft.com/office/powerpoint/2010/main" val="4067068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040"/>
          <p:cNvSpPr>
            <a:spLocks noGrp="1" noChangeArrowheads="1"/>
          </p:cNvSpPr>
          <p:nvPr>
            <p:ph type="sldNum" sz="quarter" idx="12"/>
          </p:nvPr>
        </p:nvSpPr>
        <p:spPr>
          <a:ln/>
        </p:spPr>
        <p:txBody>
          <a:bodyPr/>
          <a:lstStyle>
            <a:lvl1pPr>
              <a:defRPr/>
            </a:lvl1pPr>
          </a:lstStyle>
          <a:p>
            <a:pPr>
              <a:defRPr/>
            </a:pPr>
            <a:fld id="{756359AC-AAC0-485A-A5B1-4F4EB1672DD4}" type="slidenum">
              <a:rPr lang="en-US" altLang="en-US"/>
              <a:pPr>
                <a:defRPr/>
              </a:pPr>
              <a:t>‹#›</a:t>
            </a:fld>
            <a:endParaRPr lang="en-US" altLang="en-US"/>
          </a:p>
        </p:txBody>
      </p:sp>
    </p:spTree>
    <p:extLst>
      <p:ext uri="{BB962C8B-B14F-4D97-AF65-F5344CB8AC3E}">
        <p14:creationId xmlns:p14="http://schemas.microsoft.com/office/powerpoint/2010/main" val="1138097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040"/>
          <p:cNvSpPr>
            <a:spLocks noGrp="1" noChangeArrowheads="1"/>
          </p:cNvSpPr>
          <p:nvPr>
            <p:ph type="sldNum" sz="quarter" idx="12"/>
          </p:nvPr>
        </p:nvSpPr>
        <p:spPr>
          <a:ln/>
        </p:spPr>
        <p:txBody>
          <a:bodyPr/>
          <a:lstStyle>
            <a:lvl1pPr>
              <a:defRPr/>
            </a:lvl1pPr>
          </a:lstStyle>
          <a:p>
            <a:pPr>
              <a:defRPr/>
            </a:pPr>
            <a:fld id="{7245FF82-0E75-4F2D-8741-C84EB818C162}" type="slidenum">
              <a:rPr lang="en-US" altLang="en-US"/>
              <a:pPr>
                <a:defRPr/>
              </a:pPr>
              <a:t>‹#›</a:t>
            </a:fld>
            <a:endParaRPr lang="en-US" altLang="en-US"/>
          </a:p>
        </p:txBody>
      </p:sp>
    </p:spTree>
    <p:extLst>
      <p:ext uri="{BB962C8B-B14F-4D97-AF65-F5344CB8AC3E}">
        <p14:creationId xmlns:p14="http://schemas.microsoft.com/office/powerpoint/2010/main" val="958485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040"/>
          <p:cNvSpPr>
            <a:spLocks noGrp="1" noChangeArrowheads="1"/>
          </p:cNvSpPr>
          <p:nvPr>
            <p:ph type="sldNum" sz="quarter" idx="12"/>
          </p:nvPr>
        </p:nvSpPr>
        <p:spPr>
          <a:ln/>
        </p:spPr>
        <p:txBody>
          <a:bodyPr/>
          <a:lstStyle>
            <a:lvl1pPr>
              <a:defRPr/>
            </a:lvl1pPr>
          </a:lstStyle>
          <a:p>
            <a:pPr>
              <a:defRPr/>
            </a:pPr>
            <a:fld id="{A6B4B86D-820D-4232-AA71-EEAA0F439A8E}" type="slidenum">
              <a:rPr lang="en-US" altLang="en-US"/>
              <a:pPr>
                <a:defRPr/>
              </a:pPr>
              <a:t>‹#›</a:t>
            </a:fld>
            <a:endParaRPr lang="en-US" altLang="en-US"/>
          </a:p>
        </p:txBody>
      </p:sp>
    </p:spTree>
    <p:extLst>
      <p:ext uri="{BB962C8B-B14F-4D97-AF65-F5344CB8AC3E}">
        <p14:creationId xmlns:p14="http://schemas.microsoft.com/office/powerpoint/2010/main" val="272147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0"/>
          <p:cNvSpPr>
            <a:spLocks noGrp="1" noChangeArrowheads="1"/>
          </p:cNvSpPr>
          <p:nvPr>
            <p:ph type="sldNum" sz="quarter" idx="12"/>
          </p:nvPr>
        </p:nvSpPr>
        <p:spPr>
          <a:ln/>
        </p:spPr>
        <p:txBody>
          <a:bodyPr/>
          <a:lstStyle>
            <a:lvl1pPr>
              <a:defRPr/>
            </a:lvl1pPr>
          </a:lstStyle>
          <a:p>
            <a:pPr>
              <a:defRPr/>
            </a:pPr>
            <a:fld id="{AEC465B5-B9DF-4359-B0F9-EAC6FFCA0901}" type="slidenum">
              <a:rPr lang="en-US" altLang="en-US"/>
              <a:pPr>
                <a:defRPr/>
              </a:pPr>
              <a:t>‹#›</a:t>
            </a:fld>
            <a:endParaRPr lang="en-US" altLang="en-US"/>
          </a:p>
        </p:txBody>
      </p:sp>
    </p:spTree>
    <p:extLst>
      <p:ext uri="{BB962C8B-B14F-4D97-AF65-F5344CB8AC3E}">
        <p14:creationId xmlns:p14="http://schemas.microsoft.com/office/powerpoint/2010/main" val="1009992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1038"/>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039"/>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040"/>
          <p:cNvSpPr>
            <a:spLocks noGrp="1" noChangeArrowheads="1"/>
          </p:cNvSpPr>
          <p:nvPr>
            <p:ph type="sldNum" sz="quarter" idx="12"/>
          </p:nvPr>
        </p:nvSpPr>
        <p:spPr>
          <a:ln/>
        </p:spPr>
        <p:txBody>
          <a:bodyPr/>
          <a:lstStyle>
            <a:lvl1pPr>
              <a:defRPr/>
            </a:lvl1pPr>
          </a:lstStyle>
          <a:p>
            <a:pPr>
              <a:defRPr/>
            </a:pPr>
            <a:fld id="{6B0B43D5-0446-4127-9F6B-5CA266C05DD5}" type="slidenum">
              <a:rPr lang="en-US" altLang="en-US"/>
              <a:pPr>
                <a:defRPr/>
              </a:pPr>
              <a:t>‹#›</a:t>
            </a:fld>
            <a:endParaRPr lang="en-US" altLang="en-US"/>
          </a:p>
        </p:txBody>
      </p:sp>
    </p:spTree>
    <p:extLst>
      <p:ext uri="{BB962C8B-B14F-4D97-AF65-F5344CB8AC3E}">
        <p14:creationId xmlns:p14="http://schemas.microsoft.com/office/powerpoint/2010/main" val="3865396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9525" y="-20638"/>
            <a:ext cx="9153525" cy="6878638"/>
            <a:chOff x="-6" y="-13"/>
            <a:chExt cx="5766" cy="4333"/>
          </a:xfrm>
        </p:grpSpPr>
        <p:sp>
          <p:nvSpPr>
            <p:cNvPr id="367619" name="Rectangle 1027"/>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a:p>
          </p:txBody>
        </p:sp>
        <p:sp>
          <p:nvSpPr>
            <p:cNvPr id="1033" name="Freeform 1028"/>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1029"/>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5" name="Freeform 1030"/>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6" name="Freeform 1031"/>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7" name="Freeform 1032"/>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8" name="Freeform 1033"/>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9" name="Freeform 1034"/>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0" name="Freeform 1035"/>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27" name="Rectangle 1036"/>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1037"/>
          <p:cNvSpPr>
            <a:spLocks noGrp="1" noChangeArrowheads="1"/>
          </p:cNvSpPr>
          <p:nvPr>
            <p:ph type="body" idx="1"/>
          </p:nvPr>
        </p:nvSpPr>
        <p:spPr bwMode="auto">
          <a:xfrm>
            <a:off x="685800" y="1752600"/>
            <a:ext cx="7772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7630" name="Rectangle 103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367631" name="Rectangle 103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367632" name="Rectangle 104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A691EF90-6748-4147-BFD9-B73203B86214}"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88"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mic Sans MS" panose="030F0702030302020204" pitchFamily="66" charset="0"/>
        </a:defRPr>
      </a:lvl2pPr>
      <a:lvl3pPr algn="ctr" rtl="0" eaLnBrk="0" fontAlgn="base" hangingPunct="0">
        <a:spcBef>
          <a:spcPct val="0"/>
        </a:spcBef>
        <a:spcAft>
          <a:spcPct val="0"/>
        </a:spcAft>
        <a:defRPr sz="4400">
          <a:solidFill>
            <a:schemeClr val="tx2"/>
          </a:solidFill>
          <a:latin typeface="Comic Sans MS" panose="030F0702030302020204" pitchFamily="66" charset="0"/>
        </a:defRPr>
      </a:lvl3pPr>
      <a:lvl4pPr algn="ctr" rtl="0" eaLnBrk="0" fontAlgn="base" hangingPunct="0">
        <a:spcBef>
          <a:spcPct val="0"/>
        </a:spcBef>
        <a:spcAft>
          <a:spcPct val="0"/>
        </a:spcAft>
        <a:defRPr sz="4400">
          <a:solidFill>
            <a:schemeClr val="tx2"/>
          </a:solidFill>
          <a:latin typeface="Comic Sans MS" panose="030F0702030302020204" pitchFamily="66" charset="0"/>
        </a:defRPr>
      </a:lvl4pPr>
      <a:lvl5pPr algn="ctr" rtl="0" eaLnBrk="0" fontAlgn="base" hangingPunct="0">
        <a:spcBef>
          <a:spcPct val="0"/>
        </a:spcBef>
        <a:spcAft>
          <a:spcPct val="0"/>
        </a:spcAft>
        <a:defRPr sz="4400">
          <a:solidFill>
            <a:schemeClr val="tx2"/>
          </a:solidFill>
          <a:latin typeface="Comic Sans MS" panose="030F0702030302020204" pitchFamily="66" charset="0"/>
        </a:defRPr>
      </a:lvl5pPr>
      <a:lvl6pPr marL="457200" algn="ctr" rtl="0" fontAlgn="base">
        <a:spcBef>
          <a:spcPct val="0"/>
        </a:spcBef>
        <a:spcAft>
          <a:spcPct val="0"/>
        </a:spcAft>
        <a:defRPr sz="4400">
          <a:solidFill>
            <a:schemeClr val="tx2"/>
          </a:solidFill>
          <a:latin typeface="Comic Sans MS" panose="030F0702030302020204" pitchFamily="66" charset="0"/>
        </a:defRPr>
      </a:lvl6pPr>
      <a:lvl7pPr marL="914400" algn="ctr" rtl="0" fontAlgn="base">
        <a:spcBef>
          <a:spcPct val="0"/>
        </a:spcBef>
        <a:spcAft>
          <a:spcPct val="0"/>
        </a:spcAft>
        <a:defRPr sz="4400">
          <a:solidFill>
            <a:schemeClr val="tx2"/>
          </a:solidFill>
          <a:latin typeface="Comic Sans MS" panose="030F0702030302020204" pitchFamily="66" charset="0"/>
        </a:defRPr>
      </a:lvl7pPr>
      <a:lvl8pPr marL="1371600" algn="ctr" rtl="0" fontAlgn="base">
        <a:spcBef>
          <a:spcPct val="0"/>
        </a:spcBef>
        <a:spcAft>
          <a:spcPct val="0"/>
        </a:spcAft>
        <a:defRPr sz="4400">
          <a:solidFill>
            <a:schemeClr val="tx2"/>
          </a:solidFill>
          <a:latin typeface="Comic Sans MS" panose="030F0702030302020204" pitchFamily="66" charset="0"/>
        </a:defRPr>
      </a:lvl8pPr>
      <a:lvl9pPr marL="1828800" algn="ctr" rtl="0" fontAlgn="base">
        <a:spcBef>
          <a:spcPct val="0"/>
        </a:spcBef>
        <a:spcAft>
          <a:spcPct val="0"/>
        </a:spcAft>
        <a:defRPr sz="44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Font typeface="Wingdings" panose="05000000000000000000" pitchFamily="2" charset="2"/>
        <a:buChar char="Ø"/>
        <a:defRPr sz="40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v"/>
        <a:defRPr sz="4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40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4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4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109448"/>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24447E-2D22-4D2B-8BFD-6579419A4A32}" type="datetimeFigureOut">
              <a:rPr lang="en-US" smtClean="0"/>
              <a:t>2/10/2020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F294599-EADA-4DF1-A0E4-EAAB90D15CBD}" type="slidenum">
              <a:rPr lang="en-US" smtClean="0"/>
              <a:t>‹#›</a:t>
            </a:fld>
            <a:endParaRPr lang="en-US"/>
          </a:p>
        </p:txBody>
      </p:sp>
    </p:spTree>
    <p:extLst>
      <p:ext uri="{BB962C8B-B14F-4D97-AF65-F5344CB8AC3E}">
        <p14:creationId xmlns:p14="http://schemas.microsoft.com/office/powerpoint/2010/main" val="334285956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85800" rtl="0" eaLnBrk="1" latinLnBrk="0" hangingPunct="1">
        <a:lnSpc>
          <a:spcPct val="90000"/>
        </a:lnSpc>
        <a:spcBef>
          <a:spcPct val="0"/>
        </a:spcBef>
        <a:buNone/>
        <a:defRPr sz="3300" kern="1200">
          <a:solidFill>
            <a:srgbClr val="0070C0"/>
          </a:solidFill>
          <a:latin typeface="Comic Sans MS" panose="030F0702030302020204" pitchFamily="66"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0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a:defRPr/>
            </a:pPr>
            <a:endParaRPr lang="en-US"/>
          </a:p>
        </p:txBody>
      </p:sp>
      <p:sp>
        <p:nvSpPr>
          <p:cNvPr id="300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a:defRPr/>
            </a:pPr>
            <a:endParaRPr lang="en-US"/>
          </a:p>
        </p:txBody>
      </p:sp>
      <p:sp>
        <p:nvSpPr>
          <p:cNvPr id="300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a:defRPr/>
            </a:pPr>
            <a:fld id="{C11A74AB-EE92-4E1F-B259-88021A6A1CCC}" type="slidenum">
              <a:rPr lang="en-US" altLang="en-US"/>
              <a:pPr>
                <a:defRPr/>
              </a:pPr>
              <a:t>‹#›</a:t>
            </a:fld>
            <a:endParaRPr lang="en-US" altLang="en-US"/>
          </a:p>
        </p:txBody>
      </p:sp>
    </p:spTree>
    <p:extLst>
      <p:ext uri="{BB962C8B-B14F-4D97-AF65-F5344CB8AC3E}">
        <p14:creationId xmlns:p14="http://schemas.microsoft.com/office/powerpoint/2010/main" val="83027548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7.xml"/><Relationship Id="rId7" Type="http://schemas.openxmlformats.org/officeDocument/2006/relationships/image" Target="../media/image12.wmf"/><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1.wmf"/><Relationship Id="rId4" Type="http://schemas.openxmlformats.org/officeDocument/2006/relationships/oleObject" Target="../embeddings/oleObject2.bin"/><Relationship Id="rId9" Type="http://schemas.openxmlformats.org/officeDocument/2006/relationships/image" Target="../media/image13.wmf"/></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2.jpeg"/><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vmlDrawing" Target="../drawings/vmlDrawing3.v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vmlDrawing" Target="../drawings/vmlDrawing4.vml"/><Relationship Id="rId5" Type="http://schemas.openxmlformats.org/officeDocument/2006/relationships/image" Target="../media/image33.png"/><Relationship Id="rId4" Type="http://schemas.openxmlformats.org/officeDocument/2006/relationships/oleObject" Target="../embeddings/oleObject6.bin"/></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7.xml"/><Relationship Id="rId7" Type="http://schemas.openxmlformats.org/officeDocument/2006/relationships/image" Target="../media/image46.wmf"/><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9.bin"/><Relationship Id="rId5" Type="http://schemas.openxmlformats.org/officeDocument/2006/relationships/image" Target="../media/image45.wmf"/><Relationship Id="rId4" Type="http://schemas.openxmlformats.org/officeDocument/2006/relationships/oleObject" Target="../embeddings/oleObject8.bin"/><Relationship Id="rId9" Type="http://schemas.openxmlformats.org/officeDocument/2006/relationships/image" Target="../media/image47.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33400" y="1219200"/>
            <a:ext cx="5791200" cy="3276600"/>
          </a:xfrm>
        </p:spPr>
        <p:txBody>
          <a:bodyPr/>
          <a:lstStyle/>
          <a:p>
            <a:pPr algn="l" eaLnBrk="1" hangingPunct="1"/>
            <a:r>
              <a:rPr lang="en-US" altLang="en-US" sz="4800" smtClean="0"/>
              <a:t>ENGINEERING A PREVENTIVE MAINTENANCE PROGRAM</a:t>
            </a:r>
          </a:p>
        </p:txBody>
      </p:sp>
      <p:graphicFrame>
        <p:nvGraphicFramePr>
          <p:cNvPr id="4099" name="Object 4">
            <a:hlinkClick r:id="" action="ppaction://ole?verb=0"/>
          </p:cNvPr>
          <p:cNvGraphicFramePr>
            <a:graphicFrameLocks noGrp="1"/>
          </p:cNvGraphicFramePr>
          <p:nvPr>
            <p:ph type="body" idx="1"/>
          </p:nvPr>
        </p:nvGraphicFramePr>
        <p:xfrm>
          <a:off x="5562600" y="3200400"/>
          <a:ext cx="3059113" cy="3048000"/>
        </p:xfrm>
        <a:graphic>
          <a:graphicData uri="http://schemas.openxmlformats.org/presentationml/2006/ole">
            <mc:AlternateContent xmlns:mc="http://schemas.openxmlformats.org/markup-compatibility/2006">
              <mc:Choice xmlns:v="urn:schemas-microsoft-com:vml" Requires="v">
                <p:oleObj spid="_x0000_s4105" name="Microsoft ClipArt Gallery" r:id="rId3" imgW="3276600" imgH="3459163" progId="MS_ClipArt_Gallery">
                  <p:embed/>
                </p:oleObj>
              </mc:Choice>
              <mc:Fallback>
                <p:oleObj name="Microsoft ClipArt Gallery" r:id="rId3" imgW="3276600" imgH="3459163" progId="MS_ClipArt_Gallery">
                  <p:embed/>
                  <p:pic>
                    <p:nvPicPr>
                      <p:cNvPr id="0"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3200400"/>
                        <a:ext cx="3059113"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14400" y="1050131"/>
            <a:ext cx="23431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Rutting</a:t>
            </a:r>
          </a:p>
        </p:txBody>
      </p:sp>
      <p:pic>
        <p:nvPicPr>
          <p:cNvPr id="122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3192" y="0"/>
            <a:ext cx="5300808" cy="3996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0337"/>
            <a:ext cx="5543550"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5099261"/>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0"/>
          <p:cNvGraphicFramePr>
            <a:graphicFrameLocks noGrp="1" noChangeAspect="1"/>
          </p:cNvGraphicFramePr>
          <p:nvPr>
            <p:ph type="subTitle" idx="1"/>
          </p:nvPr>
        </p:nvGraphicFramePr>
        <p:xfrm>
          <a:off x="1657350" y="1714501"/>
          <a:ext cx="5886450" cy="670322"/>
        </p:xfrm>
        <a:graphic>
          <a:graphicData uri="http://schemas.openxmlformats.org/presentationml/2006/ole">
            <mc:AlternateContent xmlns:mc="http://schemas.openxmlformats.org/markup-compatibility/2006">
              <mc:Choice xmlns:v="urn:schemas-microsoft-com:vml" Requires="v">
                <p:oleObj spid="_x0000_s80907" name="CorelDRAW" r:id="rId4" imgW="6467400" imgH="903240" progId="CorelDraw.Graphic.7">
                  <p:embed/>
                </p:oleObj>
              </mc:Choice>
              <mc:Fallback>
                <p:oleObj name="CorelDRAW" r:id="rId4" imgW="6467400" imgH="903240" progId="CorelDraw.Graphic.7">
                  <p:embed/>
                  <p:pic>
                    <p:nvPicPr>
                      <p:cNvPr id="2050" name="Object 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1714501"/>
                        <a:ext cx="5886450" cy="670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1" name="Object 1"/>
          <p:cNvGraphicFramePr>
            <a:graphicFrameLocks noGrp="1" noChangeAspect="1"/>
          </p:cNvGraphicFramePr>
          <p:nvPr>
            <p:ph type="ctrTitle"/>
          </p:nvPr>
        </p:nvGraphicFramePr>
        <p:xfrm>
          <a:off x="1714500" y="3143250"/>
          <a:ext cx="5829300" cy="591741"/>
        </p:xfrm>
        <a:graphic>
          <a:graphicData uri="http://schemas.openxmlformats.org/presentationml/2006/ole">
            <mc:AlternateContent xmlns:mc="http://schemas.openxmlformats.org/markup-compatibility/2006">
              <mc:Choice xmlns:v="urn:schemas-microsoft-com:vml" Requires="v">
                <p:oleObj spid="_x0000_s80908" name="CorelDRAW" r:id="rId6" imgW="6447600" imgH="717840" progId="CorelDraw.Graphic.7">
                  <p:embed/>
                </p:oleObj>
              </mc:Choice>
              <mc:Fallback>
                <p:oleObj name="CorelDRAW" r:id="rId6" imgW="6447600" imgH="717840" progId="CorelDraw.Graphic.7">
                  <p:embed/>
                  <p:pic>
                    <p:nvPicPr>
                      <p:cNvPr id="2051"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4500" y="3143250"/>
                        <a:ext cx="5829300" cy="5917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2" name="Object 2"/>
          <p:cNvGraphicFramePr>
            <a:graphicFrameLocks noChangeAspect="1"/>
          </p:cNvGraphicFramePr>
          <p:nvPr/>
        </p:nvGraphicFramePr>
        <p:xfrm>
          <a:off x="1828800" y="4514850"/>
          <a:ext cx="5657850" cy="742950"/>
        </p:xfrm>
        <a:graphic>
          <a:graphicData uri="http://schemas.openxmlformats.org/presentationml/2006/ole">
            <mc:AlternateContent xmlns:mc="http://schemas.openxmlformats.org/markup-compatibility/2006">
              <mc:Choice xmlns:v="urn:schemas-microsoft-com:vml" Requires="v">
                <p:oleObj spid="_x0000_s80909" name="CorelDRAW" r:id="rId8" imgW="6444720" imgH="803160" progId="CorelDraw.Graphic.7">
                  <p:embed/>
                </p:oleObj>
              </mc:Choice>
              <mc:Fallback>
                <p:oleObj name="CorelDRAW" r:id="rId8" imgW="6444720" imgH="803160" progId="CorelDraw.Graphic.7">
                  <p:embed/>
                  <p:pic>
                    <p:nvPicPr>
                      <p:cNvPr id="2052"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514850"/>
                        <a:ext cx="56578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5" name="Text Box 5"/>
          <p:cNvSpPr txBox="1">
            <a:spLocks noChangeArrowheads="1"/>
          </p:cNvSpPr>
          <p:nvPr/>
        </p:nvSpPr>
        <p:spPr bwMode="auto">
          <a:xfrm>
            <a:off x="3507582" y="2384823"/>
            <a:ext cx="2170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r>
              <a:rPr lang="en-US" altLang="en-US" sz="2400" dirty="0">
                <a:solidFill>
                  <a:prstClr val="black"/>
                </a:solidFill>
                <a:cs typeface="Arial" panose="020B0604020202020204" pitchFamily="34" charset="0"/>
              </a:rPr>
              <a:t>Unstable HMA</a:t>
            </a:r>
          </a:p>
        </p:txBody>
      </p:sp>
      <p:sp>
        <p:nvSpPr>
          <p:cNvPr id="81926" name="Text Box 6"/>
          <p:cNvSpPr txBox="1">
            <a:spLocks noChangeArrowheads="1"/>
          </p:cNvSpPr>
          <p:nvPr/>
        </p:nvSpPr>
        <p:spPr bwMode="auto">
          <a:xfrm>
            <a:off x="2078833" y="3756423"/>
            <a:ext cx="53735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r>
              <a:rPr lang="en-US" altLang="en-US" sz="2400">
                <a:solidFill>
                  <a:prstClr val="black"/>
                </a:solidFill>
                <a:cs typeface="Arial" panose="020B0604020202020204" pitchFamily="34" charset="0"/>
              </a:rPr>
              <a:t>Poor Compaction During Construction</a:t>
            </a:r>
          </a:p>
        </p:txBody>
      </p:sp>
      <p:sp>
        <p:nvSpPr>
          <p:cNvPr id="81927" name="Text Box 7"/>
          <p:cNvSpPr txBox="1">
            <a:spLocks noChangeArrowheads="1"/>
          </p:cNvSpPr>
          <p:nvPr/>
        </p:nvSpPr>
        <p:spPr bwMode="auto">
          <a:xfrm>
            <a:off x="3564732" y="5070873"/>
            <a:ext cx="22573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r>
              <a:rPr lang="en-US" altLang="en-US" sz="2400">
                <a:solidFill>
                  <a:prstClr val="black"/>
                </a:solidFill>
                <a:cs typeface="Arial" panose="020B0604020202020204" pitchFamily="34" charset="0"/>
              </a:rPr>
              <a:t>Poor Subgrade</a:t>
            </a:r>
          </a:p>
        </p:txBody>
      </p:sp>
      <p:sp>
        <p:nvSpPr>
          <p:cNvPr id="8" name="Rectangle 2"/>
          <p:cNvSpPr>
            <a:spLocks noChangeArrowheads="1"/>
          </p:cNvSpPr>
          <p:nvPr/>
        </p:nvSpPr>
        <p:spPr bwMode="auto">
          <a:xfrm>
            <a:off x="2209800" y="280245"/>
            <a:ext cx="47244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Rutting Reasons</a:t>
            </a:r>
          </a:p>
        </p:txBody>
      </p:sp>
    </p:spTree>
    <p:extLst>
      <p:ext uri="{BB962C8B-B14F-4D97-AF65-F5344CB8AC3E}">
        <p14:creationId xmlns:p14="http://schemas.microsoft.com/office/powerpoint/2010/main" val="41836757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25"/>
                                        </p:tgtEl>
                                        <p:attrNameLst>
                                          <p:attrName>style.visibility</p:attrName>
                                        </p:attrNameLst>
                                      </p:cBhvr>
                                      <p:to>
                                        <p:strVal val="visible"/>
                                      </p:to>
                                    </p:set>
                                    <p:anim calcmode="lin" valueType="num">
                                      <p:cBhvr additive="base">
                                        <p:cTn id="7" dur="500" fill="hold"/>
                                        <p:tgtEl>
                                          <p:spTgt spid="81925"/>
                                        </p:tgtEl>
                                        <p:attrNameLst>
                                          <p:attrName>ppt_x</p:attrName>
                                        </p:attrNameLst>
                                      </p:cBhvr>
                                      <p:tavLst>
                                        <p:tav tm="0">
                                          <p:val>
                                            <p:strVal val="0-#ppt_w/2"/>
                                          </p:val>
                                        </p:tav>
                                        <p:tav tm="100000">
                                          <p:val>
                                            <p:strVal val="#ppt_x"/>
                                          </p:val>
                                        </p:tav>
                                      </p:tavLst>
                                    </p:anim>
                                    <p:anim calcmode="lin" valueType="num">
                                      <p:cBhvr additive="base">
                                        <p:cTn id="8" dur="500" fill="hold"/>
                                        <p:tgtEl>
                                          <p:spTgt spid="819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1926"/>
                                        </p:tgtEl>
                                        <p:attrNameLst>
                                          <p:attrName>style.visibility</p:attrName>
                                        </p:attrNameLst>
                                      </p:cBhvr>
                                      <p:to>
                                        <p:strVal val="visible"/>
                                      </p:to>
                                    </p:set>
                                    <p:anim calcmode="lin" valueType="num">
                                      <p:cBhvr additive="base">
                                        <p:cTn id="13" dur="500" fill="hold"/>
                                        <p:tgtEl>
                                          <p:spTgt spid="81926"/>
                                        </p:tgtEl>
                                        <p:attrNameLst>
                                          <p:attrName>ppt_x</p:attrName>
                                        </p:attrNameLst>
                                      </p:cBhvr>
                                      <p:tavLst>
                                        <p:tav tm="0">
                                          <p:val>
                                            <p:strVal val="0-#ppt_w/2"/>
                                          </p:val>
                                        </p:tav>
                                        <p:tav tm="100000">
                                          <p:val>
                                            <p:strVal val="#ppt_x"/>
                                          </p:val>
                                        </p:tav>
                                      </p:tavLst>
                                    </p:anim>
                                    <p:anim calcmode="lin" valueType="num">
                                      <p:cBhvr additive="base">
                                        <p:cTn id="14" dur="500" fill="hold"/>
                                        <p:tgtEl>
                                          <p:spTgt spid="8192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1927"/>
                                        </p:tgtEl>
                                        <p:attrNameLst>
                                          <p:attrName>style.visibility</p:attrName>
                                        </p:attrNameLst>
                                      </p:cBhvr>
                                      <p:to>
                                        <p:strVal val="visible"/>
                                      </p:to>
                                    </p:set>
                                    <p:anim calcmode="lin" valueType="num">
                                      <p:cBhvr additive="base">
                                        <p:cTn id="19" dur="500" fill="hold"/>
                                        <p:tgtEl>
                                          <p:spTgt spid="81927"/>
                                        </p:tgtEl>
                                        <p:attrNameLst>
                                          <p:attrName>ppt_x</p:attrName>
                                        </p:attrNameLst>
                                      </p:cBhvr>
                                      <p:tavLst>
                                        <p:tav tm="0">
                                          <p:val>
                                            <p:strVal val="0-#ppt_w/2"/>
                                          </p:val>
                                        </p:tav>
                                        <p:tav tm="100000">
                                          <p:val>
                                            <p:strVal val="#ppt_x"/>
                                          </p:val>
                                        </p:tav>
                                      </p:tavLst>
                                    </p:anim>
                                    <p:anim calcmode="lin" valueType="num">
                                      <p:cBhvr additive="base">
                                        <p:cTn id="20" dur="500" fill="hold"/>
                                        <p:tgtEl>
                                          <p:spTgt spid="819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utoUpdateAnimBg="0"/>
      <p:bldP spid="81926" grpId="0" autoUpdateAnimBg="0"/>
      <p:bldP spid="8192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ChangeArrowheads="1"/>
          </p:cNvSpPr>
          <p:nvPr/>
        </p:nvSpPr>
        <p:spPr bwMode="auto">
          <a:xfrm>
            <a:off x="1476950" y="685800"/>
            <a:ext cx="604361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Thermal Cracking</a:t>
            </a:r>
          </a:p>
        </p:txBody>
      </p:sp>
      <p:pic>
        <p:nvPicPr>
          <p:cNvPr id="2" name="Picture 1"/>
          <p:cNvPicPr>
            <a:picLocks noChangeAspect="1"/>
          </p:cNvPicPr>
          <p:nvPr/>
        </p:nvPicPr>
        <p:blipFill>
          <a:blip r:embed="rId3"/>
          <a:stretch>
            <a:fillRect/>
          </a:stretch>
        </p:blipFill>
        <p:spPr>
          <a:xfrm>
            <a:off x="320239" y="2577703"/>
            <a:ext cx="8357036" cy="2156222"/>
          </a:xfrm>
          <a:prstGeom prst="rect">
            <a:avLst/>
          </a:prstGeom>
        </p:spPr>
      </p:pic>
    </p:spTree>
    <p:extLst>
      <p:ext uri="{BB962C8B-B14F-4D97-AF65-F5344CB8AC3E}">
        <p14:creationId xmlns:p14="http://schemas.microsoft.com/office/powerpoint/2010/main" val="2469711907"/>
      </p:ext>
    </p:extLst>
  </p:cSld>
  <p:clrMapOvr>
    <a:masterClrMapping/>
  </p:clrMapOvr>
  <p:transition>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57200" y="870754"/>
            <a:ext cx="3048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Thermal Cracking</a:t>
            </a:r>
          </a:p>
        </p:txBody>
      </p:sp>
      <p:pic>
        <p:nvPicPr>
          <p:cNvPr id="16387" name="Picture 7"/>
          <p:cNvPicPr>
            <a:picLocks noChangeAspect="1" noChangeArrowheads="1"/>
          </p:cNvPicPr>
          <p:nvPr/>
        </p:nvPicPr>
        <p:blipFill>
          <a:blip r:embed="rId3">
            <a:extLst>
              <a:ext uri="{28A0092B-C50C-407E-A947-70E740481C1C}">
                <a14:useLocalDpi xmlns:a14="http://schemas.microsoft.com/office/drawing/2010/main" val="0"/>
              </a:ext>
            </a:extLst>
          </a:blip>
          <a:srcRect r="12941"/>
          <a:stretch>
            <a:fillRect/>
          </a:stretch>
        </p:blipFill>
        <p:spPr bwMode="auto">
          <a:xfrm>
            <a:off x="3086100" y="0"/>
            <a:ext cx="5141236" cy="386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 y="3247692"/>
            <a:ext cx="4796508" cy="361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noChangeArrowheads="1"/>
          </p:cNvPicPr>
          <p:nvPr/>
        </p:nvPicPr>
        <p:blipFill>
          <a:blip r:embed="rId5">
            <a:extLst>
              <a:ext uri="{28A0092B-C50C-407E-A947-70E740481C1C}">
                <a14:useLocalDpi xmlns:a14="http://schemas.microsoft.com/office/drawing/2010/main" val="0"/>
              </a:ext>
            </a:extLst>
          </a:blip>
          <a:srcRect l="42999" t="17677" r="12000" b="9296"/>
          <a:stretch>
            <a:fillRect/>
          </a:stretch>
        </p:blipFill>
        <p:spPr bwMode="auto">
          <a:xfrm>
            <a:off x="6096000" y="3122056"/>
            <a:ext cx="3048000" cy="3725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72949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1657350" y="381000"/>
            <a:ext cx="5829300" cy="933450"/>
          </a:xfrm>
        </p:spPr>
        <p:txBody>
          <a:bodyPr>
            <a:noAutofit/>
          </a:bodyPr>
          <a:lstStyle/>
          <a:p>
            <a:pPr algn="ctr" eaLnBrk="1" hangingPunct="1"/>
            <a:r>
              <a:rPr lang="en-US" altLang="en-US" dirty="0" smtClean="0">
                <a:latin typeface="Comic Sans MS" panose="030F0702030302020204" pitchFamily="66" charset="0"/>
              </a:rPr>
              <a:t>Block Cracking</a:t>
            </a:r>
          </a:p>
        </p:txBody>
      </p:sp>
      <p:pic>
        <p:nvPicPr>
          <p:cNvPr id="18435" name="Picture 103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33400" y="1219200"/>
            <a:ext cx="8407235" cy="5562600"/>
          </a:xfrm>
          <a:noFill/>
        </p:spPr>
      </p:pic>
    </p:spTree>
    <p:extLst>
      <p:ext uri="{BB962C8B-B14F-4D97-AF65-F5344CB8AC3E}">
        <p14:creationId xmlns:p14="http://schemas.microsoft.com/office/powerpoint/2010/main" val="14100992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485900" y="304800"/>
            <a:ext cx="6172200" cy="671513"/>
          </a:xfrm>
        </p:spPr>
        <p:txBody>
          <a:bodyPr/>
          <a:lstStyle/>
          <a:p>
            <a:r>
              <a:rPr lang="en-US" altLang="en-US" smtClean="0"/>
              <a:t>Roughness</a:t>
            </a:r>
          </a:p>
        </p:txBody>
      </p:sp>
      <p:pic>
        <p:nvPicPr>
          <p:cNvPr id="35843" name="Picture 3"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800" y="1052830"/>
            <a:ext cx="8590600" cy="550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19651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1771650" y="381000"/>
            <a:ext cx="5543550" cy="990600"/>
          </a:xfrm>
        </p:spPr>
        <p:txBody>
          <a:bodyPr/>
          <a:lstStyle/>
          <a:p>
            <a:pPr algn="ctr"/>
            <a:r>
              <a:rPr lang="en-US" altLang="en-US" dirty="0" smtClean="0">
                <a:latin typeface="Comic Sans MS" panose="030F0702030302020204" pitchFamily="66" charset="0"/>
              </a:rPr>
              <a:t>Frost Effect</a:t>
            </a:r>
          </a:p>
        </p:txBody>
      </p:sp>
      <p:pic>
        <p:nvPicPr>
          <p:cNvPr id="2048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71432"/>
            <a:ext cx="5077783" cy="257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t="22121" r="11621"/>
          <a:stretch>
            <a:fillRect/>
          </a:stretch>
        </p:blipFill>
        <p:spPr bwMode="auto">
          <a:xfrm>
            <a:off x="652257" y="4212387"/>
            <a:ext cx="4653161"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09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75042" y="1752600"/>
            <a:ext cx="3584034" cy="268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54371" y="4498460"/>
            <a:ext cx="2389629" cy="646331"/>
          </a:xfrm>
          <a:prstGeom prst="rect">
            <a:avLst/>
          </a:prstGeom>
          <a:noFill/>
        </p:spPr>
        <p:txBody>
          <a:bodyPr wrap="none" rtlCol="0">
            <a:spAutoFit/>
          </a:bodyPr>
          <a:lstStyle/>
          <a:p>
            <a:pPr defTabSz="685800" eaLnBrk="1" fontAlgn="auto" hangingPunct="1">
              <a:spcBef>
                <a:spcPts val="0"/>
              </a:spcBef>
              <a:spcAft>
                <a:spcPts val="0"/>
              </a:spcAft>
            </a:pPr>
            <a:r>
              <a:rPr lang="en-US" dirty="0">
                <a:solidFill>
                  <a:prstClr val="black"/>
                </a:solidFill>
                <a:latin typeface="Calibri" panose="020F0502020204030204"/>
              </a:rPr>
              <a:t>Frost Heave</a:t>
            </a:r>
          </a:p>
        </p:txBody>
      </p:sp>
    </p:spTree>
    <p:extLst>
      <p:ext uri="{BB962C8B-B14F-4D97-AF65-F5344CB8AC3E}">
        <p14:creationId xmlns:p14="http://schemas.microsoft.com/office/powerpoint/2010/main" val="2041681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5334000" y="533400"/>
            <a:ext cx="3276600" cy="1708547"/>
          </a:xfrm>
        </p:spPr>
        <p:txBody>
          <a:bodyPr/>
          <a:lstStyle/>
          <a:p>
            <a:pPr algn="r"/>
            <a:r>
              <a:rPr lang="en-US" altLang="en-US" b="0" dirty="0" smtClean="0">
                <a:solidFill>
                  <a:srgbClr val="0070C0"/>
                </a:solidFill>
                <a:effectLst/>
                <a:latin typeface="Comic Sans MS" panose="030F0702030302020204" pitchFamily="66" charset="0"/>
              </a:rPr>
              <a:t>Poor</a:t>
            </a:r>
            <a:br>
              <a:rPr lang="en-US" altLang="en-US" b="0" dirty="0" smtClean="0">
                <a:solidFill>
                  <a:srgbClr val="0070C0"/>
                </a:solidFill>
                <a:effectLst/>
                <a:latin typeface="Comic Sans MS" panose="030F0702030302020204" pitchFamily="66" charset="0"/>
              </a:rPr>
            </a:br>
            <a:r>
              <a:rPr lang="en-US" altLang="en-US" b="0" dirty="0" smtClean="0">
                <a:solidFill>
                  <a:srgbClr val="0070C0"/>
                </a:solidFill>
                <a:effectLst/>
                <a:latin typeface="Comic Sans MS" panose="030F0702030302020204" pitchFamily="66" charset="0"/>
              </a:rPr>
              <a:t>Drainage</a:t>
            </a:r>
          </a:p>
        </p:txBody>
      </p:sp>
      <p:pic>
        <p:nvPicPr>
          <p:cNvPr id="64516" name="Picture 2"/>
          <p:cNvPicPr>
            <a:picLocks noChangeAspect="1" noChangeArrowheads="1"/>
          </p:cNvPicPr>
          <p:nvPr/>
        </p:nvPicPr>
        <p:blipFill>
          <a:blip r:embed="rId2">
            <a:lum bright="6000"/>
            <a:extLst>
              <a:ext uri="{28A0092B-C50C-407E-A947-70E740481C1C}">
                <a14:useLocalDpi xmlns:a14="http://schemas.microsoft.com/office/drawing/2010/main" val="0"/>
              </a:ext>
            </a:extLst>
          </a:blip>
          <a:srcRect l="15833" t="34398" r="5000"/>
          <a:stretch>
            <a:fillRect/>
          </a:stretch>
        </p:blipFill>
        <p:spPr bwMode="auto">
          <a:xfrm>
            <a:off x="27972" y="39885"/>
            <a:ext cx="5575674" cy="346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3325378" y="2709158"/>
            <a:ext cx="5818622" cy="4148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64932"/>
      </p:ext>
    </p:extLst>
  </p:cSld>
  <p:clrMapOvr>
    <a:masterClrMapping/>
  </p:clrMapOvr>
  <p:transition>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80325" y="762000"/>
            <a:ext cx="8717594" cy="525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434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35729" y="228600"/>
            <a:ext cx="3775275" cy="1390650"/>
          </a:xfrm>
        </p:spPr>
        <p:txBody>
          <a:bodyPr/>
          <a:lstStyle/>
          <a:p>
            <a:pPr algn="r" eaLnBrk="1" hangingPunct="1"/>
            <a:r>
              <a:rPr lang="en-US" altLang="en-US" dirty="0" smtClean="0"/>
              <a:t>Water Bleeding &amp; Pumping</a:t>
            </a:r>
          </a:p>
        </p:txBody>
      </p:sp>
      <p:graphicFrame>
        <p:nvGraphicFramePr>
          <p:cNvPr id="23555" name="Object 3"/>
          <p:cNvGraphicFramePr>
            <a:graphicFrameLocks noGrp="1" noChangeAspect="1"/>
          </p:cNvGraphicFramePr>
          <p:nvPr>
            <p:ph type="body" idx="1"/>
            <p:extLst>
              <p:ext uri="{D42A27DB-BD31-4B8C-83A1-F6EECF244321}">
                <p14:modId xmlns:p14="http://schemas.microsoft.com/office/powerpoint/2010/main" val="2699242971"/>
              </p:ext>
            </p:extLst>
          </p:nvPr>
        </p:nvGraphicFramePr>
        <p:xfrm>
          <a:off x="4246733" y="6752"/>
          <a:ext cx="4897268" cy="3574648"/>
        </p:xfrm>
        <a:graphic>
          <a:graphicData uri="http://schemas.openxmlformats.org/presentationml/2006/ole">
            <mc:AlternateContent xmlns:mc="http://schemas.openxmlformats.org/markup-compatibility/2006">
              <mc:Choice xmlns:v="urn:schemas-microsoft-com:vml" Requires="v">
                <p:oleObj spid="_x0000_s81925" name="Photo Editor Photo" r:id="rId4" imgW="5166808" imgH="3772227" progId="MSPhotoEd.3">
                  <p:embed/>
                </p:oleObj>
              </mc:Choice>
              <mc:Fallback>
                <p:oleObj name="Photo Editor Photo" r:id="rId4" imgW="5166808" imgH="3772227" progId="MSPhotoEd.3">
                  <p:embed/>
                  <p:pic>
                    <p:nvPicPr>
                      <p:cNvPr id="235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6733" y="6752"/>
                        <a:ext cx="4897268" cy="3574648"/>
                      </a:xfrm>
                      <a:prstGeom prst="rect">
                        <a:avLst/>
                      </a:prstGeom>
                      <a:noFill/>
                      <a:ln>
                        <a:noFill/>
                      </a:ln>
                      <a:extLst/>
                    </p:spPr>
                  </p:pic>
                </p:oleObj>
              </mc:Fallback>
            </mc:AlternateContent>
          </a:graphicData>
        </a:graphic>
      </p:graphicFrame>
      <p:pic>
        <p:nvPicPr>
          <p:cNvPr id="2355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863453"/>
            <a:ext cx="54102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2"/>
          <p:cNvSpPr>
            <a:spLocks noChangeArrowheads="1"/>
          </p:cNvSpPr>
          <p:nvPr/>
        </p:nvSpPr>
        <p:spPr bwMode="auto">
          <a:xfrm>
            <a:off x="5867400" y="4267200"/>
            <a:ext cx="3337322"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Depression due to Pumping</a:t>
            </a:r>
          </a:p>
        </p:txBody>
      </p:sp>
    </p:spTree>
    <p:extLst>
      <p:ext uri="{BB962C8B-B14F-4D97-AF65-F5344CB8AC3E}">
        <p14:creationId xmlns:p14="http://schemas.microsoft.com/office/powerpoint/2010/main" val="14137612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US" altLang="en-US" smtClean="0"/>
              <a:t>Elements</a:t>
            </a:r>
          </a:p>
        </p:txBody>
      </p:sp>
      <p:sp>
        <p:nvSpPr>
          <p:cNvPr id="6147" name="Rectangle 3"/>
          <p:cNvSpPr>
            <a:spLocks noGrp="1" noChangeArrowheads="1"/>
          </p:cNvSpPr>
          <p:nvPr>
            <p:ph type="body" idx="1"/>
          </p:nvPr>
        </p:nvSpPr>
        <p:spPr/>
        <p:txBody>
          <a:bodyPr/>
          <a:lstStyle/>
          <a:p>
            <a:pPr eaLnBrk="1" hangingPunct="1"/>
            <a:r>
              <a:rPr lang="en-US" altLang="en-US" smtClean="0"/>
              <a:t>Selection of pavement sections</a:t>
            </a:r>
          </a:p>
          <a:p>
            <a:pPr eaLnBrk="1" hangingPunct="1"/>
            <a:r>
              <a:rPr lang="en-US" altLang="en-US" smtClean="0"/>
              <a:t>Design treatment</a:t>
            </a:r>
          </a:p>
          <a:p>
            <a:pPr eaLnBrk="1" hangingPunct="1"/>
            <a:r>
              <a:rPr lang="en-US" altLang="en-US" smtClean="0"/>
              <a:t>Preventive maintenance program</a:t>
            </a:r>
          </a:p>
          <a:p>
            <a:pPr eaLnBrk="1" hangingPunct="1"/>
            <a:r>
              <a:rPr lang="en-US" altLang="en-US" smtClean="0"/>
              <a:t>Quality control</a:t>
            </a:r>
          </a:p>
          <a:p>
            <a:pPr eaLnBrk="1" hangingPunct="1"/>
            <a:r>
              <a:rPr lang="en-US" altLang="en-US" smtClean="0"/>
              <a:t>Monitoring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632" y="3314097"/>
            <a:ext cx="5258368"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Freeform 2" descr="Granite"/>
          <p:cNvSpPr>
            <a:spLocks/>
          </p:cNvSpPr>
          <p:nvPr/>
        </p:nvSpPr>
        <p:spPr bwMode="auto">
          <a:xfrm>
            <a:off x="1130776" y="2181225"/>
            <a:ext cx="1991915" cy="1947863"/>
          </a:xfrm>
          <a:custGeom>
            <a:avLst/>
            <a:gdLst>
              <a:gd name="T0" fmla="*/ 2147483646 w 1628"/>
              <a:gd name="T1" fmla="*/ 2147483646 h 1636"/>
              <a:gd name="T2" fmla="*/ 2147483646 w 1628"/>
              <a:gd name="T3" fmla="*/ 2147483646 h 1636"/>
              <a:gd name="T4" fmla="*/ 2147483646 w 1628"/>
              <a:gd name="T5" fmla="*/ 0 h 1636"/>
              <a:gd name="T6" fmla="*/ 2147483646 w 1628"/>
              <a:gd name="T7" fmla="*/ 2147483646 h 1636"/>
              <a:gd name="T8" fmla="*/ 0 w 1628"/>
              <a:gd name="T9" fmla="*/ 2147483646 h 1636"/>
              <a:gd name="T10" fmla="*/ 2147483646 w 1628"/>
              <a:gd name="T11" fmla="*/ 2147483646 h 1636"/>
              <a:gd name="T12" fmla="*/ 2147483646 w 1628"/>
              <a:gd name="T13" fmla="*/ 2147483646 h 1636"/>
              <a:gd name="T14" fmla="*/ 0 60000 65536"/>
              <a:gd name="T15" fmla="*/ 0 60000 65536"/>
              <a:gd name="T16" fmla="*/ 0 60000 65536"/>
              <a:gd name="T17" fmla="*/ 0 60000 65536"/>
              <a:gd name="T18" fmla="*/ 0 60000 65536"/>
              <a:gd name="T19" fmla="*/ 0 60000 65536"/>
              <a:gd name="T20" fmla="*/ 0 60000 65536"/>
              <a:gd name="T21" fmla="*/ 0 w 1628"/>
              <a:gd name="T22" fmla="*/ 0 h 1636"/>
              <a:gd name="T23" fmla="*/ 1628 w 1628"/>
              <a:gd name="T24" fmla="*/ 1636 h 16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28" h="1636">
                <a:moveTo>
                  <a:pt x="560" y="1636"/>
                </a:moveTo>
                <a:lnTo>
                  <a:pt x="1628" y="1332"/>
                </a:lnTo>
                <a:lnTo>
                  <a:pt x="1528" y="0"/>
                </a:lnTo>
                <a:lnTo>
                  <a:pt x="564" y="92"/>
                </a:lnTo>
                <a:lnTo>
                  <a:pt x="0" y="556"/>
                </a:lnTo>
                <a:lnTo>
                  <a:pt x="164" y="1256"/>
                </a:lnTo>
                <a:lnTo>
                  <a:pt x="560" y="1636"/>
                </a:lnTo>
                <a:close/>
              </a:path>
            </a:pathLst>
          </a:custGeom>
          <a:blipFill dpi="0" rotWithShape="0">
            <a:blip r:embed="rId4"/>
            <a:srcRect/>
            <a:tile tx="0" ty="0" sx="100000" sy="100000" flip="none" algn="tl"/>
          </a:blip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04" name="Text Box 3"/>
          <p:cNvSpPr txBox="1">
            <a:spLocks noChangeArrowheads="1"/>
          </p:cNvSpPr>
          <p:nvPr/>
        </p:nvSpPr>
        <p:spPr bwMode="auto">
          <a:xfrm>
            <a:off x="4302600" y="1553836"/>
            <a:ext cx="4849116"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lnSpc>
                <a:spcPct val="90000"/>
              </a:lnSpc>
              <a:spcBef>
                <a:spcPct val="0"/>
              </a:spcBef>
              <a:spcAft>
                <a:spcPts val="0"/>
              </a:spcAft>
              <a:buNone/>
            </a:pPr>
            <a:r>
              <a:rPr lang="en-US" altLang="en-US" dirty="0" smtClean="0">
                <a:solidFill>
                  <a:srgbClr val="000000"/>
                </a:solidFill>
              </a:rPr>
              <a:t>Separation of bitumen from aggregate</a:t>
            </a:r>
            <a:endParaRPr lang="en-US" altLang="en-US" dirty="0">
              <a:solidFill>
                <a:srgbClr val="000000"/>
              </a:solidFill>
            </a:endParaRPr>
          </a:p>
        </p:txBody>
      </p:sp>
      <p:sp>
        <p:nvSpPr>
          <p:cNvPr id="25605" name="Freeform 4"/>
          <p:cNvSpPr>
            <a:spLocks/>
          </p:cNvSpPr>
          <p:nvPr/>
        </p:nvSpPr>
        <p:spPr bwMode="auto">
          <a:xfrm>
            <a:off x="1128394" y="2171700"/>
            <a:ext cx="2289572" cy="1957388"/>
          </a:xfrm>
          <a:custGeom>
            <a:avLst/>
            <a:gdLst>
              <a:gd name="T0" fmla="*/ 2147483646 w 1872"/>
              <a:gd name="T1" fmla="*/ 2147483646 h 1644"/>
              <a:gd name="T2" fmla="*/ 0 w 1872"/>
              <a:gd name="T3" fmla="*/ 2147483646 h 1644"/>
              <a:gd name="T4" fmla="*/ 2147483646 w 1872"/>
              <a:gd name="T5" fmla="*/ 2147483646 h 1644"/>
              <a:gd name="T6" fmla="*/ 2147483646 w 1872"/>
              <a:gd name="T7" fmla="*/ 0 h 1644"/>
              <a:gd name="T8" fmla="*/ 2147483646 w 1872"/>
              <a:gd name="T9" fmla="*/ 2147483646 h 1644"/>
              <a:gd name="T10" fmla="*/ 2147483646 w 1872"/>
              <a:gd name="T11" fmla="*/ 2147483646 h 1644"/>
              <a:gd name="T12" fmla="*/ 2147483646 w 1872"/>
              <a:gd name="T13" fmla="*/ 2147483646 h 1644"/>
              <a:gd name="T14" fmla="*/ 2147483646 w 1872"/>
              <a:gd name="T15" fmla="*/ 2147483646 h 1644"/>
              <a:gd name="T16" fmla="*/ 0 60000 65536"/>
              <a:gd name="T17" fmla="*/ 0 60000 65536"/>
              <a:gd name="T18" fmla="*/ 0 60000 65536"/>
              <a:gd name="T19" fmla="*/ 0 60000 65536"/>
              <a:gd name="T20" fmla="*/ 0 60000 65536"/>
              <a:gd name="T21" fmla="*/ 0 60000 65536"/>
              <a:gd name="T22" fmla="*/ 0 60000 65536"/>
              <a:gd name="T23" fmla="*/ 0 60000 65536"/>
              <a:gd name="T24" fmla="*/ 0 w 1872"/>
              <a:gd name="T25" fmla="*/ 0 h 1644"/>
              <a:gd name="T26" fmla="*/ 1872 w 1872"/>
              <a:gd name="T27" fmla="*/ 1644 h 16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72" h="1644">
                <a:moveTo>
                  <a:pt x="156" y="1260"/>
                </a:moveTo>
                <a:lnTo>
                  <a:pt x="0" y="564"/>
                </a:lnTo>
                <a:lnTo>
                  <a:pt x="552" y="96"/>
                </a:lnTo>
                <a:lnTo>
                  <a:pt x="1524" y="0"/>
                </a:lnTo>
                <a:lnTo>
                  <a:pt x="1872" y="696"/>
                </a:lnTo>
                <a:lnTo>
                  <a:pt x="1620" y="1344"/>
                </a:lnTo>
                <a:lnTo>
                  <a:pt x="552" y="1644"/>
                </a:lnTo>
                <a:lnTo>
                  <a:pt x="168" y="1260"/>
                </a:lnTo>
              </a:path>
            </a:pathLst>
          </a:custGeom>
          <a:noFill/>
          <a:ln w="57150">
            <a:solidFill>
              <a:srgbClr val="5F5F5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06" name="Freeform 5" descr="Granite"/>
          <p:cNvSpPr>
            <a:spLocks/>
          </p:cNvSpPr>
          <p:nvPr/>
        </p:nvSpPr>
        <p:spPr bwMode="auto">
          <a:xfrm>
            <a:off x="1723706" y="1485901"/>
            <a:ext cx="1365647" cy="554831"/>
          </a:xfrm>
          <a:custGeom>
            <a:avLst/>
            <a:gdLst>
              <a:gd name="T0" fmla="*/ 0 w 1116"/>
              <a:gd name="T1" fmla="*/ 0 h 466"/>
              <a:gd name="T2" fmla="*/ 2147483646 w 1116"/>
              <a:gd name="T3" fmla="*/ 2147483646 h 466"/>
              <a:gd name="T4" fmla="*/ 2147483646 w 1116"/>
              <a:gd name="T5" fmla="*/ 2147483646 h 466"/>
              <a:gd name="T6" fmla="*/ 2147483646 w 1116"/>
              <a:gd name="T7" fmla="*/ 2147483646 h 466"/>
              <a:gd name="T8" fmla="*/ 0 60000 65536"/>
              <a:gd name="T9" fmla="*/ 0 60000 65536"/>
              <a:gd name="T10" fmla="*/ 0 60000 65536"/>
              <a:gd name="T11" fmla="*/ 0 60000 65536"/>
              <a:gd name="T12" fmla="*/ 0 w 1116"/>
              <a:gd name="T13" fmla="*/ 0 h 466"/>
              <a:gd name="T14" fmla="*/ 1116 w 1116"/>
              <a:gd name="T15" fmla="*/ 466 h 466"/>
            </a:gdLst>
            <a:ahLst/>
            <a:cxnLst>
              <a:cxn ang="T8">
                <a:pos x="T0" y="T1"/>
              </a:cxn>
              <a:cxn ang="T9">
                <a:pos x="T2" y="T3"/>
              </a:cxn>
              <a:cxn ang="T10">
                <a:pos x="T4" y="T5"/>
              </a:cxn>
              <a:cxn ang="T11">
                <a:pos x="T6" y="T7"/>
              </a:cxn>
            </a:cxnLst>
            <a:rect l="T12" t="T13" r="T14" b="T15"/>
            <a:pathLst>
              <a:path w="1116" h="466">
                <a:moveTo>
                  <a:pt x="0" y="0"/>
                </a:moveTo>
                <a:cubicBezTo>
                  <a:pt x="34" y="64"/>
                  <a:pt x="78" y="314"/>
                  <a:pt x="204" y="384"/>
                </a:cubicBezTo>
                <a:cubicBezTo>
                  <a:pt x="330" y="454"/>
                  <a:pt x="604" y="466"/>
                  <a:pt x="756" y="420"/>
                </a:cubicBezTo>
                <a:cubicBezTo>
                  <a:pt x="908" y="374"/>
                  <a:pt x="1056" y="160"/>
                  <a:pt x="1116" y="108"/>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07" name="Freeform 6" descr="Granite"/>
          <p:cNvSpPr>
            <a:spLocks/>
          </p:cNvSpPr>
          <p:nvPr/>
        </p:nvSpPr>
        <p:spPr bwMode="auto">
          <a:xfrm>
            <a:off x="535462" y="1728788"/>
            <a:ext cx="937022" cy="1066800"/>
          </a:xfrm>
          <a:custGeom>
            <a:avLst/>
            <a:gdLst>
              <a:gd name="T0" fmla="*/ 0 w 766"/>
              <a:gd name="T1" fmla="*/ 2147483646 h 896"/>
              <a:gd name="T2" fmla="*/ 2147483646 w 766"/>
              <a:gd name="T3" fmla="*/ 2147483646 h 896"/>
              <a:gd name="T4" fmla="*/ 2147483646 w 766"/>
              <a:gd name="T5" fmla="*/ 2147483646 h 896"/>
              <a:gd name="T6" fmla="*/ 2147483646 w 766"/>
              <a:gd name="T7" fmla="*/ 0 h 896"/>
              <a:gd name="T8" fmla="*/ 0 60000 65536"/>
              <a:gd name="T9" fmla="*/ 0 60000 65536"/>
              <a:gd name="T10" fmla="*/ 0 60000 65536"/>
              <a:gd name="T11" fmla="*/ 0 60000 65536"/>
              <a:gd name="T12" fmla="*/ 0 w 766"/>
              <a:gd name="T13" fmla="*/ 0 h 896"/>
              <a:gd name="T14" fmla="*/ 766 w 766"/>
              <a:gd name="T15" fmla="*/ 896 h 896"/>
            </a:gdLst>
            <a:ahLst/>
            <a:cxnLst>
              <a:cxn ang="T8">
                <a:pos x="T0" y="T1"/>
              </a:cxn>
              <a:cxn ang="T9">
                <a:pos x="T2" y="T3"/>
              </a:cxn>
              <a:cxn ang="T10">
                <a:pos x="T4" y="T5"/>
              </a:cxn>
              <a:cxn ang="T11">
                <a:pos x="T6" y="T7"/>
              </a:cxn>
            </a:cxnLst>
            <a:rect l="T12" t="T13" r="T14" b="T15"/>
            <a:pathLst>
              <a:path w="766" h="896">
                <a:moveTo>
                  <a:pt x="0" y="828"/>
                </a:moveTo>
                <a:cubicBezTo>
                  <a:pt x="149" y="862"/>
                  <a:pt x="298" y="896"/>
                  <a:pt x="420" y="852"/>
                </a:cubicBezTo>
                <a:cubicBezTo>
                  <a:pt x="542" y="808"/>
                  <a:pt x="698" y="706"/>
                  <a:pt x="732" y="564"/>
                </a:cubicBezTo>
                <a:cubicBezTo>
                  <a:pt x="766" y="422"/>
                  <a:pt x="695" y="211"/>
                  <a:pt x="624" y="0"/>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08" name="Freeform 7" descr="Granite"/>
          <p:cNvSpPr>
            <a:spLocks/>
          </p:cNvSpPr>
          <p:nvPr/>
        </p:nvSpPr>
        <p:spPr bwMode="auto">
          <a:xfrm>
            <a:off x="543797" y="2959895"/>
            <a:ext cx="638175" cy="1054894"/>
          </a:xfrm>
          <a:custGeom>
            <a:avLst/>
            <a:gdLst>
              <a:gd name="T0" fmla="*/ 0 w 522"/>
              <a:gd name="T1" fmla="*/ 2147483646 h 886"/>
              <a:gd name="T2" fmla="*/ 2147483646 w 522"/>
              <a:gd name="T3" fmla="*/ 2147483646 h 886"/>
              <a:gd name="T4" fmla="*/ 2147483646 w 522"/>
              <a:gd name="T5" fmla="*/ 2147483646 h 886"/>
              <a:gd name="T6" fmla="*/ 2147483646 w 522"/>
              <a:gd name="T7" fmla="*/ 2147483646 h 886"/>
              <a:gd name="T8" fmla="*/ 0 60000 65536"/>
              <a:gd name="T9" fmla="*/ 0 60000 65536"/>
              <a:gd name="T10" fmla="*/ 0 60000 65536"/>
              <a:gd name="T11" fmla="*/ 0 60000 65536"/>
              <a:gd name="T12" fmla="*/ 0 w 522"/>
              <a:gd name="T13" fmla="*/ 0 h 886"/>
              <a:gd name="T14" fmla="*/ 522 w 522"/>
              <a:gd name="T15" fmla="*/ 886 h 886"/>
            </a:gdLst>
            <a:ahLst/>
            <a:cxnLst>
              <a:cxn ang="T8">
                <a:pos x="T0" y="T1"/>
              </a:cxn>
              <a:cxn ang="T9">
                <a:pos x="T2" y="T3"/>
              </a:cxn>
              <a:cxn ang="T10">
                <a:pos x="T4" y="T5"/>
              </a:cxn>
              <a:cxn ang="T11">
                <a:pos x="T6" y="T7"/>
              </a:cxn>
            </a:cxnLst>
            <a:rect l="T12" t="T13" r="T14" b="T15"/>
            <a:pathLst>
              <a:path w="522" h="886">
                <a:moveTo>
                  <a:pt x="0" y="22"/>
                </a:moveTo>
                <a:cubicBezTo>
                  <a:pt x="129" y="11"/>
                  <a:pt x="258" y="0"/>
                  <a:pt x="336" y="82"/>
                </a:cubicBezTo>
                <a:cubicBezTo>
                  <a:pt x="414" y="164"/>
                  <a:pt x="522" y="380"/>
                  <a:pt x="468" y="514"/>
                </a:cubicBezTo>
                <a:cubicBezTo>
                  <a:pt x="414" y="648"/>
                  <a:pt x="88" y="826"/>
                  <a:pt x="12" y="886"/>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09" name="Freeform 8" descr="Granite"/>
          <p:cNvSpPr>
            <a:spLocks/>
          </p:cNvSpPr>
          <p:nvPr/>
        </p:nvSpPr>
        <p:spPr bwMode="auto">
          <a:xfrm>
            <a:off x="645001" y="3902870"/>
            <a:ext cx="1096565" cy="797719"/>
          </a:xfrm>
          <a:custGeom>
            <a:avLst/>
            <a:gdLst>
              <a:gd name="T0" fmla="*/ 2147483646 w 921"/>
              <a:gd name="T1" fmla="*/ 2147483646 h 670"/>
              <a:gd name="T2" fmla="*/ 2147483646 w 921"/>
              <a:gd name="T3" fmla="*/ 2147483646 h 670"/>
              <a:gd name="T4" fmla="*/ 2147483646 w 921"/>
              <a:gd name="T5" fmla="*/ 2147483646 h 670"/>
              <a:gd name="T6" fmla="*/ 0 w 921"/>
              <a:gd name="T7" fmla="*/ 2147483646 h 670"/>
              <a:gd name="T8" fmla="*/ 0 60000 65536"/>
              <a:gd name="T9" fmla="*/ 0 60000 65536"/>
              <a:gd name="T10" fmla="*/ 0 60000 65536"/>
              <a:gd name="T11" fmla="*/ 0 60000 65536"/>
              <a:gd name="T12" fmla="*/ 0 w 921"/>
              <a:gd name="T13" fmla="*/ 0 h 670"/>
              <a:gd name="T14" fmla="*/ 921 w 921"/>
              <a:gd name="T15" fmla="*/ 670 h 670"/>
            </a:gdLst>
            <a:ahLst/>
            <a:cxnLst>
              <a:cxn ang="T8">
                <a:pos x="T0" y="T1"/>
              </a:cxn>
              <a:cxn ang="T9">
                <a:pos x="T2" y="T3"/>
              </a:cxn>
              <a:cxn ang="T10">
                <a:pos x="T4" y="T5"/>
              </a:cxn>
              <a:cxn ang="T11">
                <a:pos x="T6" y="T7"/>
              </a:cxn>
            </a:cxnLst>
            <a:rect l="T12" t="T13" r="T14" b="T15"/>
            <a:pathLst>
              <a:path w="921" h="670">
                <a:moveTo>
                  <a:pt x="851" y="670"/>
                </a:moveTo>
                <a:cubicBezTo>
                  <a:pt x="886" y="550"/>
                  <a:pt x="921" y="430"/>
                  <a:pt x="863" y="322"/>
                </a:cubicBezTo>
                <a:lnTo>
                  <a:pt x="506" y="22"/>
                </a:lnTo>
                <a:cubicBezTo>
                  <a:pt x="362" y="0"/>
                  <a:pt x="181" y="95"/>
                  <a:pt x="0" y="190"/>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0" name="Freeform 9" descr="Granite"/>
          <p:cNvSpPr>
            <a:spLocks/>
          </p:cNvSpPr>
          <p:nvPr/>
        </p:nvSpPr>
        <p:spPr bwMode="auto">
          <a:xfrm>
            <a:off x="2159476" y="4036220"/>
            <a:ext cx="1201340" cy="607219"/>
          </a:xfrm>
          <a:custGeom>
            <a:avLst/>
            <a:gdLst>
              <a:gd name="T0" fmla="*/ 2147483646 w 982"/>
              <a:gd name="T1" fmla="*/ 2147483646 h 510"/>
              <a:gd name="T2" fmla="*/ 2147483646 w 982"/>
              <a:gd name="T3" fmla="*/ 2147483646 h 510"/>
              <a:gd name="T4" fmla="*/ 2147483646 w 982"/>
              <a:gd name="T5" fmla="*/ 2147483646 h 510"/>
              <a:gd name="T6" fmla="*/ 2147483646 w 982"/>
              <a:gd name="T7" fmla="*/ 2147483646 h 510"/>
              <a:gd name="T8" fmla="*/ 2147483646 w 982"/>
              <a:gd name="T9" fmla="*/ 2147483646 h 510"/>
              <a:gd name="T10" fmla="*/ 0 60000 65536"/>
              <a:gd name="T11" fmla="*/ 0 60000 65536"/>
              <a:gd name="T12" fmla="*/ 0 60000 65536"/>
              <a:gd name="T13" fmla="*/ 0 60000 65536"/>
              <a:gd name="T14" fmla="*/ 0 60000 65536"/>
              <a:gd name="T15" fmla="*/ 0 w 982"/>
              <a:gd name="T16" fmla="*/ 0 h 510"/>
              <a:gd name="T17" fmla="*/ 982 w 982"/>
              <a:gd name="T18" fmla="*/ 510 h 510"/>
            </a:gdLst>
            <a:ahLst/>
            <a:cxnLst>
              <a:cxn ang="T10">
                <a:pos x="T0" y="T1"/>
              </a:cxn>
              <a:cxn ang="T11">
                <a:pos x="T2" y="T3"/>
              </a:cxn>
              <a:cxn ang="T12">
                <a:pos x="T4" y="T5"/>
              </a:cxn>
              <a:cxn ang="T13">
                <a:pos x="T6" y="T7"/>
              </a:cxn>
              <a:cxn ang="T14">
                <a:pos x="T8" y="T9"/>
              </a:cxn>
            </a:cxnLst>
            <a:rect l="T15" t="T16" r="T17" b="T18"/>
            <a:pathLst>
              <a:path w="982" h="510">
                <a:moveTo>
                  <a:pt x="94" y="510"/>
                </a:moveTo>
                <a:cubicBezTo>
                  <a:pt x="47" y="385"/>
                  <a:pt x="0" y="260"/>
                  <a:pt x="46" y="186"/>
                </a:cubicBezTo>
                <a:cubicBezTo>
                  <a:pt x="92" y="112"/>
                  <a:pt x="248" y="90"/>
                  <a:pt x="370" y="66"/>
                </a:cubicBezTo>
                <a:cubicBezTo>
                  <a:pt x="492" y="42"/>
                  <a:pt x="676" y="0"/>
                  <a:pt x="778" y="42"/>
                </a:cubicBezTo>
                <a:cubicBezTo>
                  <a:pt x="880" y="84"/>
                  <a:pt x="931" y="201"/>
                  <a:pt x="982" y="318"/>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1" name="Freeform 10" descr="Granite"/>
          <p:cNvSpPr>
            <a:spLocks/>
          </p:cNvSpPr>
          <p:nvPr/>
        </p:nvSpPr>
        <p:spPr bwMode="auto">
          <a:xfrm>
            <a:off x="3337003" y="3093244"/>
            <a:ext cx="909638" cy="1423988"/>
          </a:xfrm>
          <a:custGeom>
            <a:avLst/>
            <a:gdLst>
              <a:gd name="T0" fmla="*/ 2147483646 w 744"/>
              <a:gd name="T1" fmla="*/ 2147483646 h 1196"/>
              <a:gd name="T2" fmla="*/ 2147483646 w 744"/>
              <a:gd name="T3" fmla="*/ 2147483646 h 1196"/>
              <a:gd name="T4" fmla="*/ 2147483646 w 744"/>
              <a:gd name="T5" fmla="*/ 2147483646 h 1196"/>
              <a:gd name="T6" fmla="*/ 2147483646 w 744"/>
              <a:gd name="T7" fmla="*/ 2147483646 h 1196"/>
              <a:gd name="T8" fmla="*/ 2147483646 w 744"/>
              <a:gd name="T9" fmla="*/ 2147483646 h 1196"/>
              <a:gd name="T10" fmla="*/ 2147483646 w 744"/>
              <a:gd name="T11" fmla="*/ 2147483646 h 1196"/>
              <a:gd name="T12" fmla="*/ 2147483646 w 744"/>
              <a:gd name="T13" fmla="*/ 2147483646 h 1196"/>
              <a:gd name="T14" fmla="*/ 0 w 744"/>
              <a:gd name="T15" fmla="*/ 2147483646 h 1196"/>
              <a:gd name="T16" fmla="*/ 0 60000 65536"/>
              <a:gd name="T17" fmla="*/ 0 60000 65536"/>
              <a:gd name="T18" fmla="*/ 0 60000 65536"/>
              <a:gd name="T19" fmla="*/ 0 60000 65536"/>
              <a:gd name="T20" fmla="*/ 0 60000 65536"/>
              <a:gd name="T21" fmla="*/ 0 60000 65536"/>
              <a:gd name="T22" fmla="*/ 0 60000 65536"/>
              <a:gd name="T23" fmla="*/ 0 60000 65536"/>
              <a:gd name="T24" fmla="*/ 0 w 744"/>
              <a:gd name="T25" fmla="*/ 0 h 1196"/>
              <a:gd name="T26" fmla="*/ 744 w 744"/>
              <a:gd name="T27" fmla="*/ 1196 h 11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44" h="1196">
                <a:moveTo>
                  <a:pt x="744" y="78"/>
                </a:moveTo>
                <a:cubicBezTo>
                  <a:pt x="626" y="39"/>
                  <a:pt x="508" y="0"/>
                  <a:pt x="408" y="66"/>
                </a:cubicBezTo>
                <a:cubicBezTo>
                  <a:pt x="308" y="132"/>
                  <a:pt x="146" y="360"/>
                  <a:pt x="144" y="474"/>
                </a:cubicBezTo>
                <a:cubicBezTo>
                  <a:pt x="142" y="588"/>
                  <a:pt x="338" y="670"/>
                  <a:pt x="396" y="750"/>
                </a:cubicBezTo>
                <a:cubicBezTo>
                  <a:pt x="454" y="830"/>
                  <a:pt x="492" y="886"/>
                  <a:pt x="492" y="954"/>
                </a:cubicBezTo>
                <a:cubicBezTo>
                  <a:pt x="492" y="1022"/>
                  <a:pt x="456" y="1120"/>
                  <a:pt x="396" y="1158"/>
                </a:cubicBezTo>
                <a:cubicBezTo>
                  <a:pt x="336" y="1196"/>
                  <a:pt x="198" y="1192"/>
                  <a:pt x="132" y="1182"/>
                </a:cubicBezTo>
                <a:cubicBezTo>
                  <a:pt x="66" y="1172"/>
                  <a:pt x="33" y="1135"/>
                  <a:pt x="0" y="1098"/>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2" name="Freeform 11" descr="Granite"/>
          <p:cNvSpPr>
            <a:spLocks/>
          </p:cNvSpPr>
          <p:nvPr/>
        </p:nvSpPr>
        <p:spPr bwMode="auto">
          <a:xfrm>
            <a:off x="3166744" y="1914526"/>
            <a:ext cx="1008459" cy="992981"/>
          </a:xfrm>
          <a:custGeom>
            <a:avLst/>
            <a:gdLst>
              <a:gd name="T0" fmla="*/ 2147483646 w 824"/>
              <a:gd name="T1" fmla="*/ 0 h 834"/>
              <a:gd name="T2" fmla="*/ 2147483646 w 824"/>
              <a:gd name="T3" fmla="*/ 2147483646 h 834"/>
              <a:gd name="T4" fmla="*/ 2147483646 w 824"/>
              <a:gd name="T5" fmla="*/ 2147483646 h 834"/>
              <a:gd name="T6" fmla="*/ 2147483646 w 824"/>
              <a:gd name="T7" fmla="*/ 2147483646 h 834"/>
              <a:gd name="T8" fmla="*/ 2147483646 w 824"/>
              <a:gd name="T9" fmla="*/ 2147483646 h 834"/>
              <a:gd name="T10" fmla="*/ 0 60000 65536"/>
              <a:gd name="T11" fmla="*/ 0 60000 65536"/>
              <a:gd name="T12" fmla="*/ 0 60000 65536"/>
              <a:gd name="T13" fmla="*/ 0 60000 65536"/>
              <a:gd name="T14" fmla="*/ 0 60000 65536"/>
              <a:gd name="T15" fmla="*/ 0 w 824"/>
              <a:gd name="T16" fmla="*/ 0 h 834"/>
              <a:gd name="T17" fmla="*/ 824 w 824"/>
              <a:gd name="T18" fmla="*/ 834 h 834"/>
            </a:gdLst>
            <a:ahLst/>
            <a:cxnLst>
              <a:cxn ang="T10">
                <a:pos x="T0" y="T1"/>
              </a:cxn>
              <a:cxn ang="T11">
                <a:pos x="T2" y="T3"/>
              </a:cxn>
              <a:cxn ang="T12">
                <a:pos x="T4" y="T5"/>
              </a:cxn>
              <a:cxn ang="T13">
                <a:pos x="T6" y="T7"/>
              </a:cxn>
              <a:cxn ang="T14">
                <a:pos x="T8" y="T9"/>
              </a:cxn>
            </a:cxnLst>
            <a:rect l="T15" t="T16" r="T17" b="T18"/>
            <a:pathLst>
              <a:path w="824" h="834">
                <a:moveTo>
                  <a:pt x="320" y="0"/>
                </a:moveTo>
                <a:cubicBezTo>
                  <a:pt x="192" y="34"/>
                  <a:pt x="64" y="68"/>
                  <a:pt x="32" y="132"/>
                </a:cubicBezTo>
                <a:cubicBezTo>
                  <a:pt x="0" y="196"/>
                  <a:pt x="58" y="276"/>
                  <a:pt x="128" y="384"/>
                </a:cubicBezTo>
                <a:cubicBezTo>
                  <a:pt x="198" y="492"/>
                  <a:pt x="336" y="726"/>
                  <a:pt x="452" y="780"/>
                </a:cubicBezTo>
                <a:cubicBezTo>
                  <a:pt x="568" y="834"/>
                  <a:pt x="764" y="720"/>
                  <a:pt x="824" y="708"/>
                </a:cubicBezTo>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3" name="Freeform 12" descr="Granite"/>
          <p:cNvSpPr>
            <a:spLocks/>
          </p:cNvSpPr>
          <p:nvPr/>
        </p:nvSpPr>
        <p:spPr bwMode="auto">
          <a:xfrm>
            <a:off x="3363198" y="3864769"/>
            <a:ext cx="411956" cy="500063"/>
          </a:xfrm>
          <a:custGeom>
            <a:avLst/>
            <a:gdLst>
              <a:gd name="T0" fmla="*/ 0 w 346"/>
              <a:gd name="T1" fmla="*/ 2147483646 h 420"/>
              <a:gd name="T2" fmla="*/ 2147483646 w 346"/>
              <a:gd name="T3" fmla="*/ 2147483646 h 420"/>
              <a:gd name="T4" fmla="*/ 2147483646 w 346"/>
              <a:gd name="T5" fmla="*/ 2147483646 h 420"/>
              <a:gd name="T6" fmla="*/ 2147483646 w 346"/>
              <a:gd name="T7" fmla="*/ 2147483646 h 420"/>
              <a:gd name="T8" fmla="*/ 2147483646 w 346"/>
              <a:gd name="T9" fmla="*/ 2147483646 h 420"/>
              <a:gd name="T10" fmla="*/ 2147483646 w 346"/>
              <a:gd name="T11" fmla="*/ 2147483646 h 420"/>
              <a:gd name="T12" fmla="*/ 0 w 346"/>
              <a:gd name="T13" fmla="*/ 2147483646 h 420"/>
              <a:gd name="T14" fmla="*/ 0 60000 65536"/>
              <a:gd name="T15" fmla="*/ 0 60000 65536"/>
              <a:gd name="T16" fmla="*/ 0 60000 65536"/>
              <a:gd name="T17" fmla="*/ 0 60000 65536"/>
              <a:gd name="T18" fmla="*/ 0 60000 65536"/>
              <a:gd name="T19" fmla="*/ 0 60000 65536"/>
              <a:gd name="T20" fmla="*/ 0 60000 65536"/>
              <a:gd name="T21" fmla="*/ 0 w 346"/>
              <a:gd name="T22" fmla="*/ 0 h 420"/>
              <a:gd name="T23" fmla="*/ 346 w 346"/>
              <a:gd name="T24" fmla="*/ 420 h 4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6" h="420">
                <a:moveTo>
                  <a:pt x="0" y="222"/>
                </a:moveTo>
                <a:cubicBezTo>
                  <a:pt x="2" y="284"/>
                  <a:pt x="62" y="360"/>
                  <a:pt x="99" y="390"/>
                </a:cubicBezTo>
                <a:cubicBezTo>
                  <a:pt x="136" y="420"/>
                  <a:pt x="181" y="412"/>
                  <a:pt x="222" y="402"/>
                </a:cubicBezTo>
                <a:cubicBezTo>
                  <a:pt x="263" y="392"/>
                  <a:pt x="335" y="378"/>
                  <a:pt x="346" y="330"/>
                </a:cubicBezTo>
                <a:lnTo>
                  <a:pt x="284" y="114"/>
                </a:lnTo>
                <a:cubicBezTo>
                  <a:pt x="241" y="62"/>
                  <a:pt x="132" y="0"/>
                  <a:pt x="86" y="18"/>
                </a:cubicBezTo>
                <a:lnTo>
                  <a:pt x="0" y="222"/>
                </a:lnTo>
                <a:close/>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4" name="Line 13"/>
          <p:cNvSpPr>
            <a:spLocks noChangeShapeType="1"/>
          </p:cNvSpPr>
          <p:nvPr/>
        </p:nvSpPr>
        <p:spPr bwMode="auto">
          <a:xfrm>
            <a:off x="3000056" y="2200275"/>
            <a:ext cx="117872" cy="1571625"/>
          </a:xfrm>
          <a:prstGeom prst="line">
            <a:avLst/>
          </a:prstGeom>
          <a:noFill/>
          <a:ln w="38100">
            <a:solidFill>
              <a:srgbClr val="5F5F5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5" name="Line 14"/>
          <p:cNvSpPr>
            <a:spLocks noChangeShapeType="1"/>
          </p:cNvSpPr>
          <p:nvPr/>
        </p:nvSpPr>
        <p:spPr bwMode="auto">
          <a:xfrm>
            <a:off x="556894" y="4014787"/>
            <a:ext cx="117872" cy="100013"/>
          </a:xfrm>
          <a:prstGeom prst="line">
            <a:avLst/>
          </a:prstGeom>
          <a:noFill/>
          <a:ln w="57150">
            <a:solidFill>
              <a:srgbClr val="5F5F5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6" name="Line 15"/>
          <p:cNvSpPr>
            <a:spLocks noChangeShapeType="1"/>
          </p:cNvSpPr>
          <p:nvPr/>
        </p:nvSpPr>
        <p:spPr bwMode="auto">
          <a:xfrm>
            <a:off x="546178" y="2728913"/>
            <a:ext cx="14288" cy="257175"/>
          </a:xfrm>
          <a:prstGeom prst="line">
            <a:avLst/>
          </a:prstGeom>
          <a:noFill/>
          <a:ln w="57150">
            <a:solidFill>
              <a:srgbClr val="5F5F5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7" name="Freeform 16"/>
          <p:cNvSpPr>
            <a:spLocks/>
          </p:cNvSpPr>
          <p:nvPr/>
        </p:nvSpPr>
        <p:spPr bwMode="auto">
          <a:xfrm>
            <a:off x="1303415" y="1500188"/>
            <a:ext cx="457200" cy="257175"/>
          </a:xfrm>
          <a:custGeom>
            <a:avLst/>
            <a:gdLst>
              <a:gd name="T0" fmla="*/ 2147483646 w 374"/>
              <a:gd name="T1" fmla="*/ 0 h 216"/>
              <a:gd name="T2" fmla="*/ 2147483646 w 374"/>
              <a:gd name="T3" fmla="*/ 2147483646 h 216"/>
              <a:gd name="T4" fmla="*/ 0 w 374"/>
              <a:gd name="T5" fmla="*/ 2147483646 h 216"/>
              <a:gd name="T6" fmla="*/ 0 60000 65536"/>
              <a:gd name="T7" fmla="*/ 0 60000 65536"/>
              <a:gd name="T8" fmla="*/ 0 60000 65536"/>
              <a:gd name="T9" fmla="*/ 0 w 374"/>
              <a:gd name="T10" fmla="*/ 0 h 216"/>
              <a:gd name="T11" fmla="*/ 374 w 374"/>
              <a:gd name="T12" fmla="*/ 216 h 216"/>
            </a:gdLst>
            <a:ahLst/>
            <a:cxnLst>
              <a:cxn ang="T6">
                <a:pos x="T0" y="T1"/>
              </a:cxn>
              <a:cxn ang="T7">
                <a:pos x="T2" y="T3"/>
              </a:cxn>
              <a:cxn ang="T8">
                <a:pos x="T4" y="T5"/>
              </a:cxn>
            </a:cxnLst>
            <a:rect l="T9" t="T10" r="T11" b="T12"/>
            <a:pathLst>
              <a:path w="374" h="216">
                <a:moveTo>
                  <a:pt x="374" y="0"/>
                </a:moveTo>
                <a:lnTo>
                  <a:pt x="194" y="144"/>
                </a:lnTo>
                <a:lnTo>
                  <a:pt x="0" y="216"/>
                </a:lnTo>
              </a:path>
            </a:pathLst>
          </a:custGeom>
          <a:solidFill>
            <a:srgbClr val="5F5F5F"/>
          </a:solid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8" name="Freeform 17"/>
          <p:cNvSpPr>
            <a:spLocks/>
          </p:cNvSpPr>
          <p:nvPr/>
        </p:nvSpPr>
        <p:spPr bwMode="auto">
          <a:xfrm>
            <a:off x="1658223" y="4614862"/>
            <a:ext cx="645319" cy="71438"/>
          </a:xfrm>
          <a:custGeom>
            <a:avLst/>
            <a:gdLst>
              <a:gd name="T0" fmla="*/ 0 w 528"/>
              <a:gd name="T1" fmla="*/ 2147483646 h 60"/>
              <a:gd name="T2" fmla="*/ 2147483646 w 528"/>
              <a:gd name="T3" fmla="*/ 2147483646 h 60"/>
              <a:gd name="T4" fmla="*/ 2147483646 w 528"/>
              <a:gd name="T5" fmla="*/ 0 h 60"/>
              <a:gd name="T6" fmla="*/ 2147483646 w 528"/>
              <a:gd name="T7" fmla="*/ 2147483646 h 60"/>
              <a:gd name="T8" fmla="*/ 0 60000 65536"/>
              <a:gd name="T9" fmla="*/ 0 60000 65536"/>
              <a:gd name="T10" fmla="*/ 0 60000 65536"/>
              <a:gd name="T11" fmla="*/ 0 60000 65536"/>
              <a:gd name="T12" fmla="*/ 0 w 528"/>
              <a:gd name="T13" fmla="*/ 0 h 60"/>
              <a:gd name="T14" fmla="*/ 528 w 528"/>
              <a:gd name="T15" fmla="*/ 60 h 60"/>
            </a:gdLst>
            <a:ahLst/>
            <a:cxnLst>
              <a:cxn ang="T8">
                <a:pos x="T0" y="T1"/>
              </a:cxn>
              <a:cxn ang="T9">
                <a:pos x="T2" y="T3"/>
              </a:cxn>
              <a:cxn ang="T10">
                <a:pos x="T4" y="T5"/>
              </a:cxn>
              <a:cxn ang="T11">
                <a:pos x="T6" y="T7"/>
              </a:cxn>
            </a:cxnLst>
            <a:rect l="T12" t="T13" r="T14" b="T15"/>
            <a:pathLst>
              <a:path w="528" h="60">
                <a:moveTo>
                  <a:pt x="0" y="60"/>
                </a:moveTo>
                <a:lnTo>
                  <a:pt x="144" y="24"/>
                </a:lnTo>
                <a:lnTo>
                  <a:pt x="360" y="0"/>
                </a:lnTo>
                <a:lnTo>
                  <a:pt x="528" y="24"/>
                </a:lnTo>
              </a:path>
            </a:pathLst>
          </a:custGeom>
          <a:noFill/>
          <a:ln w="57150">
            <a:solidFill>
              <a:srgbClr val="5F5F5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19" name="Freeform 18" descr="Granite"/>
          <p:cNvSpPr>
            <a:spLocks/>
          </p:cNvSpPr>
          <p:nvPr/>
        </p:nvSpPr>
        <p:spPr bwMode="auto">
          <a:xfrm>
            <a:off x="1483201" y="1700212"/>
            <a:ext cx="401240" cy="585788"/>
          </a:xfrm>
          <a:custGeom>
            <a:avLst/>
            <a:gdLst>
              <a:gd name="T0" fmla="*/ 2147483646 w 328"/>
              <a:gd name="T1" fmla="*/ 2147483646 h 492"/>
              <a:gd name="T2" fmla="*/ 2147483646 w 328"/>
              <a:gd name="T3" fmla="*/ 2147483646 h 492"/>
              <a:gd name="T4" fmla="*/ 2147483646 w 328"/>
              <a:gd name="T5" fmla="*/ 2147483646 h 492"/>
              <a:gd name="T6" fmla="*/ 2147483646 w 328"/>
              <a:gd name="T7" fmla="*/ 2147483646 h 492"/>
              <a:gd name="T8" fmla="*/ 2147483646 w 328"/>
              <a:gd name="T9" fmla="*/ 2147483646 h 492"/>
              <a:gd name="T10" fmla="*/ 0 60000 65536"/>
              <a:gd name="T11" fmla="*/ 0 60000 65536"/>
              <a:gd name="T12" fmla="*/ 0 60000 65536"/>
              <a:gd name="T13" fmla="*/ 0 60000 65536"/>
              <a:gd name="T14" fmla="*/ 0 60000 65536"/>
              <a:gd name="T15" fmla="*/ 0 w 328"/>
              <a:gd name="T16" fmla="*/ 0 h 492"/>
              <a:gd name="T17" fmla="*/ 328 w 328"/>
              <a:gd name="T18" fmla="*/ 492 h 492"/>
            </a:gdLst>
            <a:ahLst/>
            <a:cxnLst>
              <a:cxn ang="T10">
                <a:pos x="T0" y="T1"/>
              </a:cxn>
              <a:cxn ang="T11">
                <a:pos x="T2" y="T3"/>
              </a:cxn>
              <a:cxn ang="T12">
                <a:pos x="T4" y="T5"/>
              </a:cxn>
              <a:cxn ang="T13">
                <a:pos x="T6" y="T7"/>
              </a:cxn>
              <a:cxn ang="T14">
                <a:pos x="T8" y="T9"/>
              </a:cxn>
            </a:cxnLst>
            <a:rect l="T15" t="T16" r="T17" b="T18"/>
            <a:pathLst>
              <a:path w="328" h="492">
                <a:moveTo>
                  <a:pt x="8" y="132"/>
                </a:moveTo>
                <a:cubicBezTo>
                  <a:pt x="0" y="202"/>
                  <a:pt x="76" y="420"/>
                  <a:pt x="128" y="456"/>
                </a:cubicBezTo>
                <a:cubicBezTo>
                  <a:pt x="180" y="492"/>
                  <a:pt x="312" y="418"/>
                  <a:pt x="320" y="348"/>
                </a:cubicBezTo>
                <a:cubicBezTo>
                  <a:pt x="328" y="278"/>
                  <a:pt x="228" y="72"/>
                  <a:pt x="176" y="36"/>
                </a:cubicBezTo>
                <a:cubicBezTo>
                  <a:pt x="124" y="0"/>
                  <a:pt x="43" y="112"/>
                  <a:pt x="8" y="132"/>
                </a:cubicBezTo>
                <a:close/>
              </a:path>
            </a:pathLst>
          </a:custGeom>
          <a:blipFill dpi="0" rotWithShape="0">
            <a:blip r:embed="rId4"/>
            <a:srcRect/>
            <a:tile tx="0" ty="0" sx="100000" sy="100000" flip="none" algn="tl"/>
          </a:blipFill>
          <a:ln w="57150">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0" name="Line 19"/>
          <p:cNvSpPr>
            <a:spLocks noChangeShapeType="1"/>
          </p:cNvSpPr>
          <p:nvPr/>
        </p:nvSpPr>
        <p:spPr bwMode="auto">
          <a:xfrm>
            <a:off x="3314381" y="4329112"/>
            <a:ext cx="132159" cy="242888"/>
          </a:xfrm>
          <a:prstGeom prst="line">
            <a:avLst/>
          </a:prstGeom>
          <a:noFill/>
          <a:ln w="57150">
            <a:solidFill>
              <a:srgbClr val="5F5F5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1" name="Freeform 20"/>
          <p:cNvSpPr>
            <a:spLocks/>
          </p:cNvSpPr>
          <p:nvPr/>
        </p:nvSpPr>
        <p:spPr bwMode="auto">
          <a:xfrm>
            <a:off x="1816576" y="1629967"/>
            <a:ext cx="1782365" cy="1229915"/>
          </a:xfrm>
          <a:custGeom>
            <a:avLst/>
            <a:gdLst>
              <a:gd name="T0" fmla="*/ 0 w 1457"/>
              <a:gd name="T1" fmla="*/ 2147483646 h 1033"/>
              <a:gd name="T2" fmla="*/ 2147483646 w 1457"/>
              <a:gd name="T3" fmla="*/ 2147483646 h 1033"/>
              <a:gd name="T4" fmla="*/ 2147483646 w 1457"/>
              <a:gd name="T5" fmla="*/ 2147483646 h 1033"/>
              <a:gd name="T6" fmla="*/ 2147483646 w 1457"/>
              <a:gd name="T7" fmla="*/ 2147483646 h 1033"/>
              <a:gd name="T8" fmla="*/ 2147483646 w 1457"/>
              <a:gd name="T9" fmla="*/ 2147483646 h 1033"/>
              <a:gd name="T10" fmla="*/ 2147483646 w 1457"/>
              <a:gd name="T11" fmla="*/ 2147483646 h 1033"/>
              <a:gd name="T12" fmla="*/ 2147483646 w 1457"/>
              <a:gd name="T13" fmla="*/ 2147483646 h 1033"/>
              <a:gd name="T14" fmla="*/ 2147483646 w 1457"/>
              <a:gd name="T15" fmla="*/ 2147483646 h 1033"/>
              <a:gd name="T16" fmla="*/ 2147483646 w 1457"/>
              <a:gd name="T17" fmla="*/ 2147483646 h 1033"/>
              <a:gd name="T18" fmla="*/ 2147483646 w 1457"/>
              <a:gd name="T19" fmla="*/ 2147483646 h 1033"/>
              <a:gd name="T20" fmla="*/ 2147483646 w 1457"/>
              <a:gd name="T21" fmla="*/ 2147483646 h 1033"/>
              <a:gd name="T22" fmla="*/ 2147483646 w 1457"/>
              <a:gd name="T23" fmla="*/ 2147483646 h 1033"/>
              <a:gd name="T24" fmla="*/ 2147483646 w 1457"/>
              <a:gd name="T25" fmla="*/ 2147483646 h 1033"/>
              <a:gd name="T26" fmla="*/ 2147483646 w 1457"/>
              <a:gd name="T27" fmla="*/ 2147483646 h 1033"/>
              <a:gd name="T28" fmla="*/ 2147483646 w 1457"/>
              <a:gd name="T29" fmla="*/ 2147483646 h 1033"/>
              <a:gd name="T30" fmla="*/ 2147483646 w 1457"/>
              <a:gd name="T31" fmla="*/ 2147483646 h 1033"/>
              <a:gd name="T32" fmla="*/ 2147483646 w 1457"/>
              <a:gd name="T33" fmla="*/ 2147483646 h 1033"/>
              <a:gd name="T34" fmla="*/ 2147483646 w 1457"/>
              <a:gd name="T35" fmla="*/ 2147483646 h 1033"/>
              <a:gd name="T36" fmla="*/ 2147483646 w 1457"/>
              <a:gd name="T37" fmla="*/ 2147483646 h 1033"/>
              <a:gd name="T38" fmla="*/ 2147483646 w 1457"/>
              <a:gd name="T39" fmla="*/ 2147483646 h 1033"/>
              <a:gd name="T40" fmla="*/ 2147483646 w 1457"/>
              <a:gd name="T41" fmla="*/ 2147483646 h 1033"/>
              <a:gd name="T42" fmla="*/ 2147483646 w 1457"/>
              <a:gd name="T43" fmla="*/ 2147483646 h 1033"/>
              <a:gd name="T44" fmla="*/ 2147483646 w 1457"/>
              <a:gd name="T45" fmla="*/ 2147483646 h 1033"/>
              <a:gd name="T46" fmla="*/ 2147483646 w 1457"/>
              <a:gd name="T47" fmla="*/ 2147483646 h 1033"/>
              <a:gd name="T48" fmla="*/ 2147483646 w 1457"/>
              <a:gd name="T49" fmla="*/ 2147483646 h 1033"/>
              <a:gd name="T50" fmla="*/ 2147483646 w 1457"/>
              <a:gd name="T51" fmla="*/ 2147483646 h 1033"/>
              <a:gd name="T52" fmla="*/ 2147483646 w 1457"/>
              <a:gd name="T53" fmla="*/ 2147483646 h 1033"/>
              <a:gd name="T54" fmla="*/ 2147483646 w 1457"/>
              <a:gd name="T55" fmla="*/ 2147483646 h 1033"/>
              <a:gd name="T56" fmla="*/ 2147483646 w 1457"/>
              <a:gd name="T57" fmla="*/ 2147483646 h 1033"/>
              <a:gd name="T58" fmla="*/ 2147483646 w 1457"/>
              <a:gd name="T59" fmla="*/ 2147483646 h 1033"/>
              <a:gd name="T60" fmla="*/ 2147483646 w 1457"/>
              <a:gd name="T61" fmla="*/ 2147483646 h 1033"/>
              <a:gd name="T62" fmla="*/ 2147483646 w 1457"/>
              <a:gd name="T63" fmla="*/ 2147483646 h 1033"/>
              <a:gd name="T64" fmla="*/ 2147483646 w 1457"/>
              <a:gd name="T65" fmla="*/ 2147483646 h 1033"/>
              <a:gd name="T66" fmla="*/ 2147483646 w 1457"/>
              <a:gd name="T67" fmla="*/ 2147483646 h 1033"/>
              <a:gd name="T68" fmla="*/ 2147483646 w 1457"/>
              <a:gd name="T69" fmla="*/ 2147483646 h 1033"/>
              <a:gd name="T70" fmla="*/ 2147483646 w 1457"/>
              <a:gd name="T71" fmla="*/ 2147483646 h 10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57"/>
              <a:gd name="T109" fmla="*/ 0 h 1033"/>
              <a:gd name="T110" fmla="*/ 1457 w 1457"/>
              <a:gd name="T111" fmla="*/ 1033 h 10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57" h="1033">
                <a:moveTo>
                  <a:pt x="0" y="542"/>
                </a:moveTo>
                <a:cubicBezTo>
                  <a:pt x="158" y="532"/>
                  <a:pt x="317" y="522"/>
                  <a:pt x="435" y="512"/>
                </a:cubicBezTo>
                <a:cubicBezTo>
                  <a:pt x="553" y="502"/>
                  <a:pt x="640" y="490"/>
                  <a:pt x="708" y="482"/>
                </a:cubicBezTo>
                <a:cubicBezTo>
                  <a:pt x="776" y="474"/>
                  <a:pt x="809" y="465"/>
                  <a:pt x="843" y="461"/>
                </a:cubicBezTo>
                <a:cubicBezTo>
                  <a:pt x="877" y="457"/>
                  <a:pt x="896" y="457"/>
                  <a:pt x="915" y="458"/>
                </a:cubicBezTo>
                <a:cubicBezTo>
                  <a:pt x="934" y="459"/>
                  <a:pt x="944" y="453"/>
                  <a:pt x="957" y="464"/>
                </a:cubicBezTo>
                <a:cubicBezTo>
                  <a:pt x="970" y="475"/>
                  <a:pt x="975" y="486"/>
                  <a:pt x="993" y="524"/>
                </a:cubicBezTo>
                <a:cubicBezTo>
                  <a:pt x="1011" y="562"/>
                  <a:pt x="1037" y="629"/>
                  <a:pt x="1068" y="692"/>
                </a:cubicBezTo>
                <a:cubicBezTo>
                  <a:pt x="1099" y="755"/>
                  <a:pt x="1155" y="852"/>
                  <a:pt x="1182" y="905"/>
                </a:cubicBezTo>
                <a:cubicBezTo>
                  <a:pt x="1209" y="958"/>
                  <a:pt x="1220" y="993"/>
                  <a:pt x="1233" y="1013"/>
                </a:cubicBezTo>
                <a:cubicBezTo>
                  <a:pt x="1246" y="1033"/>
                  <a:pt x="1240" y="1029"/>
                  <a:pt x="1263" y="1025"/>
                </a:cubicBezTo>
                <a:cubicBezTo>
                  <a:pt x="1286" y="1021"/>
                  <a:pt x="1342" y="999"/>
                  <a:pt x="1371" y="986"/>
                </a:cubicBezTo>
                <a:cubicBezTo>
                  <a:pt x="1400" y="973"/>
                  <a:pt x="1424" y="955"/>
                  <a:pt x="1437" y="944"/>
                </a:cubicBezTo>
                <a:cubicBezTo>
                  <a:pt x="1450" y="933"/>
                  <a:pt x="1457" y="946"/>
                  <a:pt x="1446" y="923"/>
                </a:cubicBezTo>
                <a:cubicBezTo>
                  <a:pt x="1435" y="900"/>
                  <a:pt x="1399" y="852"/>
                  <a:pt x="1368" y="806"/>
                </a:cubicBezTo>
                <a:cubicBezTo>
                  <a:pt x="1337" y="760"/>
                  <a:pt x="1292" y="697"/>
                  <a:pt x="1260" y="647"/>
                </a:cubicBezTo>
                <a:cubicBezTo>
                  <a:pt x="1228" y="597"/>
                  <a:pt x="1195" y="542"/>
                  <a:pt x="1176" y="506"/>
                </a:cubicBezTo>
                <a:cubicBezTo>
                  <a:pt x="1157" y="470"/>
                  <a:pt x="1151" y="451"/>
                  <a:pt x="1146" y="431"/>
                </a:cubicBezTo>
                <a:cubicBezTo>
                  <a:pt x="1141" y="411"/>
                  <a:pt x="1143" y="397"/>
                  <a:pt x="1146" y="383"/>
                </a:cubicBezTo>
                <a:cubicBezTo>
                  <a:pt x="1149" y="369"/>
                  <a:pt x="1155" y="357"/>
                  <a:pt x="1167" y="344"/>
                </a:cubicBezTo>
                <a:cubicBezTo>
                  <a:pt x="1179" y="331"/>
                  <a:pt x="1186" y="323"/>
                  <a:pt x="1218" y="308"/>
                </a:cubicBezTo>
                <a:cubicBezTo>
                  <a:pt x="1250" y="293"/>
                  <a:pt x="1345" y="264"/>
                  <a:pt x="1359" y="251"/>
                </a:cubicBezTo>
                <a:cubicBezTo>
                  <a:pt x="1373" y="238"/>
                  <a:pt x="1321" y="236"/>
                  <a:pt x="1299" y="230"/>
                </a:cubicBezTo>
                <a:cubicBezTo>
                  <a:pt x="1277" y="224"/>
                  <a:pt x="1243" y="220"/>
                  <a:pt x="1224" y="215"/>
                </a:cubicBezTo>
                <a:cubicBezTo>
                  <a:pt x="1205" y="210"/>
                  <a:pt x="1202" y="212"/>
                  <a:pt x="1182" y="197"/>
                </a:cubicBezTo>
                <a:cubicBezTo>
                  <a:pt x="1162" y="182"/>
                  <a:pt x="1127" y="151"/>
                  <a:pt x="1104" y="122"/>
                </a:cubicBezTo>
                <a:cubicBezTo>
                  <a:pt x="1081" y="93"/>
                  <a:pt x="1055" y="43"/>
                  <a:pt x="1041" y="23"/>
                </a:cubicBezTo>
                <a:cubicBezTo>
                  <a:pt x="1027" y="3"/>
                  <a:pt x="1033" y="0"/>
                  <a:pt x="1020" y="5"/>
                </a:cubicBezTo>
                <a:cubicBezTo>
                  <a:pt x="1007" y="10"/>
                  <a:pt x="985" y="33"/>
                  <a:pt x="963" y="56"/>
                </a:cubicBezTo>
                <a:cubicBezTo>
                  <a:pt x="941" y="79"/>
                  <a:pt x="918" y="114"/>
                  <a:pt x="885" y="146"/>
                </a:cubicBezTo>
                <a:cubicBezTo>
                  <a:pt x="852" y="178"/>
                  <a:pt x="804" y="221"/>
                  <a:pt x="765" y="248"/>
                </a:cubicBezTo>
                <a:cubicBezTo>
                  <a:pt x="726" y="275"/>
                  <a:pt x="696" y="295"/>
                  <a:pt x="648" y="308"/>
                </a:cubicBezTo>
                <a:cubicBezTo>
                  <a:pt x="600" y="321"/>
                  <a:pt x="524" y="321"/>
                  <a:pt x="477" y="326"/>
                </a:cubicBezTo>
                <a:cubicBezTo>
                  <a:pt x="430" y="331"/>
                  <a:pt x="425" y="323"/>
                  <a:pt x="363" y="338"/>
                </a:cubicBezTo>
                <a:cubicBezTo>
                  <a:pt x="301" y="353"/>
                  <a:pt x="159" y="385"/>
                  <a:pt x="102" y="419"/>
                </a:cubicBezTo>
                <a:cubicBezTo>
                  <a:pt x="45" y="453"/>
                  <a:pt x="32" y="519"/>
                  <a:pt x="18" y="539"/>
                </a:cubicBezTo>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2" name="Freeform 21"/>
          <p:cNvSpPr>
            <a:spLocks/>
          </p:cNvSpPr>
          <p:nvPr/>
        </p:nvSpPr>
        <p:spPr bwMode="auto">
          <a:xfrm>
            <a:off x="3053634" y="2721770"/>
            <a:ext cx="1157288" cy="1331119"/>
          </a:xfrm>
          <a:custGeom>
            <a:avLst/>
            <a:gdLst>
              <a:gd name="T0" fmla="*/ 2147483646 w 946"/>
              <a:gd name="T1" fmla="*/ 0 h 1118"/>
              <a:gd name="T2" fmla="*/ 2147483646 w 946"/>
              <a:gd name="T3" fmla="*/ 2147483646 h 1118"/>
              <a:gd name="T4" fmla="*/ 2147483646 w 946"/>
              <a:gd name="T5" fmla="*/ 2147483646 h 1118"/>
              <a:gd name="T6" fmla="*/ 2147483646 w 946"/>
              <a:gd name="T7" fmla="*/ 2147483646 h 1118"/>
              <a:gd name="T8" fmla="*/ 2147483646 w 946"/>
              <a:gd name="T9" fmla="*/ 2147483646 h 1118"/>
              <a:gd name="T10" fmla="*/ 2147483646 w 946"/>
              <a:gd name="T11" fmla="*/ 2147483646 h 1118"/>
              <a:gd name="T12" fmla="*/ 2147483646 w 946"/>
              <a:gd name="T13" fmla="*/ 2147483646 h 1118"/>
              <a:gd name="T14" fmla="*/ 2147483646 w 946"/>
              <a:gd name="T15" fmla="*/ 2147483646 h 1118"/>
              <a:gd name="T16" fmla="*/ 2147483646 w 946"/>
              <a:gd name="T17" fmla="*/ 2147483646 h 1118"/>
              <a:gd name="T18" fmla="*/ 2147483646 w 946"/>
              <a:gd name="T19" fmla="*/ 2147483646 h 1118"/>
              <a:gd name="T20" fmla="*/ 2147483646 w 946"/>
              <a:gd name="T21" fmla="*/ 2147483646 h 1118"/>
              <a:gd name="T22" fmla="*/ 2147483646 w 946"/>
              <a:gd name="T23" fmla="*/ 2147483646 h 1118"/>
              <a:gd name="T24" fmla="*/ 2147483646 w 946"/>
              <a:gd name="T25" fmla="*/ 2147483646 h 1118"/>
              <a:gd name="T26" fmla="*/ 2147483646 w 946"/>
              <a:gd name="T27" fmla="*/ 2147483646 h 1118"/>
              <a:gd name="T28" fmla="*/ 2147483646 w 946"/>
              <a:gd name="T29" fmla="*/ 2147483646 h 1118"/>
              <a:gd name="T30" fmla="*/ 2147483646 w 946"/>
              <a:gd name="T31" fmla="*/ 2147483646 h 1118"/>
              <a:gd name="T32" fmla="*/ 2147483646 w 946"/>
              <a:gd name="T33" fmla="*/ 2147483646 h 1118"/>
              <a:gd name="T34" fmla="*/ 2147483646 w 946"/>
              <a:gd name="T35" fmla="*/ 2147483646 h 1118"/>
              <a:gd name="T36" fmla="*/ 2147483646 w 946"/>
              <a:gd name="T37" fmla="*/ 2147483646 h 1118"/>
              <a:gd name="T38" fmla="*/ 2147483646 w 946"/>
              <a:gd name="T39" fmla="*/ 2147483646 h 1118"/>
              <a:gd name="T40" fmla="*/ 2147483646 w 946"/>
              <a:gd name="T41" fmla="*/ 2147483646 h 1118"/>
              <a:gd name="T42" fmla="*/ 2147483646 w 946"/>
              <a:gd name="T43" fmla="*/ 2147483646 h 1118"/>
              <a:gd name="T44" fmla="*/ 2147483646 w 946"/>
              <a:gd name="T45" fmla="*/ 2147483646 h 1118"/>
              <a:gd name="T46" fmla="*/ 2147483646 w 946"/>
              <a:gd name="T47" fmla="*/ 2147483646 h 1118"/>
              <a:gd name="T48" fmla="*/ 2147483646 w 946"/>
              <a:gd name="T49" fmla="*/ 2147483646 h 1118"/>
              <a:gd name="T50" fmla="*/ 2147483646 w 946"/>
              <a:gd name="T51" fmla="*/ 2147483646 h 1118"/>
              <a:gd name="T52" fmla="*/ 2147483646 w 946"/>
              <a:gd name="T53" fmla="*/ 2147483646 h 1118"/>
              <a:gd name="T54" fmla="*/ 2147483646 w 946"/>
              <a:gd name="T55" fmla="*/ 2147483646 h 1118"/>
              <a:gd name="T56" fmla="*/ 2147483646 w 946"/>
              <a:gd name="T57" fmla="*/ 2147483646 h 1118"/>
              <a:gd name="T58" fmla="*/ 2147483646 w 946"/>
              <a:gd name="T59" fmla="*/ 2147483646 h 1118"/>
              <a:gd name="T60" fmla="*/ 2147483646 w 946"/>
              <a:gd name="T61" fmla="*/ 2147483646 h 1118"/>
              <a:gd name="T62" fmla="*/ 2147483646 w 946"/>
              <a:gd name="T63" fmla="*/ 2147483646 h 1118"/>
              <a:gd name="T64" fmla="*/ 2147483646 w 946"/>
              <a:gd name="T65" fmla="*/ 2147483646 h 1118"/>
              <a:gd name="T66" fmla="*/ 2147483646 w 946"/>
              <a:gd name="T67" fmla="*/ 2147483646 h 1118"/>
              <a:gd name="T68" fmla="*/ 2147483646 w 946"/>
              <a:gd name="T69" fmla="*/ 2147483646 h 1118"/>
              <a:gd name="T70" fmla="*/ 2147483646 w 946"/>
              <a:gd name="T71" fmla="*/ 2147483646 h 1118"/>
              <a:gd name="T72" fmla="*/ 2147483646 w 946"/>
              <a:gd name="T73" fmla="*/ 2147483646 h 1118"/>
              <a:gd name="T74" fmla="*/ 2147483646 w 946"/>
              <a:gd name="T75" fmla="*/ 2147483646 h 1118"/>
              <a:gd name="T76" fmla="*/ 2147483646 w 946"/>
              <a:gd name="T77" fmla="*/ 2147483646 h 1118"/>
              <a:gd name="T78" fmla="*/ 2147483646 w 946"/>
              <a:gd name="T79" fmla="*/ 2147483646 h 1118"/>
              <a:gd name="T80" fmla="*/ 2147483646 w 946"/>
              <a:gd name="T81" fmla="*/ 2147483646 h 1118"/>
              <a:gd name="T82" fmla="*/ 2147483646 w 946"/>
              <a:gd name="T83" fmla="*/ 2147483646 h 1118"/>
              <a:gd name="T84" fmla="*/ 2147483646 w 946"/>
              <a:gd name="T85" fmla="*/ 2147483646 h 1118"/>
              <a:gd name="T86" fmla="*/ 2147483646 w 946"/>
              <a:gd name="T87" fmla="*/ 2147483646 h 1118"/>
              <a:gd name="T88" fmla="*/ 2147483646 w 946"/>
              <a:gd name="T89" fmla="*/ 2147483646 h 1118"/>
              <a:gd name="T90" fmla="*/ 2147483646 w 946"/>
              <a:gd name="T91" fmla="*/ 0 h 111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46"/>
              <a:gd name="T139" fmla="*/ 0 h 1118"/>
              <a:gd name="T140" fmla="*/ 946 w 946"/>
              <a:gd name="T141" fmla="*/ 1118 h 111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46" h="1118">
                <a:moveTo>
                  <a:pt x="412" y="0"/>
                </a:moveTo>
                <a:cubicBezTo>
                  <a:pt x="445" y="0"/>
                  <a:pt x="447" y="33"/>
                  <a:pt x="460" y="45"/>
                </a:cubicBezTo>
                <a:cubicBezTo>
                  <a:pt x="473" y="57"/>
                  <a:pt x="471" y="64"/>
                  <a:pt x="490" y="75"/>
                </a:cubicBezTo>
                <a:cubicBezTo>
                  <a:pt x="509" y="86"/>
                  <a:pt x="544" y="104"/>
                  <a:pt x="571" y="111"/>
                </a:cubicBezTo>
                <a:cubicBezTo>
                  <a:pt x="598" y="118"/>
                  <a:pt x="628" y="115"/>
                  <a:pt x="652" y="114"/>
                </a:cubicBezTo>
                <a:cubicBezTo>
                  <a:pt x="676" y="113"/>
                  <a:pt x="695" y="108"/>
                  <a:pt x="718" y="102"/>
                </a:cubicBezTo>
                <a:cubicBezTo>
                  <a:pt x="741" y="96"/>
                  <a:pt x="764" y="88"/>
                  <a:pt x="790" y="78"/>
                </a:cubicBezTo>
                <a:cubicBezTo>
                  <a:pt x="816" y="68"/>
                  <a:pt x="860" y="47"/>
                  <a:pt x="877" y="42"/>
                </a:cubicBezTo>
                <a:cubicBezTo>
                  <a:pt x="894" y="37"/>
                  <a:pt x="893" y="38"/>
                  <a:pt x="895" y="48"/>
                </a:cubicBezTo>
                <a:cubicBezTo>
                  <a:pt x="897" y="58"/>
                  <a:pt x="892" y="80"/>
                  <a:pt x="889" y="102"/>
                </a:cubicBezTo>
                <a:cubicBezTo>
                  <a:pt x="886" y="124"/>
                  <a:pt x="878" y="147"/>
                  <a:pt x="880" y="177"/>
                </a:cubicBezTo>
                <a:cubicBezTo>
                  <a:pt x="882" y="207"/>
                  <a:pt x="897" y="260"/>
                  <a:pt x="904" y="285"/>
                </a:cubicBezTo>
                <a:cubicBezTo>
                  <a:pt x="911" y="310"/>
                  <a:pt x="917" y="314"/>
                  <a:pt x="922" y="327"/>
                </a:cubicBezTo>
                <a:cubicBezTo>
                  <a:pt x="927" y="340"/>
                  <a:pt x="946" y="357"/>
                  <a:pt x="937" y="363"/>
                </a:cubicBezTo>
                <a:cubicBezTo>
                  <a:pt x="928" y="369"/>
                  <a:pt x="886" y="364"/>
                  <a:pt x="868" y="363"/>
                </a:cubicBezTo>
                <a:cubicBezTo>
                  <a:pt x="850" y="362"/>
                  <a:pt x="848" y="356"/>
                  <a:pt x="826" y="354"/>
                </a:cubicBezTo>
                <a:cubicBezTo>
                  <a:pt x="804" y="352"/>
                  <a:pt x="769" y="345"/>
                  <a:pt x="739" y="348"/>
                </a:cubicBezTo>
                <a:cubicBezTo>
                  <a:pt x="709" y="351"/>
                  <a:pt x="671" y="361"/>
                  <a:pt x="646" y="375"/>
                </a:cubicBezTo>
                <a:cubicBezTo>
                  <a:pt x="621" y="389"/>
                  <a:pt x="607" y="410"/>
                  <a:pt x="586" y="432"/>
                </a:cubicBezTo>
                <a:cubicBezTo>
                  <a:pt x="565" y="454"/>
                  <a:pt x="545" y="479"/>
                  <a:pt x="520" y="510"/>
                </a:cubicBezTo>
                <a:cubicBezTo>
                  <a:pt x="495" y="541"/>
                  <a:pt x="458" y="585"/>
                  <a:pt x="436" y="618"/>
                </a:cubicBezTo>
                <a:cubicBezTo>
                  <a:pt x="414" y="651"/>
                  <a:pt x="398" y="681"/>
                  <a:pt x="388" y="708"/>
                </a:cubicBezTo>
                <a:cubicBezTo>
                  <a:pt x="378" y="735"/>
                  <a:pt x="371" y="754"/>
                  <a:pt x="373" y="780"/>
                </a:cubicBezTo>
                <a:cubicBezTo>
                  <a:pt x="375" y="806"/>
                  <a:pt x="384" y="839"/>
                  <a:pt x="400" y="864"/>
                </a:cubicBezTo>
                <a:cubicBezTo>
                  <a:pt x="416" y="889"/>
                  <a:pt x="444" y="909"/>
                  <a:pt x="469" y="930"/>
                </a:cubicBezTo>
                <a:cubicBezTo>
                  <a:pt x="494" y="951"/>
                  <a:pt x="525" y="970"/>
                  <a:pt x="550" y="990"/>
                </a:cubicBezTo>
                <a:cubicBezTo>
                  <a:pt x="575" y="1010"/>
                  <a:pt x="607" y="1037"/>
                  <a:pt x="622" y="1053"/>
                </a:cubicBezTo>
                <a:cubicBezTo>
                  <a:pt x="637" y="1069"/>
                  <a:pt x="638" y="1078"/>
                  <a:pt x="640" y="1086"/>
                </a:cubicBezTo>
                <a:cubicBezTo>
                  <a:pt x="642" y="1094"/>
                  <a:pt x="648" y="1099"/>
                  <a:pt x="637" y="1104"/>
                </a:cubicBezTo>
                <a:cubicBezTo>
                  <a:pt x="626" y="1109"/>
                  <a:pt x="586" y="1114"/>
                  <a:pt x="571" y="1116"/>
                </a:cubicBezTo>
                <a:cubicBezTo>
                  <a:pt x="556" y="1118"/>
                  <a:pt x="556" y="1118"/>
                  <a:pt x="550" y="1116"/>
                </a:cubicBezTo>
                <a:cubicBezTo>
                  <a:pt x="544" y="1114"/>
                  <a:pt x="541" y="1111"/>
                  <a:pt x="532" y="1101"/>
                </a:cubicBezTo>
                <a:cubicBezTo>
                  <a:pt x="523" y="1091"/>
                  <a:pt x="508" y="1070"/>
                  <a:pt x="496" y="1056"/>
                </a:cubicBezTo>
                <a:cubicBezTo>
                  <a:pt x="484" y="1042"/>
                  <a:pt x="474" y="1031"/>
                  <a:pt x="457" y="1020"/>
                </a:cubicBezTo>
                <a:cubicBezTo>
                  <a:pt x="440" y="1009"/>
                  <a:pt x="416" y="996"/>
                  <a:pt x="394" y="987"/>
                </a:cubicBezTo>
                <a:cubicBezTo>
                  <a:pt x="372" y="978"/>
                  <a:pt x="380" y="984"/>
                  <a:pt x="322" y="966"/>
                </a:cubicBezTo>
                <a:cubicBezTo>
                  <a:pt x="264" y="948"/>
                  <a:pt x="86" y="902"/>
                  <a:pt x="43" y="876"/>
                </a:cubicBezTo>
                <a:cubicBezTo>
                  <a:pt x="0" y="850"/>
                  <a:pt x="48" y="857"/>
                  <a:pt x="64" y="810"/>
                </a:cubicBezTo>
                <a:cubicBezTo>
                  <a:pt x="80" y="763"/>
                  <a:pt x="123" y="643"/>
                  <a:pt x="142" y="591"/>
                </a:cubicBezTo>
                <a:cubicBezTo>
                  <a:pt x="161" y="539"/>
                  <a:pt x="166" y="534"/>
                  <a:pt x="181" y="495"/>
                </a:cubicBezTo>
                <a:cubicBezTo>
                  <a:pt x="196" y="456"/>
                  <a:pt x="216" y="399"/>
                  <a:pt x="232" y="357"/>
                </a:cubicBezTo>
                <a:cubicBezTo>
                  <a:pt x="248" y="315"/>
                  <a:pt x="275" y="270"/>
                  <a:pt x="277" y="240"/>
                </a:cubicBezTo>
                <a:cubicBezTo>
                  <a:pt x="279" y="210"/>
                  <a:pt x="254" y="202"/>
                  <a:pt x="244" y="177"/>
                </a:cubicBezTo>
                <a:cubicBezTo>
                  <a:pt x="234" y="152"/>
                  <a:pt x="214" y="110"/>
                  <a:pt x="217" y="87"/>
                </a:cubicBezTo>
                <a:cubicBezTo>
                  <a:pt x="220" y="64"/>
                  <a:pt x="226" y="56"/>
                  <a:pt x="259" y="42"/>
                </a:cubicBezTo>
                <a:cubicBezTo>
                  <a:pt x="292" y="28"/>
                  <a:pt x="379" y="0"/>
                  <a:pt x="412" y="0"/>
                </a:cubicBezTo>
                <a:close/>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3" name="Freeform 22"/>
          <p:cNvSpPr>
            <a:spLocks/>
          </p:cNvSpPr>
          <p:nvPr/>
        </p:nvSpPr>
        <p:spPr bwMode="auto">
          <a:xfrm>
            <a:off x="1471294" y="3744516"/>
            <a:ext cx="2475309" cy="966788"/>
          </a:xfrm>
          <a:custGeom>
            <a:avLst/>
            <a:gdLst>
              <a:gd name="T0" fmla="*/ 2147483646 w 2023"/>
              <a:gd name="T1" fmla="*/ 2147483646 h 812"/>
              <a:gd name="T2" fmla="*/ 2147483646 w 2023"/>
              <a:gd name="T3" fmla="*/ 2147483646 h 812"/>
              <a:gd name="T4" fmla="*/ 2147483646 w 2023"/>
              <a:gd name="T5" fmla="*/ 2147483646 h 812"/>
              <a:gd name="T6" fmla="*/ 2147483646 w 2023"/>
              <a:gd name="T7" fmla="*/ 2147483646 h 812"/>
              <a:gd name="T8" fmla="*/ 2147483646 w 2023"/>
              <a:gd name="T9" fmla="*/ 2147483646 h 812"/>
              <a:gd name="T10" fmla="*/ 2147483646 w 2023"/>
              <a:gd name="T11" fmla="*/ 2147483646 h 812"/>
              <a:gd name="T12" fmla="*/ 2147483646 w 2023"/>
              <a:gd name="T13" fmla="*/ 2147483646 h 812"/>
              <a:gd name="T14" fmla="*/ 2147483646 w 2023"/>
              <a:gd name="T15" fmla="*/ 2147483646 h 812"/>
              <a:gd name="T16" fmla="*/ 2147483646 w 2023"/>
              <a:gd name="T17" fmla="*/ 2147483646 h 812"/>
              <a:gd name="T18" fmla="*/ 2147483646 w 2023"/>
              <a:gd name="T19" fmla="*/ 2147483646 h 812"/>
              <a:gd name="T20" fmla="*/ 2147483646 w 2023"/>
              <a:gd name="T21" fmla="*/ 2147483646 h 812"/>
              <a:gd name="T22" fmla="*/ 2147483646 w 2023"/>
              <a:gd name="T23" fmla="*/ 2147483646 h 812"/>
              <a:gd name="T24" fmla="*/ 2147483646 w 2023"/>
              <a:gd name="T25" fmla="*/ 2147483646 h 812"/>
              <a:gd name="T26" fmla="*/ 2147483646 w 2023"/>
              <a:gd name="T27" fmla="*/ 2147483646 h 812"/>
              <a:gd name="T28" fmla="*/ 2147483646 w 2023"/>
              <a:gd name="T29" fmla="*/ 2147483646 h 812"/>
              <a:gd name="T30" fmla="*/ 2147483646 w 2023"/>
              <a:gd name="T31" fmla="*/ 2147483646 h 812"/>
              <a:gd name="T32" fmla="*/ 2147483646 w 2023"/>
              <a:gd name="T33" fmla="*/ 2147483646 h 812"/>
              <a:gd name="T34" fmla="*/ 2147483646 w 2023"/>
              <a:gd name="T35" fmla="*/ 2147483646 h 812"/>
              <a:gd name="T36" fmla="*/ 2147483646 w 2023"/>
              <a:gd name="T37" fmla="*/ 2147483646 h 812"/>
              <a:gd name="T38" fmla="*/ 2147483646 w 2023"/>
              <a:gd name="T39" fmla="*/ 2147483646 h 812"/>
              <a:gd name="T40" fmla="*/ 2147483646 w 2023"/>
              <a:gd name="T41" fmla="*/ 2147483646 h 812"/>
              <a:gd name="T42" fmla="*/ 2147483646 w 2023"/>
              <a:gd name="T43" fmla="*/ 2147483646 h 812"/>
              <a:gd name="T44" fmla="*/ 2147483646 w 2023"/>
              <a:gd name="T45" fmla="*/ 2147483646 h 812"/>
              <a:gd name="T46" fmla="*/ 2147483646 w 2023"/>
              <a:gd name="T47" fmla="*/ 2147483646 h 812"/>
              <a:gd name="T48" fmla="*/ 2147483646 w 2023"/>
              <a:gd name="T49" fmla="*/ 2147483646 h 812"/>
              <a:gd name="T50" fmla="*/ 2147483646 w 2023"/>
              <a:gd name="T51" fmla="*/ 2147483646 h 812"/>
              <a:gd name="T52" fmla="*/ 2147483646 w 2023"/>
              <a:gd name="T53" fmla="*/ 2147483646 h 812"/>
              <a:gd name="T54" fmla="*/ 2147483646 w 2023"/>
              <a:gd name="T55" fmla="*/ 2147483646 h 812"/>
              <a:gd name="T56" fmla="*/ 2147483646 w 2023"/>
              <a:gd name="T57" fmla="*/ 2147483646 h 812"/>
              <a:gd name="T58" fmla="*/ 2147483646 w 2023"/>
              <a:gd name="T59" fmla="*/ 2147483646 h 812"/>
              <a:gd name="T60" fmla="*/ 2147483646 w 2023"/>
              <a:gd name="T61" fmla="*/ 2147483646 h 812"/>
              <a:gd name="T62" fmla="*/ 2147483646 w 2023"/>
              <a:gd name="T63" fmla="*/ 2147483646 h 812"/>
              <a:gd name="T64" fmla="*/ 2147483646 w 2023"/>
              <a:gd name="T65" fmla="*/ 2147483646 h 812"/>
              <a:gd name="T66" fmla="*/ 2147483646 w 2023"/>
              <a:gd name="T67" fmla="*/ 2147483646 h 812"/>
              <a:gd name="T68" fmla="*/ 2147483646 w 2023"/>
              <a:gd name="T69" fmla="*/ 2147483646 h 812"/>
              <a:gd name="T70" fmla="*/ 2147483646 w 2023"/>
              <a:gd name="T71" fmla="*/ 2147483646 h 812"/>
              <a:gd name="T72" fmla="*/ 2147483646 w 2023"/>
              <a:gd name="T73" fmla="*/ 2147483646 h 812"/>
              <a:gd name="T74" fmla="*/ 2147483646 w 2023"/>
              <a:gd name="T75" fmla="*/ 2147483646 h 812"/>
              <a:gd name="T76" fmla="*/ 2147483646 w 2023"/>
              <a:gd name="T77" fmla="*/ 2147483646 h 812"/>
              <a:gd name="T78" fmla="*/ 2147483646 w 2023"/>
              <a:gd name="T79" fmla="*/ 2147483646 h 812"/>
              <a:gd name="T80" fmla="*/ 2147483646 w 2023"/>
              <a:gd name="T81" fmla="*/ 2147483646 h 812"/>
              <a:gd name="T82" fmla="*/ 2147483646 w 2023"/>
              <a:gd name="T83" fmla="*/ 2147483646 h 812"/>
              <a:gd name="T84" fmla="*/ 2147483646 w 2023"/>
              <a:gd name="T85" fmla="*/ 2147483646 h 812"/>
              <a:gd name="T86" fmla="*/ 2147483646 w 2023"/>
              <a:gd name="T87" fmla="*/ 2147483646 h 812"/>
              <a:gd name="T88" fmla="*/ 2147483646 w 2023"/>
              <a:gd name="T89" fmla="*/ 2147483646 h 812"/>
              <a:gd name="T90" fmla="*/ 2147483646 w 2023"/>
              <a:gd name="T91" fmla="*/ 2147483646 h 812"/>
              <a:gd name="T92" fmla="*/ 2147483646 w 2023"/>
              <a:gd name="T93" fmla="*/ 2147483646 h 812"/>
              <a:gd name="T94" fmla="*/ 2147483646 w 2023"/>
              <a:gd name="T95" fmla="*/ 2147483646 h 812"/>
              <a:gd name="T96" fmla="*/ 2147483646 w 2023"/>
              <a:gd name="T97" fmla="*/ 2147483646 h 812"/>
              <a:gd name="T98" fmla="*/ 2147483646 w 2023"/>
              <a:gd name="T99" fmla="*/ 2147483646 h 812"/>
              <a:gd name="T100" fmla="*/ 2147483646 w 2023"/>
              <a:gd name="T101" fmla="*/ 2147483646 h 812"/>
              <a:gd name="T102" fmla="*/ 2147483646 w 2023"/>
              <a:gd name="T103" fmla="*/ 2147483646 h 812"/>
              <a:gd name="T104" fmla="*/ 2147483646 w 2023"/>
              <a:gd name="T105" fmla="*/ 2147483646 h 812"/>
              <a:gd name="T106" fmla="*/ 2147483646 w 2023"/>
              <a:gd name="T107" fmla="*/ 2147483646 h 812"/>
              <a:gd name="T108" fmla="*/ 2147483646 w 2023"/>
              <a:gd name="T109" fmla="*/ 2147483646 h 812"/>
              <a:gd name="T110" fmla="*/ 2147483646 w 2023"/>
              <a:gd name="T111" fmla="*/ 2147483646 h 812"/>
              <a:gd name="T112" fmla="*/ 2147483646 w 2023"/>
              <a:gd name="T113" fmla="*/ 2147483646 h 812"/>
              <a:gd name="T114" fmla="*/ 2147483646 w 2023"/>
              <a:gd name="T115" fmla="*/ 2147483646 h 812"/>
              <a:gd name="T116" fmla="*/ 2147483646 w 2023"/>
              <a:gd name="T117" fmla="*/ 2147483646 h 812"/>
              <a:gd name="T118" fmla="*/ 2147483646 w 2023"/>
              <a:gd name="T119" fmla="*/ 2147483646 h 812"/>
              <a:gd name="T120" fmla="*/ 2147483646 w 2023"/>
              <a:gd name="T121" fmla="*/ 2147483646 h 8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23"/>
              <a:gd name="T184" fmla="*/ 0 h 812"/>
              <a:gd name="T185" fmla="*/ 2023 w 2023"/>
              <a:gd name="T186" fmla="*/ 812 h 8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23" h="812">
                <a:moveTo>
                  <a:pt x="1939" y="218"/>
                </a:moveTo>
                <a:cubicBezTo>
                  <a:pt x="1953" y="229"/>
                  <a:pt x="1971" y="254"/>
                  <a:pt x="1984" y="284"/>
                </a:cubicBezTo>
                <a:cubicBezTo>
                  <a:pt x="1997" y="314"/>
                  <a:pt x="2017" y="365"/>
                  <a:pt x="2020" y="401"/>
                </a:cubicBezTo>
                <a:cubicBezTo>
                  <a:pt x="2023" y="437"/>
                  <a:pt x="2016" y="468"/>
                  <a:pt x="2005" y="500"/>
                </a:cubicBezTo>
                <a:cubicBezTo>
                  <a:pt x="1994" y="532"/>
                  <a:pt x="1977" y="568"/>
                  <a:pt x="1954" y="590"/>
                </a:cubicBezTo>
                <a:cubicBezTo>
                  <a:pt x="1931" y="612"/>
                  <a:pt x="1899" y="626"/>
                  <a:pt x="1867" y="635"/>
                </a:cubicBezTo>
                <a:cubicBezTo>
                  <a:pt x="1835" y="644"/>
                  <a:pt x="1800" y="645"/>
                  <a:pt x="1762" y="644"/>
                </a:cubicBezTo>
                <a:cubicBezTo>
                  <a:pt x="1724" y="643"/>
                  <a:pt x="1668" y="636"/>
                  <a:pt x="1636" y="629"/>
                </a:cubicBezTo>
                <a:cubicBezTo>
                  <a:pt x="1604" y="622"/>
                  <a:pt x="1589" y="617"/>
                  <a:pt x="1567" y="599"/>
                </a:cubicBezTo>
                <a:cubicBezTo>
                  <a:pt x="1545" y="581"/>
                  <a:pt x="1522" y="550"/>
                  <a:pt x="1504" y="518"/>
                </a:cubicBezTo>
                <a:cubicBezTo>
                  <a:pt x="1486" y="486"/>
                  <a:pt x="1479" y="439"/>
                  <a:pt x="1456" y="404"/>
                </a:cubicBezTo>
                <a:cubicBezTo>
                  <a:pt x="1433" y="369"/>
                  <a:pt x="1400" y="333"/>
                  <a:pt x="1366" y="311"/>
                </a:cubicBezTo>
                <a:cubicBezTo>
                  <a:pt x="1332" y="289"/>
                  <a:pt x="1285" y="280"/>
                  <a:pt x="1252" y="275"/>
                </a:cubicBezTo>
                <a:cubicBezTo>
                  <a:pt x="1219" y="270"/>
                  <a:pt x="1210" y="274"/>
                  <a:pt x="1165" y="278"/>
                </a:cubicBezTo>
                <a:cubicBezTo>
                  <a:pt x="1120" y="282"/>
                  <a:pt x="1044" y="291"/>
                  <a:pt x="979" y="302"/>
                </a:cubicBezTo>
                <a:cubicBezTo>
                  <a:pt x="914" y="313"/>
                  <a:pt x="826" y="331"/>
                  <a:pt x="772" y="344"/>
                </a:cubicBezTo>
                <a:cubicBezTo>
                  <a:pt x="718" y="357"/>
                  <a:pt x="679" y="372"/>
                  <a:pt x="652" y="383"/>
                </a:cubicBezTo>
                <a:cubicBezTo>
                  <a:pt x="625" y="394"/>
                  <a:pt x="622" y="398"/>
                  <a:pt x="610" y="413"/>
                </a:cubicBezTo>
                <a:cubicBezTo>
                  <a:pt x="598" y="428"/>
                  <a:pt x="585" y="450"/>
                  <a:pt x="580" y="473"/>
                </a:cubicBezTo>
                <a:cubicBezTo>
                  <a:pt x="575" y="496"/>
                  <a:pt x="577" y="521"/>
                  <a:pt x="580" y="551"/>
                </a:cubicBezTo>
                <a:cubicBezTo>
                  <a:pt x="583" y="581"/>
                  <a:pt x="593" y="627"/>
                  <a:pt x="601" y="653"/>
                </a:cubicBezTo>
                <a:cubicBezTo>
                  <a:pt x="609" y="679"/>
                  <a:pt x="620" y="692"/>
                  <a:pt x="625" y="707"/>
                </a:cubicBezTo>
                <a:cubicBezTo>
                  <a:pt x="630" y="722"/>
                  <a:pt x="645" y="741"/>
                  <a:pt x="631" y="746"/>
                </a:cubicBezTo>
                <a:cubicBezTo>
                  <a:pt x="617" y="751"/>
                  <a:pt x="568" y="742"/>
                  <a:pt x="538" y="740"/>
                </a:cubicBezTo>
                <a:cubicBezTo>
                  <a:pt x="508" y="738"/>
                  <a:pt x="495" y="731"/>
                  <a:pt x="451" y="734"/>
                </a:cubicBezTo>
                <a:cubicBezTo>
                  <a:pt x="407" y="737"/>
                  <a:pt x="325" y="749"/>
                  <a:pt x="274" y="758"/>
                </a:cubicBezTo>
                <a:cubicBezTo>
                  <a:pt x="223" y="767"/>
                  <a:pt x="171" y="786"/>
                  <a:pt x="145" y="791"/>
                </a:cubicBezTo>
                <a:cubicBezTo>
                  <a:pt x="119" y="796"/>
                  <a:pt x="117" y="812"/>
                  <a:pt x="115" y="791"/>
                </a:cubicBezTo>
                <a:cubicBezTo>
                  <a:pt x="113" y="770"/>
                  <a:pt x="125" y="696"/>
                  <a:pt x="130" y="665"/>
                </a:cubicBezTo>
                <a:cubicBezTo>
                  <a:pt x="135" y="634"/>
                  <a:pt x="145" y="629"/>
                  <a:pt x="145" y="602"/>
                </a:cubicBezTo>
                <a:cubicBezTo>
                  <a:pt x="145" y="575"/>
                  <a:pt x="135" y="531"/>
                  <a:pt x="127" y="503"/>
                </a:cubicBezTo>
                <a:cubicBezTo>
                  <a:pt x="119" y="475"/>
                  <a:pt x="111" y="459"/>
                  <a:pt x="97" y="434"/>
                </a:cubicBezTo>
                <a:cubicBezTo>
                  <a:pt x="83" y="409"/>
                  <a:pt x="56" y="372"/>
                  <a:pt x="40" y="350"/>
                </a:cubicBezTo>
                <a:cubicBezTo>
                  <a:pt x="24" y="328"/>
                  <a:pt x="0" y="341"/>
                  <a:pt x="1" y="302"/>
                </a:cubicBezTo>
                <a:cubicBezTo>
                  <a:pt x="2" y="263"/>
                  <a:pt x="32" y="136"/>
                  <a:pt x="46" y="113"/>
                </a:cubicBezTo>
                <a:cubicBezTo>
                  <a:pt x="60" y="90"/>
                  <a:pt x="65" y="140"/>
                  <a:pt x="85" y="161"/>
                </a:cubicBezTo>
                <a:cubicBezTo>
                  <a:pt x="105" y="182"/>
                  <a:pt x="142" y="213"/>
                  <a:pt x="166" y="236"/>
                </a:cubicBezTo>
                <a:cubicBezTo>
                  <a:pt x="190" y="259"/>
                  <a:pt x="215" y="286"/>
                  <a:pt x="229" y="299"/>
                </a:cubicBezTo>
                <a:cubicBezTo>
                  <a:pt x="243" y="312"/>
                  <a:pt x="243" y="310"/>
                  <a:pt x="250" y="314"/>
                </a:cubicBezTo>
                <a:cubicBezTo>
                  <a:pt x="257" y="318"/>
                  <a:pt x="247" y="328"/>
                  <a:pt x="274" y="323"/>
                </a:cubicBezTo>
                <a:cubicBezTo>
                  <a:pt x="301" y="318"/>
                  <a:pt x="369" y="296"/>
                  <a:pt x="409" y="284"/>
                </a:cubicBezTo>
                <a:cubicBezTo>
                  <a:pt x="449" y="272"/>
                  <a:pt x="387" y="284"/>
                  <a:pt x="517" y="248"/>
                </a:cubicBezTo>
                <a:cubicBezTo>
                  <a:pt x="647" y="212"/>
                  <a:pt x="1034" y="106"/>
                  <a:pt x="1189" y="65"/>
                </a:cubicBezTo>
                <a:cubicBezTo>
                  <a:pt x="1344" y="24"/>
                  <a:pt x="1370" y="0"/>
                  <a:pt x="1444" y="5"/>
                </a:cubicBezTo>
                <a:cubicBezTo>
                  <a:pt x="1518" y="10"/>
                  <a:pt x="1606" y="75"/>
                  <a:pt x="1633" y="98"/>
                </a:cubicBezTo>
                <a:cubicBezTo>
                  <a:pt x="1660" y="121"/>
                  <a:pt x="1615" y="127"/>
                  <a:pt x="1606" y="140"/>
                </a:cubicBezTo>
                <a:cubicBezTo>
                  <a:pt x="1597" y="153"/>
                  <a:pt x="1588" y="159"/>
                  <a:pt x="1579" y="179"/>
                </a:cubicBezTo>
                <a:cubicBezTo>
                  <a:pt x="1570" y="199"/>
                  <a:pt x="1555" y="234"/>
                  <a:pt x="1549" y="260"/>
                </a:cubicBezTo>
                <a:cubicBezTo>
                  <a:pt x="1543" y="286"/>
                  <a:pt x="1539" y="319"/>
                  <a:pt x="1540" y="338"/>
                </a:cubicBezTo>
                <a:cubicBezTo>
                  <a:pt x="1541" y="357"/>
                  <a:pt x="1545" y="357"/>
                  <a:pt x="1555" y="377"/>
                </a:cubicBezTo>
                <a:cubicBezTo>
                  <a:pt x="1565" y="397"/>
                  <a:pt x="1589" y="439"/>
                  <a:pt x="1603" y="458"/>
                </a:cubicBezTo>
                <a:cubicBezTo>
                  <a:pt x="1617" y="477"/>
                  <a:pt x="1622" y="482"/>
                  <a:pt x="1639" y="491"/>
                </a:cubicBezTo>
                <a:cubicBezTo>
                  <a:pt x="1656" y="500"/>
                  <a:pt x="1687" y="510"/>
                  <a:pt x="1708" y="512"/>
                </a:cubicBezTo>
                <a:cubicBezTo>
                  <a:pt x="1729" y="514"/>
                  <a:pt x="1742" y="511"/>
                  <a:pt x="1768" y="503"/>
                </a:cubicBezTo>
                <a:cubicBezTo>
                  <a:pt x="1794" y="495"/>
                  <a:pt x="1846" y="483"/>
                  <a:pt x="1864" y="461"/>
                </a:cubicBezTo>
                <a:cubicBezTo>
                  <a:pt x="1882" y="439"/>
                  <a:pt x="1879" y="403"/>
                  <a:pt x="1876" y="371"/>
                </a:cubicBezTo>
                <a:cubicBezTo>
                  <a:pt x="1873" y="339"/>
                  <a:pt x="1849" y="287"/>
                  <a:pt x="1843" y="266"/>
                </a:cubicBezTo>
                <a:cubicBezTo>
                  <a:pt x="1837" y="245"/>
                  <a:pt x="1841" y="252"/>
                  <a:pt x="1843" y="245"/>
                </a:cubicBezTo>
                <a:cubicBezTo>
                  <a:pt x="1845" y="238"/>
                  <a:pt x="1846" y="229"/>
                  <a:pt x="1855" y="224"/>
                </a:cubicBezTo>
                <a:cubicBezTo>
                  <a:pt x="1864" y="219"/>
                  <a:pt x="1883" y="218"/>
                  <a:pt x="1897" y="218"/>
                </a:cubicBezTo>
                <a:cubicBezTo>
                  <a:pt x="1911" y="218"/>
                  <a:pt x="1925" y="207"/>
                  <a:pt x="1939" y="218"/>
                </a:cubicBezTo>
                <a:close/>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4" name="Freeform 23"/>
          <p:cNvSpPr>
            <a:spLocks/>
          </p:cNvSpPr>
          <p:nvPr/>
        </p:nvSpPr>
        <p:spPr bwMode="auto">
          <a:xfrm>
            <a:off x="542607" y="2825353"/>
            <a:ext cx="1092994" cy="1289447"/>
          </a:xfrm>
          <a:custGeom>
            <a:avLst/>
            <a:gdLst>
              <a:gd name="T0" fmla="*/ 2147483646 w 893"/>
              <a:gd name="T1" fmla="*/ 2147483646 h 1083"/>
              <a:gd name="T2" fmla="*/ 2147483646 w 893"/>
              <a:gd name="T3" fmla="*/ 2147483646 h 1083"/>
              <a:gd name="T4" fmla="*/ 2147483646 w 893"/>
              <a:gd name="T5" fmla="*/ 2147483646 h 1083"/>
              <a:gd name="T6" fmla="*/ 2147483646 w 893"/>
              <a:gd name="T7" fmla="*/ 2147483646 h 1083"/>
              <a:gd name="T8" fmla="*/ 2147483646 w 893"/>
              <a:gd name="T9" fmla="*/ 2147483646 h 1083"/>
              <a:gd name="T10" fmla="*/ 2147483646 w 893"/>
              <a:gd name="T11" fmla="*/ 2147483646 h 1083"/>
              <a:gd name="T12" fmla="*/ 2147483646 w 893"/>
              <a:gd name="T13" fmla="*/ 2147483646 h 1083"/>
              <a:gd name="T14" fmla="*/ 2147483646 w 893"/>
              <a:gd name="T15" fmla="*/ 2147483646 h 1083"/>
              <a:gd name="T16" fmla="*/ 2147483646 w 893"/>
              <a:gd name="T17" fmla="*/ 2147483646 h 1083"/>
              <a:gd name="T18" fmla="*/ 2147483646 w 893"/>
              <a:gd name="T19" fmla="*/ 2147483646 h 1083"/>
              <a:gd name="T20" fmla="*/ 2147483646 w 893"/>
              <a:gd name="T21" fmla="*/ 2147483646 h 1083"/>
              <a:gd name="T22" fmla="*/ 2147483646 w 893"/>
              <a:gd name="T23" fmla="*/ 2147483646 h 1083"/>
              <a:gd name="T24" fmla="*/ 2147483646 w 893"/>
              <a:gd name="T25" fmla="*/ 2147483646 h 1083"/>
              <a:gd name="T26" fmla="*/ 2147483646 w 893"/>
              <a:gd name="T27" fmla="*/ 2147483646 h 1083"/>
              <a:gd name="T28" fmla="*/ 2147483646 w 893"/>
              <a:gd name="T29" fmla="*/ 2147483646 h 1083"/>
              <a:gd name="T30" fmla="*/ 2147483646 w 893"/>
              <a:gd name="T31" fmla="*/ 2147483646 h 1083"/>
              <a:gd name="T32" fmla="*/ 2147483646 w 893"/>
              <a:gd name="T33" fmla="*/ 2147483646 h 1083"/>
              <a:gd name="T34" fmla="*/ 2147483646 w 893"/>
              <a:gd name="T35" fmla="*/ 0 h 1083"/>
              <a:gd name="T36" fmla="*/ 2147483646 w 893"/>
              <a:gd name="T37" fmla="*/ 2147483646 h 1083"/>
              <a:gd name="T38" fmla="*/ 2147483646 w 893"/>
              <a:gd name="T39" fmla="*/ 2147483646 h 1083"/>
              <a:gd name="T40" fmla="*/ 2147483646 w 893"/>
              <a:gd name="T41" fmla="*/ 2147483646 h 1083"/>
              <a:gd name="T42" fmla="*/ 2147483646 w 893"/>
              <a:gd name="T43" fmla="*/ 2147483646 h 1083"/>
              <a:gd name="T44" fmla="*/ 2147483646 w 893"/>
              <a:gd name="T45" fmla="*/ 2147483646 h 1083"/>
              <a:gd name="T46" fmla="*/ 2147483646 w 893"/>
              <a:gd name="T47" fmla="*/ 2147483646 h 1083"/>
              <a:gd name="T48" fmla="*/ 2147483646 w 893"/>
              <a:gd name="T49" fmla="*/ 2147483646 h 1083"/>
              <a:gd name="T50" fmla="*/ 2147483646 w 893"/>
              <a:gd name="T51" fmla="*/ 2147483646 h 1083"/>
              <a:gd name="T52" fmla="*/ 2147483646 w 893"/>
              <a:gd name="T53" fmla="*/ 2147483646 h 1083"/>
              <a:gd name="T54" fmla="*/ 2147483646 w 893"/>
              <a:gd name="T55" fmla="*/ 2147483646 h 1083"/>
              <a:gd name="T56" fmla="*/ 2147483646 w 893"/>
              <a:gd name="T57" fmla="*/ 2147483646 h 1083"/>
              <a:gd name="T58" fmla="*/ 2147483646 w 893"/>
              <a:gd name="T59" fmla="*/ 2147483646 h 1083"/>
              <a:gd name="T60" fmla="*/ 2147483646 w 893"/>
              <a:gd name="T61" fmla="*/ 2147483646 h 1083"/>
              <a:gd name="T62" fmla="*/ 2147483646 w 893"/>
              <a:gd name="T63" fmla="*/ 2147483646 h 1083"/>
              <a:gd name="T64" fmla="*/ 2147483646 w 893"/>
              <a:gd name="T65" fmla="*/ 2147483646 h 1083"/>
              <a:gd name="T66" fmla="*/ 2147483646 w 893"/>
              <a:gd name="T67" fmla="*/ 2147483646 h 1083"/>
              <a:gd name="T68" fmla="*/ 2147483646 w 893"/>
              <a:gd name="T69" fmla="*/ 2147483646 h 1083"/>
              <a:gd name="T70" fmla="*/ 2147483646 w 893"/>
              <a:gd name="T71" fmla="*/ 2147483646 h 1083"/>
              <a:gd name="T72" fmla="*/ 2147483646 w 893"/>
              <a:gd name="T73" fmla="*/ 2147483646 h 1083"/>
              <a:gd name="T74" fmla="*/ 2147483646 w 893"/>
              <a:gd name="T75" fmla="*/ 2147483646 h 1083"/>
              <a:gd name="T76" fmla="*/ 2147483646 w 893"/>
              <a:gd name="T77" fmla="*/ 2147483646 h 1083"/>
              <a:gd name="T78" fmla="*/ 2147483646 w 893"/>
              <a:gd name="T79" fmla="*/ 2147483646 h 1083"/>
              <a:gd name="T80" fmla="*/ 2147483646 w 893"/>
              <a:gd name="T81" fmla="*/ 2147483646 h 1083"/>
              <a:gd name="T82" fmla="*/ 2147483646 w 893"/>
              <a:gd name="T83" fmla="*/ 2147483646 h 1083"/>
              <a:gd name="T84" fmla="*/ 2147483646 w 893"/>
              <a:gd name="T85" fmla="*/ 2147483646 h 1083"/>
              <a:gd name="T86" fmla="*/ 2147483646 w 893"/>
              <a:gd name="T87" fmla="*/ 2147483646 h 1083"/>
              <a:gd name="T88" fmla="*/ 2147483646 w 893"/>
              <a:gd name="T89" fmla="*/ 2147483646 h 1083"/>
              <a:gd name="T90" fmla="*/ 2147483646 w 893"/>
              <a:gd name="T91" fmla="*/ 2147483646 h 1083"/>
              <a:gd name="T92" fmla="*/ 2147483646 w 893"/>
              <a:gd name="T93" fmla="*/ 2147483646 h 1083"/>
              <a:gd name="T94" fmla="*/ 2147483646 w 893"/>
              <a:gd name="T95" fmla="*/ 2147483646 h 1083"/>
              <a:gd name="T96" fmla="*/ 2147483646 w 893"/>
              <a:gd name="T97" fmla="*/ 2147483646 h 1083"/>
              <a:gd name="T98" fmla="*/ 2147483646 w 893"/>
              <a:gd name="T99" fmla="*/ 2147483646 h 1083"/>
              <a:gd name="T100" fmla="*/ 2147483646 w 893"/>
              <a:gd name="T101" fmla="*/ 2147483646 h 1083"/>
              <a:gd name="T102" fmla="*/ 2147483646 w 893"/>
              <a:gd name="T103" fmla="*/ 2147483646 h 1083"/>
              <a:gd name="T104" fmla="*/ 2147483646 w 893"/>
              <a:gd name="T105" fmla="*/ 2147483646 h 1083"/>
              <a:gd name="T106" fmla="*/ 2147483646 w 893"/>
              <a:gd name="T107" fmla="*/ 2147483646 h 1083"/>
              <a:gd name="T108" fmla="*/ 2147483646 w 893"/>
              <a:gd name="T109" fmla="*/ 2147483646 h 1083"/>
              <a:gd name="T110" fmla="*/ 2147483646 w 893"/>
              <a:gd name="T111" fmla="*/ 2147483646 h 1083"/>
              <a:gd name="T112" fmla="*/ 2147483646 w 893"/>
              <a:gd name="T113" fmla="*/ 2147483646 h 1083"/>
              <a:gd name="T114" fmla="*/ 2147483646 w 893"/>
              <a:gd name="T115" fmla="*/ 2147483646 h 108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93"/>
              <a:gd name="T175" fmla="*/ 0 h 1083"/>
              <a:gd name="T176" fmla="*/ 893 w 893"/>
              <a:gd name="T177" fmla="*/ 1083 h 108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93" h="1083">
                <a:moveTo>
                  <a:pt x="872" y="897"/>
                </a:moveTo>
                <a:cubicBezTo>
                  <a:pt x="868" y="885"/>
                  <a:pt x="857" y="874"/>
                  <a:pt x="845" y="870"/>
                </a:cubicBezTo>
                <a:cubicBezTo>
                  <a:pt x="836" y="861"/>
                  <a:pt x="833" y="853"/>
                  <a:pt x="821" y="849"/>
                </a:cubicBezTo>
                <a:cubicBezTo>
                  <a:pt x="817" y="836"/>
                  <a:pt x="808" y="834"/>
                  <a:pt x="797" y="825"/>
                </a:cubicBezTo>
                <a:cubicBezTo>
                  <a:pt x="779" y="810"/>
                  <a:pt x="771" y="787"/>
                  <a:pt x="752" y="774"/>
                </a:cubicBezTo>
                <a:cubicBezTo>
                  <a:pt x="747" y="766"/>
                  <a:pt x="738" y="756"/>
                  <a:pt x="731" y="750"/>
                </a:cubicBezTo>
                <a:cubicBezTo>
                  <a:pt x="726" y="745"/>
                  <a:pt x="713" y="738"/>
                  <a:pt x="713" y="738"/>
                </a:cubicBezTo>
                <a:cubicBezTo>
                  <a:pt x="705" y="725"/>
                  <a:pt x="690" y="708"/>
                  <a:pt x="677" y="699"/>
                </a:cubicBezTo>
                <a:cubicBezTo>
                  <a:pt x="673" y="686"/>
                  <a:pt x="664" y="675"/>
                  <a:pt x="659" y="663"/>
                </a:cubicBezTo>
                <a:cubicBezTo>
                  <a:pt x="656" y="657"/>
                  <a:pt x="653" y="645"/>
                  <a:pt x="653" y="645"/>
                </a:cubicBezTo>
                <a:cubicBezTo>
                  <a:pt x="650" y="595"/>
                  <a:pt x="649" y="601"/>
                  <a:pt x="638" y="567"/>
                </a:cubicBezTo>
                <a:cubicBezTo>
                  <a:pt x="637" y="540"/>
                  <a:pt x="637" y="513"/>
                  <a:pt x="635" y="486"/>
                </a:cubicBezTo>
                <a:cubicBezTo>
                  <a:pt x="632" y="439"/>
                  <a:pt x="598" y="396"/>
                  <a:pt x="587" y="351"/>
                </a:cubicBezTo>
                <a:cubicBezTo>
                  <a:pt x="582" y="302"/>
                  <a:pt x="583" y="255"/>
                  <a:pt x="569" y="207"/>
                </a:cubicBezTo>
                <a:cubicBezTo>
                  <a:pt x="564" y="190"/>
                  <a:pt x="560" y="173"/>
                  <a:pt x="554" y="156"/>
                </a:cubicBezTo>
                <a:cubicBezTo>
                  <a:pt x="551" y="147"/>
                  <a:pt x="545" y="129"/>
                  <a:pt x="545" y="129"/>
                </a:cubicBezTo>
                <a:cubicBezTo>
                  <a:pt x="543" y="96"/>
                  <a:pt x="541" y="39"/>
                  <a:pt x="512" y="15"/>
                </a:cubicBezTo>
                <a:cubicBezTo>
                  <a:pt x="500" y="5"/>
                  <a:pt x="482" y="3"/>
                  <a:pt x="467" y="0"/>
                </a:cubicBezTo>
                <a:cubicBezTo>
                  <a:pt x="395" y="5"/>
                  <a:pt x="322" y="12"/>
                  <a:pt x="251" y="30"/>
                </a:cubicBezTo>
                <a:cubicBezTo>
                  <a:pt x="238" y="39"/>
                  <a:pt x="226" y="47"/>
                  <a:pt x="212" y="54"/>
                </a:cubicBezTo>
                <a:cubicBezTo>
                  <a:pt x="201" y="70"/>
                  <a:pt x="193" y="86"/>
                  <a:pt x="188" y="105"/>
                </a:cubicBezTo>
                <a:cubicBezTo>
                  <a:pt x="193" y="121"/>
                  <a:pt x="210" y="120"/>
                  <a:pt x="224" y="123"/>
                </a:cubicBezTo>
                <a:cubicBezTo>
                  <a:pt x="239" y="146"/>
                  <a:pt x="260" y="159"/>
                  <a:pt x="287" y="168"/>
                </a:cubicBezTo>
                <a:cubicBezTo>
                  <a:pt x="296" y="181"/>
                  <a:pt x="307" y="192"/>
                  <a:pt x="320" y="201"/>
                </a:cubicBezTo>
                <a:cubicBezTo>
                  <a:pt x="327" y="211"/>
                  <a:pt x="336" y="215"/>
                  <a:pt x="344" y="225"/>
                </a:cubicBezTo>
                <a:cubicBezTo>
                  <a:pt x="353" y="235"/>
                  <a:pt x="354" y="244"/>
                  <a:pt x="365" y="252"/>
                </a:cubicBezTo>
                <a:cubicBezTo>
                  <a:pt x="379" y="273"/>
                  <a:pt x="371" y="266"/>
                  <a:pt x="386" y="276"/>
                </a:cubicBezTo>
                <a:cubicBezTo>
                  <a:pt x="408" y="310"/>
                  <a:pt x="412" y="351"/>
                  <a:pt x="434" y="384"/>
                </a:cubicBezTo>
                <a:cubicBezTo>
                  <a:pt x="442" y="414"/>
                  <a:pt x="450" y="444"/>
                  <a:pt x="458" y="474"/>
                </a:cubicBezTo>
                <a:cubicBezTo>
                  <a:pt x="462" y="532"/>
                  <a:pt x="477" y="604"/>
                  <a:pt x="440" y="654"/>
                </a:cubicBezTo>
                <a:cubicBezTo>
                  <a:pt x="425" y="699"/>
                  <a:pt x="382" y="741"/>
                  <a:pt x="344" y="768"/>
                </a:cubicBezTo>
                <a:cubicBezTo>
                  <a:pt x="332" y="777"/>
                  <a:pt x="323" y="787"/>
                  <a:pt x="308" y="792"/>
                </a:cubicBezTo>
                <a:cubicBezTo>
                  <a:pt x="282" y="811"/>
                  <a:pt x="258" y="831"/>
                  <a:pt x="230" y="846"/>
                </a:cubicBezTo>
                <a:cubicBezTo>
                  <a:pt x="213" y="856"/>
                  <a:pt x="201" y="868"/>
                  <a:pt x="182" y="873"/>
                </a:cubicBezTo>
                <a:cubicBezTo>
                  <a:pt x="155" y="893"/>
                  <a:pt x="124" y="905"/>
                  <a:pt x="98" y="927"/>
                </a:cubicBezTo>
                <a:cubicBezTo>
                  <a:pt x="70" y="951"/>
                  <a:pt x="42" y="979"/>
                  <a:pt x="11" y="999"/>
                </a:cubicBezTo>
                <a:cubicBezTo>
                  <a:pt x="10" y="1001"/>
                  <a:pt x="0" y="1013"/>
                  <a:pt x="2" y="1017"/>
                </a:cubicBezTo>
                <a:cubicBezTo>
                  <a:pt x="5" y="1024"/>
                  <a:pt x="15" y="1026"/>
                  <a:pt x="20" y="1032"/>
                </a:cubicBezTo>
                <a:cubicBezTo>
                  <a:pt x="33" y="1049"/>
                  <a:pt x="39" y="1058"/>
                  <a:pt x="59" y="1068"/>
                </a:cubicBezTo>
                <a:cubicBezTo>
                  <a:pt x="77" y="1077"/>
                  <a:pt x="67" y="1073"/>
                  <a:pt x="89" y="1080"/>
                </a:cubicBezTo>
                <a:cubicBezTo>
                  <a:pt x="92" y="1081"/>
                  <a:pt x="98" y="1083"/>
                  <a:pt x="98" y="1083"/>
                </a:cubicBezTo>
                <a:cubicBezTo>
                  <a:pt x="126" y="1078"/>
                  <a:pt x="118" y="1073"/>
                  <a:pt x="143" y="1065"/>
                </a:cubicBezTo>
                <a:cubicBezTo>
                  <a:pt x="175" y="1054"/>
                  <a:pt x="203" y="1041"/>
                  <a:pt x="233" y="1026"/>
                </a:cubicBezTo>
                <a:cubicBezTo>
                  <a:pt x="255" y="1015"/>
                  <a:pt x="280" y="1007"/>
                  <a:pt x="302" y="996"/>
                </a:cubicBezTo>
                <a:cubicBezTo>
                  <a:pt x="356" y="969"/>
                  <a:pt x="409" y="941"/>
                  <a:pt x="470" y="936"/>
                </a:cubicBezTo>
                <a:lnTo>
                  <a:pt x="518" y="924"/>
                </a:lnTo>
                <a:cubicBezTo>
                  <a:pt x="518" y="924"/>
                  <a:pt x="521" y="927"/>
                  <a:pt x="521" y="927"/>
                </a:cubicBezTo>
                <a:cubicBezTo>
                  <a:pt x="529" y="925"/>
                  <a:pt x="593" y="936"/>
                  <a:pt x="593" y="936"/>
                </a:cubicBezTo>
                <a:cubicBezTo>
                  <a:pt x="637" y="941"/>
                  <a:pt x="622" y="958"/>
                  <a:pt x="665" y="963"/>
                </a:cubicBezTo>
                <a:cubicBezTo>
                  <a:pt x="679" y="972"/>
                  <a:pt x="691" y="981"/>
                  <a:pt x="704" y="990"/>
                </a:cubicBezTo>
                <a:cubicBezTo>
                  <a:pt x="722" y="1003"/>
                  <a:pt x="739" y="1011"/>
                  <a:pt x="758" y="1023"/>
                </a:cubicBezTo>
                <a:cubicBezTo>
                  <a:pt x="774" y="1047"/>
                  <a:pt x="799" y="1058"/>
                  <a:pt x="824" y="1071"/>
                </a:cubicBezTo>
                <a:cubicBezTo>
                  <a:pt x="836" y="1067"/>
                  <a:pt x="842" y="1058"/>
                  <a:pt x="848" y="1047"/>
                </a:cubicBezTo>
                <a:cubicBezTo>
                  <a:pt x="867" y="1012"/>
                  <a:pt x="883" y="972"/>
                  <a:pt x="893" y="933"/>
                </a:cubicBezTo>
                <a:cubicBezTo>
                  <a:pt x="892" y="925"/>
                  <a:pt x="893" y="916"/>
                  <a:pt x="890" y="909"/>
                </a:cubicBezTo>
                <a:cubicBezTo>
                  <a:pt x="889" y="906"/>
                  <a:pt x="883" y="908"/>
                  <a:pt x="881" y="906"/>
                </a:cubicBezTo>
                <a:cubicBezTo>
                  <a:pt x="874" y="901"/>
                  <a:pt x="857" y="882"/>
                  <a:pt x="863" y="888"/>
                </a:cubicBezTo>
                <a:cubicBezTo>
                  <a:pt x="866" y="891"/>
                  <a:pt x="869" y="894"/>
                  <a:pt x="872" y="897"/>
                </a:cubicBezTo>
                <a:close/>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5" name="Line 24"/>
          <p:cNvSpPr>
            <a:spLocks noChangeShapeType="1"/>
          </p:cNvSpPr>
          <p:nvPr/>
        </p:nvSpPr>
        <p:spPr bwMode="auto">
          <a:xfrm>
            <a:off x="3597750" y="3824289"/>
            <a:ext cx="390525" cy="227410"/>
          </a:xfrm>
          <a:prstGeom prst="line">
            <a:avLst/>
          </a:prstGeom>
          <a:noFill/>
          <a:ln w="57150">
            <a:solidFill>
              <a:srgbClr val="5F5F5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6" name="Freeform 25"/>
          <p:cNvSpPr>
            <a:spLocks/>
          </p:cNvSpPr>
          <p:nvPr/>
        </p:nvSpPr>
        <p:spPr bwMode="auto">
          <a:xfrm>
            <a:off x="546179" y="1526381"/>
            <a:ext cx="1750219" cy="1453754"/>
          </a:xfrm>
          <a:custGeom>
            <a:avLst/>
            <a:gdLst>
              <a:gd name="T0" fmla="*/ 2147483646 w 1470"/>
              <a:gd name="T1" fmla="*/ 2147483646 h 1221"/>
              <a:gd name="T2" fmla="*/ 2147483646 w 1470"/>
              <a:gd name="T3" fmla="*/ 2147483646 h 1221"/>
              <a:gd name="T4" fmla="*/ 2147483646 w 1470"/>
              <a:gd name="T5" fmla="*/ 2147483646 h 1221"/>
              <a:gd name="T6" fmla="*/ 2147483646 w 1470"/>
              <a:gd name="T7" fmla="*/ 2147483646 h 1221"/>
              <a:gd name="T8" fmla="*/ 2147483646 w 1470"/>
              <a:gd name="T9" fmla="*/ 2147483646 h 1221"/>
              <a:gd name="T10" fmla="*/ 2147483646 w 1470"/>
              <a:gd name="T11" fmla="*/ 2147483646 h 1221"/>
              <a:gd name="T12" fmla="*/ 2147483646 w 1470"/>
              <a:gd name="T13" fmla="*/ 2147483646 h 1221"/>
              <a:gd name="T14" fmla="*/ 2147483646 w 1470"/>
              <a:gd name="T15" fmla="*/ 2147483646 h 1221"/>
              <a:gd name="T16" fmla="*/ 2147483646 w 1470"/>
              <a:gd name="T17" fmla="*/ 2147483646 h 1221"/>
              <a:gd name="T18" fmla="*/ 2147483646 w 1470"/>
              <a:gd name="T19" fmla="*/ 2147483646 h 1221"/>
              <a:gd name="T20" fmla="*/ 2147483646 w 1470"/>
              <a:gd name="T21" fmla="*/ 2147483646 h 1221"/>
              <a:gd name="T22" fmla="*/ 2147483646 w 1470"/>
              <a:gd name="T23" fmla="*/ 2147483646 h 1221"/>
              <a:gd name="T24" fmla="*/ 2147483646 w 1470"/>
              <a:gd name="T25" fmla="*/ 2147483646 h 1221"/>
              <a:gd name="T26" fmla="*/ 2147483646 w 1470"/>
              <a:gd name="T27" fmla="*/ 2147483646 h 1221"/>
              <a:gd name="T28" fmla="*/ 2147483646 w 1470"/>
              <a:gd name="T29" fmla="*/ 2147483646 h 1221"/>
              <a:gd name="T30" fmla="*/ 2147483646 w 1470"/>
              <a:gd name="T31" fmla="*/ 2147483646 h 1221"/>
              <a:gd name="T32" fmla="*/ 2147483646 w 1470"/>
              <a:gd name="T33" fmla="*/ 2147483646 h 1221"/>
              <a:gd name="T34" fmla="*/ 2147483646 w 1470"/>
              <a:gd name="T35" fmla="*/ 2147483646 h 1221"/>
              <a:gd name="T36" fmla="*/ 2147483646 w 1470"/>
              <a:gd name="T37" fmla="*/ 2147483646 h 1221"/>
              <a:gd name="T38" fmla="*/ 2147483646 w 1470"/>
              <a:gd name="T39" fmla="*/ 2147483646 h 1221"/>
              <a:gd name="T40" fmla="*/ 2147483646 w 1470"/>
              <a:gd name="T41" fmla="*/ 2147483646 h 1221"/>
              <a:gd name="T42" fmla="*/ 2147483646 w 1470"/>
              <a:gd name="T43" fmla="*/ 2147483646 h 1221"/>
              <a:gd name="T44" fmla="*/ 2147483646 w 1470"/>
              <a:gd name="T45" fmla="*/ 2147483646 h 1221"/>
              <a:gd name="T46" fmla="*/ 2147483646 w 1470"/>
              <a:gd name="T47" fmla="*/ 2147483646 h 1221"/>
              <a:gd name="T48" fmla="*/ 2147483646 w 1470"/>
              <a:gd name="T49" fmla="*/ 2147483646 h 1221"/>
              <a:gd name="T50" fmla="*/ 2147483646 w 1470"/>
              <a:gd name="T51" fmla="*/ 2147483646 h 1221"/>
              <a:gd name="T52" fmla="*/ 2147483646 w 1470"/>
              <a:gd name="T53" fmla="*/ 2147483646 h 1221"/>
              <a:gd name="T54" fmla="*/ 2147483646 w 1470"/>
              <a:gd name="T55" fmla="*/ 2147483646 h 1221"/>
              <a:gd name="T56" fmla="*/ 2147483646 w 1470"/>
              <a:gd name="T57" fmla="*/ 2147483646 h 1221"/>
              <a:gd name="T58" fmla="*/ 0 w 1470"/>
              <a:gd name="T59" fmla="*/ 2147483646 h 1221"/>
              <a:gd name="T60" fmla="*/ 2147483646 w 1470"/>
              <a:gd name="T61" fmla="*/ 2147483646 h 1221"/>
              <a:gd name="T62" fmla="*/ 2147483646 w 1470"/>
              <a:gd name="T63" fmla="*/ 2147483646 h 1221"/>
              <a:gd name="T64" fmla="*/ 2147483646 w 1470"/>
              <a:gd name="T65" fmla="*/ 2147483646 h 1221"/>
              <a:gd name="T66" fmla="*/ 2147483646 w 1470"/>
              <a:gd name="T67" fmla="*/ 2147483646 h 1221"/>
              <a:gd name="T68" fmla="*/ 2147483646 w 1470"/>
              <a:gd name="T69" fmla="*/ 2147483646 h 1221"/>
              <a:gd name="T70" fmla="*/ 2147483646 w 1470"/>
              <a:gd name="T71" fmla="*/ 2147483646 h 1221"/>
              <a:gd name="T72" fmla="*/ 2147483646 w 1470"/>
              <a:gd name="T73" fmla="*/ 2147483646 h 1221"/>
              <a:gd name="T74" fmla="*/ 2147483646 w 1470"/>
              <a:gd name="T75" fmla="*/ 2147483646 h 1221"/>
              <a:gd name="T76" fmla="*/ 2147483646 w 1470"/>
              <a:gd name="T77" fmla="*/ 2147483646 h 122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470"/>
              <a:gd name="T118" fmla="*/ 0 h 1221"/>
              <a:gd name="T119" fmla="*/ 1470 w 1470"/>
              <a:gd name="T120" fmla="*/ 1221 h 122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470" h="1221">
                <a:moveTo>
                  <a:pt x="1443" y="410"/>
                </a:moveTo>
                <a:cubicBezTo>
                  <a:pt x="1416" y="402"/>
                  <a:pt x="1324" y="391"/>
                  <a:pt x="1281" y="380"/>
                </a:cubicBezTo>
                <a:cubicBezTo>
                  <a:pt x="1238" y="369"/>
                  <a:pt x="1209" y="362"/>
                  <a:pt x="1182" y="344"/>
                </a:cubicBezTo>
                <a:cubicBezTo>
                  <a:pt x="1155" y="326"/>
                  <a:pt x="1134" y="301"/>
                  <a:pt x="1116" y="272"/>
                </a:cubicBezTo>
                <a:cubicBezTo>
                  <a:pt x="1098" y="243"/>
                  <a:pt x="1086" y="204"/>
                  <a:pt x="1071" y="170"/>
                </a:cubicBezTo>
                <a:cubicBezTo>
                  <a:pt x="1056" y="136"/>
                  <a:pt x="1035" y="92"/>
                  <a:pt x="1026" y="68"/>
                </a:cubicBezTo>
                <a:cubicBezTo>
                  <a:pt x="1017" y="44"/>
                  <a:pt x="1020" y="34"/>
                  <a:pt x="1017" y="23"/>
                </a:cubicBezTo>
                <a:cubicBezTo>
                  <a:pt x="1014" y="12"/>
                  <a:pt x="1016" y="4"/>
                  <a:pt x="1008" y="2"/>
                </a:cubicBezTo>
                <a:cubicBezTo>
                  <a:pt x="1000" y="0"/>
                  <a:pt x="986" y="5"/>
                  <a:pt x="969" y="14"/>
                </a:cubicBezTo>
                <a:cubicBezTo>
                  <a:pt x="952" y="23"/>
                  <a:pt x="925" y="41"/>
                  <a:pt x="906" y="56"/>
                </a:cubicBezTo>
                <a:cubicBezTo>
                  <a:pt x="887" y="71"/>
                  <a:pt x="859" y="80"/>
                  <a:pt x="855" y="104"/>
                </a:cubicBezTo>
                <a:cubicBezTo>
                  <a:pt x="851" y="128"/>
                  <a:pt x="865" y="193"/>
                  <a:pt x="879" y="203"/>
                </a:cubicBezTo>
                <a:cubicBezTo>
                  <a:pt x="893" y="213"/>
                  <a:pt x="919" y="165"/>
                  <a:pt x="939" y="167"/>
                </a:cubicBezTo>
                <a:cubicBezTo>
                  <a:pt x="959" y="169"/>
                  <a:pt x="988" y="200"/>
                  <a:pt x="1002" y="218"/>
                </a:cubicBezTo>
                <a:cubicBezTo>
                  <a:pt x="1016" y="236"/>
                  <a:pt x="1010" y="246"/>
                  <a:pt x="1023" y="272"/>
                </a:cubicBezTo>
                <a:cubicBezTo>
                  <a:pt x="1036" y="298"/>
                  <a:pt x="1069" y="347"/>
                  <a:pt x="1083" y="377"/>
                </a:cubicBezTo>
                <a:cubicBezTo>
                  <a:pt x="1097" y="407"/>
                  <a:pt x="1103" y="430"/>
                  <a:pt x="1107" y="452"/>
                </a:cubicBezTo>
                <a:cubicBezTo>
                  <a:pt x="1111" y="474"/>
                  <a:pt x="1114" y="492"/>
                  <a:pt x="1110" y="509"/>
                </a:cubicBezTo>
                <a:cubicBezTo>
                  <a:pt x="1106" y="526"/>
                  <a:pt x="1094" y="545"/>
                  <a:pt x="1083" y="557"/>
                </a:cubicBezTo>
                <a:cubicBezTo>
                  <a:pt x="1072" y="569"/>
                  <a:pt x="1055" y="575"/>
                  <a:pt x="1044" y="581"/>
                </a:cubicBezTo>
                <a:cubicBezTo>
                  <a:pt x="1033" y="587"/>
                  <a:pt x="1032" y="588"/>
                  <a:pt x="1017" y="593"/>
                </a:cubicBezTo>
                <a:cubicBezTo>
                  <a:pt x="1002" y="598"/>
                  <a:pt x="971" y="609"/>
                  <a:pt x="954" y="611"/>
                </a:cubicBezTo>
                <a:cubicBezTo>
                  <a:pt x="937" y="613"/>
                  <a:pt x="927" y="612"/>
                  <a:pt x="915" y="605"/>
                </a:cubicBezTo>
                <a:cubicBezTo>
                  <a:pt x="903" y="598"/>
                  <a:pt x="889" y="583"/>
                  <a:pt x="879" y="566"/>
                </a:cubicBezTo>
                <a:cubicBezTo>
                  <a:pt x="869" y="549"/>
                  <a:pt x="865" y="528"/>
                  <a:pt x="855" y="503"/>
                </a:cubicBezTo>
                <a:cubicBezTo>
                  <a:pt x="845" y="478"/>
                  <a:pt x="829" y="440"/>
                  <a:pt x="819" y="413"/>
                </a:cubicBezTo>
                <a:cubicBezTo>
                  <a:pt x="809" y="386"/>
                  <a:pt x="799" y="362"/>
                  <a:pt x="795" y="341"/>
                </a:cubicBezTo>
                <a:cubicBezTo>
                  <a:pt x="791" y="320"/>
                  <a:pt x="790" y="302"/>
                  <a:pt x="795" y="284"/>
                </a:cubicBezTo>
                <a:cubicBezTo>
                  <a:pt x="800" y="266"/>
                  <a:pt x="817" y="246"/>
                  <a:pt x="828" y="233"/>
                </a:cubicBezTo>
                <a:cubicBezTo>
                  <a:pt x="839" y="220"/>
                  <a:pt x="853" y="213"/>
                  <a:pt x="861" y="206"/>
                </a:cubicBezTo>
                <a:cubicBezTo>
                  <a:pt x="869" y="199"/>
                  <a:pt x="880" y="206"/>
                  <a:pt x="879" y="191"/>
                </a:cubicBezTo>
                <a:cubicBezTo>
                  <a:pt x="878" y="176"/>
                  <a:pt x="866" y="122"/>
                  <a:pt x="852" y="113"/>
                </a:cubicBezTo>
                <a:cubicBezTo>
                  <a:pt x="838" y="104"/>
                  <a:pt x="822" y="126"/>
                  <a:pt x="798" y="134"/>
                </a:cubicBezTo>
                <a:cubicBezTo>
                  <a:pt x="774" y="142"/>
                  <a:pt x="730" y="156"/>
                  <a:pt x="705" y="164"/>
                </a:cubicBezTo>
                <a:cubicBezTo>
                  <a:pt x="680" y="172"/>
                  <a:pt x="659" y="177"/>
                  <a:pt x="648" y="182"/>
                </a:cubicBezTo>
                <a:cubicBezTo>
                  <a:pt x="637" y="187"/>
                  <a:pt x="634" y="184"/>
                  <a:pt x="636" y="197"/>
                </a:cubicBezTo>
                <a:cubicBezTo>
                  <a:pt x="638" y="210"/>
                  <a:pt x="651" y="239"/>
                  <a:pt x="657" y="260"/>
                </a:cubicBezTo>
                <a:cubicBezTo>
                  <a:pt x="663" y="281"/>
                  <a:pt x="664" y="297"/>
                  <a:pt x="672" y="323"/>
                </a:cubicBezTo>
                <a:cubicBezTo>
                  <a:pt x="680" y="349"/>
                  <a:pt x="699" y="388"/>
                  <a:pt x="708" y="419"/>
                </a:cubicBezTo>
                <a:cubicBezTo>
                  <a:pt x="717" y="450"/>
                  <a:pt x="720" y="479"/>
                  <a:pt x="726" y="512"/>
                </a:cubicBezTo>
                <a:cubicBezTo>
                  <a:pt x="732" y="545"/>
                  <a:pt x="741" y="590"/>
                  <a:pt x="744" y="617"/>
                </a:cubicBezTo>
                <a:cubicBezTo>
                  <a:pt x="747" y="644"/>
                  <a:pt x="747" y="655"/>
                  <a:pt x="747" y="674"/>
                </a:cubicBezTo>
                <a:cubicBezTo>
                  <a:pt x="747" y="693"/>
                  <a:pt x="748" y="714"/>
                  <a:pt x="744" y="734"/>
                </a:cubicBezTo>
                <a:cubicBezTo>
                  <a:pt x="740" y="754"/>
                  <a:pt x="733" y="775"/>
                  <a:pt x="720" y="797"/>
                </a:cubicBezTo>
                <a:cubicBezTo>
                  <a:pt x="707" y="819"/>
                  <a:pt x="686" y="844"/>
                  <a:pt x="666" y="866"/>
                </a:cubicBezTo>
                <a:cubicBezTo>
                  <a:pt x="646" y="888"/>
                  <a:pt x="621" y="912"/>
                  <a:pt x="603" y="926"/>
                </a:cubicBezTo>
                <a:cubicBezTo>
                  <a:pt x="585" y="940"/>
                  <a:pt x="575" y="943"/>
                  <a:pt x="558" y="953"/>
                </a:cubicBezTo>
                <a:cubicBezTo>
                  <a:pt x="541" y="963"/>
                  <a:pt x="520" y="975"/>
                  <a:pt x="498" y="986"/>
                </a:cubicBezTo>
                <a:cubicBezTo>
                  <a:pt x="476" y="997"/>
                  <a:pt x="449" y="1011"/>
                  <a:pt x="426" y="1019"/>
                </a:cubicBezTo>
                <a:cubicBezTo>
                  <a:pt x="403" y="1027"/>
                  <a:pt x="379" y="1034"/>
                  <a:pt x="357" y="1037"/>
                </a:cubicBezTo>
                <a:cubicBezTo>
                  <a:pt x="335" y="1040"/>
                  <a:pt x="315" y="1037"/>
                  <a:pt x="291" y="1037"/>
                </a:cubicBezTo>
                <a:cubicBezTo>
                  <a:pt x="267" y="1037"/>
                  <a:pt x="233" y="1036"/>
                  <a:pt x="210" y="1034"/>
                </a:cubicBezTo>
                <a:cubicBezTo>
                  <a:pt x="187" y="1032"/>
                  <a:pt x="169" y="1030"/>
                  <a:pt x="153" y="1028"/>
                </a:cubicBezTo>
                <a:cubicBezTo>
                  <a:pt x="137" y="1026"/>
                  <a:pt x="127" y="1021"/>
                  <a:pt x="114" y="1019"/>
                </a:cubicBezTo>
                <a:cubicBezTo>
                  <a:pt x="101" y="1017"/>
                  <a:pt x="88" y="1018"/>
                  <a:pt x="75" y="1016"/>
                </a:cubicBezTo>
                <a:cubicBezTo>
                  <a:pt x="62" y="1014"/>
                  <a:pt x="46" y="1006"/>
                  <a:pt x="36" y="1004"/>
                </a:cubicBezTo>
                <a:cubicBezTo>
                  <a:pt x="26" y="1002"/>
                  <a:pt x="20" y="1000"/>
                  <a:pt x="15" y="1004"/>
                </a:cubicBezTo>
                <a:cubicBezTo>
                  <a:pt x="10" y="1008"/>
                  <a:pt x="4" y="1011"/>
                  <a:pt x="3" y="1031"/>
                </a:cubicBezTo>
                <a:cubicBezTo>
                  <a:pt x="2" y="1051"/>
                  <a:pt x="6" y="1104"/>
                  <a:pt x="6" y="1127"/>
                </a:cubicBezTo>
                <a:cubicBezTo>
                  <a:pt x="6" y="1150"/>
                  <a:pt x="0" y="1162"/>
                  <a:pt x="0" y="1172"/>
                </a:cubicBezTo>
                <a:cubicBezTo>
                  <a:pt x="0" y="1182"/>
                  <a:pt x="0" y="1183"/>
                  <a:pt x="3" y="1190"/>
                </a:cubicBezTo>
                <a:cubicBezTo>
                  <a:pt x="6" y="1197"/>
                  <a:pt x="8" y="1213"/>
                  <a:pt x="18" y="1217"/>
                </a:cubicBezTo>
                <a:cubicBezTo>
                  <a:pt x="28" y="1221"/>
                  <a:pt x="43" y="1214"/>
                  <a:pt x="63" y="1214"/>
                </a:cubicBezTo>
                <a:cubicBezTo>
                  <a:pt x="83" y="1214"/>
                  <a:pt x="119" y="1214"/>
                  <a:pt x="141" y="1214"/>
                </a:cubicBezTo>
                <a:cubicBezTo>
                  <a:pt x="163" y="1214"/>
                  <a:pt x="167" y="1220"/>
                  <a:pt x="195" y="1211"/>
                </a:cubicBezTo>
                <a:cubicBezTo>
                  <a:pt x="223" y="1202"/>
                  <a:pt x="272" y="1174"/>
                  <a:pt x="309" y="1160"/>
                </a:cubicBezTo>
                <a:cubicBezTo>
                  <a:pt x="346" y="1146"/>
                  <a:pt x="392" y="1135"/>
                  <a:pt x="420" y="1127"/>
                </a:cubicBezTo>
                <a:cubicBezTo>
                  <a:pt x="448" y="1119"/>
                  <a:pt x="457" y="1119"/>
                  <a:pt x="477" y="1109"/>
                </a:cubicBezTo>
                <a:cubicBezTo>
                  <a:pt x="497" y="1099"/>
                  <a:pt x="520" y="1082"/>
                  <a:pt x="540" y="1067"/>
                </a:cubicBezTo>
                <a:cubicBezTo>
                  <a:pt x="560" y="1052"/>
                  <a:pt x="527" y="1080"/>
                  <a:pt x="600" y="1019"/>
                </a:cubicBezTo>
                <a:cubicBezTo>
                  <a:pt x="673" y="958"/>
                  <a:pt x="911" y="757"/>
                  <a:pt x="978" y="701"/>
                </a:cubicBezTo>
                <a:cubicBezTo>
                  <a:pt x="1045" y="645"/>
                  <a:pt x="991" y="692"/>
                  <a:pt x="1002" y="683"/>
                </a:cubicBezTo>
                <a:cubicBezTo>
                  <a:pt x="1013" y="674"/>
                  <a:pt x="1028" y="656"/>
                  <a:pt x="1044" y="647"/>
                </a:cubicBezTo>
                <a:cubicBezTo>
                  <a:pt x="1060" y="638"/>
                  <a:pt x="1055" y="642"/>
                  <a:pt x="1101" y="626"/>
                </a:cubicBezTo>
                <a:cubicBezTo>
                  <a:pt x="1147" y="610"/>
                  <a:pt x="1271" y="573"/>
                  <a:pt x="1323" y="548"/>
                </a:cubicBezTo>
                <a:cubicBezTo>
                  <a:pt x="1375" y="523"/>
                  <a:pt x="1396" y="492"/>
                  <a:pt x="1416" y="473"/>
                </a:cubicBezTo>
                <a:cubicBezTo>
                  <a:pt x="1436" y="454"/>
                  <a:pt x="1442" y="441"/>
                  <a:pt x="1446" y="431"/>
                </a:cubicBezTo>
                <a:cubicBezTo>
                  <a:pt x="1450" y="421"/>
                  <a:pt x="1470" y="418"/>
                  <a:pt x="1443" y="410"/>
                </a:cubicBezTo>
                <a:close/>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7" name="Rectangle 26"/>
          <p:cNvSpPr>
            <a:spLocks noChangeArrowheads="1"/>
          </p:cNvSpPr>
          <p:nvPr/>
        </p:nvSpPr>
        <p:spPr bwMode="auto">
          <a:xfrm>
            <a:off x="1535589" y="1668067"/>
            <a:ext cx="82153" cy="96440"/>
          </a:xfrm>
          <a:prstGeom prst="rect">
            <a:avLst/>
          </a:prstGeom>
          <a:solidFill>
            <a:srgbClr val="5F5F5F"/>
          </a:solidFill>
          <a:ln w="9525">
            <a:solidFill>
              <a:srgbClr val="5F5F5F"/>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endParaRPr lang="en-US" altLang="en-US" sz="1350">
              <a:solidFill>
                <a:prstClr val="black"/>
              </a:solidFill>
            </a:endParaRPr>
          </a:p>
        </p:txBody>
      </p:sp>
      <p:sp>
        <p:nvSpPr>
          <p:cNvPr id="25628" name="Line 28"/>
          <p:cNvSpPr>
            <a:spLocks noChangeShapeType="1"/>
          </p:cNvSpPr>
          <p:nvPr/>
        </p:nvSpPr>
        <p:spPr bwMode="auto">
          <a:xfrm flipH="1">
            <a:off x="3184603" y="2286000"/>
            <a:ext cx="1100138" cy="814388"/>
          </a:xfrm>
          <a:prstGeom prst="line">
            <a:avLst/>
          </a:prstGeom>
          <a:noFill/>
          <a:ln w="57150">
            <a:solidFill>
              <a:srgbClr val="000000"/>
            </a:solidFill>
            <a:round/>
            <a:headEnd type="none" w="sm" len="sm"/>
            <a:tailEnd type="triangle" w="med" len="med"/>
          </a:ln>
          <a:extLst>
            <a:ext uri="{909E8E84-426E-40DD-AFC4-6F175D3DCCD1}">
              <a14:hiddenFill xmlns:a14="http://schemas.microsoft.com/office/drawing/2010/main">
                <a:no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29" name="Freeform 29"/>
          <p:cNvSpPr>
            <a:spLocks/>
          </p:cNvSpPr>
          <p:nvPr/>
        </p:nvSpPr>
        <p:spPr bwMode="auto">
          <a:xfrm>
            <a:off x="1308179" y="3893344"/>
            <a:ext cx="216694" cy="234554"/>
          </a:xfrm>
          <a:custGeom>
            <a:avLst/>
            <a:gdLst>
              <a:gd name="T0" fmla="*/ 2147483646 w 182"/>
              <a:gd name="T1" fmla="*/ 0 h 197"/>
              <a:gd name="T2" fmla="*/ 2147483646 w 182"/>
              <a:gd name="T3" fmla="*/ 2147483646 h 197"/>
              <a:gd name="T4" fmla="*/ 2147483646 w 182"/>
              <a:gd name="T5" fmla="*/ 2147483646 h 197"/>
              <a:gd name="T6" fmla="*/ 2147483646 w 182"/>
              <a:gd name="T7" fmla="*/ 2147483646 h 197"/>
              <a:gd name="T8" fmla="*/ 2147483646 w 182"/>
              <a:gd name="T9" fmla="*/ 2147483646 h 197"/>
              <a:gd name="T10" fmla="*/ 2147483646 w 182"/>
              <a:gd name="T11" fmla="*/ 2147483646 h 197"/>
              <a:gd name="T12" fmla="*/ 2147483646 w 182"/>
              <a:gd name="T13" fmla="*/ 2147483646 h 197"/>
              <a:gd name="T14" fmla="*/ 2147483646 w 182"/>
              <a:gd name="T15" fmla="*/ 2147483646 h 197"/>
              <a:gd name="T16" fmla="*/ 2147483646 w 182"/>
              <a:gd name="T17" fmla="*/ 2147483646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2"/>
              <a:gd name="T28" fmla="*/ 0 h 197"/>
              <a:gd name="T29" fmla="*/ 182 w 182"/>
              <a:gd name="T30" fmla="*/ 197 h 1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2" h="197">
                <a:moveTo>
                  <a:pt x="50" y="0"/>
                </a:moveTo>
                <a:cubicBezTo>
                  <a:pt x="30" y="20"/>
                  <a:pt x="10" y="41"/>
                  <a:pt x="5" y="54"/>
                </a:cubicBezTo>
                <a:cubicBezTo>
                  <a:pt x="0" y="67"/>
                  <a:pt x="5" y="67"/>
                  <a:pt x="17" y="81"/>
                </a:cubicBezTo>
                <a:cubicBezTo>
                  <a:pt x="29" y="95"/>
                  <a:pt x="55" y="122"/>
                  <a:pt x="77" y="141"/>
                </a:cubicBezTo>
                <a:cubicBezTo>
                  <a:pt x="99" y="160"/>
                  <a:pt x="135" y="193"/>
                  <a:pt x="152" y="195"/>
                </a:cubicBezTo>
                <a:cubicBezTo>
                  <a:pt x="169" y="197"/>
                  <a:pt x="182" y="175"/>
                  <a:pt x="182" y="156"/>
                </a:cubicBezTo>
                <a:cubicBezTo>
                  <a:pt x="182" y="137"/>
                  <a:pt x="170" y="102"/>
                  <a:pt x="152" y="81"/>
                </a:cubicBezTo>
                <a:cubicBezTo>
                  <a:pt x="134" y="60"/>
                  <a:pt x="90" y="41"/>
                  <a:pt x="71" y="30"/>
                </a:cubicBezTo>
                <a:cubicBezTo>
                  <a:pt x="52" y="19"/>
                  <a:pt x="43" y="15"/>
                  <a:pt x="35" y="12"/>
                </a:cubicBezTo>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30" name="Freeform 30"/>
          <p:cNvSpPr>
            <a:spLocks/>
          </p:cNvSpPr>
          <p:nvPr/>
        </p:nvSpPr>
        <p:spPr bwMode="auto">
          <a:xfrm>
            <a:off x="3316763" y="3871913"/>
            <a:ext cx="122634" cy="201216"/>
          </a:xfrm>
          <a:custGeom>
            <a:avLst/>
            <a:gdLst>
              <a:gd name="T0" fmla="*/ 2147483646 w 103"/>
              <a:gd name="T1" fmla="*/ 2147483646 h 169"/>
              <a:gd name="T2" fmla="*/ 2147483646 w 103"/>
              <a:gd name="T3" fmla="*/ 2147483646 h 169"/>
              <a:gd name="T4" fmla="*/ 2147483646 w 103"/>
              <a:gd name="T5" fmla="*/ 2147483646 h 169"/>
              <a:gd name="T6" fmla="*/ 2147483646 w 103"/>
              <a:gd name="T7" fmla="*/ 2147483646 h 169"/>
              <a:gd name="T8" fmla="*/ 2147483646 w 103"/>
              <a:gd name="T9" fmla="*/ 2147483646 h 169"/>
              <a:gd name="T10" fmla="*/ 2147483646 w 103"/>
              <a:gd name="T11" fmla="*/ 2147483646 h 169"/>
              <a:gd name="T12" fmla="*/ 2147483646 w 103"/>
              <a:gd name="T13" fmla="*/ 2147483646 h 169"/>
              <a:gd name="T14" fmla="*/ 2147483646 w 103"/>
              <a:gd name="T15" fmla="*/ 2147483646 h 169"/>
              <a:gd name="T16" fmla="*/ 2147483646 w 103"/>
              <a:gd name="T17" fmla="*/ 2147483646 h 169"/>
              <a:gd name="T18" fmla="*/ 2147483646 w 103"/>
              <a:gd name="T19" fmla="*/ 2147483646 h 169"/>
              <a:gd name="T20" fmla="*/ 2147483646 w 103"/>
              <a:gd name="T21" fmla="*/ 2147483646 h 16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169"/>
              <a:gd name="T35" fmla="*/ 103 w 103"/>
              <a:gd name="T36" fmla="*/ 169 h 16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169">
                <a:moveTo>
                  <a:pt x="55" y="18"/>
                </a:moveTo>
                <a:cubicBezTo>
                  <a:pt x="41" y="36"/>
                  <a:pt x="14" y="96"/>
                  <a:pt x="7" y="120"/>
                </a:cubicBezTo>
                <a:cubicBezTo>
                  <a:pt x="0" y="144"/>
                  <a:pt x="7" y="155"/>
                  <a:pt x="13" y="162"/>
                </a:cubicBezTo>
                <a:cubicBezTo>
                  <a:pt x="19" y="169"/>
                  <a:pt x="35" y="166"/>
                  <a:pt x="43" y="165"/>
                </a:cubicBezTo>
                <a:cubicBezTo>
                  <a:pt x="51" y="164"/>
                  <a:pt x="60" y="161"/>
                  <a:pt x="64" y="156"/>
                </a:cubicBezTo>
                <a:cubicBezTo>
                  <a:pt x="68" y="151"/>
                  <a:pt x="65" y="147"/>
                  <a:pt x="67" y="138"/>
                </a:cubicBezTo>
                <a:cubicBezTo>
                  <a:pt x="69" y="129"/>
                  <a:pt x="73" y="113"/>
                  <a:pt x="76" y="102"/>
                </a:cubicBezTo>
                <a:cubicBezTo>
                  <a:pt x="79" y="91"/>
                  <a:pt x="83" y="82"/>
                  <a:pt x="88" y="72"/>
                </a:cubicBezTo>
                <a:cubicBezTo>
                  <a:pt x="93" y="62"/>
                  <a:pt x="103" y="49"/>
                  <a:pt x="103" y="39"/>
                </a:cubicBezTo>
                <a:cubicBezTo>
                  <a:pt x="103" y="29"/>
                  <a:pt x="97" y="16"/>
                  <a:pt x="88" y="12"/>
                </a:cubicBezTo>
                <a:cubicBezTo>
                  <a:pt x="79" y="8"/>
                  <a:pt x="69" y="0"/>
                  <a:pt x="55" y="18"/>
                </a:cubicBezTo>
                <a:close/>
              </a:path>
            </a:pathLst>
          </a:custGeom>
          <a:solidFill>
            <a:srgbClr val="5F5F5F"/>
          </a:solidFill>
          <a:ln w="9525">
            <a:solidFill>
              <a:srgbClr val="5F5F5F"/>
            </a:solidFill>
            <a:round/>
            <a:headEnd type="none" w="sm" len="sm"/>
            <a:tailEnd type="none" w="sm" len="sm"/>
          </a:ln>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25631" name="Rectangle 31"/>
          <p:cNvSpPr>
            <a:spLocks noChangeArrowheads="1"/>
          </p:cNvSpPr>
          <p:nvPr/>
        </p:nvSpPr>
        <p:spPr bwMode="auto">
          <a:xfrm>
            <a:off x="3946603" y="318319"/>
            <a:ext cx="296135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Stripping</a:t>
            </a:r>
          </a:p>
        </p:txBody>
      </p:sp>
    </p:spTree>
    <p:extLst>
      <p:ext uri="{BB962C8B-B14F-4D97-AF65-F5344CB8AC3E}">
        <p14:creationId xmlns:p14="http://schemas.microsoft.com/office/powerpoint/2010/main" val="3547310514"/>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60598" y="304800"/>
            <a:ext cx="5829300" cy="571500"/>
          </a:xfrm>
        </p:spPr>
        <p:txBody>
          <a:bodyPr/>
          <a:lstStyle/>
          <a:p>
            <a:pPr eaLnBrk="1" hangingPunct="1"/>
            <a:r>
              <a:rPr lang="en-US" altLang="en-US" dirty="0" smtClean="0"/>
              <a:t>Raveling</a:t>
            </a:r>
          </a:p>
        </p:txBody>
      </p:sp>
      <p:pic>
        <p:nvPicPr>
          <p:cNvPr id="27651" name="Picture 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57201" y="1115754"/>
            <a:ext cx="8436094" cy="5589845"/>
          </a:xfrm>
          <a:noFill/>
        </p:spPr>
      </p:pic>
    </p:spTree>
    <p:extLst>
      <p:ext uri="{BB962C8B-B14F-4D97-AF65-F5344CB8AC3E}">
        <p14:creationId xmlns:p14="http://schemas.microsoft.com/office/powerpoint/2010/main" val="34858207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endParaRPr lang="en-US" altLang="en-US" smtClean="0"/>
          </a:p>
        </p:txBody>
      </p:sp>
      <p:sp>
        <p:nvSpPr>
          <p:cNvPr id="40963" name="Rectangle 3"/>
          <p:cNvSpPr>
            <a:spLocks noGrp="1" noChangeArrowheads="1"/>
          </p:cNvSpPr>
          <p:nvPr>
            <p:ph type="body" idx="1"/>
          </p:nvPr>
        </p:nvSpPr>
        <p:spPr/>
        <p:txBody>
          <a:bodyPr/>
          <a:lstStyle/>
          <a:p>
            <a:pPr eaLnBrk="1" hangingPunct="1"/>
            <a:endParaRPr lang="en-US" altLang="en-US" smtClean="0"/>
          </a:p>
        </p:txBody>
      </p:sp>
      <p:pic>
        <p:nvPicPr>
          <p:cNvPr id="40964"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233126" y="615316"/>
            <a:ext cx="8453674" cy="5785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473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5826936" y="429228"/>
            <a:ext cx="3020979" cy="1240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Bleeding/</a:t>
            </a:r>
            <a:br>
              <a:rPr lang="en-US" altLang="en-US" sz="4400" dirty="0">
                <a:solidFill>
                  <a:srgbClr val="0070C0"/>
                </a:solidFill>
                <a:latin typeface="Comic Sans MS" panose="030F0702030302020204" pitchFamily="66" charset="0"/>
              </a:rPr>
            </a:br>
            <a:r>
              <a:rPr lang="en-US" altLang="en-US" sz="4400" dirty="0">
                <a:solidFill>
                  <a:srgbClr val="0070C0"/>
                </a:solidFill>
                <a:latin typeface="Comic Sans MS" panose="030F0702030302020204" pitchFamily="66" charset="0"/>
              </a:rPr>
              <a:t>Flushing</a:t>
            </a:r>
          </a:p>
        </p:txBody>
      </p:sp>
      <p:pic>
        <p:nvPicPr>
          <p:cNvPr id="4"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15433"/>
            <a:ext cx="5530851" cy="414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IMAGE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691582"/>
            <a:ext cx="6248400" cy="416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030673"/>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a:xfrm>
            <a:off x="1771650" y="304800"/>
            <a:ext cx="5829300" cy="628650"/>
          </a:xfrm>
        </p:spPr>
        <p:txBody>
          <a:bodyPr/>
          <a:lstStyle/>
          <a:p>
            <a:pPr algn="ctr" eaLnBrk="1" hangingPunct="1"/>
            <a:r>
              <a:rPr lang="en-US" altLang="en-US" dirty="0" smtClean="0">
                <a:latin typeface="Comic Sans MS" panose="030F0702030302020204" pitchFamily="66" charset="0"/>
              </a:rPr>
              <a:t>Polished Aggregate</a:t>
            </a:r>
          </a:p>
        </p:txBody>
      </p:sp>
      <p:graphicFrame>
        <p:nvGraphicFramePr>
          <p:cNvPr id="31747" name="Object 1027"/>
          <p:cNvGraphicFramePr>
            <a:graphicFrameLocks noGrp="1" noChangeAspect="1"/>
          </p:cNvGraphicFramePr>
          <p:nvPr>
            <p:ph type="body" idx="1"/>
            <p:extLst>
              <p:ext uri="{D42A27DB-BD31-4B8C-83A1-F6EECF244321}">
                <p14:modId xmlns:p14="http://schemas.microsoft.com/office/powerpoint/2010/main" val="3276142762"/>
              </p:ext>
            </p:extLst>
          </p:nvPr>
        </p:nvGraphicFramePr>
        <p:xfrm>
          <a:off x="890887" y="1066800"/>
          <a:ext cx="7590826" cy="5577441"/>
        </p:xfrm>
        <a:graphic>
          <a:graphicData uri="http://schemas.openxmlformats.org/presentationml/2006/ole">
            <mc:AlternateContent xmlns:mc="http://schemas.openxmlformats.org/markup-compatibility/2006">
              <mc:Choice xmlns:v="urn:schemas-microsoft-com:vml" Requires="v">
                <p:oleObj spid="_x0000_s82950" name="Photo Editor Photo" r:id="rId4" imgW="5601185" imgH="4115157" progId="MSPhotoEd.3">
                  <p:embed/>
                </p:oleObj>
              </mc:Choice>
              <mc:Fallback>
                <p:oleObj name="Photo Editor Photo" r:id="rId4" imgW="5601185" imgH="4115157" progId="MSPhotoEd.3">
                  <p:embed/>
                  <p:pic>
                    <p:nvPicPr>
                      <p:cNvPr id="31747"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887" y="1066800"/>
                        <a:ext cx="7590826" cy="5577441"/>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502739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ChangeArrowheads="1"/>
          </p:cNvSpPr>
          <p:nvPr/>
        </p:nvSpPr>
        <p:spPr bwMode="auto">
          <a:xfrm>
            <a:off x="1981200" y="553641"/>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Shoving</a:t>
            </a:r>
          </a:p>
        </p:txBody>
      </p:sp>
      <p:pic>
        <p:nvPicPr>
          <p:cNvPr id="33796" name="Picture 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4267200" y="857250"/>
            <a:ext cx="4962525" cy="372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3"/>
          <p:cNvSpPr>
            <a:spLocks noChangeArrowheads="1"/>
          </p:cNvSpPr>
          <p:nvPr/>
        </p:nvSpPr>
        <p:spPr bwMode="auto">
          <a:xfrm>
            <a:off x="4848225" y="5334001"/>
            <a:ext cx="43815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Shoving at Intersections</a:t>
            </a:r>
          </a:p>
        </p:txBody>
      </p:sp>
      <p:pic>
        <p:nvPicPr>
          <p:cNvPr id="33795" name="Picture 2"/>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0" y="2307432"/>
            <a:ext cx="49244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3809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628650" y="311778"/>
            <a:ext cx="7886700" cy="901977"/>
          </a:xfrm>
        </p:spPr>
        <p:txBody>
          <a:bodyPr/>
          <a:lstStyle/>
          <a:p>
            <a:r>
              <a:rPr lang="en-US" altLang="en-US" dirty="0" smtClean="0"/>
              <a:t>Shoving</a:t>
            </a:r>
          </a:p>
        </p:txBody>
      </p:sp>
      <p:sp>
        <p:nvSpPr>
          <p:cNvPr id="48131" name="Content Placeholder 2"/>
          <p:cNvSpPr>
            <a:spLocks noGrp="1"/>
          </p:cNvSpPr>
          <p:nvPr>
            <p:ph idx="1"/>
          </p:nvPr>
        </p:nvSpPr>
        <p:spPr/>
        <p:txBody>
          <a:bodyPr/>
          <a:lstStyle/>
          <a:p>
            <a:endParaRPr lang="en-US" altLang="en-US" smtClean="0"/>
          </a:p>
        </p:txBody>
      </p:sp>
      <p:graphicFrame>
        <p:nvGraphicFramePr>
          <p:cNvPr id="48132" name="Object 3"/>
          <p:cNvGraphicFramePr>
            <a:graphicFrameLocks noChangeAspect="1"/>
          </p:cNvGraphicFramePr>
          <p:nvPr>
            <p:extLst>
              <p:ext uri="{D42A27DB-BD31-4B8C-83A1-F6EECF244321}">
                <p14:modId xmlns:p14="http://schemas.microsoft.com/office/powerpoint/2010/main" val="496968208"/>
              </p:ext>
            </p:extLst>
          </p:nvPr>
        </p:nvGraphicFramePr>
        <p:xfrm>
          <a:off x="914400" y="1226294"/>
          <a:ext cx="7725500" cy="5284691"/>
        </p:xfrm>
        <a:graphic>
          <a:graphicData uri="http://schemas.openxmlformats.org/presentationml/2006/ole">
            <mc:AlternateContent xmlns:mc="http://schemas.openxmlformats.org/markup-compatibility/2006">
              <mc:Choice xmlns:v="urn:schemas-microsoft-com:vml" Requires="v">
                <p:oleObj spid="_x0000_s83974" name="Photo Editor Photo" r:id="rId3" imgW="6049524" imgH="4138019" progId="MSPhotoEd.3">
                  <p:embed/>
                </p:oleObj>
              </mc:Choice>
              <mc:Fallback>
                <p:oleObj name="Photo Editor Photo" r:id="rId3" imgW="6049524" imgH="4138019" progId="MSPhotoEd.3">
                  <p:embed/>
                  <p:pic>
                    <p:nvPicPr>
                      <p:cNvPr id="48132"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226294"/>
                        <a:ext cx="7725500" cy="528469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0512241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495800" y="349762"/>
            <a:ext cx="4152900" cy="1555238"/>
          </a:xfrm>
        </p:spPr>
        <p:txBody>
          <a:bodyPr/>
          <a:lstStyle/>
          <a:p>
            <a:r>
              <a:rPr lang="en-US" altLang="en-US" dirty="0" smtClean="0"/>
              <a:t>Slippage Cracking</a:t>
            </a:r>
          </a:p>
        </p:txBody>
      </p:sp>
      <p:sp>
        <p:nvSpPr>
          <p:cNvPr id="49155" name="Content Placeholder 2"/>
          <p:cNvSpPr>
            <a:spLocks noGrp="1"/>
          </p:cNvSpPr>
          <p:nvPr>
            <p:ph idx="1"/>
          </p:nvPr>
        </p:nvSpPr>
        <p:spPr/>
        <p:txBody>
          <a:bodyPr/>
          <a:lstStyle/>
          <a:p>
            <a:endParaRPr lang="en-US" altLang="en-US" dirty="0" smtClean="0"/>
          </a:p>
        </p:txBody>
      </p:sp>
      <p:pic>
        <p:nvPicPr>
          <p:cNvPr id="491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024" y="2851101"/>
            <a:ext cx="5651976" cy="40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2"/>
          <p:cNvPicPr>
            <a:picLocks noChangeAspect="1"/>
          </p:cNvPicPr>
          <p:nvPr/>
        </p:nvPicPr>
        <p:blipFill>
          <a:blip r:embed="rId3">
            <a:extLst>
              <a:ext uri="{28A0092B-C50C-407E-A947-70E740481C1C}">
                <a14:useLocalDpi xmlns:a14="http://schemas.microsoft.com/office/drawing/2010/main" val="0"/>
              </a:ext>
            </a:extLst>
          </a:blip>
          <a:srcRect r="13852"/>
          <a:stretch>
            <a:fillRect/>
          </a:stretch>
        </p:blipFill>
        <p:spPr bwMode="auto">
          <a:xfrm>
            <a:off x="812" y="20256"/>
            <a:ext cx="5341782" cy="405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536879" y="5388201"/>
            <a:ext cx="5292796" cy="11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lr>
                <a:srgbClr val="930F3A"/>
              </a:buClr>
              <a:buSzPct val="100000"/>
              <a:buFont typeface="Wingdings" panose="05000000000000000000" pitchFamily="2" charset="2"/>
              <a:buChar char="Ø"/>
              <a:defRPr sz="3600">
                <a:solidFill>
                  <a:srgbClr val="7A032E"/>
                </a:solidFill>
                <a:latin typeface="Arial" panose="020B0604020202020204" pitchFamily="34" charset="0"/>
              </a:defRPr>
            </a:lvl1pPr>
            <a:lvl2pPr marL="460375" indent="-457200">
              <a:spcBef>
                <a:spcPct val="20000"/>
              </a:spcBef>
              <a:buClr>
                <a:srgbClr val="7A0C3B"/>
              </a:buClr>
              <a:buSzPct val="100000"/>
              <a:buFont typeface="Wingdings" panose="05000000000000000000" pitchFamily="2" charset="2"/>
              <a:buChar char="v"/>
              <a:defRPr sz="3600" i="1">
                <a:solidFill>
                  <a:srgbClr val="7A032E"/>
                </a:solidFill>
                <a:latin typeface="Arial" panose="020B0604020202020204" pitchFamily="34" charset="0"/>
              </a:defRPr>
            </a:lvl2pPr>
            <a:lvl3pPr marL="1143000" indent="-228600">
              <a:spcBef>
                <a:spcPct val="20000"/>
              </a:spcBef>
              <a:buClr>
                <a:schemeClr val="tx1"/>
              </a:buClr>
              <a:buSzPct val="100000"/>
              <a:buChar char="–"/>
              <a:defRPr sz="3600" i="1">
                <a:solidFill>
                  <a:srgbClr val="7A032E"/>
                </a:solidFill>
                <a:latin typeface="Arial" panose="020B0604020202020204" pitchFamily="34" charset="0"/>
              </a:defRPr>
            </a:lvl3pPr>
            <a:lvl4pPr marL="1600200" indent="-228600">
              <a:spcBef>
                <a:spcPct val="20000"/>
              </a:spcBef>
              <a:buClr>
                <a:schemeClr val="tx1"/>
              </a:buClr>
              <a:buSzPct val="100000"/>
              <a:buChar char="•"/>
              <a:defRPr sz="3600" i="1">
                <a:solidFill>
                  <a:srgbClr val="7A032E"/>
                </a:solidFill>
                <a:latin typeface="Arial" panose="020B0604020202020204" pitchFamily="34" charset="0"/>
              </a:defRPr>
            </a:lvl4pPr>
            <a:lvl5pPr marL="2057400" indent="-228600">
              <a:spcBef>
                <a:spcPct val="20000"/>
              </a:spcBef>
              <a:buClr>
                <a:schemeClr val="tx1"/>
              </a:buClr>
              <a:buSzPct val="100000"/>
              <a:buChar char="–"/>
              <a:defRPr sz="3600" i="1">
                <a:solidFill>
                  <a:srgbClr val="000000"/>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9pPr>
          </a:lstStyle>
          <a:p>
            <a:pPr marL="345281" lvl="1" indent="-342900" defTabSz="685800" eaLnBrk="1" fontAlgn="auto" hangingPunct="1">
              <a:spcBef>
                <a:spcPct val="0"/>
              </a:spcBef>
              <a:spcAft>
                <a:spcPts val="450"/>
              </a:spcAft>
              <a:buClrTx/>
              <a:buSzTx/>
              <a:buFont typeface="Wingdings" panose="05000000000000000000" pitchFamily="2" charset="2"/>
              <a:buChar char="Ø"/>
            </a:pPr>
            <a:r>
              <a:rPr lang="en-US" altLang="en-US" sz="3200" i="0" dirty="0">
                <a:solidFill>
                  <a:prstClr val="white"/>
                </a:solidFill>
              </a:rPr>
              <a:t>Poor bond between layers</a:t>
            </a:r>
          </a:p>
          <a:p>
            <a:pPr marL="345281" lvl="1" indent="-342900" defTabSz="685800" eaLnBrk="1" fontAlgn="auto" hangingPunct="1">
              <a:spcBef>
                <a:spcPct val="0"/>
              </a:spcBef>
              <a:spcAft>
                <a:spcPts val="450"/>
              </a:spcAft>
              <a:buClrTx/>
              <a:buSzTx/>
              <a:buFont typeface="Wingdings" panose="05000000000000000000" pitchFamily="2" charset="2"/>
              <a:buChar char="Ø"/>
            </a:pPr>
            <a:r>
              <a:rPr lang="en-US" altLang="en-US" sz="3200" i="0" dirty="0">
                <a:solidFill>
                  <a:prstClr val="white"/>
                </a:solidFill>
              </a:rPr>
              <a:t>Unstable HMA</a:t>
            </a:r>
          </a:p>
        </p:txBody>
      </p:sp>
    </p:spTree>
    <p:extLst>
      <p:ext uri="{BB962C8B-B14F-4D97-AF65-F5344CB8AC3E}">
        <p14:creationId xmlns:p14="http://schemas.microsoft.com/office/powerpoint/2010/main" val="4197940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1828800" y="304800"/>
            <a:ext cx="5829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930F3A"/>
              </a:buClr>
              <a:buSzPct val="100000"/>
              <a:buFont typeface="Wingdings" panose="05000000000000000000" pitchFamily="2" charset="2"/>
              <a:buChar char="Ø"/>
              <a:defRPr sz="3600">
                <a:solidFill>
                  <a:srgbClr val="7A032E"/>
                </a:solidFill>
                <a:latin typeface="Arial" panose="020B0604020202020204" pitchFamily="34" charset="0"/>
              </a:defRPr>
            </a:lvl1pPr>
            <a:lvl2pPr marL="742950" indent="-285750">
              <a:spcBef>
                <a:spcPct val="20000"/>
              </a:spcBef>
              <a:buClr>
                <a:srgbClr val="7A0C3B"/>
              </a:buClr>
              <a:buSzPct val="100000"/>
              <a:buFont typeface="Wingdings" panose="05000000000000000000" pitchFamily="2" charset="2"/>
              <a:buChar char="v"/>
              <a:defRPr sz="3600" i="1">
                <a:solidFill>
                  <a:srgbClr val="7A032E"/>
                </a:solidFill>
                <a:latin typeface="Arial" panose="020B0604020202020204" pitchFamily="34" charset="0"/>
              </a:defRPr>
            </a:lvl2pPr>
            <a:lvl3pPr marL="1143000" indent="-228600">
              <a:spcBef>
                <a:spcPct val="20000"/>
              </a:spcBef>
              <a:buClr>
                <a:schemeClr val="tx1"/>
              </a:buClr>
              <a:buSzPct val="100000"/>
              <a:buChar char="–"/>
              <a:defRPr sz="3600" i="1">
                <a:solidFill>
                  <a:srgbClr val="7A032E"/>
                </a:solidFill>
                <a:latin typeface="Arial" panose="020B0604020202020204" pitchFamily="34" charset="0"/>
              </a:defRPr>
            </a:lvl3pPr>
            <a:lvl4pPr marL="1600200" indent="-228600">
              <a:spcBef>
                <a:spcPct val="20000"/>
              </a:spcBef>
              <a:buClr>
                <a:schemeClr val="tx1"/>
              </a:buClr>
              <a:buSzPct val="100000"/>
              <a:buChar char="•"/>
              <a:defRPr sz="3600" i="1">
                <a:solidFill>
                  <a:srgbClr val="7A032E"/>
                </a:solidFill>
                <a:latin typeface="Arial" panose="020B0604020202020204" pitchFamily="34" charset="0"/>
              </a:defRPr>
            </a:lvl4pPr>
            <a:lvl5pPr marL="2057400" indent="-228600">
              <a:spcBef>
                <a:spcPct val="20000"/>
              </a:spcBef>
              <a:buClr>
                <a:schemeClr val="tx1"/>
              </a:buClr>
              <a:buSzPct val="100000"/>
              <a:buChar char="–"/>
              <a:defRPr sz="3600" i="1">
                <a:solidFill>
                  <a:srgbClr val="000000"/>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Char char="–"/>
              <a:defRPr sz="3600" i="1">
                <a:solidFill>
                  <a:srgbClr val="000000"/>
                </a:solidFill>
                <a:latin typeface="Arial" panose="020B0604020202020204" pitchFamily="34" charset="0"/>
              </a:defRPr>
            </a:lvl9pPr>
          </a:lstStyle>
          <a:p>
            <a:pPr algn="ctr" defTabSz="685800" eaLnBrk="1" fontAlgn="auto" hangingPunct="1">
              <a:spcBef>
                <a:spcPct val="0"/>
              </a:spcBef>
              <a:spcAft>
                <a:spcPts val="0"/>
              </a:spcAft>
              <a:buClrTx/>
              <a:buSzTx/>
              <a:buNone/>
            </a:pPr>
            <a:r>
              <a:rPr lang="en-US" altLang="en-US" sz="4400" dirty="0">
                <a:solidFill>
                  <a:srgbClr val="0070C0"/>
                </a:solidFill>
                <a:latin typeface="Comic Sans MS" panose="030F0702030302020204" pitchFamily="66" charset="0"/>
              </a:rPr>
              <a:t>Depression</a:t>
            </a:r>
          </a:p>
        </p:txBody>
      </p:sp>
      <p:pic>
        <p:nvPicPr>
          <p:cNvPr id="5017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399"/>
            <a:ext cx="7607021" cy="561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300968"/>
      </p:ext>
    </p:extLst>
  </p:cSld>
  <p:clrMapOvr>
    <a:masterClrMapping/>
  </p:clrMapOvr>
  <p:transition>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224" y="-450687"/>
            <a:ext cx="4819330" cy="355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06" name="Rectangle 131"/>
          <p:cNvSpPr>
            <a:spLocks noChangeArrowheads="1"/>
          </p:cNvSpPr>
          <p:nvPr/>
        </p:nvSpPr>
        <p:spPr bwMode="auto">
          <a:xfrm>
            <a:off x="457201" y="685800"/>
            <a:ext cx="3544492" cy="1410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Reflective Cracking</a:t>
            </a:r>
          </a:p>
        </p:txBody>
      </p:sp>
      <p:pic>
        <p:nvPicPr>
          <p:cNvPr id="2" name="Picture 1"/>
          <p:cNvPicPr>
            <a:picLocks noChangeAspect="1"/>
          </p:cNvPicPr>
          <p:nvPr/>
        </p:nvPicPr>
        <p:blipFill>
          <a:blip r:embed="rId4"/>
          <a:stretch>
            <a:fillRect/>
          </a:stretch>
        </p:blipFill>
        <p:spPr>
          <a:xfrm>
            <a:off x="0" y="2681287"/>
            <a:ext cx="6975843" cy="4176713"/>
          </a:xfrm>
          <a:prstGeom prst="rect">
            <a:avLst/>
          </a:prstGeom>
        </p:spPr>
      </p:pic>
    </p:spTree>
    <p:extLst>
      <p:ext uri="{BB962C8B-B14F-4D97-AF65-F5344CB8AC3E}">
        <p14:creationId xmlns:p14="http://schemas.microsoft.com/office/powerpoint/2010/main" val="1099593673"/>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pPr eaLnBrk="1" hangingPunct="1"/>
            <a:r>
              <a:rPr lang="en-US" altLang="en-US" smtClean="0"/>
              <a:t>Selection of Treatments</a:t>
            </a:r>
          </a:p>
        </p:txBody>
      </p:sp>
      <p:sp>
        <p:nvSpPr>
          <p:cNvPr id="7171" name="Rectangle 1027"/>
          <p:cNvSpPr>
            <a:spLocks noGrp="1" noChangeArrowheads="1"/>
          </p:cNvSpPr>
          <p:nvPr>
            <p:ph type="body" idx="1"/>
          </p:nvPr>
        </p:nvSpPr>
        <p:spPr/>
        <p:txBody>
          <a:bodyPr/>
          <a:lstStyle/>
          <a:p>
            <a:pPr eaLnBrk="1" hangingPunct="1">
              <a:buFont typeface="Wingdings" panose="05000000000000000000" pitchFamily="2" charset="2"/>
              <a:buNone/>
            </a:pPr>
            <a:r>
              <a:rPr lang="en-US" altLang="en-US" sz="4400" smtClean="0"/>
              <a:t>Pavement condition</a:t>
            </a:r>
          </a:p>
          <a:p>
            <a:pPr lvl="1" eaLnBrk="1" hangingPunct="1"/>
            <a:r>
              <a:rPr lang="en-US" altLang="en-US" sz="4400" smtClean="0"/>
              <a:t>Environmental distress</a:t>
            </a:r>
          </a:p>
          <a:p>
            <a:pPr lvl="1" eaLnBrk="1" hangingPunct="1"/>
            <a:r>
              <a:rPr lang="en-US" altLang="en-US" sz="4400" smtClean="0"/>
              <a:t>Roughness</a:t>
            </a:r>
          </a:p>
          <a:p>
            <a:pPr lvl="1" eaLnBrk="1" hangingPunct="1"/>
            <a:r>
              <a:rPr lang="en-US" altLang="en-US" sz="4400" smtClean="0"/>
              <a:t>Skid resistance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162774" y="-145648"/>
            <a:ext cx="8762999" cy="1143000"/>
          </a:xfrm>
        </p:spPr>
        <p:txBody>
          <a:bodyPr/>
          <a:lstStyle/>
          <a:p>
            <a:pPr eaLnBrk="1" hangingPunct="1"/>
            <a:r>
              <a:rPr lang="en-US" altLang="en-US" dirty="0" smtClean="0">
                <a:solidFill>
                  <a:srgbClr val="0070C0"/>
                </a:solidFill>
                <a:latin typeface="Comic Sans MS" panose="030F0702030302020204" pitchFamily="66" charset="0"/>
              </a:rPr>
              <a:t>Reflective Cracking </a:t>
            </a:r>
            <a:r>
              <a:rPr lang="en-US" altLang="en-US" dirty="0">
                <a:solidFill>
                  <a:srgbClr val="0070C0"/>
                </a:solidFill>
                <a:latin typeface="Comic Sans MS" panose="030F0702030302020204" pitchFamily="66" charset="0"/>
              </a:rPr>
              <a:t>M</a:t>
            </a:r>
            <a:r>
              <a:rPr lang="en-US" altLang="en-US" dirty="0" smtClean="0">
                <a:solidFill>
                  <a:srgbClr val="0070C0"/>
                </a:solidFill>
                <a:latin typeface="Comic Sans MS" panose="030F0702030302020204" pitchFamily="66" charset="0"/>
              </a:rPr>
              <a:t>echanism </a:t>
            </a:r>
          </a:p>
        </p:txBody>
      </p:sp>
      <p:pic>
        <p:nvPicPr>
          <p:cNvPr id="10342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54630" t="22266" r="12038" b="15514"/>
          <a:stretch>
            <a:fillRect/>
          </a:stretch>
        </p:blipFill>
        <p:spPr>
          <a:xfrm>
            <a:off x="172420" y="990600"/>
            <a:ext cx="8827732" cy="5638800"/>
          </a:xfrm>
          <a:noFill/>
        </p:spPr>
      </p:pic>
    </p:spTree>
    <p:extLst>
      <p:ext uri="{BB962C8B-B14F-4D97-AF65-F5344CB8AC3E}">
        <p14:creationId xmlns:p14="http://schemas.microsoft.com/office/powerpoint/2010/main" val="23030178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mtClean="0"/>
              <a:t>Combination of Distresses</a:t>
            </a:r>
          </a:p>
        </p:txBody>
      </p:sp>
      <p:sp>
        <p:nvSpPr>
          <p:cNvPr id="54275" name="Rectangle 3"/>
          <p:cNvSpPr>
            <a:spLocks noGrp="1" noChangeArrowheads="1"/>
          </p:cNvSpPr>
          <p:nvPr>
            <p:ph type="body" idx="1"/>
          </p:nvPr>
        </p:nvSpPr>
        <p:spPr/>
        <p:txBody>
          <a:bodyPr/>
          <a:lstStyle/>
          <a:p>
            <a:pPr eaLnBrk="1" hangingPunct="1"/>
            <a:r>
              <a:rPr lang="en-US" altLang="en-US" smtClean="0"/>
              <a:t>Combine treatments to repair all distresses</a:t>
            </a:r>
          </a:p>
          <a:p>
            <a:pPr eaLnBrk="1" hangingPunct="1"/>
            <a:r>
              <a:rPr lang="en-US" altLang="en-US" smtClean="0"/>
              <a:t>Curing between treatments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7620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4400">
                <a:latin typeface="Times New Roman" panose="02020603050405020304" pitchFamily="18" charset="0"/>
              </a:rPr>
              <a:t>Distress Identification Manual</a:t>
            </a:r>
          </a:p>
        </p:txBody>
      </p:sp>
      <p:pic>
        <p:nvPicPr>
          <p:cNvPr id="552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95400"/>
            <a:ext cx="711517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smtClean="0"/>
              <a:t>Preventive Maintenance</a:t>
            </a:r>
          </a:p>
        </p:txBody>
      </p:sp>
      <p:sp>
        <p:nvSpPr>
          <p:cNvPr id="57347" name="Rectangle 3"/>
          <p:cNvSpPr>
            <a:spLocks noGrp="1" noChangeArrowheads="1"/>
          </p:cNvSpPr>
          <p:nvPr>
            <p:ph type="body" idx="1"/>
          </p:nvPr>
        </p:nvSpPr>
        <p:spPr/>
        <p:txBody>
          <a:bodyPr/>
          <a:lstStyle/>
          <a:p>
            <a:pPr eaLnBrk="1" hangingPunct="1"/>
            <a:r>
              <a:rPr lang="en-US" altLang="en-US" smtClean="0"/>
              <a:t>Preventive maintenance is not structural</a:t>
            </a:r>
          </a:p>
          <a:p>
            <a:pPr eaLnBrk="1" hangingPunct="1"/>
            <a:r>
              <a:rPr lang="en-US" altLang="en-US" smtClean="0"/>
              <a:t>Durability is key</a:t>
            </a:r>
          </a:p>
          <a:p>
            <a:pPr eaLnBrk="1" hangingPunct="1"/>
            <a:r>
              <a:rPr lang="en-US" altLang="en-US" smtClean="0"/>
              <a:t>Durability is related to treatment selection, material selection and proper construction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026"/>
          <p:cNvSpPr>
            <a:spLocks noGrp="1" noChangeArrowheads="1"/>
          </p:cNvSpPr>
          <p:nvPr>
            <p:ph type="title"/>
          </p:nvPr>
        </p:nvSpPr>
        <p:spPr/>
        <p:txBody>
          <a:bodyPr/>
          <a:lstStyle/>
          <a:p>
            <a:pPr eaLnBrk="1" hangingPunct="1"/>
            <a:r>
              <a:rPr lang="en-US" altLang="en-US" smtClean="0"/>
              <a:t>Environment</a:t>
            </a:r>
          </a:p>
        </p:txBody>
      </p:sp>
      <p:sp>
        <p:nvSpPr>
          <p:cNvPr id="58371" name="Rectangle 1027"/>
          <p:cNvSpPr>
            <a:spLocks noGrp="1" noChangeArrowheads="1"/>
          </p:cNvSpPr>
          <p:nvPr>
            <p:ph type="body" idx="1"/>
          </p:nvPr>
        </p:nvSpPr>
        <p:spPr/>
        <p:txBody>
          <a:bodyPr/>
          <a:lstStyle/>
          <a:p>
            <a:pPr eaLnBrk="1" hangingPunct="1">
              <a:buFont typeface="Wingdings" panose="05000000000000000000" pitchFamily="2" charset="2"/>
              <a:buNone/>
            </a:pPr>
            <a:r>
              <a:rPr lang="en-US" altLang="en-US" smtClean="0"/>
              <a:t>	Preventive maintenance is effective for correcting environmental distress</a:t>
            </a:r>
          </a:p>
          <a:p>
            <a:pPr lvl="2" eaLnBrk="1" hangingPunct="1"/>
            <a:r>
              <a:rPr lang="en-US" altLang="en-US" smtClean="0"/>
              <a:t>Prevents water intrusion</a:t>
            </a:r>
          </a:p>
          <a:p>
            <a:pPr lvl="2" eaLnBrk="1" hangingPunct="1"/>
            <a:r>
              <a:rPr lang="en-US" altLang="en-US" smtClean="0"/>
              <a:t>Renews the surface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mtClean="0"/>
              <a:t>Construction Considerations</a:t>
            </a:r>
          </a:p>
        </p:txBody>
      </p:sp>
      <p:sp>
        <p:nvSpPr>
          <p:cNvPr id="59395" name="Rectangle 3"/>
          <p:cNvSpPr>
            <a:spLocks noGrp="1" noChangeArrowheads="1"/>
          </p:cNvSpPr>
          <p:nvPr>
            <p:ph type="body" idx="1"/>
          </p:nvPr>
        </p:nvSpPr>
        <p:spPr/>
        <p:txBody>
          <a:bodyPr/>
          <a:lstStyle/>
          <a:p>
            <a:pPr eaLnBrk="1" hangingPunct="1"/>
            <a:r>
              <a:rPr lang="en-US" altLang="en-US" smtClean="0"/>
              <a:t>Speed of construction</a:t>
            </a:r>
          </a:p>
          <a:p>
            <a:pPr eaLnBrk="1" hangingPunct="1"/>
            <a:r>
              <a:rPr lang="en-US" altLang="en-US" smtClean="0"/>
              <a:t>Life of the treatment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smtClean="0"/>
              <a:t>Treatment Design</a:t>
            </a:r>
          </a:p>
        </p:txBody>
      </p:sp>
      <p:sp>
        <p:nvSpPr>
          <p:cNvPr id="60419" name="Rectangle 3"/>
          <p:cNvSpPr>
            <a:spLocks noGrp="1" noChangeArrowheads="1"/>
          </p:cNvSpPr>
          <p:nvPr>
            <p:ph type="body" idx="1"/>
          </p:nvPr>
        </p:nvSpPr>
        <p:spPr/>
        <p:txBody>
          <a:bodyPr/>
          <a:lstStyle/>
          <a:p>
            <a:pPr eaLnBrk="1" hangingPunct="1">
              <a:lnSpc>
                <a:spcPct val="90000"/>
              </a:lnSpc>
            </a:pPr>
            <a:r>
              <a:rPr lang="en-US" altLang="en-US" smtClean="0"/>
              <a:t>No structural design</a:t>
            </a:r>
          </a:p>
          <a:p>
            <a:pPr eaLnBrk="1" hangingPunct="1">
              <a:lnSpc>
                <a:spcPct val="90000"/>
              </a:lnSpc>
            </a:pPr>
            <a:r>
              <a:rPr lang="en-US" altLang="en-US" smtClean="0"/>
              <a:t>Material selection</a:t>
            </a:r>
          </a:p>
          <a:p>
            <a:pPr lvl="1" eaLnBrk="1" hangingPunct="1">
              <a:lnSpc>
                <a:spcPct val="90000"/>
              </a:lnSpc>
            </a:pPr>
            <a:r>
              <a:rPr lang="en-US" altLang="en-US" smtClean="0"/>
              <a:t>Aggregate characteristics</a:t>
            </a:r>
          </a:p>
          <a:p>
            <a:pPr lvl="1" eaLnBrk="1" hangingPunct="1">
              <a:lnSpc>
                <a:spcPct val="90000"/>
              </a:lnSpc>
            </a:pPr>
            <a:r>
              <a:rPr lang="en-US" altLang="en-US" smtClean="0"/>
              <a:t>Binder</a:t>
            </a:r>
          </a:p>
          <a:p>
            <a:pPr lvl="1" eaLnBrk="1" hangingPunct="1">
              <a:lnSpc>
                <a:spcPct val="90000"/>
              </a:lnSpc>
            </a:pPr>
            <a:r>
              <a:rPr lang="en-US" altLang="en-US" smtClean="0"/>
              <a:t>Quantities</a:t>
            </a:r>
          </a:p>
          <a:p>
            <a:pPr eaLnBrk="1" hangingPunct="1">
              <a:lnSpc>
                <a:spcPct val="90000"/>
              </a:lnSpc>
            </a:pPr>
            <a:r>
              <a:rPr lang="en-US" altLang="en-US" smtClean="0"/>
              <a:t>Specifications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1327150"/>
          </a:xfrm>
        </p:spPr>
        <p:txBody>
          <a:bodyPr/>
          <a:lstStyle/>
          <a:p>
            <a:pPr eaLnBrk="1" hangingPunct="1"/>
            <a:r>
              <a:rPr lang="en-US" altLang="en-US" sz="4000" smtClean="0"/>
              <a:t>How effective are these treatments?</a:t>
            </a:r>
          </a:p>
        </p:txBody>
      </p:sp>
      <p:sp>
        <p:nvSpPr>
          <p:cNvPr id="530435" name="Rectangle 3"/>
          <p:cNvSpPr>
            <a:spLocks noGrp="1" noChangeArrowheads="1"/>
          </p:cNvSpPr>
          <p:nvPr>
            <p:ph type="body" idx="1"/>
          </p:nvPr>
        </p:nvSpPr>
        <p:spPr>
          <a:xfrm>
            <a:off x="304800" y="2022475"/>
            <a:ext cx="8534400" cy="4073525"/>
          </a:xfrm>
        </p:spPr>
        <p:txBody>
          <a:bodyPr/>
          <a:lstStyle/>
          <a:p>
            <a:pPr eaLnBrk="1" hangingPunct="1">
              <a:lnSpc>
                <a:spcPct val="120000"/>
              </a:lnSpc>
              <a:spcAft>
                <a:spcPct val="20000"/>
              </a:spcAft>
              <a:buClr>
                <a:schemeClr val="tx1"/>
              </a:buClr>
            </a:pPr>
            <a:r>
              <a:rPr lang="en-US" altLang="en-US" sz="3600" smtClean="0"/>
              <a:t>It depends on pavement condition</a:t>
            </a:r>
          </a:p>
          <a:p>
            <a:pPr eaLnBrk="1" hangingPunct="1">
              <a:lnSpc>
                <a:spcPct val="120000"/>
              </a:lnSpc>
              <a:spcAft>
                <a:spcPct val="20000"/>
              </a:spcAft>
              <a:buClr>
                <a:schemeClr val="tx1"/>
              </a:buClr>
            </a:pPr>
            <a:r>
              <a:rPr lang="en-US" altLang="en-US" sz="3600" smtClean="0"/>
              <a:t>The better the condition before the treatment, the more effective the treatment is.</a:t>
            </a:r>
          </a:p>
          <a:p>
            <a:pPr eaLnBrk="1" hangingPunct="1">
              <a:lnSpc>
                <a:spcPct val="120000"/>
              </a:lnSpc>
              <a:spcAft>
                <a:spcPct val="20000"/>
              </a:spcAft>
              <a:buClr>
                <a:schemeClr val="tx1"/>
              </a:buClr>
            </a:pPr>
            <a:r>
              <a:rPr lang="en-US" altLang="en-US" sz="3600" smtClean="0"/>
              <a:t>It varies with the type of treatment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 calcmode="lin" valueType="num">
                                      <p:cBhvr additive="base">
                                        <p:cTn id="7" dur="500" fill="hold"/>
                                        <p:tgtEl>
                                          <p:spTgt spid="5304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304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30435">
                                            <p:txEl>
                                              <p:pRg st="1" end="1"/>
                                            </p:txEl>
                                          </p:spTgt>
                                        </p:tgtEl>
                                        <p:attrNameLst>
                                          <p:attrName>style.visibility</p:attrName>
                                        </p:attrNameLst>
                                      </p:cBhvr>
                                      <p:to>
                                        <p:strVal val="visible"/>
                                      </p:to>
                                    </p:set>
                                    <p:anim calcmode="lin" valueType="num">
                                      <p:cBhvr additive="base">
                                        <p:cTn id="13" dur="500" fill="hold"/>
                                        <p:tgtEl>
                                          <p:spTgt spid="5304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304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30435">
                                            <p:txEl>
                                              <p:pRg st="2" end="2"/>
                                            </p:txEl>
                                          </p:spTgt>
                                        </p:tgtEl>
                                        <p:attrNameLst>
                                          <p:attrName>style.visibility</p:attrName>
                                        </p:attrNameLst>
                                      </p:cBhvr>
                                      <p:to>
                                        <p:strVal val="visible"/>
                                      </p:to>
                                    </p:set>
                                    <p:anim calcmode="lin" valueType="num">
                                      <p:cBhvr additive="base">
                                        <p:cTn id="19" dur="500" fill="hold"/>
                                        <p:tgtEl>
                                          <p:spTgt spid="53043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3043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372350" y="2538413"/>
            <a:ext cx="1447800" cy="330200"/>
          </a:xfrm>
          <a:prstGeom prst="rect">
            <a:avLst/>
          </a:prstGeom>
          <a:solidFill>
            <a:srgbClr val="33CC33"/>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Effective</a:t>
            </a:r>
          </a:p>
        </p:txBody>
      </p:sp>
      <p:sp>
        <p:nvSpPr>
          <p:cNvPr id="62467" name="Rectangle 3"/>
          <p:cNvSpPr>
            <a:spLocks noChangeArrowheads="1"/>
          </p:cNvSpPr>
          <p:nvPr/>
        </p:nvSpPr>
        <p:spPr bwMode="auto">
          <a:xfrm>
            <a:off x="7372350" y="2878138"/>
            <a:ext cx="1447800" cy="344487"/>
          </a:xfrm>
          <a:prstGeom prst="rect">
            <a:avLst/>
          </a:prstGeom>
          <a:solidFill>
            <a:srgbClr val="FFFF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solidFill>
                  <a:srgbClr val="000000"/>
                </a:solidFill>
              </a:rPr>
              <a:t>Marginal</a:t>
            </a:r>
          </a:p>
        </p:txBody>
      </p:sp>
      <p:sp>
        <p:nvSpPr>
          <p:cNvPr id="62468" name="Rectangle 4"/>
          <p:cNvSpPr>
            <a:spLocks noChangeArrowheads="1"/>
          </p:cNvSpPr>
          <p:nvPr/>
        </p:nvSpPr>
        <p:spPr bwMode="auto">
          <a:xfrm>
            <a:off x="7372350" y="3248025"/>
            <a:ext cx="1447800" cy="374650"/>
          </a:xfrm>
          <a:prstGeom prst="rect">
            <a:avLst/>
          </a:prstGeom>
          <a:solidFill>
            <a:srgbClr val="FF00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No Impact</a:t>
            </a:r>
          </a:p>
        </p:txBody>
      </p:sp>
      <p:graphicFrame>
        <p:nvGraphicFramePr>
          <p:cNvPr id="531461" name="Group 5"/>
          <p:cNvGraphicFramePr>
            <a:graphicFrameLocks noGrp="1"/>
          </p:cNvGraphicFramePr>
          <p:nvPr/>
        </p:nvGraphicFramePr>
        <p:xfrm>
          <a:off x="3852863" y="2527300"/>
          <a:ext cx="3467100" cy="4330700"/>
        </p:xfrm>
        <a:graphic>
          <a:graphicData uri="http://schemas.openxmlformats.org/drawingml/2006/table">
            <a:tbl>
              <a:tblPr/>
              <a:tblGrid>
                <a:gridCol w="1155700">
                  <a:extLst>
                    <a:ext uri="{9D8B030D-6E8A-4147-A177-3AD203B41FA5}">
                      <a16:colId xmlns:a16="http://schemas.microsoft.com/office/drawing/2014/main" val="20000"/>
                    </a:ext>
                  </a:extLst>
                </a:gridCol>
                <a:gridCol w="1155700">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tblGrid>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gridSpan="2">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extLst>
                  <a:ext uri="{0D108BD9-81ED-4DB2-BD59-A6C34878D82A}">
                    <a16:rowId xmlns:a16="http://schemas.microsoft.com/office/drawing/2014/main" val="10000"/>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79425">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extLst>
                  <a:ext uri="{0D108BD9-81ED-4DB2-BD59-A6C34878D82A}">
                    <a16:rowId xmlns:a16="http://schemas.microsoft.com/office/drawing/2014/main" val="10006"/>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bl>
          </a:graphicData>
        </a:graphic>
      </p:graphicFrame>
      <p:sp>
        <p:nvSpPr>
          <p:cNvPr id="62516" name="Rectangle 52"/>
          <p:cNvSpPr>
            <a:spLocks noGrp="1" noChangeArrowheads="1"/>
          </p:cNvSpPr>
          <p:nvPr>
            <p:ph type="title"/>
          </p:nvPr>
        </p:nvSpPr>
        <p:spPr>
          <a:xfrm>
            <a:off x="0" y="304800"/>
            <a:ext cx="9144000" cy="1016000"/>
          </a:xfrm>
          <a:noFill/>
        </p:spPr>
        <p:txBody>
          <a:bodyPr/>
          <a:lstStyle/>
          <a:p>
            <a:pPr eaLnBrk="1" hangingPunct="1"/>
            <a:r>
              <a:rPr lang="en-US" altLang="en-US" smtClean="0"/>
              <a:t>Chip Seal</a:t>
            </a:r>
            <a:endParaRPr lang="en-US" altLang="en-US" sz="3600" smtClean="0">
              <a:solidFill>
                <a:srgbClr val="CCFFFF"/>
              </a:solidFill>
            </a:endParaRPr>
          </a:p>
        </p:txBody>
      </p:sp>
      <p:sp>
        <p:nvSpPr>
          <p:cNvPr id="62517" name="Rectangle 53"/>
          <p:cNvSpPr>
            <a:spLocks noChangeArrowheads="1"/>
          </p:cNvSpPr>
          <p:nvPr/>
        </p:nvSpPr>
        <p:spPr bwMode="auto">
          <a:xfrm>
            <a:off x="896938" y="2019300"/>
            <a:ext cx="281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rgbClr val="FF66FF"/>
                </a:solidFill>
              </a:rPr>
              <a:t>Distress Type</a:t>
            </a:r>
          </a:p>
        </p:txBody>
      </p:sp>
      <p:sp>
        <p:nvSpPr>
          <p:cNvPr id="62518" name="Rectangle 54"/>
          <p:cNvSpPr>
            <a:spLocks noChangeArrowheads="1"/>
          </p:cNvSpPr>
          <p:nvPr/>
        </p:nvSpPr>
        <p:spPr bwMode="auto">
          <a:xfrm>
            <a:off x="-196850" y="2414588"/>
            <a:ext cx="4024313" cy="44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14000"/>
              </a:spcBef>
              <a:buFontTx/>
              <a:buNone/>
            </a:pPr>
            <a:r>
              <a:rPr lang="en-US" altLang="en-US" sz="2800"/>
              <a:t>Fatigue Cracking</a:t>
            </a:r>
          </a:p>
          <a:p>
            <a:pPr algn="r" eaLnBrk="1" hangingPunct="1">
              <a:spcBef>
                <a:spcPct val="14000"/>
              </a:spcBef>
              <a:buFontTx/>
              <a:buNone/>
            </a:pPr>
            <a:r>
              <a:rPr lang="en-US" altLang="en-US" sz="2800"/>
              <a:t>Linear / Block Cracking</a:t>
            </a:r>
          </a:p>
          <a:p>
            <a:pPr algn="r" eaLnBrk="1" hangingPunct="1">
              <a:spcBef>
                <a:spcPct val="14000"/>
              </a:spcBef>
              <a:buFontTx/>
              <a:buNone/>
            </a:pPr>
            <a:r>
              <a:rPr lang="en-US" altLang="en-US" sz="2800"/>
              <a:t>“Stable” Rutting</a:t>
            </a:r>
          </a:p>
          <a:p>
            <a:pPr algn="r" eaLnBrk="1" hangingPunct="1">
              <a:spcBef>
                <a:spcPct val="14000"/>
              </a:spcBef>
              <a:buFontTx/>
              <a:buNone/>
            </a:pPr>
            <a:r>
              <a:rPr lang="en-US" altLang="en-US" sz="2800"/>
              <a:t>Raveling</a:t>
            </a:r>
          </a:p>
          <a:p>
            <a:pPr algn="r" eaLnBrk="1" hangingPunct="1">
              <a:spcBef>
                <a:spcPct val="14000"/>
              </a:spcBef>
              <a:buFontTx/>
              <a:buNone/>
            </a:pPr>
            <a:r>
              <a:rPr lang="en-US" altLang="en-US" sz="2800"/>
              <a:t>Flushing/Bleeding</a:t>
            </a:r>
          </a:p>
          <a:p>
            <a:pPr algn="r" eaLnBrk="1" hangingPunct="1">
              <a:spcBef>
                <a:spcPct val="14000"/>
              </a:spcBef>
              <a:buFontTx/>
              <a:buNone/>
            </a:pPr>
            <a:r>
              <a:rPr lang="en-US" altLang="en-US" sz="2800"/>
              <a:t>Roughness</a:t>
            </a:r>
          </a:p>
          <a:p>
            <a:pPr algn="r" eaLnBrk="1" hangingPunct="1">
              <a:spcBef>
                <a:spcPct val="14000"/>
              </a:spcBef>
              <a:buFontTx/>
              <a:buNone/>
            </a:pPr>
            <a:r>
              <a:rPr lang="en-US" altLang="en-US" sz="2800"/>
              <a:t>Friction Loss</a:t>
            </a:r>
          </a:p>
          <a:p>
            <a:pPr algn="r" eaLnBrk="1" hangingPunct="1">
              <a:spcBef>
                <a:spcPct val="14000"/>
              </a:spcBef>
              <a:buFontTx/>
              <a:buNone/>
            </a:pPr>
            <a:r>
              <a:rPr lang="en-US" altLang="en-US" sz="2800"/>
              <a:t>Moisture Damage</a:t>
            </a:r>
          </a:p>
          <a:p>
            <a:pPr algn="r" eaLnBrk="1" hangingPunct="1">
              <a:spcBef>
                <a:spcPct val="14000"/>
              </a:spcBef>
              <a:buFontTx/>
              <a:buNone/>
            </a:pPr>
            <a:r>
              <a:rPr lang="en-US" altLang="en-US" sz="2800"/>
              <a:t>Shoving</a:t>
            </a:r>
          </a:p>
        </p:txBody>
      </p:sp>
      <p:sp>
        <p:nvSpPr>
          <p:cNvPr id="62519" name="Rectangle 55"/>
          <p:cNvSpPr>
            <a:spLocks noChangeArrowheads="1"/>
          </p:cNvSpPr>
          <p:nvPr/>
        </p:nvSpPr>
        <p:spPr bwMode="auto">
          <a:xfrm>
            <a:off x="4049713" y="1608138"/>
            <a:ext cx="31226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tx2"/>
                </a:solidFill>
              </a:rPr>
              <a:t>Extent of Problem</a:t>
            </a:r>
          </a:p>
        </p:txBody>
      </p:sp>
      <p:sp>
        <p:nvSpPr>
          <p:cNvPr id="62520" name="Rectangle 56"/>
          <p:cNvSpPr>
            <a:spLocks noChangeArrowheads="1"/>
          </p:cNvSpPr>
          <p:nvPr/>
        </p:nvSpPr>
        <p:spPr bwMode="auto">
          <a:xfrm>
            <a:off x="3933825" y="2016125"/>
            <a:ext cx="175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Minor</a:t>
            </a:r>
          </a:p>
        </p:txBody>
      </p:sp>
      <p:sp>
        <p:nvSpPr>
          <p:cNvPr id="62521" name="Rectangle 57"/>
          <p:cNvSpPr>
            <a:spLocks noChangeArrowheads="1"/>
          </p:cNvSpPr>
          <p:nvPr/>
        </p:nvSpPr>
        <p:spPr bwMode="auto">
          <a:xfrm>
            <a:off x="5532438" y="2028825"/>
            <a:ext cx="1751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tx2"/>
                </a:solidFill>
              </a:rPr>
              <a:t>Major</a:t>
            </a:r>
          </a:p>
        </p:txBody>
      </p:sp>
      <p:sp>
        <p:nvSpPr>
          <p:cNvPr id="62522" name="Line 58"/>
          <p:cNvSpPr>
            <a:spLocks noChangeShapeType="1"/>
          </p:cNvSpPr>
          <p:nvPr/>
        </p:nvSpPr>
        <p:spPr bwMode="auto">
          <a:xfrm>
            <a:off x="4886325" y="2279650"/>
            <a:ext cx="1460500" cy="0"/>
          </a:xfrm>
          <a:prstGeom prst="line">
            <a:avLst/>
          </a:prstGeom>
          <a:noFill/>
          <a:ln w="3810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7315200" y="2538413"/>
            <a:ext cx="1447800" cy="314325"/>
          </a:xfrm>
          <a:prstGeom prst="rect">
            <a:avLst/>
          </a:prstGeom>
          <a:solidFill>
            <a:srgbClr val="33CC33"/>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Effective</a:t>
            </a:r>
          </a:p>
        </p:txBody>
      </p:sp>
      <p:sp>
        <p:nvSpPr>
          <p:cNvPr id="64515" name="Rectangle 3"/>
          <p:cNvSpPr>
            <a:spLocks noChangeArrowheads="1"/>
          </p:cNvSpPr>
          <p:nvPr/>
        </p:nvSpPr>
        <p:spPr bwMode="auto">
          <a:xfrm>
            <a:off x="7315200" y="2892425"/>
            <a:ext cx="1447800" cy="388938"/>
          </a:xfrm>
          <a:prstGeom prst="rect">
            <a:avLst/>
          </a:prstGeom>
          <a:solidFill>
            <a:srgbClr val="FFFF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solidFill>
                  <a:srgbClr val="000000"/>
                </a:solidFill>
              </a:rPr>
              <a:t>Marginal</a:t>
            </a:r>
          </a:p>
        </p:txBody>
      </p:sp>
      <p:sp>
        <p:nvSpPr>
          <p:cNvPr id="64516" name="Rectangle 4"/>
          <p:cNvSpPr>
            <a:spLocks noChangeArrowheads="1"/>
          </p:cNvSpPr>
          <p:nvPr/>
        </p:nvSpPr>
        <p:spPr bwMode="auto">
          <a:xfrm>
            <a:off x="7315200" y="3319463"/>
            <a:ext cx="1447800" cy="388937"/>
          </a:xfrm>
          <a:prstGeom prst="rect">
            <a:avLst/>
          </a:prstGeom>
          <a:solidFill>
            <a:srgbClr val="FF00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No Impact</a:t>
            </a:r>
          </a:p>
        </p:txBody>
      </p:sp>
      <p:graphicFrame>
        <p:nvGraphicFramePr>
          <p:cNvPr id="533509" name="Group 5"/>
          <p:cNvGraphicFramePr>
            <a:graphicFrameLocks noGrp="1"/>
          </p:cNvGraphicFramePr>
          <p:nvPr/>
        </p:nvGraphicFramePr>
        <p:xfrm>
          <a:off x="3824288" y="2527300"/>
          <a:ext cx="3468687" cy="4330700"/>
        </p:xfrm>
        <a:graphic>
          <a:graphicData uri="http://schemas.openxmlformats.org/drawingml/2006/table">
            <a:tbl>
              <a:tblPr/>
              <a:tblGrid>
                <a:gridCol w="1155700">
                  <a:extLst>
                    <a:ext uri="{9D8B030D-6E8A-4147-A177-3AD203B41FA5}">
                      <a16:colId xmlns:a16="http://schemas.microsoft.com/office/drawing/2014/main" val="20000"/>
                    </a:ext>
                  </a:extLst>
                </a:gridCol>
                <a:gridCol w="1157287">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tblGrid>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gridSpan="2">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extLst>
                  <a:ext uri="{0D108BD9-81ED-4DB2-BD59-A6C34878D82A}">
                    <a16:rowId xmlns:a16="http://schemas.microsoft.com/office/drawing/2014/main" val="10000"/>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479425">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6"/>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bl>
          </a:graphicData>
        </a:graphic>
      </p:graphicFrame>
      <p:sp>
        <p:nvSpPr>
          <p:cNvPr id="64564" name="Rectangle 52"/>
          <p:cNvSpPr>
            <a:spLocks noGrp="1" noChangeArrowheads="1"/>
          </p:cNvSpPr>
          <p:nvPr>
            <p:ph type="title"/>
          </p:nvPr>
        </p:nvSpPr>
        <p:spPr>
          <a:xfrm>
            <a:off x="0" y="377825"/>
            <a:ext cx="9144000" cy="1016000"/>
          </a:xfrm>
          <a:noFill/>
        </p:spPr>
        <p:txBody>
          <a:bodyPr/>
          <a:lstStyle/>
          <a:p>
            <a:pPr eaLnBrk="1" hangingPunct="1"/>
            <a:r>
              <a:rPr lang="en-US" altLang="en-US" smtClean="0"/>
              <a:t>Microsurfacing</a:t>
            </a:r>
            <a:endParaRPr lang="en-US" altLang="en-US" sz="3600" smtClean="0">
              <a:solidFill>
                <a:srgbClr val="CCFFFF"/>
              </a:solidFill>
            </a:endParaRPr>
          </a:p>
        </p:txBody>
      </p:sp>
      <p:sp>
        <p:nvSpPr>
          <p:cNvPr id="64565" name="Rectangle 53"/>
          <p:cNvSpPr>
            <a:spLocks noChangeArrowheads="1"/>
          </p:cNvSpPr>
          <p:nvPr/>
        </p:nvSpPr>
        <p:spPr bwMode="auto">
          <a:xfrm>
            <a:off x="896938" y="2019300"/>
            <a:ext cx="281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rgbClr val="FF66FF"/>
                </a:solidFill>
              </a:rPr>
              <a:t>Distress Type</a:t>
            </a:r>
          </a:p>
        </p:txBody>
      </p:sp>
      <p:sp>
        <p:nvSpPr>
          <p:cNvPr id="64566" name="Rectangle 54"/>
          <p:cNvSpPr>
            <a:spLocks noChangeArrowheads="1"/>
          </p:cNvSpPr>
          <p:nvPr/>
        </p:nvSpPr>
        <p:spPr bwMode="auto">
          <a:xfrm>
            <a:off x="-196850" y="2414588"/>
            <a:ext cx="4010025" cy="44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14000"/>
              </a:spcBef>
              <a:buFontTx/>
              <a:buNone/>
            </a:pPr>
            <a:r>
              <a:rPr lang="en-US" altLang="en-US" sz="2800"/>
              <a:t>Fatigue Cracking</a:t>
            </a:r>
          </a:p>
          <a:p>
            <a:pPr algn="r" eaLnBrk="1" hangingPunct="1">
              <a:spcBef>
                <a:spcPct val="14000"/>
              </a:spcBef>
              <a:buFontTx/>
              <a:buNone/>
            </a:pPr>
            <a:r>
              <a:rPr lang="en-US" altLang="en-US" sz="2800"/>
              <a:t>Linear / Block Cracking</a:t>
            </a:r>
          </a:p>
          <a:p>
            <a:pPr algn="r" eaLnBrk="1" hangingPunct="1">
              <a:spcBef>
                <a:spcPct val="14000"/>
              </a:spcBef>
              <a:buFontTx/>
              <a:buNone/>
            </a:pPr>
            <a:r>
              <a:rPr lang="en-US" altLang="en-US" sz="2800"/>
              <a:t>“Stable” Rutting</a:t>
            </a:r>
          </a:p>
          <a:p>
            <a:pPr algn="r" eaLnBrk="1" hangingPunct="1">
              <a:spcBef>
                <a:spcPct val="14000"/>
              </a:spcBef>
              <a:buFontTx/>
              <a:buNone/>
            </a:pPr>
            <a:r>
              <a:rPr lang="en-US" altLang="en-US" sz="2800"/>
              <a:t>Raveling</a:t>
            </a:r>
          </a:p>
          <a:p>
            <a:pPr algn="r" eaLnBrk="1" hangingPunct="1">
              <a:spcBef>
                <a:spcPct val="14000"/>
              </a:spcBef>
              <a:buFontTx/>
              <a:buNone/>
            </a:pPr>
            <a:r>
              <a:rPr lang="en-US" altLang="en-US" sz="2800"/>
              <a:t>Flushing/Bleeding</a:t>
            </a:r>
          </a:p>
          <a:p>
            <a:pPr algn="r" eaLnBrk="1" hangingPunct="1">
              <a:spcBef>
                <a:spcPct val="14000"/>
              </a:spcBef>
              <a:buFontTx/>
              <a:buNone/>
            </a:pPr>
            <a:r>
              <a:rPr lang="en-US" altLang="en-US" sz="2800"/>
              <a:t>Roughness</a:t>
            </a:r>
          </a:p>
          <a:p>
            <a:pPr algn="r" eaLnBrk="1" hangingPunct="1">
              <a:spcBef>
                <a:spcPct val="14000"/>
              </a:spcBef>
              <a:buFontTx/>
              <a:buNone/>
            </a:pPr>
            <a:r>
              <a:rPr lang="en-US" altLang="en-US" sz="2800"/>
              <a:t>Friction Loss</a:t>
            </a:r>
          </a:p>
          <a:p>
            <a:pPr algn="r" eaLnBrk="1" hangingPunct="1">
              <a:spcBef>
                <a:spcPct val="14000"/>
              </a:spcBef>
              <a:buFontTx/>
              <a:buNone/>
            </a:pPr>
            <a:r>
              <a:rPr lang="en-US" altLang="en-US" sz="2800"/>
              <a:t>Moisture Damage</a:t>
            </a:r>
          </a:p>
          <a:p>
            <a:pPr algn="r" eaLnBrk="1" hangingPunct="1">
              <a:spcBef>
                <a:spcPct val="14000"/>
              </a:spcBef>
              <a:buFontTx/>
              <a:buNone/>
            </a:pPr>
            <a:r>
              <a:rPr lang="en-US" altLang="en-US" sz="2800"/>
              <a:t>Shoving</a:t>
            </a:r>
          </a:p>
        </p:txBody>
      </p:sp>
      <p:sp>
        <p:nvSpPr>
          <p:cNvPr id="64567" name="Rectangle 55"/>
          <p:cNvSpPr>
            <a:spLocks noChangeArrowheads="1"/>
          </p:cNvSpPr>
          <p:nvPr/>
        </p:nvSpPr>
        <p:spPr bwMode="auto">
          <a:xfrm>
            <a:off x="3978275" y="1622425"/>
            <a:ext cx="3122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tx2"/>
                </a:solidFill>
              </a:rPr>
              <a:t>Extent of Problem</a:t>
            </a:r>
          </a:p>
        </p:txBody>
      </p:sp>
      <p:sp>
        <p:nvSpPr>
          <p:cNvPr id="64568" name="Rectangle 56"/>
          <p:cNvSpPr>
            <a:spLocks noChangeArrowheads="1"/>
          </p:cNvSpPr>
          <p:nvPr/>
        </p:nvSpPr>
        <p:spPr bwMode="auto">
          <a:xfrm>
            <a:off x="3933825" y="2016125"/>
            <a:ext cx="175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Minor</a:t>
            </a:r>
          </a:p>
        </p:txBody>
      </p:sp>
      <p:sp>
        <p:nvSpPr>
          <p:cNvPr id="64569" name="Rectangle 57"/>
          <p:cNvSpPr>
            <a:spLocks noChangeArrowheads="1"/>
          </p:cNvSpPr>
          <p:nvPr/>
        </p:nvSpPr>
        <p:spPr bwMode="auto">
          <a:xfrm>
            <a:off x="5461000" y="2043113"/>
            <a:ext cx="175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tx2"/>
                </a:solidFill>
              </a:rPr>
              <a:t>Major</a:t>
            </a:r>
          </a:p>
        </p:txBody>
      </p:sp>
      <p:sp>
        <p:nvSpPr>
          <p:cNvPr id="64570" name="Line 58"/>
          <p:cNvSpPr>
            <a:spLocks noChangeShapeType="1"/>
          </p:cNvSpPr>
          <p:nvPr/>
        </p:nvSpPr>
        <p:spPr bwMode="auto">
          <a:xfrm>
            <a:off x="4872038" y="2293938"/>
            <a:ext cx="1401762" cy="0"/>
          </a:xfrm>
          <a:prstGeom prst="line">
            <a:avLst/>
          </a:prstGeom>
          <a:noFill/>
          <a:ln w="3810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normAutofit/>
          </a:bodyPr>
          <a:lstStyle/>
          <a:p>
            <a:pPr eaLnBrk="1" hangingPunct="1"/>
            <a:r>
              <a:rPr lang="en-US" altLang="en-US" dirty="0"/>
              <a:t>Distresses in Asphalt Pavement</a:t>
            </a:r>
          </a:p>
        </p:txBody>
      </p:sp>
      <p:sp>
        <p:nvSpPr>
          <p:cNvPr id="4099" name="Rectangle 3"/>
          <p:cNvSpPr>
            <a:spLocks noGrp="1" noChangeArrowheads="1"/>
          </p:cNvSpPr>
          <p:nvPr>
            <p:ph type="subTitle" idx="1"/>
          </p:nvPr>
        </p:nvSpPr>
        <p:spPr/>
        <p:txBody>
          <a:bodyPr/>
          <a:lstStyle/>
          <a:p>
            <a:pPr eaLnBrk="1" hangingPunct="1"/>
            <a:endParaRPr lang="en-US" altLang="en-US" smtClean="0"/>
          </a:p>
        </p:txBody>
      </p:sp>
    </p:spTree>
    <p:extLst>
      <p:ext uri="{BB962C8B-B14F-4D97-AF65-F5344CB8AC3E}">
        <p14:creationId xmlns:p14="http://schemas.microsoft.com/office/powerpoint/2010/main" val="104168519"/>
      </p:ext>
    </p:extLst>
  </p:cSld>
  <p:clrMapOvr>
    <a:masterClrMapping/>
  </p:clrMapOvr>
  <p:transition>
    <p:rand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5554" name="Group 2"/>
          <p:cNvGraphicFramePr>
            <a:graphicFrameLocks noGrp="1"/>
          </p:cNvGraphicFramePr>
          <p:nvPr/>
        </p:nvGraphicFramePr>
        <p:xfrm>
          <a:off x="3867150" y="2527300"/>
          <a:ext cx="3482975" cy="4330703"/>
        </p:xfrm>
        <a:graphic>
          <a:graphicData uri="http://schemas.openxmlformats.org/drawingml/2006/table">
            <a:tbl>
              <a:tblPr/>
              <a:tblGrid>
                <a:gridCol w="1160463">
                  <a:extLst>
                    <a:ext uri="{9D8B030D-6E8A-4147-A177-3AD203B41FA5}">
                      <a16:colId xmlns:a16="http://schemas.microsoft.com/office/drawing/2014/main" val="20000"/>
                    </a:ext>
                  </a:extLst>
                </a:gridCol>
                <a:gridCol w="1162050">
                  <a:extLst>
                    <a:ext uri="{9D8B030D-6E8A-4147-A177-3AD203B41FA5}">
                      <a16:colId xmlns:a16="http://schemas.microsoft.com/office/drawing/2014/main" val="20001"/>
                    </a:ext>
                  </a:extLst>
                </a:gridCol>
                <a:gridCol w="1160462">
                  <a:extLst>
                    <a:ext uri="{9D8B030D-6E8A-4147-A177-3AD203B41FA5}">
                      <a16:colId xmlns:a16="http://schemas.microsoft.com/office/drawing/2014/main" val="20002"/>
                    </a:ext>
                  </a:extLst>
                </a:gridCol>
              </a:tblGrid>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gridSpan="2">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extLst>
                  <a:ext uri="{0D108BD9-81ED-4DB2-BD59-A6C34878D82A}">
                    <a16:rowId xmlns:a16="http://schemas.microsoft.com/office/drawing/2014/main" val="10000"/>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479425">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6"/>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bl>
          </a:graphicData>
        </a:graphic>
      </p:graphicFrame>
      <p:sp>
        <p:nvSpPr>
          <p:cNvPr id="66607" name="Rectangle 47"/>
          <p:cNvSpPr>
            <a:spLocks noGrp="1" noChangeArrowheads="1"/>
          </p:cNvSpPr>
          <p:nvPr>
            <p:ph type="title"/>
          </p:nvPr>
        </p:nvSpPr>
        <p:spPr>
          <a:xfrm>
            <a:off x="241300" y="387350"/>
            <a:ext cx="8715375" cy="1016000"/>
          </a:xfrm>
          <a:noFill/>
        </p:spPr>
        <p:txBody>
          <a:bodyPr/>
          <a:lstStyle/>
          <a:p>
            <a:pPr eaLnBrk="1" hangingPunct="1"/>
            <a:r>
              <a:rPr lang="en-US" altLang="en-US" sz="4200" smtClean="0"/>
              <a:t>Milling with Thin HMA Overlay</a:t>
            </a:r>
          </a:p>
        </p:txBody>
      </p:sp>
      <p:sp>
        <p:nvSpPr>
          <p:cNvPr id="66608" name="Rectangle 48"/>
          <p:cNvSpPr>
            <a:spLocks noChangeArrowheads="1"/>
          </p:cNvSpPr>
          <p:nvPr/>
        </p:nvSpPr>
        <p:spPr bwMode="auto">
          <a:xfrm>
            <a:off x="896938" y="2019300"/>
            <a:ext cx="281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rgbClr val="FF66FF"/>
                </a:solidFill>
              </a:rPr>
              <a:t>Distress Type</a:t>
            </a:r>
          </a:p>
        </p:txBody>
      </p:sp>
      <p:sp>
        <p:nvSpPr>
          <p:cNvPr id="66609" name="Rectangle 49"/>
          <p:cNvSpPr>
            <a:spLocks noChangeArrowheads="1"/>
          </p:cNvSpPr>
          <p:nvPr/>
        </p:nvSpPr>
        <p:spPr bwMode="auto">
          <a:xfrm>
            <a:off x="-182563" y="2428875"/>
            <a:ext cx="4010026" cy="441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14000"/>
              </a:spcBef>
              <a:buFontTx/>
              <a:buNone/>
            </a:pPr>
            <a:r>
              <a:rPr lang="en-US" altLang="en-US" sz="2800"/>
              <a:t>Fatigue Cracking</a:t>
            </a:r>
          </a:p>
          <a:p>
            <a:pPr algn="r" eaLnBrk="1" hangingPunct="1">
              <a:spcBef>
                <a:spcPct val="14000"/>
              </a:spcBef>
              <a:buFontTx/>
              <a:buNone/>
            </a:pPr>
            <a:r>
              <a:rPr lang="en-US" altLang="en-US" sz="2800"/>
              <a:t>Linear / Block Cracking</a:t>
            </a:r>
          </a:p>
          <a:p>
            <a:pPr algn="r" eaLnBrk="1" hangingPunct="1">
              <a:spcBef>
                <a:spcPct val="14000"/>
              </a:spcBef>
              <a:buFontTx/>
              <a:buNone/>
            </a:pPr>
            <a:r>
              <a:rPr lang="en-US" altLang="en-US" sz="2800"/>
              <a:t>“Stable” Rutting</a:t>
            </a:r>
          </a:p>
          <a:p>
            <a:pPr algn="r" eaLnBrk="1" hangingPunct="1">
              <a:spcBef>
                <a:spcPct val="14000"/>
              </a:spcBef>
              <a:buFontTx/>
              <a:buNone/>
            </a:pPr>
            <a:r>
              <a:rPr lang="en-US" altLang="en-US" sz="2800"/>
              <a:t>Raveling</a:t>
            </a:r>
          </a:p>
          <a:p>
            <a:pPr algn="r" eaLnBrk="1" hangingPunct="1">
              <a:spcBef>
                <a:spcPct val="14000"/>
              </a:spcBef>
              <a:buFontTx/>
              <a:buNone/>
            </a:pPr>
            <a:r>
              <a:rPr lang="en-US" altLang="en-US" sz="2800"/>
              <a:t>Flushing/Bleeding</a:t>
            </a:r>
          </a:p>
          <a:p>
            <a:pPr algn="r" eaLnBrk="1" hangingPunct="1">
              <a:spcBef>
                <a:spcPct val="14000"/>
              </a:spcBef>
              <a:buFontTx/>
              <a:buNone/>
            </a:pPr>
            <a:r>
              <a:rPr lang="en-US" altLang="en-US" sz="2800"/>
              <a:t>Roughness</a:t>
            </a:r>
          </a:p>
          <a:p>
            <a:pPr algn="r" eaLnBrk="1" hangingPunct="1">
              <a:spcBef>
                <a:spcPct val="14000"/>
              </a:spcBef>
              <a:buFontTx/>
              <a:buNone/>
            </a:pPr>
            <a:r>
              <a:rPr lang="en-US" altLang="en-US" sz="2800"/>
              <a:t>Friction Loss</a:t>
            </a:r>
          </a:p>
          <a:p>
            <a:pPr algn="r" eaLnBrk="1" hangingPunct="1">
              <a:spcBef>
                <a:spcPct val="14000"/>
              </a:spcBef>
              <a:buFontTx/>
              <a:buNone/>
            </a:pPr>
            <a:r>
              <a:rPr lang="en-US" altLang="en-US" sz="2800"/>
              <a:t>Moisture Damage</a:t>
            </a:r>
          </a:p>
          <a:p>
            <a:pPr algn="r" eaLnBrk="1" hangingPunct="1">
              <a:spcBef>
                <a:spcPct val="14000"/>
              </a:spcBef>
              <a:buFontTx/>
              <a:buNone/>
            </a:pPr>
            <a:r>
              <a:rPr lang="en-US" altLang="en-US" sz="2800"/>
              <a:t>Shoving</a:t>
            </a:r>
          </a:p>
        </p:txBody>
      </p:sp>
      <p:sp>
        <p:nvSpPr>
          <p:cNvPr id="66610" name="Rectangle 50"/>
          <p:cNvSpPr>
            <a:spLocks noChangeArrowheads="1"/>
          </p:cNvSpPr>
          <p:nvPr/>
        </p:nvSpPr>
        <p:spPr bwMode="auto">
          <a:xfrm>
            <a:off x="7429500" y="2538413"/>
            <a:ext cx="1447800" cy="344487"/>
          </a:xfrm>
          <a:prstGeom prst="rect">
            <a:avLst/>
          </a:prstGeom>
          <a:solidFill>
            <a:srgbClr val="33CC33"/>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Effective</a:t>
            </a:r>
          </a:p>
        </p:txBody>
      </p:sp>
      <p:sp>
        <p:nvSpPr>
          <p:cNvPr id="66611" name="Rectangle 51"/>
          <p:cNvSpPr>
            <a:spLocks noChangeArrowheads="1"/>
          </p:cNvSpPr>
          <p:nvPr/>
        </p:nvSpPr>
        <p:spPr bwMode="auto">
          <a:xfrm>
            <a:off x="7429500" y="2906713"/>
            <a:ext cx="1447800" cy="388937"/>
          </a:xfrm>
          <a:prstGeom prst="rect">
            <a:avLst/>
          </a:prstGeom>
          <a:solidFill>
            <a:srgbClr val="FFFF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solidFill>
                  <a:srgbClr val="000000"/>
                </a:solidFill>
              </a:rPr>
              <a:t>Marginal</a:t>
            </a:r>
          </a:p>
        </p:txBody>
      </p:sp>
      <p:sp>
        <p:nvSpPr>
          <p:cNvPr id="66612" name="Rectangle 52"/>
          <p:cNvSpPr>
            <a:spLocks noChangeArrowheads="1"/>
          </p:cNvSpPr>
          <p:nvPr/>
        </p:nvSpPr>
        <p:spPr bwMode="auto">
          <a:xfrm>
            <a:off x="7429500" y="3319463"/>
            <a:ext cx="1447800" cy="431800"/>
          </a:xfrm>
          <a:prstGeom prst="rect">
            <a:avLst/>
          </a:prstGeom>
          <a:solidFill>
            <a:srgbClr val="FF00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No Impact</a:t>
            </a:r>
          </a:p>
        </p:txBody>
      </p:sp>
      <p:sp>
        <p:nvSpPr>
          <p:cNvPr id="66613" name="Rectangle 53"/>
          <p:cNvSpPr>
            <a:spLocks noChangeArrowheads="1"/>
          </p:cNvSpPr>
          <p:nvPr/>
        </p:nvSpPr>
        <p:spPr bwMode="auto">
          <a:xfrm>
            <a:off x="3935413" y="1622425"/>
            <a:ext cx="3122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tx2"/>
                </a:solidFill>
              </a:rPr>
              <a:t>Extent of Problem</a:t>
            </a:r>
          </a:p>
        </p:txBody>
      </p:sp>
      <p:sp>
        <p:nvSpPr>
          <p:cNvPr id="66614" name="Rectangle 54"/>
          <p:cNvSpPr>
            <a:spLocks noChangeArrowheads="1"/>
          </p:cNvSpPr>
          <p:nvPr/>
        </p:nvSpPr>
        <p:spPr bwMode="auto">
          <a:xfrm>
            <a:off x="3919538" y="2030413"/>
            <a:ext cx="1751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Minor</a:t>
            </a:r>
          </a:p>
        </p:txBody>
      </p:sp>
      <p:sp>
        <p:nvSpPr>
          <p:cNvPr id="66615" name="Rectangle 55"/>
          <p:cNvSpPr>
            <a:spLocks noChangeArrowheads="1"/>
          </p:cNvSpPr>
          <p:nvPr/>
        </p:nvSpPr>
        <p:spPr bwMode="auto">
          <a:xfrm>
            <a:off x="5432425" y="2028825"/>
            <a:ext cx="175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tx2"/>
                </a:solidFill>
              </a:rPr>
              <a:t>Major</a:t>
            </a:r>
          </a:p>
        </p:txBody>
      </p:sp>
      <p:sp>
        <p:nvSpPr>
          <p:cNvPr id="66616" name="Line 56"/>
          <p:cNvSpPr>
            <a:spLocks noChangeShapeType="1"/>
          </p:cNvSpPr>
          <p:nvPr/>
        </p:nvSpPr>
        <p:spPr bwMode="auto">
          <a:xfrm>
            <a:off x="4857750" y="2279650"/>
            <a:ext cx="1401763" cy="0"/>
          </a:xfrm>
          <a:prstGeom prst="line">
            <a:avLst/>
          </a:prstGeom>
          <a:noFill/>
          <a:ln w="3810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7372350" y="2538413"/>
            <a:ext cx="1447800" cy="344487"/>
          </a:xfrm>
          <a:prstGeom prst="rect">
            <a:avLst/>
          </a:prstGeom>
          <a:solidFill>
            <a:srgbClr val="33CC33"/>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Effective</a:t>
            </a:r>
          </a:p>
        </p:txBody>
      </p:sp>
      <p:sp>
        <p:nvSpPr>
          <p:cNvPr id="68611" name="Rectangle 3"/>
          <p:cNvSpPr>
            <a:spLocks noChangeArrowheads="1"/>
          </p:cNvSpPr>
          <p:nvPr/>
        </p:nvSpPr>
        <p:spPr bwMode="auto">
          <a:xfrm>
            <a:off x="7372350" y="2906713"/>
            <a:ext cx="1447800" cy="388937"/>
          </a:xfrm>
          <a:prstGeom prst="rect">
            <a:avLst/>
          </a:prstGeom>
          <a:solidFill>
            <a:srgbClr val="FFFF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solidFill>
                  <a:srgbClr val="000000"/>
                </a:solidFill>
              </a:rPr>
              <a:t>Marginal</a:t>
            </a:r>
          </a:p>
        </p:txBody>
      </p:sp>
      <p:sp>
        <p:nvSpPr>
          <p:cNvPr id="68612" name="Rectangle 4"/>
          <p:cNvSpPr>
            <a:spLocks noChangeArrowheads="1"/>
          </p:cNvSpPr>
          <p:nvPr/>
        </p:nvSpPr>
        <p:spPr bwMode="auto">
          <a:xfrm>
            <a:off x="7372350" y="3319463"/>
            <a:ext cx="1447800" cy="431800"/>
          </a:xfrm>
          <a:prstGeom prst="rect">
            <a:avLst/>
          </a:prstGeom>
          <a:solidFill>
            <a:srgbClr val="FF00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No Impact</a:t>
            </a:r>
          </a:p>
        </p:txBody>
      </p:sp>
      <p:graphicFrame>
        <p:nvGraphicFramePr>
          <p:cNvPr id="537605" name="Group 5"/>
          <p:cNvGraphicFramePr>
            <a:graphicFrameLocks noGrp="1"/>
          </p:cNvGraphicFramePr>
          <p:nvPr/>
        </p:nvGraphicFramePr>
        <p:xfrm>
          <a:off x="3824288" y="2527300"/>
          <a:ext cx="3468687" cy="4330703"/>
        </p:xfrm>
        <a:graphic>
          <a:graphicData uri="http://schemas.openxmlformats.org/drawingml/2006/table">
            <a:tbl>
              <a:tblPr/>
              <a:tblGrid>
                <a:gridCol w="1155700">
                  <a:extLst>
                    <a:ext uri="{9D8B030D-6E8A-4147-A177-3AD203B41FA5}">
                      <a16:colId xmlns:a16="http://schemas.microsoft.com/office/drawing/2014/main" val="20000"/>
                    </a:ext>
                  </a:extLst>
                </a:gridCol>
                <a:gridCol w="1157287">
                  <a:extLst>
                    <a:ext uri="{9D8B030D-6E8A-4147-A177-3AD203B41FA5}">
                      <a16:colId xmlns:a16="http://schemas.microsoft.com/office/drawing/2014/main" val="20001"/>
                    </a:ext>
                  </a:extLst>
                </a:gridCol>
                <a:gridCol w="1155700">
                  <a:extLst>
                    <a:ext uri="{9D8B030D-6E8A-4147-A177-3AD203B41FA5}">
                      <a16:colId xmlns:a16="http://schemas.microsoft.com/office/drawing/2014/main" val="20002"/>
                    </a:ext>
                  </a:extLst>
                </a:gridCol>
              </a:tblGrid>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2">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extLst>
                  <a:ext uri="{0D108BD9-81ED-4DB2-BD59-A6C34878D82A}">
                    <a16:rowId xmlns:a16="http://schemas.microsoft.com/office/drawing/2014/main" val="10000"/>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2"/>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479425">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4"/>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5"/>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6"/>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bl>
          </a:graphicData>
        </a:graphic>
      </p:graphicFrame>
      <p:sp>
        <p:nvSpPr>
          <p:cNvPr id="68661" name="Rectangle 53"/>
          <p:cNvSpPr>
            <a:spLocks noGrp="1" noChangeArrowheads="1"/>
          </p:cNvSpPr>
          <p:nvPr>
            <p:ph type="title"/>
          </p:nvPr>
        </p:nvSpPr>
        <p:spPr>
          <a:xfrm>
            <a:off x="444500" y="111125"/>
            <a:ext cx="8359775" cy="1244600"/>
          </a:xfrm>
          <a:noFill/>
        </p:spPr>
        <p:txBody>
          <a:bodyPr/>
          <a:lstStyle/>
          <a:p>
            <a:pPr eaLnBrk="1" hangingPunct="1"/>
            <a:r>
              <a:rPr lang="en-US" altLang="en-US" smtClean="0"/>
              <a:t>Ultrathin Bonded Wearing Course (Novachip)</a:t>
            </a:r>
          </a:p>
        </p:txBody>
      </p:sp>
      <p:sp>
        <p:nvSpPr>
          <p:cNvPr id="68662" name="Rectangle 54"/>
          <p:cNvSpPr>
            <a:spLocks noChangeArrowheads="1"/>
          </p:cNvSpPr>
          <p:nvPr/>
        </p:nvSpPr>
        <p:spPr bwMode="auto">
          <a:xfrm>
            <a:off x="896938" y="2019300"/>
            <a:ext cx="281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rgbClr val="FF66FF"/>
                </a:solidFill>
              </a:rPr>
              <a:t>Distress Type</a:t>
            </a:r>
          </a:p>
        </p:txBody>
      </p:sp>
      <p:sp>
        <p:nvSpPr>
          <p:cNvPr id="68663" name="Rectangle 55"/>
          <p:cNvSpPr>
            <a:spLocks noChangeArrowheads="1"/>
          </p:cNvSpPr>
          <p:nvPr/>
        </p:nvSpPr>
        <p:spPr bwMode="auto">
          <a:xfrm>
            <a:off x="-225425" y="2428875"/>
            <a:ext cx="4052888" cy="441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14000"/>
              </a:spcBef>
              <a:buFontTx/>
              <a:buNone/>
            </a:pPr>
            <a:r>
              <a:rPr lang="en-US" altLang="en-US" sz="2800"/>
              <a:t>Fatigue Cracking</a:t>
            </a:r>
          </a:p>
          <a:p>
            <a:pPr algn="r" eaLnBrk="1" hangingPunct="1">
              <a:spcBef>
                <a:spcPct val="14000"/>
              </a:spcBef>
              <a:buFontTx/>
              <a:buNone/>
            </a:pPr>
            <a:r>
              <a:rPr lang="en-US" altLang="en-US" sz="2800"/>
              <a:t>Linear / Block Cracking</a:t>
            </a:r>
          </a:p>
          <a:p>
            <a:pPr algn="r" eaLnBrk="1" hangingPunct="1">
              <a:spcBef>
                <a:spcPct val="14000"/>
              </a:spcBef>
              <a:buFontTx/>
              <a:buNone/>
            </a:pPr>
            <a:r>
              <a:rPr lang="en-US" altLang="en-US" sz="2800"/>
              <a:t>“Stable” Rutting</a:t>
            </a:r>
          </a:p>
          <a:p>
            <a:pPr algn="r" eaLnBrk="1" hangingPunct="1">
              <a:spcBef>
                <a:spcPct val="14000"/>
              </a:spcBef>
              <a:buFontTx/>
              <a:buNone/>
            </a:pPr>
            <a:r>
              <a:rPr lang="en-US" altLang="en-US" sz="2800"/>
              <a:t>Raveling</a:t>
            </a:r>
          </a:p>
          <a:p>
            <a:pPr algn="r" eaLnBrk="1" hangingPunct="1">
              <a:spcBef>
                <a:spcPct val="14000"/>
              </a:spcBef>
              <a:buFontTx/>
              <a:buNone/>
            </a:pPr>
            <a:r>
              <a:rPr lang="en-US" altLang="en-US" sz="2800"/>
              <a:t>Flushing/Bleeding</a:t>
            </a:r>
          </a:p>
          <a:p>
            <a:pPr algn="r" eaLnBrk="1" hangingPunct="1">
              <a:spcBef>
                <a:spcPct val="14000"/>
              </a:spcBef>
              <a:buFontTx/>
              <a:buNone/>
            </a:pPr>
            <a:r>
              <a:rPr lang="en-US" altLang="en-US" sz="2800"/>
              <a:t>Roughness</a:t>
            </a:r>
          </a:p>
          <a:p>
            <a:pPr algn="r" eaLnBrk="1" hangingPunct="1">
              <a:spcBef>
                <a:spcPct val="14000"/>
              </a:spcBef>
              <a:buFontTx/>
              <a:buNone/>
            </a:pPr>
            <a:r>
              <a:rPr lang="en-US" altLang="en-US" sz="2800"/>
              <a:t>Friction Loss</a:t>
            </a:r>
          </a:p>
          <a:p>
            <a:pPr algn="r" eaLnBrk="1" hangingPunct="1">
              <a:spcBef>
                <a:spcPct val="14000"/>
              </a:spcBef>
              <a:buFontTx/>
              <a:buNone/>
            </a:pPr>
            <a:r>
              <a:rPr lang="en-US" altLang="en-US" sz="2800"/>
              <a:t>Moisture Damage</a:t>
            </a:r>
          </a:p>
          <a:p>
            <a:pPr algn="r" eaLnBrk="1" hangingPunct="1">
              <a:spcBef>
                <a:spcPct val="14000"/>
              </a:spcBef>
              <a:buFontTx/>
              <a:buNone/>
            </a:pPr>
            <a:r>
              <a:rPr lang="en-US" altLang="en-US" sz="2800"/>
              <a:t>Shoving</a:t>
            </a:r>
          </a:p>
        </p:txBody>
      </p:sp>
      <p:sp>
        <p:nvSpPr>
          <p:cNvPr id="68664" name="Rectangle 56"/>
          <p:cNvSpPr>
            <a:spLocks noChangeArrowheads="1"/>
          </p:cNvSpPr>
          <p:nvPr/>
        </p:nvSpPr>
        <p:spPr bwMode="auto">
          <a:xfrm>
            <a:off x="3935413" y="1622425"/>
            <a:ext cx="3122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tx2"/>
                </a:solidFill>
              </a:rPr>
              <a:t>Extent of Problem</a:t>
            </a:r>
          </a:p>
        </p:txBody>
      </p:sp>
      <p:sp>
        <p:nvSpPr>
          <p:cNvPr id="68665" name="Rectangle 57"/>
          <p:cNvSpPr>
            <a:spLocks noChangeArrowheads="1"/>
          </p:cNvSpPr>
          <p:nvPr/>
        </p:nvSpPr>
        <p:spPr bwMode="auto">
          <a:xfrm>
            <a:off x="3919538" y="2030413"/>
            <a:ext cx="1751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Minor</a:t>
            </a:r>
          </a:p>
        </p:txBody>
      </p:sp>
      <p:sp>
        <p:nvSpPr>
          <p:cNvPr id="68666" name="Rectangle 58"/>
          <p:cNvSpPr>
            <a:spLocks noChangeArrowheads="1"/>
          </p:cNvSpPr>
          <p:nvPr/>
        </p:nvSpPr>
        <p:spPr bwMode="auto">
          <a:xfrm>
            <a:off x="5432425" y="2028825"/>
            <a:ext cx="175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tx2"/>
                </a:solidFill>
              </a:rPr>
              <a:t>Major</a:t>
            </a:r>
          </a:p>
        </p:txBody>
      </p:sp>
      <p:sp>
        <p:nvSpPr>
          <p:cNvPr id="68667" name="Line 59"/>
          <p:cNvSpPr>
            <a:spLocks noChangeShapeType="1"/>
          </p:cNvSpPr>
          <p:nvPr/>
        </p:nvSpPr>
        <p:spPr bwMode="auto">
          <a:xfrm>
            <a:off x="4857750" y="2279650"/>
            <a:ext cx="1401763" cy="0"/>
          </a:xfrm>
          <a:prstGeom prst="line">
            <a:avLst/>
          </a:prstGeom>
          <a:noFill/>
          <a:ln w="3810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9650" name="Group 2"/>
          <p:cNvGraphicFramePr>
            <a:graphicFrameLocks noGrp="1"/>
          </p:cNvGraphicFramePr>
          <p:nvPr/>
        </p:nvGraphicFramePr>
        <p:xfrm>
          <a:off x="3824288" y="2527300"/>
          <a:ext cx="3379787" cy="4330703"/>
        </p:xfrm>
        <a:graphic>
          <a:graphicData uri="http://schemas.openxmlformats.org/drawingml/2006/table">
            <a:tbl>
              <a:tblPr/>
              <a:tblGrid>
                <a:gridCol w="1127125">
                  <a:extLst>
                    <a:ext uri="{9D8B030D-6E8A-4147-A177-3AD203B41FA5}">
                      <a16:colId xmlns:a16="http://schemas.microsoft.com/office/drawing/2014/main" val="20000"/>
                    </a:ext>
                  </a:extLst>
                </a:gridCol>
                <a:gridCol w="1125537">
                  <a:extLst>
                    <a:ext uri="{9D8B030D-6E8A-4147-A177-3AD203B41FA5}">
                      <a16:colId xmlns:a16="http://schemas.microsoft.com/office/drawing/2014/main" val="20001"/>
                    </a:ext>
                  </a:extLst>
                </a:gridCol>
                <a:gridCol w="1127125">
                  <a:extLst>
                    <a:ext uri="{9D8B030D-6E8A-4147-A177-3AD203B41FA5}">
                      <a16:colId xmlns:a16="http://schemas.microsoft.com/office/drawing/2014/main" val="20002"/>
                    </a:ext>
                  </a:extLst>
                </a:gridCol>
              </a:tblGrid>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rgbClr val="FFFF99"/>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0"/>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1"/>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482600">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3"/>
                  </a:ext>
                </a:extLst>
              </a:tr>
              <a:tr h="479425">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5"/>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extLst>
                  <a:ext uri="{0D108BD9-81ED-4DB2-BD59-A6C34878D82A}">
                    <a16:rowId xmlns:a16="http://schemas.microsoft.com/office/drawing/2014/main" val="10006"/>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7"/>
                  </a:ext>
                </a:extLst>
              </a:tr>
              <a:tr h="481013">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rgbClr val="FFFF99"/>
                      </a:solidFill>
                      <a:prstDash val="solid"/>
                      <a:round/>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buFont typeface="Wingdings" panose="05000000000000000000" pitchFamily="2" charset="2"/>
                        <a:defRPr sz="3600">
                          <a:solidFill>
                            <a:schemeClr val="tx1"/>
                          </a:solidFill>
                          <a:latin typeface="Arial" panose="020B0604020202020204" pitchFamily="34" charset="0"/>
                        </a:defRPr>
                      </a:lvl1pPr>
                      <a:lvl2pPr>
                        <a:spcBef>
                          <a:spcPct val="20000"/>
                        </a:spcBef>
                        <a:buFont typeface="Wingdings" panose="05000000000000000000" pitchFamily="2" charset="2"/>
                        <a:defRPr sz="3600">
                          <a:solidFill>
                            <a:schemeClr val="tx1"/>
                          </a:solidFill>
                          <a:latin typeface="Arial" panose="020B0604020202020204" pitchFamily="34" charset="0"/>
                        </a:defRPr>
                      </a:lvl2pPr>
                      <a:lvl3pPr>
                        <a:spcBef>
                          <a:spcPct val="20000"/>
                        </a:spcBef>
                        <a:defRPr sz="3600">
                          <a:solidFill>
                            <a:schemeClr val="tx1"/>
                          </a:solidFill>
                          <a:latin typeface="Arial" panose="020B0604020202020204" pitchFamily="34" charset="0"/>
                        </a:defRPr>
                      </a:lvl3pPr>
                      <a:lvl4pPr indent="114300">
                        <a:spcBef>
                          <a:spcPct val="20000"/>
                        </a:spcBef>
                        <a:defRPr sz="3600">
                          <a:solidFill>
                            <a:schemeClr val="tx1"/>
                          </a:solidFill>
                          <a:latin typeface="Arial" panose="020B0604020202020204" pitchFamily="34" charset="0"/>
                        </a:defRPr>
                      </a:lvl4pPr>
                      <a:lvl5pPr>
                        <a:spcBef>
                          <a:spcPct val="20000"/>
                        </a:spcBef>
                        <a:defRPr sz="3600">
                          <a:solidFill>
                            <a:schemeClr val="tx1"/>
                          </a:solidFill>
                          <a:latin typeface="Arial" panose="020B0604020202020204" pitchFamily="34" charset="0"/>
                        </a:defRPr>
                      </a:lvl5pPr>
                      <a:lvl6pPr fontAlgn="base">
                        <a:spcBef>
                          <a:spcPct val="20000"/>
                        </a:spcBef>
                        <a:spcAft>
                          <a:spcPct val="0"/>
                        </a:spcAft>
                        <a:defRPr sz="3600">
                          <a:solidFill>
                            <a:schemeClr val="tx1"/>
                          </a:solidFill>
                          <a:latin typeface="Arial" panose="020B0604020202020204" pitchFamily="34" charset="0"/>
                        </a:defRPr>
                      </a:lvl6pPr>
                      <a:lvl7pPr fontAlgn="base">
                        <a:spcBef>
                          <a:spcPct val="20000"/>
                        </a:spcBef>
                        <a:spcAft>
                          <a:spcPct val="0"/>
                        </a:spcAft>
                        <a:defRPr sz="3600">
                          <a:solidFill>
                            <a:schemeClr val="tx1"/>
                          </a:solidFill>
                          <a:latin typeface="Arial" panose="020B0604020202020204" pitchFamily="34" charset="0"/>
                        </a:defRPr>
                      </a:lvl7pPr>
                      <a:lvl8pPr fontAlgn="base">
                        <a:spcBef>
                          <a:spcPct val="20000"/>
                        </a:spcBef>
                        <a:spcAft>
                          <a:spcPct val="0"/>
                        </a:spcAft>
                        <a:defRPr sz="3600">
                          <a:solidFill>
                            <a:schemeClr val="tx1"/>
                          </a:solidFill>
                          <a:latin typeface="Arial" panose="020B0604020202020204" pitchFamily="34" charset="0"/>
                        </a:defRPr>
                      </a:lvl8pPr>
                      <a:lvl9pPr fontAlgn="base">
                        <a:spcBef>
                          <a:spcPct val="20000"/>
                        </a:spcBef>
                        <a:spcAft>
                          <a:spcPct val="0"/>
                        </a:spcAft>
                        <a:defRPr sz="3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Wingdings" panose="05000000000000000000" pitchFamily="2" charset="2"/>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marL="92064" marR="92064" marT="46033" marB="46033" horzOverflow="overflow">
                    <a:lnL w="12700" cap="flat" cmpd="sng" algn="ctr">
                      <a:solidFill>
                        <a:schemeClr val="tx1"/>
                      </a:solidFill>
                      <a:prstDash val="solid"/>
                      <a:miter lim="800000"/>
                      <a:headEnd type="none" w="med" len="med"/>
                      <a:tailEnd type="none" w="med" len="med"/>
                    </a:lnL>
                    <a:lnR w="12700" cap="flat" cmpd="sng" algn="ctr">
                      <a:solidFill>
                        <a:srgbClr val="FFFF99"/>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FFFF99"/>
                      </a:solidFill>
                      <a:prstDash val="solid"/>
                      <a:round/>
                      <a:headEnd type="none" w="med" len="med"/>
                      <a:tailEnd type="none" w="med" len="med"/>
                    </a:lnB>
                    <a:lnTlToBr>
                      <a:noFill/>
                    </a:lnTlToBr>
                    <a:lnBlToTr>
                      <a:noFill/>
                    </a:lnBlToTr>
                    <a:solidFill>
                      <a:srgbClr val="FF0000"/>
                    </a:solidFill>
                  </a:tcPr>
                </a:tc>
                <a:extLst>
                  <a:ext uri="{0D108BD9-81ED-4DB2-BD59-A6C34878D82A}">
                    <a16:rowId xmlns:a16="http://schemas.microsoft.com/office/drawing/2014/main" val="10008"/>
                  </a:ext>
                </a:extLst>
              </a:tr>
            </a:tbl>
          </a:graphicData>
        </a:graphic>
      </p:graphicFrame>
      <p:sp>
        <p:nvSpPr>
          <p:cNvPr id="70705" name="Rectangle 49"/>
          <p:cNvSpPr>
            <a:spLocks noGrp="1" noChangeArrowheads="1"/>
          </p:cNvSpPr>
          <p:nvPr>
            <p:ph type="title"/>
          </p:nvPr>
        </p:nvSpPr>
        <p:spPr>
          <a:xfrm>
            <a:off x="0" y="325438"/>
            <a:ext cx="9144000" cy="1016000"/>
          </a:xfrm>
          <a:noFill/>
        </p:spPr>
        <p:txBody>
          <a:bodyPr/>
          <a:lstStyle/>
          <a:p>
            <a:pPr eaLnBrk="1" hangingPunct="1"/>
            <a:r>
              <a:rPr lang="en-US" altLang="en-US" sz="4200" smtClean="0"/>
              <a:t>Cold &amp; Hot In-Place Recycling</a:t>
            </a:r>
          </a:p>
        </p:txBody>
      </p:sp>
      <p:sp>
        <p:nvSpPr>
          <p:cNvPr id="70706" name="Rectangle 50"/>
          <p:cNvSpPr>
            <a:spLocks noChangeArrowheads="1"/>
          </p:cNvSpPr>
          <p:nvPr/>
        </p:nvSpPr>
        <p:spPr bwMode="auto">
          <a:xfrm>
            <a:off x="896938" y="2047875"/>
            <a:ext cx="2816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rgbClr val="FF66FF"/>
                </a:solidFill>
              </a:rPr>
              <a:t>Distress Type</a:t>
            </a:r>
          </a:p>
        </p:txBody>
      </p:sp>
      <p:sp>
        <p:nvSpPr>
          <p:cNvPr id="70707" name="Rectangle 51"/>
          <p:cNvSpPr>
            <a:spLocks noChangeArrowheads="1"/>
          </p:cNvSpPr>
          <p:nvPr/>
        </p:nvSpPr>
        <p:spPr bwMode="auto">
          <a:xfrm>
            <a:off x="-195263" y="2471738"/>
            <a:ext cx="4022726" cy="441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14000"/>
              </a:spcBef>
              <a:buFontTx/>
              <a:buNone/>
            </a:pPr>
            <a:r>
              <a:rPr lang="en-US" altLang="en-US" sz="2800"/>
              <a:t>Fatigue Cracking</a:t>
            </a:r>
          </a:p>
          <a:p>
            <a:pPr algn="r" eaLnBrk="1" hangingPunct="1">
              <a:spcBef>
                <a:spcPct val="14000"/>
              </a:spcBef>
              <a:buFontTx/>
              <a:buNone/>
            </a:pPr>
            <a:r>
              <a:rPr lang="en-US" altLang="en-US" sz="2800"/>
              <a:t>Linear / Block Cracking</a:t>
            </a:r>
          </a:p>
          <a:p>
            <a:pPr algn="r" eaLnBrk="1" hangingPunct="1">
              <a:spcBef>
                <a:spcPct val="14000"/>
              </a:spcBef>
              <a:buFontTx/>
              <a:buNone/>
            </a:pPr>
            <a:r>
              <a:rPr lang="en-US" altLang="en-US" sz="2800"/>
              <a:t>“Stable” Rutting</a:t>
            </a:r>
          </a:p>
          <a:p>
            <a:pPr algn="r" eaLnBrk="1" hangingPunct="1">
              <a:spcBef>
                <a:spcPct val="14000"/>
              </a:spcBef>
              <a:buFontTx/>
              <a:buNone/>
            </a:pPr>
            <a:r>
              <a:rPr lang="en-US" altLang="en-US" sz="2800"/>
              <a:t>Raveling</a:t>
            </a:r>
          </a:p>
          <a:p>
            <a:pPr algn="r" eaLnBrk="1" hangingPunct="1">
              <a:spcBef>
                <a:spcPct val="14000"/>
              </a:spcBef>
              <a:buFontTx/>
              <a:buNone/>
            </a:pPr>
            <a:r>
              <a:rPr lang="en-US" altLang="en-US" sz="2800"/>
              <a:t>Flushing/Bleeding</a:t>
            </a:r>
          </a:p>
          <a:p>
            <a:pPr algn="r" eaLnBrk="1" hangingPunct="1">
              <a:spcBef>
                <a:spcPct val="14000"/>
              </a:spcBef>
              <a:buFontTx/>
              <a:buNone/>
            </a:pPr>
            <a:r>
              <a:rPr lang="en-US" altLang="en-US" sz="2800"/>
              <a:t>Roughness</a:t>
            </a:r>
          </a:p>
          <a:p>
            <a:pPr algn="r" eaLnBrk="1" hangingPunct="1">
              <a:spcBef>
                <a:spcPct val="14000"/>
              </a:spcBef>
              <a:buFontTx/>
              <a:buNone/>
            </a:pPr>
            <a:r>
              <a:rPr lang="en-US" altLang="en-US" sz="2800"/>
              <a:t>Friction Loss</a:t>
            </a:r>
          </a:p>
          <a:p>
            <a:pPr algn="r" eaLnBrk="1" hangingPunct="1">
              <a:spcBef>
                <a:spcPct val="14000"/>
              </a:spcBef>
              <a:buFontTx/>
              <a:buNone/>
            </a:pPr>
            <a:r>
              <a:rPr lang="en-US" altLang="en-US" sz="2800"/>
              <a:t>Moisture Damage</a:t>
            </a:r>
          </a:p>
          <a:p>
            <a:pPr algn="r" eaLnBrk="1" hangingPunct="1">
              <a:spcBef>
                <a:spcPct val="14000"/>
              </a:spcBef>
              <a:buFontTx/>
              <a:buNone/>
            </a:pPr>
            <a:r>
              <a:rPr lang="en-US" altLang="en-US" sz="2800"/>
              <a:t>Shoving</a:t>
            </a:r>
          </a:p>
        </p:txBody>
      </p:sp>
      <p:sp>
        <p:nvSpPr>
          <p:cNvPr id="70708" name="Rectangle 52"/>
          <p:cNvSpPr>
            <a:spLocks noChangeArrowheads="1"/>
          </p:cNvSpPr>
          <p:nvPr/>
        </p:nvSpPr>
        <p:spPr bwMode="auto">
          <a:xfrm>
            <a:off x="7329488" y="2538413"/>
            <a:ext cx="1447800" cy="344487"/>
          </a:xfrm>
          <a:prstGeom prst="rect">
            <a:avLst/>
          </a:prstGeom>
          <a:solidFill>
            <a:srgbClr val="33CC33"/>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Effective</a:t>
            </a:r>
          </a:p>
        </p:txBody>
      </p:sp>
      <p:sp>
        <p:nvSpPr>
          <p:cNvPr id="70709" name="Rectangle 53"/>
          <p:cNvSpPr>
            <a:spLocks noChangeArrowheads="1"/>
          </p:cNvSpPr>
          <p:nvPr/>
        </p:nvSpPr>
        <p:spPr bwMode="auto">
          <a:xfrm>
            <a:off x="7329488" y="2906713"/>
            <a:ext cx="1447800" cy="388937"/>
          </a:xfrm>
          <a:prstGeom prst="rect">
            <a:avLst/>
          </a:prstGeom>
          <a:solidFill>
            <a:srgbClr val="FFFF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solidFill>
                  <a:srgbClr val="000000"/>
                </a:solidFill>
              </a:rPr>
              <a:t>Marginal</a:t>
            </a:r>
          </a:p>
        </p:txBody>
      </p:sp>
      <p:sp>
        <p:nvSpPr>
          <p:cNvPr id="70710" name="Rectangle 54"/>
          <p:cNvSpPr>
            <a:spLocks noChangeArrowheads="1"/>
          </p:cNvSpPr>
          <p:nvPr/>
        </p:nvSpPr>
        <p:spPr bwMode="auto">
          <a:xfrm>
            <a:off x="7329488" y="3319463"/>
            <a:ext cx="1447800" cy="431800"/>
          </a:xfrm>
          <a:prstGeom prst="rect">
            <a:avLst/>
          </a:prstGeom>
          <a:solidFill>
            <a:srgbClr val="FF0000"/>
          </a:solidFill>
          <a:ln w="158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064" tIns="46033" rIns="92064" bIns="46033" anchor="ct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buFontTx/>
              <a:buNone/>
            </a:pPr>
            <a:r>
              <a:rPr lang="en-US" altLang="en-US" sz="2400"/>
              <a:t>No Impact</a:t>
            </a:r>
          </a:p>
        </p:txBody>
      </p:sp>
      <p:sp>
        <p:nvSpPr>
          <p:cNvPr id="70711" name="Rectangle 55"/>
          <p:cNvSpPr>
            <a:spLocks noChangeArrowheads="1"/>
          </p:cNvSpPr>
          <p:nvPr/>
        </p:nvSpPr>
        <p:spPr bwMode="auto">
          <a:xfrm>
            <a:off x="3935413" y="1622425"/>
            <a:ext cx="3122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ctr" eaLnBrk="1" hangingPunct="1">
              <a:spcBef>
                <a:spcPct val="0"/>
              </a:spcBef>
              <a:buFontTx/>
              <a:buNone/>
            </a:pPr>
            <a:r>
              <a:rPr lang="en-US" altLang="en-US" sz="2800">
                <a:solidFill>
                  <a:schemeClr val="tx2"/>
                </a:solidFill>
              </a:rPr>
              <a:t>Extent of Problem</a:t>
            </a:r>
          </a:p>
        </p:txBody>
      </p:sp>
      <p:sp>
        <p:nvSpPr>
          <p:cNvPr id="70712" name="Rectangle 56"/>
          <p:cNvSpPr>
            <a:spLocks noChangeArrowheads="1"/>
          </p:cNvSpPr>
          <p:nvPr/>
        </p:nvSpPr>
        <p:spPr bwMode="auto">
          <a:xfrm>
            <a:off x="3919538" y="2030413"/>
            <a:ext cx="17510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2400" b="1">
                <a:solidFill>
                  <a:schemeClr val="tx2"/>
                </a:solidFill>
              </a:rPr>
              <a:t>Minor</a:t>
            </a:r>
          </a:p>
        </p:txBody>
      </p:sp>
      <p:sp>
        <p:nvSpPr>
          <p:cNvPr id="70713" name="Rectangle 57"/>
          <p:cNvSpPr>
            <a:spLocks noChangeArrowheads="1"/>
          </p:cNvSpPr>
          <p:nvPr/>
        </p:nvSpPr>
        <p:spPr bwMode="auto">
          <a:xfrm>
            <a:off x="5432425" y="2028825"/>
            <a:ext cx="175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lgn="r" eaLnBrk="1" hangingPunct="1">
              <a:spcBef>
                <a:spcPct val="0"/>
              </a:spcBef>
              <a:buFontTx/>
              <a:buNone/>
            </a:pPr>
            <a:r>
              <a:rPr lang="en-US" altLang="en-US" sz="2400" b="1">
                <a:solidFill>
                  <a:schemeClr val="tx2"/>
                </a:solidFill>
              </a:rPr>
              <a:t>Major</a:t>
            </a:r>
          </a:p>
        </p:txBody>
      </p:sp>
      <p:sp>
        <p:nvSpPr>
          <p:cNvPr id="70714" name="Line 58"/>
          <p:cNvSpPr>
            <a:spLocks noChangeShapeType="1"/>
          </p:cNvSpPr>
          <p:nvPr/>
        </p:nvSpPr>
        <p:spPr bwMode="auto">
          <a:xfrm>
            <a:off x="4857750" y="2279650"/>
            <a:ext cx="1401763" cy="0"/>
          </a:xfrm>
          <a:prstGeom prst="line">
            <a:avLst/>
          </a:prstGeom>
          <a:noFill/>
          <a:ln w="38100">
            <a:solidFill>
              <a:schemeClr val="tx2"/>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685800" y="0"/>
            <a:ext cx="7772400" cy="1143000"/>
          </a:xfrm>
        </p:spPr>
        <p:txBody>
          <a:bodyPr/>
          <a:lstStyle/>
          <a:p>
            <a:pPr eaLnBrk="1" hangingPunct="1"/>
            <a:r>
              <a:rPr lang="en-US" altLang="en-US" smtClean="0"/>
              <a:t>Periodic Applications</a:t>
            </a:r>
          </a:p>
        </p:txBody>
      </p:sp>
      <p:pic>
        <p:nvPicPr>
          <p:cNvPr id="7270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1524000"/>
            <a:ext cx="9144000" cy="4868863"/>
          </a:xfrm>
          <a:noFill/>
        </p:spPr>
      </p:pic>
      <p:sp>
        <p:nvSpPr>
          <p:cNvPr id="72708" name="Text Box 4"/>
          <p:cNvSpPr txBox="1">
            <a:spLocks noChangeArrowheads="1"/>
          </p:cNvSpPr>
          <p:nvPr/>
        </p:nvSpPr>
        <p:spPr bwMode="auto">
          <a:xfrm>
            <a:off x="6096000" y="4419600"/>
            <a:ext cx="2868613" cy="7620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spcBef>
                <a:spcPct val="0"/>
              </a:spcBef>
              <a:buFontTx/>
              <a:buNone/>
            </a:pPr>
            <a:r>
              <a:rPr lang="en-US" altLang="en-US" sz="4400" b="1">
                <a:solidFill>
                  <a:schemeClr val="bg2"/>
                </a:solidFill>
              </a:rPr>
              <a:t>Chip seal</a:t>
            </a:r>
          </a:p>
        </p:txBody>
      </p:sp>
      <p:sp>
        <p:nvSpPr>
          <p:cNvPr id="72709" name="Text Box 5"/>
          <p:cNvSpPr txBox="1">
            <a:spLocks noChangeArrowheads="1"/>
          </p:cNvSpPr>
          <p:nvPr/>
        </p:nvSpPr>
        <p:spPr bwMode="auto">
          <a:xfrm>
            <a:off x="1828800" y="3657600"/>
            <a:ext cx="3886200" cy="895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en-US" sz="4400" b="1">
                <a:solidFill>
                  <a:schemeClr val="bg2"/>
                </a:solidFill>
              </a:rPr>
              <a:t>Crack sealing</a:t>
            </a:r>
          </a:p>
        </p:txBody>
      </p:sp>
      <p:sp>
        <p:nvSpPr>
          <p:cNvPr id="72710" name="Text Box 6"/>
          <p:cNvSpPr txBox="1">
            <a:spLocks noChangeArrowheads="1"/>
          </p:cNvSpPr>
          <p:nvPr/>
        </p:nvSpPr>
        <p:spPr bwMode="auto">
          <a:xfrm>
            <a:off x="3581400" y="5715000"/>
            <a:ext cx="4267200" cy="57943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lnSpc>
                <a:spcPct val="80000"/>
              </a:lnSpc>
              <a:spcBef>
                <a:spcPct val="0"/>
              </a:spcBef>
              <a:buFontTx/>
              <a:buNone/>
            </a:pPr>
            <a:r>
              <a:rPr lang="en-US" altLang="en-US" b="1">
                <a:solidFill>
                  <a:schemeClr val="bg2"/>
                </a:solidFill>
              </a:rPr>
              <a:t>Time or traffic</a:t>
            </a:r>
          </a:p>
        </p:txBody>
      </p:sp>
      <p:sp>
        <p:nvSpPr>
          <p:cNvPr id="72711" name="Text Box 7"/>
          <p:cNvSpPr txBox="1">
            <a:spLocks noChangeArrowheads="1"/>
          </p:cNvSpPr>
          <p:nvPr/>
        </p:nvSpPr>
        <p:spPr bwMode="auto">
          <a:xfrm rot="-5400000">
            <a:off x="-654050" y="2917825"/>
            <a:ext cx="2971800" cy="15557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eaLnBrk="1" hangingPunct="1">
              <a:lnSpc>
                <a:spcPct val="120000"/>
              </a:lnSpc>
              <a:spcBef>
                <a:spcPct val="0"/>
              </a:spcBef>
              <a:buFontTx/>
              <a:buNone/>
            </a:pPr>
            <a:r>
              <a:rPr lang="en-US" altLang="en-US" b="1">
                <a:solidFill>
                  <a:schemeClr val="bg2"/>
                </a:solidFill>
              </a:rPr>
              <a:t>Pavement</a:t>
            </a:r>
          </a:p>
          <a:p>
            <a:pPr eaLnBrk="1" hangingPunct="1">
              <a:lnSpc>
                <a:spcPct val="120000"/>
              </a:lnSpc>
              <a:spcBef>
                <a:spcPct val="0"/>
              </a:spcBef>
              <a:buFontTx/>
              <a:buNone/>
            </a:pPr>
            <a:r>
              <a:rPr lang="en-US" altLang="en-US" b="1">
                <a:solidFill>
                  <a:schemeClr val="bg2"/>
                </a:solidFill>
              </a:rPr>
              <a:t>Condition</a:t>
            </a:r>
          </a:p>
        </p:txBody>
      </p:sp>
    </p:spTree>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noFill/>
        </p:spPr>
        <p:txBody>
          <a:bodyPr lIns="92075" tIns="46038" rIns="92075" bIns="46038"/>
          <a:lstStyle/>
          <a:p>
            <a:pPr eaLnBrk="1" hangingPunct="1"/>
            <a:r>
              <a:rPr lang="en-US" altLang="en-US" smtClean="0"/>
              <a:t>Quality Control</a:t>
            </a:r>
          </a:p>
        </p:txBody>
      </p:sp>
      <p:sp>
        <p:nvSpPr>
          <p:cNvPr id="73731" name="Rectangle 3"/>
          <p:cNvSpPr>
            <a:spLocks noGrp="1" noChangeArrowheads="1"/>
          </p:cNvSpPr>
          <p:nvPr>
            <p:ph type="body" idx="1"/>
          </p:nvPr>
        </p:nvSpPr>
        <p:spPr>
          <a:xfrm>
            <a:off x="304800" y="2057400"/>
            <a:ext cx="8610600" cy="4038600"/>
          </a:xfrm>
          <a:noFill/>
        </p:spPr>
        <p:txBody>
          <a:bodyPr lIns="92075" tIns="46038" rIns="92075" bIns="46038"/>
          <a:lstStyle/>
          <a:p>
            <a:pPr marL="609600" indent="-609600" eaLnBrk="1" hangingPunct="1">
              <a:buFontTx/>
              <a:buAutoNum type="arabicPeriod"/>
            </a:pPr>
            <a:r>
              <a:rPr lang="en-US" altLang="en-US" smtClean="0"/>
              <a:t>Method or Recipe Specification (Past)</a:t>
            </a:r>
          </a:p>
          <a:p>
            <a:pPr marL="609600" indent="-609600" eaLnBrk="1" hangingPunct="1">
              <a:buFontTx/>
              <a:buAutoNum type="arabicPeriod"/>
            </a:pPr>
            <a:r>
              <a:rPr lang="en-US" altLang="en-US" smtClean="0"/>
              <a:t>End Result (Quasi-Present)</a:t>
            </a:r>
          </a:p>
          <a:p>
            <a:pPr marL="609600" indent="-609600" eaLnBrk="1" hangingPunct="1">
              <a:buFontTx/>
              <a:buAutoNum type="arabicPeriod"/>
            </a:pPr>
            <a:r>
              <a:rPr lang="en-US" altLang="en-US" smtClean="0"/>
              <a:t>Quality Assurance (Present)</a:t>
            </a:r>
          </a:p>
          <a:p>
            <a:pPr marL="609600" indent="-609600" eaLnBrk="1" hangingPunct="1">
              <a:buFontTx/>
              <a:buAutoNum type="arabicPeriod"/>
            </a:pPr>
            <a:r>
              <a:rPr lang="en-US" altLang="en-US" smtClean="0"/>
              <a:t>Performance Based (Future?)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noFill/>
        </p:spPr>
        <p:txBody>
          <a:bodyPr lIns="92075" tIns="46038" rIns="92075" bIns="46038"/>
          <a:lstStyle/>
          <a:p>
            <a:pPr eaLnBrk="1" hangingPunct="1"/>
            <a:r>
              <a:rPr lang="en-US" altLang="en-US" smtClean="0"/>
              <a:t>1. Method or Recipe Specification (Past)</a:t>
            </a:r>
          </a:p>
        </p:txBody>
      </p:sp>
      <p:grpSp>
        <p:nvGrpSpPr>
          <p:cNvPr id="74755" name="Group 3"/>
          <p:cNvGrpSpPr>
            <a:grpSpLocks/>
          </p:cNvGrpSpPr>
          <p:nvPr/>
        </p:nvGrpSpPr>
        <p:grpSpPr bwMode="auto">
          <a:xfrm>
            <a:off x="3400425" y="2357438"/>
            <a:ext cx="922338" cy="2555875"/>
            <a:chOff x="2142" y="1485"/>
            <a:chExt cx="581" cy="1610"/>
          </a:xfrm>
        </p:grpSpPr>
        <p:sp>
          <p:nvSpPr>
            <p:cNvPr id="74785" name="Freeform 4"/>
            <p:cNvSpPr>
              <a:spLocks/>
            </p:cNvSpPr>
            <p:nvPr/>
          </p:nvSpPr>
          <p:spPr bwMode="auto">
            <a:xfrm>
              <a:off x="2535" y="1526"/>
              <a:ext cx="188" cy="1569"/>
            </a:xfrm>
            <a:custGeom>
              <a:avLst/>
              <a:gdLst>
                <a:gd name="T0" fmla="*/ 0 w 188"/>
                <a:gd name="T1" fmla="*/ 0 h 1569"/>
                <a:gd name="T2" fmla="*/ 188 w 188"/>
                <a:gd name="T3" fmla="*/ 245 h 1569"/>
                <a:gd name="T4" fmla="*/ 188 w 188"/>
                <a:gd name="T5" fmla="*/ 1569 h 1569"/>
                <a:gd name="T6" fmla="*/ 0 w 188"/>
                <a:gd name="T7" fmla="*/ 1569 h 1569"/>
                <a:gd name="T8" fmla="*/ 0 w 188"/>
                <a:gd name="T9" fmla="*/ 0 h 15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8" h="1569">
                  <a:moveTo>
                    <a:pt x="0" y="0"/>
                  </a:moveTo>
                  <a:lnTo>
                    <a:pt x="188" y="245"/>
                  </a:lnTo>
                  <a:lnTo>
                    <a:pt x="188" y="1569"/>
                  </a:lnTo>
                  <a:lnTo>
                    <a:pt x="0" y="1569"/>
                  </a:lnTo>
                  <a:lnTo>
                    <a:pt x="0" y="0"/>
                  </a:lnTo>
                  <a:close/>
                </a:path>
              </a:pathLst>
            </a:custGeom>
            <a:solidFill>
              <a:srgbClr val="00FFFF"/>
            </a:solidFill>
            <a:ln w="14288">
              <a:solidFill>
                <a:srgbClr val="000000"/>
              </a:solidFill>
              <a:prstDash val="solid"/>
              <a:round/>
              <a:headEnd/>
              <a:tailEnd/>
            </a:ln>
          </p:spPr>
          <p:txBody>
            <a:bodyPr/>
            <a:lstStyle/>
            <a:p>
              <a:endParaRPr lang="en-US"/>
            </a:p>
          </p:txBody>
        </p:sp>
        <p:sp>
          <p:nvSpPr>
            <p:cNvPr id="74786" name="Freeform 5"/>
            <p:cNvSpPr>
              <a:spLocks/>
            </p:cNvSpPr>
            <p:nvPr/>
          </p:nvSpPr>
          <p:spPr bwMode="auto">
            <a:xfrm>
              <a:off x="2142" y="1485"/>
              <a:ext cx="393" cy="1610"/>
            </a:xfrm>
            <a:custGeom>
              <a:avLst/>
              <a:gdLst>
                <a:gd name="T0" fmla="*/ 0 w 393"/>
                <a:gd name="T1" fmla="*/ 1610 h 1610"/>
                <a:gd name="T2" fmla="*/ 0 w 393"/>
                <a:gd name="T3" fmla="*/ 38 h 1610"/>
                <a:gd name="T4" fmla="*/ 22 w 393"/>
                <a:gd name="T5" fmla="*/ 28 h 1610"/>
                <a:gd name="T6" fmla="*/ 56 w 393"/>
                <a:gd name="T7" fmla="*/ 19 h 1610"/>
                <a:gd name="T8" fmla="*/ 100 w 393"/>
                <a:gd name="T9" fmla="*/ 10 h 1610"/>
                <a:gd name="T10" fmla="*/ 134 w 393"/>
                <a:gd name="T11" fmla="*/ 3 h 1610"/>
                <a:gd name="T12" fmla="*/ 169 w 393"/>
                <a:gd name="T13" fmla="*/ 0 h 1610"/>
                <a:gd name="T14" fmla="*/ 194 w 393"/>
                <a:gd name="T15" fmla="*/ 3 h 1610"/>
                <a:gd name="T16" fmla="*/ 212 w 393"/>
                <a:gd name="T17" fmla="*/ 3 h 1610"/>
                <a:gd name="T18" fmla="*/ 237 w 393"/>
                <a:gd name="T19" fmla="*/ 3 h 1610"/>
                <a:gd name="T20" fmla="*/ 259 w 393"/>
                <a:gd name="T21" fmla="*/ 7 h 1610"/>
                <a:gd name="T22" fmla="*/ 275 w 393"/>
                <a:gd name="T23" fmla="*/ 10 h 1610"/>
                <a:gd name="T24" fmla="*/ 290 w 393"/>
                <a:gd name="T25" fmla="*/ 13 h 1610"/>
                <a:gd name="T26" fmla="*/ 319 w 393"/>
                <a:gd name="T27" fmla="*/ 16 h 1610"/>
                <a:gd name="T28" fmla="*/ 356 w 393"/>
                <a:gd name="T29" fmla="*/ 28 h 1610"/>
                <a:gd name="T30" fmla="*/ 375 w 393"/>
                <a:gd name="T31" fmla="*/ 31 h 1610"/>
                <a:gd name="T32" fmla="*/ 393 w 393"/>
                <a:gd name="T33" fmla="*/ 38 h 1610"/>
                <a:gd name="T34" fmla="*/ 393 w 393"/>
                <a:gd name="T35" fmla="*/ 1610 h 1610"/>
                <a:gd name="T36" fmla="*/ 0 w 393"/>
                <a:gd name="T37" fmla="*/ 1610 h 16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3" h="1610">
                  <a:moveTo>
                    <a:pt x="0" y="1610"/>
                  </a:moveTo>
                  <a:lnTo>
                    <a:pt x="0" y="38"/>
                  </a:lnTo>
                  <a:lnTo>
                    <a:pt x="22" y="28"/>
                  </a:lnTo>
                  <a:lnTo>
                    <a:pt x="56" y="19"/>
                  </a:lnTo>
                  <a:lnTo>
                    <a:pt x="100" y="10"/>
                  </a:lnTo>
                  <a:lnTo>
                    <a:pt x="134" y="3"/>
                  </a:lnTo>
                  <a:lnTo>
                    <a:pt x="169" y="0"/>
                  </a:lnTo>
                  <a:lnTo>
                    <a:pt x="194" y="3"/>
                  </a:lnTo>
                  <a:lnTo>
                    <a:pt x="212" y="3"/>
                  </a:lnTo>
                  <a:lnTo>
                    <a:pt x="237" y="3"/>
                  </a:lnTo>
                  <a:lnTo>
                    <a:pt x="259" y="7"/>
                  </a:lnTo>
                  <a:lnTo>
                    <a:pt x="275" y="10"/>
                  </a:lnTo>
                  <a:lnTo>
                    <a:pt x="290" y="13"/>
                  </a:lnTo>
                  <a:lnTo>
                    <a:pt x="319" y="16"/>
                  </a:lnTo>
                  <a:lnTo>
                    <a:pt x="356" y="28"/>
                  </a:lnTo>
                  <a:lnTo>
                    <a:pt x="375" y="31"/>
                  </a:lnTo>
                  <a:lnTo>
                    <a:pt x="393" y="38"/>
                  </a:lnTo>
                  <a:lnTo>
                    <a:pt x="393" y="1610"/>
                  </a:lnTo>
                  <a:lnTo>
                    <a:pt x="0" y="1610"/>
                  </a:lnTo>
                  <a:close/>
                </a:path>
              </a:pathLst>
            </a:custGeom>
            <a:solidFill>
              <a:srgbClr val="00FFFF"/>
            </a:solidFill>
            <a:ln w="14288">
              <a:solidFill>
                <a:srgbClr val="000000"/>
              </a:solidFill>
              <a:prstDash val="solid"/>
              <a:round/>
              <a:headEnd/>
              <a:tailEnd/>
            </a:ln>
          </p:spPr>
          <p:txBody>
            <a:bodyPr/>
            <a:lstStyle/>
            <a:p>
              <a:endParaRPr lang="en-US"/>
            </a:p>
          </p:txBody>
        </p:sp>
      </p:grpSp>
      <p:sp>
        <p:nvSpPr>
          <p:cNvPr id="74756" name="Freeform 6"/>
          <p:cNvSpPr>
            <a:spLocks/>
          </p:cNvSpPr>
          <p:nvPr/>
        </p:nvSpPr>
        <p:spPr bwMode="auto">
          <a:xfrm>
            <a:off x="3400425" y="4403725"/>
            <a:ext cx="619125" cy="117475"/>
          </a:xfrm>
          <a:custGeom>
            <a:avLst/>
            <a:gdLst>
              <a:gd name="T0" fmla="*/ 0 w 390"/>
              <a:gd name="T1" fmla="*/ 93246575 h 74"/>
              <a:gd name="T2" fmla="*/ 32762825 w 390"/>
              <a:gd name="T3" fmla="*/ 78125638 h 74"/>
              <a:gd name="T4" fmla="*/ 70564375 w 390"/>
              <a:gd name="T5" fmla="*/ 63004700 h 74"/>
              <a:gd name="T6" fmla="*/ 118448138 w 390"/>
              <a:gd name="T7" fmla="*/ 45362813 h 74"/>
              <a:gd name="T8" fmla="*/ 189012513 w 390"/>
              <a:gd name="T9" fmla="*/ 30241875 h 74"/>
              <a:gd name="T10" fmla="*/ 252015625 w 390"/>
              <a:gd name="T11" fmla="*/ 22682200 h 74"/>
              <a:gd name="T12" fmla="*/ 330141263 w 390"/>
              <a:gd name="T13" fmla="*/ 7561263 h 74"/>
              <a:gd name="T14" fmla="*/ 418345938 w 390"/>
              <a:gd name="T15" fmla="*/ 0 h 74"/>
              <a:gd name="T16" fmla="*/ 473789375 w 390"/>
              <a:gd name="T17" fmla="*/ 0 h 74"/>
              <a:gd name="T18" fmla="*/ 559474688 w 390"/>
              <a:gd name="T19" fmla="*/ 0 h 74"/>
              <a:gd name="T20" fmla="*/ 637600325 w 390"/>
              <a:gd name="T21" fmla="*/ 7561263 h 74"/>
              <a:gd name="T22" fmla="*/ 700603438 w 390"/>
              <a:gd name="T23" fmla="*/ 15120938 h 74"/>
              <a:gd name="T24" fmla="*/ 763608138 w 390"/>
              <a:gd name="T25" fmla="*/ 30241875 h 74"/>
              <a:gd name="T26" fmla="*/ 826611250 w 390"/>
              <a:gd name="T27" fmla="*/ 45362813 h 74"/>
              <a:gd name="T28" fmla="*/ 897175625 w 390"/>
              <a:gd name="T29" fmla="*/ 63004700 h 74"/>
              <a:gd name="T30" fmla="*/ 945059388 w 390"/>
              <a:gd name="T31" fmla="*/ 78125638 h 74"/>
              <a:gd name="T32" fmla="*/ 982860938 w 390"/>
              <a:gd name="T33" fmla="*/ 93246575 h 74"/>
              <a:gd name="T34" fmla="*/ 982860938 w 390"/>
              <a:gd name="T35" fmla="*/ 178931888 h 74"/>
              <a:gd name="T36" fmla="*/ 952619063 w 390"/>
              <a:gd name="T37" fmla="*/ 171370625 h 74"/>
              <a:gd name="T38" fmla="*/ 904736888 w 390"/>
              <a:gd name="T39" fmla="*/ 156249688 h 74"/>
              <a:gd name="T40" fmla="*/ 849293450 w 390"/>
              <a:gd name="T41" fmla="*/ 141128750 h 74"/>
              <a:gd name="T42" fmla="*/ 786288750 w 390"/>
              <a:gd name="T43" fmla="*/ 131048125 h 74"/>
              <a:gd name="T44" fmla="*/ 715724375 w 390"/>
              <a:gd name="T45" fmla="*/ 115927188 h 74"/>
              <a:gd name="T46" fmla="*/ 645160000 w 390"/>
              <a:gd name="T47" fmla="*/ 100806250 h 74"/>
              <a:gd name="T48" fmla="*/ 567035950 w 390"/>
              <a:gd name="T49" fmla="*/ 93246575 h 74"/>
              <a:gd name="T50" fmla="*/ 504031250 w 390"/>
              <a:gd name="T51" fmla="*/ 93246575 h 74"/>
              <a:gd name="T52" fmla="*/ 448587813 w 390"/>
              <a:gd name="T53" fmla="*/ 93246575 h 74"/>
              <a:gd name="T54" fmla="*/ 393144375 w 390"/>
              <a:gd name="T55" fmla="*/ 93246575 h 74"/>
              <a:gd name="T56" fmla="*/ 330141263 w 390"/>
              <a:gd name="T57" fmla="*/ 93246575 h 74"/>
              <a:gd name="T58" fmla="*/ 267136563 w 390"/>
              <a:gd name="T59" fmla="*/ 108367513 h 74"/>
              <a:gd name="T60" fmla="*/ 196572188 w 390"/>
              <a:gd name="T61" fmla="*/ 123488450 h 74"/>
              <a:gd name="T62" fmla="*/ 133569075 w 390"/>
              <a:gd name="T63" fmla="*/ 141128750 h 74"/>
              <a:gd name="T64" fmla="*/ 70564375 w 390"/>
              <a:gd name="T65" fmla="*/ 156249688 h 74"/>
              <a:gd name="T66" fmla="*/ 0 w 390"/>
              <a:gd name="T67" fmla="*/ 186491563 h 74"/>
              <a:gd name="T68" fmla="*/ 0 w 390"/>
              <a:gd name="T69" fmla="*/ 93246575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4">
                <a:moveTo>
                  <a:pt x="0" y="37"/>
                </a:moveTo>
                <a:lnTo>
                  <a:pt x="13" y="31"/>
                </a:lnTo>
                <a:lnTo>
                  <a:pt x="28" y="25"/>
                </a:lnTo>
                <a:lnTo>
                  <a:pt x="47" y="18"/>
                </a:lnTo>
                <a:lnTo>
                  <a:pt x="75" y="12"/>
                </a:lnTo>
                <a:lnTo>
                  <a:pt x="100" y="9"/>
                </a:lnTo>
                <a:lnTo>
                  <a:pt x="131" y="3"/>
                </a:lnTo>
                <a:lnTo>
                  <a:pt x="166" y="0"/>
                </a:lnTo>
                <a:lnTo>
                  <a:pt x="188" y="0"/>
                </a:lnTo>
                <a:lnTo>
                  <a:pt x="222" y="0"/>
                </a:lnTo>
                <a:lnTo>
                  <a:pt x="253" y="3"/>
                </a:lnTo>
                <a:lnTo>
                  <a:pt x="278" y="6"/>
                </a:lnTo>
                <a:lnTo>
                  <a:pt x="303" y="12"/>
                </a:lnTo>
                <a:lnTo>
                  <a:pt x="328" y="18"/>
                </a:lnTo>
                <a:lnTo>
                  <a:pt x="356" y="25"/>
                </a:lnTo>
                <a:lnTo>
                  <a:pt x="375" y="31"/>
                </a:lnTo>
                <a:lnTo>
                  <a:pt x="390" y="37"/>
                </a:lnTo>
                <a:lnTo>
                  <a:pt x="390" y="71"/>
                </a:lnTo>
                <a:lnTo>
                  <a:pt x="378" y="68"/>
                </a:lnTo>
                <a:lnTo>
                  <a:pt x="359" y="62"/>
                </a:lnTo>
                <a:lnTo>
                  <a:pt x="337" y="56"/>
                </a:lnTo>
                <a:lnTo>
                  <a:pt x="312" y="52"/>
                </a:lnTo>
                <a:lnTo>
                  <a:pt x="284" y="46"/>
                </a:lnTo>
                <a:lnTo>
                  <a:pt x="256" y="40"/>
                </a:lnTo>
                <a:lnTo>
                  <a:pt x="225" y="37"/>
                </a:lnTo>
                <a:lnTo>
                  <a:pt x="200" y="37"/>
                </a:lnTo>
                <a:lnTo>
                  <a:pt x="178" y="37"/>
                </a:lnTo>
                <a:lnTo>
                  <a:pt x="156" y="37"/>
                </a:lnTo>
                <a:lnTo>
                  <a:pt x="131" y="37"/>
                </a:lnTo>
                <a:lnTo>
                  <a:pt x="106" y="43"/>
                </a:lnTo>
                <a:lnTo>
                  <a:pt x="78" y="49"/>
                </a:lnTo>
                <a:lnTo>
                  <a:pt x="53" y="56"/>
                </a:lnTo>
                <a:lnTo>
                  <a:pt x="28" y="62"/>
                </a:lnTo>
                <a:lnTo>
                  <a:pt x="0" y="74"/>
                </a:lnTo>
                <a:lnTo>
                  <a:pt x="0" y="37"/>
                </a:lnTo>
                <a:close/>
              </a:path>
            </a:pathLst>
          </a:custGeom>
          <a:solidFill>
            <a:srgbClr val="000000"/>
          </a:solidFill>
          <a:ln w="14288">
            <a:solidFill>
              <a:srgbClr val="000000"/>
            </a:solidFill>
            <a:prstDash val="solid"/>
            <a:round/>
            <a:headEnd/>
            <a:tailEnd/>
          </a:ln>
        </p:spPr>
        <p:txBody>
          <a:bodyPr/>
          <a:lstStyle/>
          <a:p>
            <a:endParaRPr lang="en-US"/>
          </a:p>
        </p:txBody>
      </p:sp>
      <p:sp>
        <p:nvSpPr>
          <p:cNvPr id="74757" name="Freeform 7"/>
          <p:cNvSpPr>
            <a:spLocks/>
          </p:cNvSpPr>
          <p:nvPr/>
        </p:nvSpPr>
        <p:spPr bwMode="auto">
          <a:xfrm>
            <a:off x="3405188" y="4551363"/>
            <a:ext cx="619125" cy="112712"/>
          </a:xfrm>
          <a:custGeom>
            <a:avLst/>
            <a:gdLst>
              <a:gd name="T0" fmla="*/ 0 w 390"/>
              <a:gd name="T1" fmla="*/ 85684932 h 71"/>
              <a:gd name="T2" fmla="*/ 32762825 w 390"/>
              <a:gd name="T3" fmla="*/ 78123703 h 71"/>
              <a:gd name="T4" fmla="*/ 63004700 w 390"/>
              <a:gd name="T5" fmla="*/ 55443192 h 71"/>
              <a:gd name="T6" fmla="*/ 118448138 w 390"/>
              <a:gd name="T7" fmla="*/ 47881963 h 71"/>
              <a:gd name="T8" fmla="*/ 189012513 w 390"/>
              <a:gd name="T9" fmla="*/ 30241741 h 71"/>
              <a:gd name="T10" fmla="*/ 252015625 w 390"/>
              <a:gd name="T11" fmla="*/ 15120870 h 71"/>
              <a:gd name="T12" fmla="*/ 330141263 w 390"/>
              <a:gd name="T13" fmla="*/ 0 h 71"/>
              <a:gd name="T14" fmla="*/ 410786263 w 390"/>
              <a:gd name="T15" fmla="*/ 0 h 71"/>
              <a:gd name="T16" fmla="*/ 473789375 w 390"/>
              <a:gd name="T17" fmla="*/ 0 h 71"/>
              <a:gd name="T18" fmla="*/ 559474688 w 390"/>
              <a:gd name="T19" fmla="*/ 0 h 71"/>
              <a:gd name="T20" fmla="*/ 637600325 w 390"/>
              <a:gd name="T21" fmla="*/ 7559641 h 71"/>
              <a:gd name="T22" fmla="*/ 700603438 w 390"/>
              <a:gd name="T23" fmla="*/ 15120870 h 71"/>
              <a:gd name="T24" fmla="*/ 756046875 w 390"/>
              <a:gd name="T25" fmla="*/ 22680512 h 71"/>
              <a:gd name="T26" fmla="*/ 826611250 w 390"/>
              <a:gd name="T27" fmla="*/ 37801382 h 71"/>
              <a:gd name="T28" fmla="*/ 897175625 w 390"/>
              <a:gd name="T29" fmla="*/ 63002833 h 71"/>
              <a:gd name="T30" fmla="*/ 945059388 w 390"/>
              <a:gd name="T31" fmla="*/ 78123703 h 71"/>
              <a:gd name="T32" fmla="*/ 982860938 w 390"/>
              <a:gd name="T33" fmla="*/ 93244574 h 71"/>
              <a:gd name="T34" fmla="*/ 982860938 w 390"/>
              <a:gd name="T35" fmla="*/ 178929506 h 71"/>
              <a:gd name="T36" fmla="*/ 952619063 w 390"/>
              <a:gd name="T37" fmla="*/ 163808636 h 71"/>
              <a:gd name="T38" fmla="*/ 904736888 w 390"/>
              <a:gd name="T39" fmla="*/ 156248994 h 71"/>
              <a:gd name="T40" fmla="*/ 849293450 w 390"/>
              <a:gd name="T41" fmla="*/ 141128124 h 71"/>
              <a:gd name="T42" fmla="*/ 786288750 w 390"/>
              <a:gd name="T43" fmla="*/ 126007254 h 71"/>
              <a:gd name="T44" fmla="*/ 715724375 w 390"/>
              <a:gd name="T45" fmla="*/ 108365444 h 71"/>
              <a:gd name="T46" fmla="*/ 637600325 w 390"/>
              <a:gd name="T47" fmla="*/ 93244574 h 71"/>
              <a:gd name="T48" fmla="*/ 567035950 w 390"/>
              <a:gd name="T49" fmla="*/ 85684932 h 71"/>
              <a:gd name="T50" fmla="*/ 504031250 w 390"/>
              <a:gd name="T51" fmla="*/ 85684932 h 71"/>
              <a:gd name="T52" fmla="*/ 448587813 w 390"/>
              <a:gd name="T53" fmla="*/ 85684932 h 71"/>
              <a:gd name="T54" fmla="*/ 385584700 w 390"/>
              <a:gd name="T55" fmla="*/ 85684932 h 71"/>
              <a:gd name="T56" fmla="*/ 330141263 w 390"/>
              <a:gd name="T57" fmla="*/ 93244574 h 71"/>
              <a:gd name="T58" fmla="*/ 259576888 w 390"/>
              <a:gd name="T59" fmla="*/ 108365444 h 71"/>
              <a:gd name="T60" fmla="*/ 196572188 w 390"/>
              <a:gd name="T61" fmla="*/ 126007254 h 71"/>
              <a:gd name="T62" fmla="*/ 126007813 w 390"/>
              <a:gd name="T63" fmla="*/ 133566895 h 71"/>
              <a:gd name="T64" fmla="*/ 63004700 w 390"/>
              <a:gd name="T65" fmla="*/ 156248994 h 71"/>
              <a:gd name="T66" fmla="*/ 0 w 390"/>
              <a:gd name="T67" fmla="*/ 178929506 h 71"/>
              <a:gd name="T68" fmla="*/ 0 w 390"/>
              <a:gd name="T69" fmla="*/ 85684932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1">
                <a:moveTo>
                  <a:pt x="0" y="34"/>
                </a:moveTo>
                <a:lnTo>
                  <a:pt x="13" y="31"/>
                </a:lnTo>
                <a:lnTo>
                  <a:pt x="25" y="22"/>
                </a:lnTo>
                <a:lnTo>
                  <a:pt x="47" y="19"/>
                </a:lnTo>
                <a:lnTo>
                  <a:pt x="75" y="12"/>
                </a:lnTo>
                <a:lnTo>
                  <a:pt x="100" y="6"/>
                </a:lnTo>
                <a:lnTo>
                  <a:pt x="131" y="0"/>
                </a:lnTo>
                <a:lnTo>
                  <a:pt x="163" y="0"/>
                </a:lnTo>
                <a:lnTo>
                  <a:pt x="188" y="0"/>
                </a:lnTo>
                <a:lnTo>
                  <a:pt x="222" y="0"/>
                </a:lnTo>
                <a:lnTo>
                  <a:pt x="253" y="3"/>
                </a:lnTo>
                <a:lnTo>
                  <a:pt x="278" y="6"/>
                </a:lnTo>
                <a:lnTo>
                  <a:pt x="300" y="9"/>
                </a:lnTo>
                <a:lnTo>
                  <a:pt x="328" y="15"/>
                </a:lnTo>
                <a:lnTo>
                  <a:pt x="356" y="25"/>
                </a:lnTo>
                <a:lnTo>
                  <a:pt x="375" y="31"/>
                </a:lnTo>
                <a:lnTo>
                  <a:pt x="390" y="37"/>
                </a:lnTo>
                <a:lnTo>
                  <a:pt x="390" y="71"/>
                </a:lnTo>
                <a:lnTo>
                  <a:pt x="378" y="65"/>
                </a:lnTo>
                <a:lnTo>
                  <a:pt x="359" y="62"/>
                </a:lnTo>
                <a:lnTo>
                  <a:pt x="337" y="56"/>
                </a:lnTo>
                <a:lnTo>
                  <a:pt x="312" y="50"/>
                </a:lnTo>
                <a:lnTo>
                  <a:pt x="284" y="43"/>
                </a:lnTo>
                <a:lnTo>
                  <a:pt x="253" y="37"/>
                </a:lnTo>
                <a:lnTo>
                  <a:pt x="225" y="34"/>
                </a:lnTo>
                <a:lnTo>
                  <a:pt x="200" y="34"/>
                </a:lnTo>
                <a:lnTo>
                  <a:pt x="178" y="34"/>
                </a:lnTo>
                <a:lnTo>
                  <a:pt x="153" y="34"/>
                </a:lnTo>
                <a:lnTo>
                  <a:pt x="131" y="37"/>
                </a:lnTo>
                <a:lnTo>
                  <a:pt x="103" y="43"/>
                </a:lnTo>
                <a:lnTo>
                  <a:pt x="78" y="50"/>
                </a:lnTo>
                <a:lnTo>
                  <a:pt x="50" y="53"/>
                </a:lnTo>
                <a:lnTo>
                  <a:pt x="25" y="62"/>
                </a:lnTo>
                <a:lnTo>
                  <a:pt x="0" y="71"/>
                </a:lnTo>
                <a:lnTo>
                  <a:pt x="0" y="34"/>
                </a:lnTo>
                <a:close/>
              </a:path>
            </a:pathLst>
          </a:custGeom>
          <a:solidFill>
            <a:srgbClr val="000000"/>
          </a:solidFill>
          <a:ln w="14288">
            <a:solidFill>
              <a:srgbClr val="000000"/>
            </a:solidFill>
            <a:prstDash val="solid"/>
            <a:round/>
            <a:headEnd/>
            <a:tailEnd/>
          </a:ln>
        </p:spPr>
        <p:txBody>
          <a:bodyPr/>
          <a:lstStyle/>
          <a:p>
            <a:endParaRPr lang="en-US"/>
          </a:p>
        </p:txBody>
      </p:sp>
      <p:sp>
        <p:nvSpPr>
          <p:cNvPr id="74758" name="Freeform 8"/>
          <p:cNvSpPr>
            <a:spLocks/>
          </p:cNvSpPr>
          <p:nvPr/>
        </p:nvSpPr>
        <p:spPr bwMode="auto">
          <a:xfrm>
            <a:off x="3405188" y="2809875"/>
            <a:ext cx="619125" cy="114300"/>
          </a:xfrm>
          <a:custGeom>
            <a:avLst/>
            <a:gdLst>
              <a:gd name="T0" fmla="*/ 0 w 390"/>
              <a:gd name="T1" fmla="*/ 85685313 h 72"/>
              <a:gd name="T2" fmla="*/ 32762825 w 390"/>
              <a:gd name="T3" fmla="*/ 78125638 h 72"/>
              <a:gd name="T4" fmla="*/ 63004700 w 390"/>
              <a:gd name="T5" fmla="*/ 55443438 h 72"/>
              <a:gd name="T6" fmla="*/ 118448138 w 390"/>
              <a:gd name="T7" fmla="*/ 47883763 h 72"/>
              <a:gd name="T8" fmla="*/ 189012513 w 390"/>
              <a:gd name="T9" fmla="*/ 32762825 h 72"/>
              <a:gd name="T10" fmla="*/ 252015625 w 390"/>
              <a:gd name="T11" fmla="*/ 15120938 h 72"/>
              <a:gd name="T12" fmla="*/ 330141263 w 390"/>
              <a:gd name="T13" fmla="*/ 0 h 72"/>
              <a:gd name="T14" fmla="*/ 410786263 w 390"/>
              <a:gd name="T15" fmla="*/ 0 h 72"/>
              <a:gd name="T16" fmla="*/ 473789375 w 390"/>
              <a:gd name="T17" fmla="*/ 0 h 72"/>
              <a:gd name="T18" fmla="*/ 559474688 w 390"/>
              <a:gd name="T19" fmla="*/ 0 h 72"/>
              <a:gd name="T20" fmla="*/ 637600325 w 390"/>
              <a:gd name="T21" fmla="*/ 0 h 72"/>
              <a:gd name="T22" fmla="*/ 700603438 w 390"/>
              <a:gd name="T23" fmla="*/ 15120938 h 72"/>
              <a:gd name="T24" fmla="*/ 756046875 w 390"/>
              <a:gd name="T25" fmla="*/ 22682200 h 72"/>
              <a:gd name="T26" fmla="*/ 826611250 w 390"/>
              <a:gd name="T27" fmla="*/ 40322500 h 72"/>
              <a:gd name="T28" fmla="*/ 897175625 w 390"/>
              <a:gd name="T29" fmla="*/ 63004700 h 72"/>
              <a:gd name="T30" fmla="*/ 945059388 w 390"/>
              <a:gd name="T31" fmla="*/ 78125638 h 72"/>
              <a:gd name="T32" fmla="*/ 982860938 w 390"/>
              <a:gd name="T33" fmla="*/ 93246575 h 72"/>
              <a:gd name="T34" fmla="*/ 982860938 w 390"/>
              <a:gd name="T35" fmla="*/ 181451250 h 72"/>
              <a:gd name="T36" fmla="*/ 952619063 w 390"/>
              <a:gd name="T37" fmla="*/ 163810950 h 72"/>
              <a:gd name="T38" fmla="*/ 904736888 w 390"/>
              <a:gd name="T39" fmla="*/ 148690013 h 72"/>
              <a:gd name="T40" fmla="*/ 849293450 w 390"/>
              <a:gd name="T41" fmla="*/ 133569075 h 72"/>
              <a:gd name="T42" fmla="*/ 786288750 w 390"/>
              <a:gd name="T43" fmla="*/ 126007813 h 72"/>
              <a:gd name="T44" fmla="*/ 715724375 w 390"/>
              <a:gd name="T45" fmla="*/ 110886875 h 72"/>
              <a:gd name="T46" fmla="*/ 637600325 w 390"/>
              <a:gd name="T47" fmla="*/ 93246575 h 72"/>
              <a:gd name="T48" fmla="*/ 567035950 w 390"/>
              <a:gd name="T49" fmla="*/ 85685313 h 72"/>
              <a:gd name="T50" fmla="*/ 504031250 w 390"/>
              <a:gd name="T51" fmla="*/ 85685313 h 72"/>
              <a:gd name="T52" fmla="*/ 448587813 w 390"/>
              <a:gd name="T53" fmla="*/ 85685313 h 72"/>
              <a:gd name="T54" fmla="*/ 385584700 w 390"/>
              <a:gd name="T55" fmla="*/ 85685313 h 72"/>
              <a:gd name="T56" fmla="*/ 330141263 w 390"/>
              <a:gd name="T57" fmla="*/ 93246575 h 72"/>
              <a:gd name="T58" fmla="*/ 259576888 w 390"/>
              <a:gd name="T59" fmla="*/ 103327200 h 72"/>
              <a:gd name="T60" fmla="*/ 196572188 w 390"/>
              <a:gd name="T61" fmla="*/ 118448138 h 72"/>
              <a:gd name="T62" fmla="*/ 126007813 w 390"/>
              <a:gd name="T63" fmla="*/ 133569075 h 72"/>
              <a:gd name="T64" fmla="*/ 63004700 w 390"/>
              <a:gd name="T65" fmla="*/ 148690013 h 72"/>
              <a:gd name="T66" fmla="*/ 0 w 390"/>
              <a:gd name="T67" fmla="*/ 181451250 h 72"/>
              <a:gd name="T68" fmla="*/ 0 w 390"/>
              <a:gd name="T69" fmla="*/ 85685313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2">
                <a:moveTo>
                  <a:pt x="0" y="34"/>
                </a:moveTo>
                <a:lnTo>
                  <a:pt x="13" y="31"/>
                </a:lnTo>
                <a:lnTo>
                  <a:pt x="25" y="22"/>
                </a:lnTo>
                <a:lnTo>
                  <a:pt x="47" y="19"/>
                </a:lnTo>
                <a:lnTo>
                  <a:pt x="75" y="13"/>
                </a:lnTo>
                <a:lnTo>
                  <a:pt x="100" y="6"/>
                </a:lnTo>
                <a:lnTo>
                  <a:pt x="131" y="0"/>
                </a:lnTo>
                <a:lnTo>
                  <a:pt x="163" y="0"/>
                </a:lnTo>
                <a:lnTo>
                  <a:pt x="188" y="0"/>
                </a:lnTo>
                <a:lnTo>
                  <a:pt x="222" y="0"/>
                </a:lnTo>
                <a:lnTo>
                  <a:pt x="253" y="0"/>
                </a:lnTo>
                <a:lnTo>
                  <a:pt x="278" y="6"/>
                </a:lnTo>
                <a:lnTo>
                  <a:pt x="300" y="9"/>
                </a:lnTo>
                <a:lnTo>
                  <a:pt x="328" y="16"/>
                </a:lnTo>
                <a:lnTo>
                  <a:pt x="356" y="25"/>
                </a:lnTo>
                <a:lnTo>
                  <a:pt x="375" y="31"/>
                </a:lnTo>
                <a:lnTo>
                  <a:pt x="390" y="37"/>
                </a:lnTo>
                <a:lnTo>
                  <a:pt x="390" y="72"/>
                </a:lnTo>
                <a:lnTo>
                  <a:pt x="378" y="65"/>
                </a:lnTo>
                <a:lnTo>
                  <a:pt x="359" y="59"/>
                </a:lnTo>
                <a:lnTo>
                  <a:pt x="337" y="53"/>
                </a:lnTo>
                <a:lnTo>
                  <a:pt x="312" y="50"/>
                </a:lnTo>
                <a:lnTo>
                  <a:pt x="284" y="44"/>
                </a:lnTo>
                <a:lnTo>
                  <a:pt x="253" y="37"/>
                </a:lnTo>
                <a:lnTo>
                  <a:pt x="225" y="34"/>
                </a:lnTo>
                <a:lnTo>
                  <a:pt x="200" y="34"/>
                </a:lnTo>
                <a:lnTo>
                  <a:pt x="178" y="34"/>
                </a:lnTo>
                <a:lnTo>
                  <a:pt x="153" y="34"/>
                </a:lnTo>
                <a:lnTo>
                  <a:pt x="131" y="37"/>
                </a:lnTo>
                <a:lnTo>
                  <a:pt x="103" y="41"/>
                </a:lnTo>
                <a:lnTo>
                  <a:pt x="78" y="47"/>
                </a:lnTo>
                <a:lnTo>
                  <a:pt x="50" y="53"/>
                </a:lnTo>
                <a:lnTo>
                  <a:pt x="25" y="59"/>
                </a:lnTo>
                <a:lnTo>
                  <a:pt x="0" y="72"/>
                </a:lnTo>
                <a:lnTo>
                  <a:pt x="0" y="34"/>
                </a:lnTo>
                <a:close/>
              </a:path>
            </a:pathLst>
          </a:custGeom>
          <a:solidFill>
            <a:srgbClr val="000000"/>
          </a:solidFill>
          <a:ln w="14288">
            <a:solidFill>
              <a:srgbClr val="000000"/>
            </a:solidFill>
            <a:prstDash val="solid"/>
            <a:round/>
            <a:headEnd/>
            <a:tailEnd/>
          </a:ln>
        </p:spPr>
        <p:txBody>
          <a:bodyPr/>
          <a:lstStyle/>
          <a:p>
            <a:endParaRPr lang="en-US"/>
          </a:p>
        </p:txBody>
      </p:sp>
      <p:grpSp>
        <p:nvGrpSpPr>
          <p:cNvPr id="74759" name="Group 9"/>
          <p:cNvGrpSpPr>
            <a:grpSpLocks/>
          </p:cNvGrpSpPr>
          <p:nvPr/>
        </p:nvGrpSpPr>
        <p:grpSpPr bwMode="auto">
          <a:xfrm>
            <a:off x="4010025" y="2357438"/>
            <a:ext cx="920750" cy="2555875"/>
            <a:chOff x="2526" y="1485"/>
            <a:chExt cx="580" cy="1610"/>
          </a:xfrm>
        </p:grpSpPr>
        <p:sp>
          <p:nvSpPr>
            <p:cNvPr id="74783" name="Freeform 10"/>
            <p:cNvSpPr>
              <a:spLocks/>
            </p:cNvSpPr>
            <p:nvPr/>
          </p:nvSpPr>
          <p:spPr bwMode="auto">
            <a:xfrm>
              <a:off x="2916" y="1526"/>
              <a:ext cx="190" cy="1569"/>
            </a:xfrm>
            <a:custGeom>
              <a:avLst/>
              <a:gdLst>
                <a:gd name="T0" fmla="*/ 0 w 190"/>
                <a:gd name="T1" fmla="*/ 0 h 1569"/>
                <a:gd name="T2" fmla="*/ 190 w 190"/>
                <a:gd name="T3" fmla="*/ 245 h 1569"/>
                <a:gd name="T4" fmla="*/ 190 w 190"/>
                <a:gd name="T5" fmla="*/ 1569 h 1569"/>
                <a:gd name="T6" fmla="*/ 0 w 190"/>
                <a:gd name="T7" fmla="*/ 1569 h 1569"/>
                <a:gd name="T8" fmla="*/ 0 w 190"/>
                <a:gd name="T9" fmla="*/ 0 h 15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 h="1569">
                  <a:moveTo>
                    <a:pt x="0" y="0"/>
                  </a:moveTo>
                  <a:lnTo>
                    <a:pt x="190" y="245"/>
                  </a:lnTo>
                  <a:lnTo>
                    <a:pt x="190" y="1569"/>
                  </a:lnTo>
                  <a:lnTo>
                    <a:pt x="0" y="1569"/>
                  </a:lnTo>
                  <a:lnTo>
                    <a:pt x="0" y="0"/>
                  </a:lnTo>
                  <a:close/>
                </a:path>
              </a:pathLst>
            </a:custGeom>
            <a:solidFill>
              <a:srgbClr val="00FFFF"/>
            </a:solidFill>
            <a:ln w="14288">
              <a:solidFill>
                <a:srgbClr val="000000"/>
              </a:solidFill>
              <a:prstDash val="solid"/>
              <a:round/>
              <a:headEnd/>
              <a:tailEnd/>
            </a:ln>
          </p:spPr>
          <p:txBody>
            <a:bodyPr/>
            <a:lstStyle/>
            <a:p>
              <a:endParaRPr lang="en-US"/>
            </a:p>
          </p:txBody>
        </p:sp>
        <p:sp>
          <p:nvSpPr>
            <p:cNvPr id="74784" name="Freeform 11"/>
            <p:cNvSpPr>
              <a:spLocks/>
            </p:cNvSpPr>
            <p:nvPr/>
          </p:nvSpPr>
          <p:spPr bwMode="auto">
            <a:xfrm>
              <a:off x="2526" y="1485"/>
              <a:ext cx="393" cy="1610"/>
            </a:xfrm>
            <a:custGeom>
              <a:avLst/>
              <a:gdLst>
                <a:gd name="T0" fmla="*/ 0 w 393"/>
                <a:gd name="T1" fmla="*/ 1610 h 1610"/>
                <a:gd name="T2" fmla="*/ 0 w 393"/>
                <a:gd name="T3" fmla="*/ 38 h 1610"/>
                <a:gd name="T4" fmla="*/ 25 w 393"/>
                <a:gd name="T5" fmla="*/ 28 h 1610"/>
                <a:gd name="T6" fmla="*/ 56 w 393"/>
                <a:gd name="T7" fmla="*/ 19 h 1610"/>
                <a:gd name="T8" fmla="*/ 97 w 393"/>
                <a:gd name="T9" fmla="*/ 10 h 1610"/>
                <a:gd name="T10" fmla="*/ 134 w 393"/>
                <a:gd name="T11" fmla="*/ 3 h 1610"/>
                <a:gd name="T12" fmla="*/ 165 w 393"/>
                <a:gd name="T13" fmla="*/ 0 h 1610"/>
                <a:gd name="T14" fmla="*/ 190 w 393"/>
                <a:gd name="T15" fmla="*/ 3 h 1610"/>
                <a:gd name="T16" fmla="*/ 212 w 393"/>
                <a:gd name="T17" fmla="*/ 3 h 1610"/>
                <a:gd name="T18" fmla="*/ 234 w 393"/>
                <a:gd name="T19" fmla="*/ 3 h 1610"/>
                <a:gd name="T20" fmla="*/ 259 w 393"/>
                <a:gd name="T21" fmla="*/ 7 h 1610"/>
                <a:gd name="T22" fmla="*/ 275 w 393"/>
                <a:gd name="T23" fmla="*/ 10 h 1610"/>
                <a:gd name="T24" fmla="*/ 290 w 393"/>
                <a:gd name="T25" fmla="*/ 13 h 1610"/>
                <a:gd name="T26" fmla="*/ 318 w 393"/>
                <a:gd name="T27" fmla="*/ 16 h 1610"/>
                <a:gd name="T28" fmla="*/ 356 w 393"/>
                <a:gd name="T29" fmla="*/ 28 h 1610"/>
                <a:gd name="T30" fmla="*/ 375 w 393"/>
                <a:gd name="T31" fmla="*/ 31 h 1610"/>
                <a:gd name="T32" fmla="*/ 393 w 393"/>
                <a:gd name="T33" fmla="*/ 38 h 1610"/>
                <a:gd name="T34" fmla="*/ 393 w 393"/>
                <a:gd name="T35" fmla="*/ 1610 h 1610"/>
                <a:gd name="T36" fmla="*/ 0 w 393"/>
                <a:gd name="T37" fmla="*/ 1610 h 16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3" h="1610">
                  <a:moveTo>
                    <a:pt x="0" y="1610"/>
                  </a:moveTo>
                  <a:lnTo>
                    <a:pt x="0" y="38"/>
                  </a:lnTo>
                  <a:lnTo>
                    <a:pt x="25" y="28"/>
                  </a:lnTo>
                  <a:lnTo>
                    <a:pt x="56" y="19"/>
                  </a:lnTo>
                  <a:lnTo>
                    <a:pt x="97" y="10"/>
                  </a:lnTo>
                  <a:lnTo>
                    <a:pt x="134" y="3"/>
                  </a:lnTo>
                  <a:lnTo>
                    <a:pt x="165" y="0"/>
                  </a:lnTo>
                  <a:lnTo>
                    <a:pt x="190" y="3"/>
                  </a:lnTo>
                  <a:lnTo>
                    <a:pt x="212" y="3"/>
                  </a:lnTo>
                  <a:lnTo>
                    <a:pt x="234" y="3"/>
                  </a:lnTo>
                  <a:lnTo>
                    <a:pt x="259" y="7"/>
                  </a:lnTo>
                  <a:lnTo>
                    <a:pt x="275" y="10"/>
                  </a:lnTo>
                  <a:lnTo>
                    <a:pt x="290" y="13"/>
                  </a:lnTo>
                  <a:lnTo>
                    <a:pt x="318" y="16"/>
                  </a:lnTo>
                  <a:lnTo>
                    <a:pt x="356" y="28"/>
                  </a:lnTo>
                  <a:lnTo>
                    <a:pt x="375" y="31"/>
                  </a:lnTo>
                  <a:lnTo>
                    <a:pt x="393" y="38"/>
                  </a:lnTo>
                  <a:lnTo>
                    <a:pt x="393" y="1610"/>
                  </a:lnTo>
                  <a:lnTo>
                    <a:pt x="0" y="1610"/>
                  </a:lnTo>
                  <a:close/>
                </a:path>
              </a:pathLst>
            </a:custGeom>
            <a:solidFill>
              <a:srgbClr val="00FFFF"/>
            </a:solidFill>
            <a:ln w="14288">
              <a:solidFill>
                <a:srgbClr val="000000"/>
              </a:solidFill>
              <a:prstDash val="solid"/>
              <a:round/>
              <a:headEnd/>
              <a:tailEnd/>
            </a:ln>
          </p:spPr>
          <p:txBody>
            <a:bodyPr/>
            <a:lstStyle/>
            <a:p>
              <a:endParaRPr lang="en-US"/>
            </a:p>
          </p:txBody>
        </p:sp>
      </p:grpSp>
      <p:sp>
        <p:nvSpPr>
          <p:cNvPr id="74760" name="Freeform 12"/>
          <p:cNvSpPr>
            <a:spLocks/>
          </p:cNvSpPr>
          <p:nvPr/>
        </p:nvSpPr>
        <p:spPr bwMode="auto">
          <a:xfrm>
            <a:off x="4010025" y="4403725"/>
            <a:ext cx="619125" cy="117475"/>
          </a:xfrm>
          <a:custGeom>
            <a:avLst/>
            <a:gdLst>
              <a:gd name="T0" fmla="*/ 0 w 390"/>
              <a:gd name="T1" fmla="*/ 93246575 h 74"/>
              <a:gd name="T2" fmla="*/ 32762825 w 390"/>
              <a:gd name="T3" fmla="*/ 78125638 h 74"/>
              <a:gd name="T4" fmla="*/ 70564375 w 390"/>
              <a:gd name="T5" fmla="*/ 63004700 h 74"/>
              <a:gd name="T6" fmla="*/ 118448138 w 390"/>
              <a:gd name="T7" fmla="*/ 45362813 h 74"/>
              <a:gd name="T8" fmla="*/ 189012513 w 390"/>
              <a:gd name="T9" fmla="*/ 30241875 h 74"/>
              <a:gd name="T10" fmla="*/ 252015625 w 390"/>
              <a:gd name="T11" fmla="*/ 22682200 h 74"/>
              <a:gd name="T12" fmla="*/ 330141263 w 390"/>
              <a:gd name="T13" fmla="*/ 7561263 h 74"/>
              <a:gd name="T14" fmla="*/ 408265313 w 390"/>
              <a:gd name="T15" fmla="*/ 0 h 74"/>
              <a:gd name="T16" fmla="*/ 471270013 w 390"/>
              <a:gd name="T17" fmla="*/ 0 h 74"/>
              <a:gd name="T18" fmla="*/ 559474688 w 390"/>
              <a:gd name="T19" fmla="*/ 0 h 74"/>
              <a:gd name="T20" fmla="*/ 637600325 w 390"/>
              <a:gd name="T21" fmla="*/ 7561263 h 74"/>
              <a:gd name="T22" fmla="*/ 700603438 w 390"/>
              <a:gd name="T23" fmla="*/ 15120938 h 74"/>
              <a:gd name="T24" fmla="*/ 763608138 w 390"/>
              <a:gd name="T25" fmla="*/ 30241875 h 74"/>
              <a:gd name="T26" fmla="*/ 826611250 w 390"/>
              <a:gd name="T27" fmla="*/ 45362813 h 74"/>
              <a:gd name="T28" fmla="*/ 897175625 w 390"/>
              <a:gd name="T29" fmla="*/ 63004700 h 74"/>
              <a:gd name="T30" fmla="*/ 945059388 w 390"/>
              <a:gd name="T31" fmla="*/ 78125638 h 74"/>
              <a:gd name="T32" fmla="*/ 982860938 w 390"/>
              <a:gd name="T33" fmla="*/ 93246575 h 74"/>
              <a:gd name="T34" fmla="*/ 982860938 w 390"/>
              <a:gd name="T35" fmla="*/ 178931888 h 74"/>
              <a:gd name="T36" fmla="*/ 952619063 w 390"/>
              <a:gd name="T37" fmla="*/ 171370625 h 74"/>
              <a:gd name="T38" fmla="*/ 904736888 w 390"/>
              <a:gd name="T39" fmla="*/ 156249688 h 74"/>
              <a:gd name="T40" fmla="*/ 849293450 w 390"/>
              <a:gd name="T41" fmla="*/ 141128750 h 74"/>
              <a:gd name="T42" fmla="*/ 786288750 w 390"/>
              <a:gd name="T43" fmla="*/ 131048125 h 74"/>
              <a:gd name="T44" fmla="*/ 715724375 w 390"/>
              <a:gd name="T45" fmla="*/ 115927188 h 74"/>
              <a:gd name="T46" fmla="*/ 645160000 w 390"/>
              <a:gd name="T47" fmla="*/ 100806250 h 74"/>
              <a:gd name="T48" fmla="*/ 567035950 w 390"/>
              <a:gd name="T49" fmla="*/ 93246575 h 74"/>
              <a:gd name="T50" fmla="*/ 504031250 w 390"/>
              <a:gd name="T51" fmla="*/ 93246575 h 74"/>
              <a:gd name="T52" fmla="*/ 448587813 w 390"/>
              <a:gd name="T53" fmla="*/ 93246575 h 74"/>
              <a:gd name="T54" fmla="*/ 385584700 w 390"/>
              <a:gd name="T55" fmla="*/ 93246575 h 74"/>
              <a:gd name="T56" fmla="*/ 330141263 w 390"/>
              <a:gd name="T57" fmla="*/ 93246575 h 74"/>
              <a:gd name="T58" fmla="*/ 267136563 w 390"/>
              <a:gd name="T59" fmla="*/ 108367513 h 74"/>
              <a:gd name="T60" fmla="*/ 196572188 w 390"/>
              <a:gd name="T61" fmla="*/ 123488450 h 74"/>
              <a:gd name="T62" fmla="*/ 133569075 w 390"/>
              <a:gd name="T63" fmla="*/ 141128750 h 74"/>
              <a:gd name="T64" fmla="*/ 70564375 w 390"/>
              <a:gd name="T65" fmla="*/ 156249688 h 74"/>
              <a:gd name="T66" fmla="*/ 0 w 390"/>
              <a:gd name="T67" fmla="*/ 186491563 h 74"/>
              <a:gd name="T68" fmla="*/ 0 w 390"/>
              <a:gd name="T69" fmla="*/ 93246575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4">
                <a:moveTo>
                  <a:pt x="0" y="37"/>
                </a:moveTo>
                <a:lnTo>
                  <a:pt x="13" y="31"/>
                </a:lnTo>
                <a:lnTo>
                  <a:pt x="28" y="25"/>
                </a:lnTo>
                <a:lnTo>
                  <a:pt x="47" y="18"/>
                </a:lnTo>
                <a:lnTo>
                  <a:pt x="75" y="12"/>
                </a:lnTo>
                <a:lnTo>
                  <a:pt x="100" y="9"/>
                </a:lnTo>
                <a:lnTo>
                  <a:pt x="131" y="3"/>
                </a:lnTo>
                <a:lnTo>
                  <a:pt x="162" y="0"/>
                </a:lnTo>
                <a:lnTo>
                  <a:pt x="187" y="0"/>
                </a:lnTo>
                <a:lnTo>
                  <a:pt x="222" y="0"/>
                </a:lnTo>
                <a:lnTo>
                  <a:pt x="253" y="3"/>
                </a:lnTo>
                <a:lnTo>
                  <a:pt x="278" y="6"/>
                </a:lnTo>
                <a:lnTo>
                  <a:pt x="303" y="12"/>
                </a:lnTo>
                <a:lnTo>
                  <a:pt x="328" y="18"/>
                </a:lnTo>
                <a:lnTo>
                  <a:pt x="356" y="25"/>
                </a:lnTo>
                <a:lnTo>
                  <a:pt x="375" y="31"/>
                </a:lnTo>
                <a:lnTo>
                  <a:pt x="390" y="37"/>
                </a:lnTo>
                <a:lnTo>
                  <a:pt x="390" y="71"/>
                </a:lnTo>
                <a:lnTo>
                  <a:pt x="378" y="68"/>
                </a:lnTo>
                <a:lnTo>
                  <a:pt x="359" y="62"/>
                </a:lnTo>
                <a:lnTo>
                  <a:pt x="337" y="56"/>
                </a:lnTo>
                <a:lnTo>
                  <a:pt x="312" y="52"/>
                </a:lnTo>
                <a:lnTo>
                  <a:pt x="284" y="46"/>
                </a:lnTo>
                <a:lnTo>
                  <a:pt x="256" y="40"/>
                </a:lnTo>
                <a:lnTo>
                  <a:pt x="225" y="37"/>
                </a:lnTo>
                <a:lnTo>
                  <a:pt x="200" y="37"/>
                </a:lnTo>
                <a:lnTo>
                  <a:pt x="178" y="37"/>
                </a:lnTo>
                <a:lnTo>
                  <a:pt x="153" y="37"/>
                </a:lnTo>
                <a:lnTo>
                  <a:pt x="131" y="37"/>
                </a:lnTo>
                <a:lnTo>
                  <a:pt x="106" y="43"/>
                </a:lnTo>
                <a:lnTo>
                  <a:pt x="78" y="49"/>
                </a:lnTo>
                <a:lnTo>
                  <a:pt x="53" y="56"/>
                </a:lnTo>
                <a:lnTo>
                  <a:pt x="28" y="62"/>
                </a:lnTo>
                <a:lnTo>
                  <a:pt x="0" y="74"/>
                </a:lnTo>
                <a:lnTo>
                  <a:pt x="0" y="37"/>
                </a:lnTo>
                <a:close/>
              </a:path>
            </a:pathLst>
          </a:custGeom>
          <a:solidFill>
            <a:srgbClr val="000000"/>
          </a:solidFill>
          <a:ln w="14288">
            <a:solidFill>
              <a:srgbClr val="000000"/>
            </a:solidFill>
            <a:prstDash val="solid"/>
            <a:round/>
            <a:headEnd/>
            <a:tailEnd/>
          </a:ln>
        </p:spPr>
        <p:txBody>
          <a:bodyPr/>
          <a:lstStyle/>
          <a:p>
            <a:endParaRPr lang="en-US"/>
          </a:p>
        </p:txBody>
      </p:sp>
      <p:sp>
        <p:nvSpPr>
          <p:cNvPr id="74761" name="Freeform 13"/>
          <p:cNvSpPr>
            <a:spLocks/>
          </p:cNvSpPr>
          <p:nvPr/>
        </p:nvSpPr>
        <p:spPr bwMode="auto">
          <a:xfrm>
            <a:off x="4014788" y="4551363"/>
            <a:ext cx="614362" cy="112712"/>
          </a:xfrm>
          <a:custGeom>
            <a:avLst/>
            <a:gdLst>
              <a:gd name="T0" fmla="*/ 0 w 387"/>
              <a:gd name="T1" fmla="*/ 85684932 h 71"/>
              <a:gd name="T2" fmla="*/ 32761211 w 387"/>
              <a:gd name="T3" fmla="*/ 78123703 h 71"/>
              <a:gd name="T4" fmla="*/ 70564318 w 387"/>
              <a:gd name="T5" fmla="*/ 55443192 h 71"/>
              <a:gd name="T6" fmla="*/ 118446454 w 387"/>
              <a:gd name="T7" fmla="*/ 47881963 h 71"/>
              <a:gd name="T8" fmla="*/ 189010771 w 387"/>
              <a:gd name="T9" fmla="*/ 30241741 h 71"/>
              <a:gd name="T10" fmla="*/ 252015420 w 387"/>
              <a:gd name="T11" fmla="*/ 15120870 h 71"/>
              <a:gd name="T12" fmla="*/ 322579737 w 387"/>
              <a:gd name="T13" fmla="*/ 0 h 71"/>
              <a:gd name="T14" fmla="*/ 408264980 w 387"/>
              <a:gd name="T15" fmla="*/ 0 h 71"/>
              <a:gd name="T16" fmla="*/ 471268041 w 387"/>
              <a:gd name="T17" fmla="*/ 0 h 71"/>
              <a:gd name="T18" fmla="*/ 559474232 w 387"/>
              <a:gd name="T19" fmla="*/ 0 h 71"/>
              <a:gd name="T20" fmla="*/ 630038550 w 387"/>
              <a:gd name="T21" fmla="*/ 7559641 h 71"/>
              <a:gd name="T22" fmla="*/ 693041611 w 387"/>
              <a:gd name="T23" fmla="*/ 15120870 h 71"/>
              <a:gd name="T24" fmla="*/ 756046260 w 387"/>
              <a:gd name="T25" fmla="*/ 22680512 h 71"/>
              <a:gd name="T26" fmla="*/ 819049321 w 387"/>
              <a:gd name="T27" fmla="*/ 37801382 h 71"/>
              <a:gd name="T28" fmla="*/ 889613638 w 387"/>
              <a:gd name="T29" fmla="*/ 63002833 h 71"/>
              <a:gd name="T30" fmla="*/ 945057031 w 387"/>
              <a:gd name="T31" fmla="*/ 78123703 h 71"/>
              <a:gd name="T32" fmla="*/ 975298881 w 387"/>
              <a:gd name="T33" fmla="*/ 93244574 h 71"/>
              <a:gd name="T34" fmla="*/ 975298881 w 387"/>
              <a:gd name="T35" fmla="*/ 178929506 h 71"/>
              <a:gd name="T36" fmla="*/ 952618287 w 387"/>
              <a:gd name="T37" fmla="*/ 163808636 h 71"/>
              <a:gd name="T38" fmla="*/ 904734564 w 387"/>
              <a:gd name="T39" fmla="*/ 156248994 h 71"/>
              <a:gd name="T40" fmla="*/ 849291171 w 387"/>
              <a:gd name="T41" fmla="*/ 141128124 h 71"/>
              <a:gd name="T42" fmla="*/ 786288110 w 387"/>
              <a:gd name="T43" fmla="*/ 126007254 h 71"/>
              <a:gd name="T44" fmla="*/ 715723793 w 387"/>
              <a:gd name="T45" fmla="*/ 108365444 h 71"/>
              <a:gd name="T46" fmla="*/ 637598219 w 387"/>
              <a:gd name="T47" fmla="*/ 93244574 h 71"/>
              <a:gd name="T48" fmla="*/ 567033901 w 387"/>
              <a:gd name="T49" fmla="*/ 85684932 h 71"/>
              <a:gd name="T50" fmla="*/ 504030840 w 387"/>
              <a:gd name="T51" fmla="*/ 85684932 h 71"/>
              <a:gd name="T52" fmla="*/ 448587447 w 387"/>
              <a:gd name="T53" fmla="*/ 85684932 h 71"/>
              <a:gd name="T54" fmla="*/ 385582799 w 387"/>
              <a:gd name="T55" fmla="*/ 85684932 h 71"/>
              <a:gd name="T56" fmla="*/ 322579737 w 387"/>
              <a:gd name="T57" fmla="*/ 93244574 h 71"/>
              <a:gd name="T58" fmla="*/ 259575089 w 387"/>
              <a:gd name="T59" fmla="*/ 108365444 h 71"/>
              <a:gd name="T60" fmla="*/ 189010771 w 387"/>
              <a:gd name="T61" fmla="*/ 126007254 h 71"/>
              <a:gd name="T62" fmla="*/ 126007710 w 387"/>
              <a:gd name="T63" fmla="*/ 133566895 h 71"/>
              <a:gd name="T64" fmla="*/ 70564318 w 387"/>
              <a:gd name="T65" fmla="*/ 156248994 h 71"/>
              <a:gd name="T66" fmla="*/ 0 w 387"/>
              <a:gd name="T67" fmla="*/ 178929506 h 71"/>
              <a:gd name="T68" fmla="*/ 0 w 387"/>
              <a:gd name="T69" fmla="*/ 85684932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7" h="71">
                <a:moveTo>
                  <a:pt x="0" y="34"/>
                </a:moveTo>
                <a:lnTo>
                  <a:pt x="13" y="31"/>
                </a:lnTo>
                <a:lnTo>
                  <a:pt x="28" y="22"/>
                </a:lnTo>
                <a:lnTo>
                  <a:pt x="47" y="19"/>
                </a:lnTo>
                <a:lnTo>
                  <a:pt x="75" y="12"/>
                </a:lnTo>
                <a:lnTo>
                  <a:pt x="100" y="6"/>
                </a:lnTo>
                <a:lnTo>
                  <a:pt x="128" y="0"/>
                </a:lnTo>
                <a:lnTo>
                  <a:pt x="162" y="0"/>
                </a:lnTo>
                <a:lnTo>
                  <a:pt x="187" y="0"/>
                </a:lnTo>
                <a:lnTo>
                  <a:pt x="222" y="0"/>
                </a:lnTo>
                <a:lnTo>
                  <a:pt x="250" y="3"/>
                </a:lnTo>
                <a:lnTo>
                  <a:pt x="275" y="6"/>
                </a:lnTo>
                <a:lnTo>
                  <a:pt x="300" y="9"/>
                </a:lnTo>
                <a:lnTo>
                  <a:pt x="325" y="15"/>
                </a:lnTo>
                <a:lnTo>
                  <a:pt x="353" y="25"/>
                </a:lnTo>
                <a:lnTo>
                  <a:pt x="375" y="31"/>
                </a:lnTo>
                <a:lnTo>
                  <a:pt x="387" y="37"/>
                </a:lnTo>
                <a:lnTo>
                  <a:pt x="387" y="71"/>
                </a:lnTo>
                <a:lnTo>
                  <a:pt x="378" y="65"/>
                </a:lnTo>
                <a:lnTo>
                  <a:pt x="359" y="62"/>
                </a:lnTo>
                <a:lnTo>
                  <a:pt x="337" y="56"/>
                </a:lnTo>
                <a:lnTo>
                  <a:pt x="312" y="50"/>
                </a:lnTo>
                <a:lnTo>
                  <a:pt x="284" y="43"/>
                </a:lnTo>
                <a:lnTo>
                  <a:pt x="253" y="37"/>
                </a:lnTo>
                <a:lnTo>
                  <a:pt x="225" y="34"/>
                </a:lnTo>
                <a:lnTo>
                  <a:pt x="200" y="34"/>
                </a:lnTo>
                <a:lnTo>
                  <a:pt x="178" y="34"/>
                </a:lnTo>
                <a:lnTo>
                  <a:pt x="153" y="34"/>
                </a:lnTo>
                <a:lnTo>
                  <a:pt x="128" y="37"/>
                </a:lnTo>
                <a:lnTo>
                  <a:pt x="103" y="43"/>
                </a:lnTo>
                <a:lnTo>
                  <a:pt x="75" y="50"/>
                </a:lnTo>
                <a:lnTo>
                  <a:pt x="50" y="53"/>
                </a:lnTo>
                <a:lnTo>
                  <a:pt x="28" y="62"/>
                </a:lnTo>
                <a:lnTo>
                  <a:pt x="0" y="71"/>
                </a:lnTo>
                <a:lnTo>
                  <a:pt x="0" y="34"/>
                </a:lnTo>
                <a:close/>
              </a:path>
            </a:pathLst>
          </a:custGeom>
          <a:solidFill>
            <a:srgbClr val="000000"/>
          </a:solidFill>
          <a:ln w="14288">
            <a:solidFill>
              <a:srgbClr val="000000"/>
            </a:solidFill>
            <a:prstDash val="solid"/>
            <a:round/>
            <a:headEnd/>
            <a:tailEnd/>
          </a:ln>
        </p:spPr>
        <p:txBody>
          <a:bodyPr/>
          <a:lstStyle/>
          <a:p>
            <a:endParaRPr lang="en-US"/>
          </a:p>
        </p:txBody>
      </p:sp>
      <p:sp>
        <p:nvSpPr>
          <p:cNvPr id="74762" name="Freeform 14"/>
          <p:cNvSpPr>
            <a:spLocks/>
          </p:cNvSpPr>
          <p:nvPr/>
        </p:nvSpPr>
        <p:spPr bwMode="auto">
          <a:xfrm>
            <a:off x="4014788" y="2809875"/>
            <a:ext cx="614362" cy="114300"/>
          </a:xfrm>
          <a:custGeom>
            <a:avLst/>
            <a:gdLst>
              <a:gd name="T0" fmla="*/ 0 w 387"/>
              <a:gd name="T1" fmla="*/ 85685313 h 72"/>
              <a:gd name="T2" fmla="*/ 32761211 w 387"/>
              <a:gd name="T3" fmla="*/ 78125638 h 72"/>
              <a:gd name="T4" fmla="*/ 70564318 w 387"/>
              <a:gd name="T5" fmla="*/ 55443438 h 72"/>
              <a:gd name="T6" fmla="*/ 118446454 w 387"/>
              <a:gd name="T7" fmla="*/ 47883763 h 72"/>
              <a:gd name="T8" fmla="*/ 189010771 w 387"/>
              <a:gd name="T9" fmla="*/ 32762825 h 72"/>
              <a:gd name="T10" fmla="*/ 252015420 w 387"/>
              <a:gd name="T11" fmla="*/ 15120938 h 72"/>
              <a:gd name="T12" fmla="*/ 322579737 w 387"/>
              <a:gd name="T13" fmla="*/ 0 h 72"/>
              <a:gd name="T14" fmla="*/ 408264980 w 387"/>
              <a:gd name="T15" fmla="*/ 0 h 72"/>
              <a:gd name="T16" fmla="*/ 471268041 w 387"/>
              <a:gd name="T17" fmla="*/ 0 h 72"/>
              <a:gd name="T18" fmla="*/ 559474232 w 387"/>
              <a:gd name="T19" fmla="*/ 0 h 72"/>
              <a:gd name="T20" fmla="*/ 630038550 w 387"/>
              <a:gd name="T21" fmla="*/ 0 h 72"/>
              <a:gd name="T22" fmla="*/ 693041611 w 387"/>
              <a:gd name="T23" fmla="*/ 15120938 h 72"/>
              <a:gd name="T24" fmla="*/ 756046260 w 387"/>
              <a:gd name="T25" fmla="*/ 22682200 h 72"/>
              <a:gd name="T26" fmla="*/ 819049321 w 387"/>
              <a:gd name="T27" fmla="*/ 40322500 h 72"/>
              <a:gd name="T28" fmla="*/ 889613638 w 387"/>
              <a:gd name="T29" fmla="*/ 63004700 h 72"/>
              <a:gd name="T30" fmla="*/ 945057031 w 387"/>
              <a:gd name="T31" fmla="*/ 78125638 h 72"/>
              <a:gd name="T32" fmla="*/ 975298881 w 387"/>
              <a:gd name="T33" fmla="*/ 93246575 h 72"/>
              <a:gd name="T34" fmla="*/ 975298881 w 387"/>
              <a:gd name="T35" fmla="*/ 181451250 h 72"/>
              <a:gd name="T36" fmla="*/ 952618287 w 387"/>
              <a:gd name="T37" fmla="*/ 163810950 h 72"/>
              <a:gd name="T38" fmla="*/ 904734564 w 387"/>
              <a:gd name="T39" fmla="*/ 148690013 h 72"/>
              <a:gd name="T40" fmla="*/ 849291171 w 387"/>
              <a:gd name="T41" fmla="*/ 133569075 h 72"/>
              <a:gd name="T42" fmla="*/ 786288110 w 387"/>
              <a:gd name="T43" fmla="*/ 126007813 h 72"/>
              <a:gd name="T44" fmla="*/ 715723793 w 387"/>
              <a:gd name="T45" fmla="*/ 110886875 h 72"/>
              <a:gd name="T46" fmla="*/ 637598219 w 387"/>
              <a:gd name="T47" fmla="*/ 93246575 h 72"/>
              <a:gd name="T48" fmla="*/ 567033901 w 387"/>
              <a:gd name="T49" fmla="*/ 85685313 h 72"/>
              <a:gd name="T50" fmla="*/ 504030840 w 387"/>
              <a:gd name="T51" fmla="*/ 85685313 h 72"/>
              <a:gd name="T52" fmla="*/ 448587447 w 387"/>
              <a:gd name="T53" fmla="*/ 85685313 h 72"/>
              <a:gd name="T54" fmla="*/ 385582799 w 387"/>
              <a:gd name="T55" fmla="*/ 85685313 h 72"/>
              <a:gd name="T56" fmla="*/ 322579737 w 387"/>
              <a:gd name="T57" fmla="*/ 93246575 h 72"/>
              <a:gd name="T58" fmla="*/ 259575089 w 387"/>
              <a:gd name="T59" fmla="*/ 103327200 h 72"/>
              <a:gd name="T60" fmla="*/ 189010771 w 387"/>
              <a:gd name="T61" fmla="*/ 118448138 h 72"/>
              <a:gd name="T62" fmla="*/ 126007710 w 387"/>
              <a:gd name="T63" fmla="*/ 133569075 h 72"/>
              <a:gd name="T64" fmla="*/ 70564318 w 387"/>
              <a:gd name="T65" fmla="*/ 148690013 h 72"/>
              <a:gd name="T66" fmla="*/ 0 w 387"/>
              <a:gd name="T67" fmla="*/ 181451250 h 72"/>
              <a:gd name="T68" fmla="*/ 0 w 387"/>
              <a:gd name="T69" fmla="*/ 85685313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7" h="72">
                <a:moveTo>
                  <a:pt x="0" y="34"/>
                </a:moveTo>
                <a:lnTo>
                  <a:pt x="13" y="31"/>
                </a:lnTo>
                <a:lnTo>
                  <a:pt x="28" y="22"/>
                </a:lnTo>
                <a:lnTo>
                  <a:pt x="47" y="19"/>
                </a:lnTo>
                <a:lnTo>
                  <a:pt x="75" y="13"/>
                </a:lnTo>
                <a:lnTo>
                  <a:pt x="100" y="6"/>
                </a:lnTo>
                <a:lnTo>
                  <a:pt x="128" y="0"/>
                </a:lnTo>
                <a:lnTo>
                  <a:pt x="162" y="0"/>
                </a:lnTo>
                <a:lnTo>
                  <a:pt x="187" y="0"/>
                </a:lnTo>
                <a:lnTo>
                  <a:pt x="222" y="0"/>
                </a:lnTo>
                <a:lnTo>
                  <a:pt x="250" y="0"/>
                </a:lnTo>
                <a:lnTo>
                  <a:pt x="275" y="6"/>
                </a:lnTo>
                <a:lnTo>
                  <a:pt x="300" y="9"/>
                </a:lnTo>
                <a:lnTo>
                  <a:pt x="325" y="16"/>
                </a:lnTo>
                <a:lnTo>
                  <a:pt x="353" y="25"/>
                </a:lnTo>
                <a:lnTo>
                  <a:pt x="375" y="31"/>
                </a:lnTo>
                <a:lnTo>
                  <a:pt x="387" y="37"/>
                </a:lnTo>
                <a:lnTo>
                  <a:pt x="387" y="72"/>
                </a:lnTo>
                <a:lnTo>
                  <a:pt x="378" y="65"/>
                </a:lnTo>
                <a:lnTo>
                  <a:pt x="359" y="59"/>
                </a:lnTo>
                <a:lnTo>
                  <a:pt x="337" y="53"/>
                </a:lnTo>
                <a:lnTo>
                  <a:pt x="312" y="50"/>
                </a:lnTo>
                <a:lnTo>
                  <a:pt x="284" y="44"/>
                </a:lnTo>
                <a:lnTo>
                  <a:pt x="253" y="37"/>
                </a:lnTo>
                <a:lnTo>
                  <a:pt x="225" y="34"/>
                </a:lnTo>
                <a:lnTo>
                  <a:pt x="200" y="34"/>
                </a:lnTo>
                <a:lnTo>
                  <a:pt x="178" y="34"/>
                </a:lnTo>
                <a:lnTo>
                  <a:pt x="153" y="34"/>
                </a:lnTo>
                <a:lnTo>
                  <a:pt x="128" y="37"/>
                </a:lnTo>
                <a:lnTo>
                  <a:pt x="103" y="41"/>
                </a:lnTo>
                <a:lnTo>
                  <a:pt x="75" y="47"/>
                </a:lnTo>
                <a:lnTo>
                  <a:pt x="50" y="53"/>
                </a:lnTo>
                <a:lnTo>
                  <a:pt x="28" y="59"/>
                </a:lnTo>
                <a:lnTo>
                  <a:pt x="0" y="72"/>
                </a:lnTo>
                <a:lnTo>
                  <a:pt x="0" y="34"/>
                </a:lnTo>
                <a:close/>
              </a:path>
            </a:pathLst>
          </a:custGeom>
          <a:solidFill>
            <a:srgbClr val="000000"/>
          </a:solidFill>
          <a:ln w="14288">
            <a:solidFill>
              <a:srgbClr val="000000"/>
            </a:solidFill>
            <a:prstDash val="solid"/>
            <a:round/>
            <a:headEnd/>
            <a:tailEnd/>
          </a:ln>
        </p:spPr>
        <p:txBody>
          <a:bodyPr/>
          <a:lstStyle/>
          <a:p>
            <a:endParaRPr lang="en-US"/>
          </a:p>
        </p:txBody>
      </p:sp>
      <p:grpSp>
        <p:nvGrpSpPr>
          <p:cNvPr id="74763" name="Group 15"/>
          <p:cNvGrpSpPr>
            <a:grpSpLocks/>
          </p:cNvGrpSpPr>
          <p:nvPr/>
        </p:nvGrpSpPr>
        <p:grpSpPr bwMode="auto">
          <a:xfrm>
            <a:off x="4629150" y="2357438"/>
            <a:ext cx="922338" cy="2555875"/>
            <a:chOff x="2916" y="1485"/>
            <a:chExt cx="581" cy="1610"/>
          </a:xfrm>
        </p:grpSpPr>
        <p:sp>
          <p:nvSpPr>
            <p:cNvPr id="74781" name="Freeform 16"/>
            <p:cNvSpPr>
              <a:spLocks/>
            </p:cNvSpPr>
            <p:nvPr/>
          </p:nvSpPr>
          <p:spPr bwMode="auto">
            <a:xfrm>
              <a:off x="3306" y="1526"/>
              <a:ext cx="191" cy="1569"/>
            </a:xfrm>
            <a:custGeom>
              <a:avLst/>
              <a:gdLst>
                <a:gd name="T0" fmla="*/ 0 w 191"/>
                <a:gd name="T1" fmla="*/ 0 h 1569"/>
                <a:gd name="T2" fmla="*/ 191 w 191"/>
                <a:gd name="T3" fmla="*/ 245 h 1569"/>
                <a:gd name="T4" fmla="*/ 191 w 191"/>
                <a:gd name="T5" fmla="*/ 1569 h 1569"/>
                <a:gd name="T6" fmla="*/ 0 w 191"/>
                <a:gd name="T7" fmla="*/ 1569 h 1569"/>
                <a:gd name="T8" fmla="*/ 0 w 191"/>
                <a:gd name="T9" fmla="*/ 0 h 15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569">
                  <a:moveTo>
                    <a:pt x="0" y="0"/>
                  </a:moveTo>
                  <a:lnTo>
                    <a:pt x="191" y="245"/>
                  </a:lnTo>
                  <a:lnTo>
                    <a:pt x="191" y="1569"/>
                  </a:lnTo>
                  <a:lnTo>
                    <a:pt x="0" y="1569"/>
                  </a:lnTo>
                  <a:lnTo>
                    <a:pt x="0" y="0"/>
                  </a:lnTo>
                  <a:close/>
                </a:path>
              </a:pathLst>
            </a:custGeom>
            <a:solidFill>
              <a:srgbClr val="00FFFF"/>
            </a:solidFill>
            <a:ln w="14288">
              <a:solidFill>
                <a:srgbClr val="000000"/>
              </a:solidFill>
              <a:prstDash val="solid"/>
              <a:round/>
              <a:headEnd/>
              <a:tailEnd/>
            </a:ln>
          </p:spPr>
          <p:txBody>
            <a:bodyPr/>
            <a:lstStyle/>
            <a:p>
              <a:endParaRPr lang="en-US"/>
            </a:p>
          </p:txBody>
        </p:sp>
        <p:sp>
          <p:nvSpPr>
            <p:cNvPr id="74782" name="Freeform 17"/>
            <p:cNvSpPr>
              <a:spLocks/>
            </p:cNvSpPr>
            <p:nvPr/>
          </p:nvSpPr>
          <p:spPr bwMode="auto">
            <a:xfrm>
              <a:off x="2916" y="1485"/>
              <a:ext cx="390" cy="1610"/>
            </a:xfrm>
            <a:custGeom>
              <a:avLst/>
              <a:gdLst>
                <a:gd name="T0" fmla="*/ 0 w 390"/>
                <a:gd name="T1" fmla="*/ 1610 h 1610"/>
                <a:gd name="T2" fmla="*/ 0 w 390"/>
                <a:gd name="T3" fmla="*/ 38 h 1610"/>
                <a:gd name="T4" fmla="*/ 22 w 390"/>
                <a:gd name="T5" fmla="*/ 28 h 1610"/>
                <a:gd name="T6" fmla="*/ 53 w 390"/>
                <a:gd name="T7" fmla="*/ 19 h 1610"/>
                <a:gd name="T8" fmla="*/ 97 w 390"/>
                <a:gd name="T9" fmla="*/ 10 h 1610"/>
                <a:gd name="T10" fmla="*/ 131 w 390"/>
                <a:gd name="T11" fmla="*/ 3 h 1610"/>
                <a:gd name="T12" fmla="*/ 166 w 390"/>
                <a:gd name="T13" fmla="*/ 0 h 1610"/>
                <a:gd name="T14" fmla="*/ 190 w 390"/>
                <a:gd name="T15" fmla="*/ 3 h 1610"/>
                <a:gd name="T16" fmla="*/ 212 w 390"/>
                <a:gd name="T17" fmla="*/ 3 h 1610"/>
                <a:gd name="T18" fmla="*/ 234 w 390"/>
                <a:gd name="T19" fmla="*/ 3 h 1610"/>
                <a:gd name="T20" fmla="*/ 256 w 390"/>
                <a:gd name="T21" fmla="*/ 7 h 1610"/>
                <a:gd name="T22" fmla="*/ 275 w 390"/>
                <a:gd name="T23" fmla="*/ 10 h 1610"/>
                <a:gd name="T24" fmla="*/ 290 w 390"/>
                <a:gd name="T25" fmla="*/ 13 h 1610"/>
                <a:gd name="T26" fmla="*/ 318 w 390"/>
                <a:gd name="T27" fmla="*/ 16 h 1610"/>
                <a:gd name="T28" fmla="*/ 356 w 390"/>
                <a:gd name="T29" fmla="*/ 28 h 1610"/>
                <a:gd name="T30" fmla="*/ 375 w 390"/>
                <a:gd name="T31" fmla="*/ 31 h 1610"/>
                <a:gd name="T32" fmla="*/ 390 w 390"/>
                <a:gd name="T33" fmla="*/ 38 h 1610"/>
                <a:gd name="T34" fmla="*/ 390 w 390"/>
                <a:gd name="T35" fmla="*/ 1610 h 1610"/>
                <a:gd name="T36" fmla="*/ 0 w 390"/>
                <a:gd name="T37" fmla="*/ 1610 h 16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 h="1610">
                  <a:moveTo>
                    <a:pt x="0" y="1610"/>
                  </a:moveTo>
                  <a:lnTo>
                    <a:pt x="0" y="38"/>
                  </a:lnTo>
                  <a:lnTo>
                    <a:pt x="22" y="28"/>
                  </a:lnTo>
                  <a:lnTo>
                    <a:pt x="53" y="19"/>
                  </a:lnTo>
                  <a:lnTo>
                    <a:pt x="97" y="10"/>
                  </a:lnTo>
                  <a:lnTo>
                    <a:pt x="131" y="3"/>
                  </a:lnTo>
                  <a:lnTo>
                    <a:pt x="166" y="0"/>
                  </a:lnTo>
                  <a:lnTo>
                    <a:pt x="190" y="3"/>
                  </a:lnTo>
                  <a:lnTo>
                    <a:pt x="212" y="3"/>
                  </a:lnTo>
                  <a:lnTo>
                    <a:pt x="234" y="3"/>
                  </a:lnTo>
                  <a:lnTo>
                    <a:pt x="256" y="7"/>
                  </a:lnTo>
                  <a:lnTo>
                    <a:pt x="275" y="10"/>
                  </a:lnTo>
                  <a:lnTo>
                    <a:pt x="290" y="13"/>
                  </a:lnTo>
                  <a:lnTo>
                    <a:pt x="318" y="16"/>
                  </a:lnTo>
                  <a:lnTo>
                    <a:pt x="356" y="28"/>
                  </a:lnTo>
                  <a:lnTo>
                    <a:pt x="375" y="31"/>
                  </a:lnTo>
                  <a:lnTo>
                    <a:pt x="390" y="38"/>
                  </a:lnTo>
                  <a:lnTo>
                    <a:pt x="390" y="1610"/>
                  </a:lnTo>
                  <a:lnTo>
                    <a:pt x="0" y="1610"/>
                  </a:lnTo>
                  <a:close/>
                </a:path>
              </a:pathLst>
            </a:custGeom>
            <a:solidFill>
              <a:srgbClr val="00FFFF"/>
            </a:solidFill>
            <a:ln w="14288">
              <a:solidFill>
                <a:srgbClr val="000000"/>
              </a:solidFill>
              <a:prstDash val="solid"/>
              <a:round/>
              <a:headEnd/>
              <a:tailEnd/>
            </a:ln>
          </p:spPr>
          <p:txBody>
            <a:bodyPr/>
            <a:lstStyle/>
            <a:p>
              <a:endParaRPr lang="en-US"/>
            </a:p>
          </p:txBody>
        </p:sp>
      </p:grpSp>
      <p:sp>
        <p:nvSpPr>
          <p:cNvPr id="74764" name="Freeform 18"/>
          <p:cNvSpPr>
            <a:spLocks/>
          </p:cNvSpPr>
          <p:nvPr/>
        </p:nvSpPr>
        <p:spPr bwMode="auto">
          <a:xfrm>
            <a:off x="4629150" y="4403725"/>
            <a:ext cx="614363" cy="117475"/>
          </a:xfrm>
          <a:custGeom>
            <a:avLst/>
            <a:gdLst>
              <a:gd name="T0" fmla="*/ 0 w 387"/>
              <a:gd name="T1" fmla="*/ 93246575 h 74"/>
              <a:gd name="T2" fmla="*/ 32762852 w 387"/>
              <a:gd name="T3" fmla="*/ 78125638 h 74"/>
              <a:gd name="T4" fmla="*/ 70564432 w 387"/>
              <a:gd name="T5" fmla="*/ 63004700 h 74"/>
              <a:gd name="T6" fmla="*/ 118448234 w 387"/>
              <a:gd name="T7" fmla="*/ 45362813 h 74"/>
              <a:gd name="T8" fmla="*/ 189012666 w 387"/>
              <a:gd name="T9" fmla="*/ 30241875 h 74"/>
              <a:gd name="T10" fmla="*/ 252015830 w 387"/>
              <a:gd name="T11" fmla="*/ 22682200 h 74"/>
              <a:gd name="T12" fmla="*/ 322580263 w 387"/>
              <a:gd name="T13" fmla="*/ 7561263 h 74"/>
              <a:gd name="T14" fmla="*/ 408265645 w 387"/>
              <a:gd name="T15" fmla="*/ 0 h 74"/>
              <a:gd name="T16" fmla="*/ 471270396 w 387"/>
              <a:gd name="T17" fmla="*/ 0 h 74"/>
              <a:gd name="T18" fmla="*/ 559475143 w 387"/>
              <a:gd name="T19" fmla="*/ 0 h 74"/>
              <a:gd name="T20" fmla="*/ 630039575 w 387"/>
              <a:gd name="T21" fmla="*/ 7561263 h 74"/>
              <a:gd name="T22" fmla="*/ 693044327 w 387"/>
              <a:gd name="T23" fmla="*/ 15120938 h 74"/>
              <a:gd name="T24" fmla="*/ 756047490 w 387"/>
              <a:gd name="T25" fmla="*/ 30241875 h 74"/>
              <a:gd name="T26" fmla="*/ 819052242 w 387"/>
              <a:gd name="T27" fmla="*/ 45362813 h 74"/>
              <a:gd name="T28" fmla="*/ 889616674 w 387"/>
              <a:gd name="T29" fmla="*/ 63004700 h 74"/>
              <a:gd name="T30" fmla="*/ 945060157 w 387"/>
              <a:gd name="T31" fmla="*/ 78125638 h 74"/>
              <a:gd name="T32" fmla="*/ 975302056 w 387"/>
              <a:gd name="T33" fmla="*/ 93246575 h 74"/>
              <a:gd name="T34" fmla="*/ 975302056 w 387"/>
              <a:gd name="T35" fmla="*/ 178931888 h 74"/>
              <a:gd name="T36" fmla="*/ 952619838 w 387"/>
              <a:gd name="T37" fmla="*/ 171370625 h 74"/>
              <a:gd name="T38" fmla="*/ 904737624 w 387"/>
              <a:gd name="T39" fmla="*/ 156249688 h 74"/>
              <a:gd name="T40" fmla="*/ 849294141 w 387"/>
              <a:gd name="T41" fmla="*/ 141128750 h 74"/>
              <a:gd name="T42" fmla="*/ 786289390 w 387"/>
              <a:gd name="T43" fmla="*/ 131048125 h 74"/>
              <a:gd name="T44" fmla="*/ 715724957 w 387"/>
              <a:gd name="T45" fmla="*/ 115927188 h 74"/>
              <a:gd name="T46" fmla="*/ 637600844 w 387"/>
              <a:gd name="T47" fmla="*/ 100806250 h 74"/>
              <a:gd name="T48" fmla="*/ 567036411 w 387"/>
              <a:gd name="T49" fmla="*/ 93246575 h 74"/>
              <a:gd name="T50" fmla="*/ 504031660 w 387"/>
              <a:gd name="T51" fmla="*/ 93246575 h 74"/>
              <a:gd name="T52" fmla="*/ 448588178 w 387"/>
              <a:gd name="T53" fmla="*/ 93246575 h 74"/>
              <a:gd name="T54" fmla="*/ 385585014 w 387"/>
              <a:gd name="T55" fmla="*/ 93246575 h 74"/>
              <a:gd name="T56" fmla="*/ 322580263 w 387"/>
              <a:gd name="T57" fmla="*/ 93246575 h 74"/>
              <a:gd name="T58" fmla="*/ 259577099 w 387"/>
              <a:gd name="T59" fmla="*/ 108367513 h 74"/>
              <a:gd name="T60" fmla="*/ 189012666 w 387"/>
              <a:gd name="T61" fmla="*/ 123488450 h 74"/>
              <a:gd name="T62" fmla="*/ 126007915 w 387"/>
              <a:gd name="T63" fmla="*/ 141128750 h 74"/>
              <a:gd name="T64" fmla="*/ 70564432 w 387"/>
              <a:gd name="T65" fmla="*/ 156249688 h 74"/>
              <a:gd name="T66" fmla="*/ 0 w 387"/>
              <a:gd name="T67" fmla="*/ 186491563 h 74"/>
              <a:gd name="T68" fmla="*/ 0 w 387"/>
              <a:gd name="T69" fmla="*/ 93246575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7" h="74">
                <a:moveTo>
                  <a:pt x="0" y="37"/>
                </a:moveTo>
                <a:lnTo>
                  <a:pt x="13" y="31"/>
                </a:lnTo>
                <a:lnTo>
                  <a:pt x="28" y="25"/>
                </a:lnTo>
                <a:lnTo>
                  <a:pt x="47" y="18"/>
                </a:lnTo>
                <a:lnTo>
                  <a:pt x="75" y="12"/>
                </a:lnTo>
                <a:lnTo>
                  <a:pt x="100" y="9"/>
                </a:lnTo>
                <a:lnTo>
                  <a:pt x="128" y="3"/>
                </a:lnTo>
                <a:lnTo>
                  <a:pt x="162" y="0"/>
                </a:lnTo>
                <a:lnTo>
                  <a:pt x="187" y="0"/>
                </a:lnTo>
                <a:lnTo>
                  <a:pt x="222" y="0"/>
                </a:lnTo>
                <a:lnTo>
                  <a:pt x="250" y="3"/>
                </a:lnTo>
                <a:lnTo>
                  <a:pt x="275" y="6"/>
                </a:lnTo>
                <a:lnTo>
                  <a:pt x="300" y="12"/>
                </a:lnTo>
                <a:lnTo>
                  <a:pt x="325" y="18"/>
                </a:lnTo>
                <a:lnTo>
                  <a:pt x="353" y="25"/>
                </a:lnTo>
                <a:lnTo>
                  <a:pt x="375" y="31"/>
                </a:lnTo>
                <a:lnTo>
                  <a:pt x="387" y="37"/>
                </a:lnTo>
                <a:lnTo>
                  <a:pt x="387" y="71"/>
                </a:lnTo>
                <a:lnTo>
                  <a:pt x="378" y="68"/>
                </a:lnTo>
                <a:lnTo>
                  <a:pt x="359" y="62"/>
                </a:lnTo>
                <a:lnTo>
                  <a:pt x="337" y="56"/>
                </a:lnTo>
                <a:lnTo>
                  <a:pt x="312" y="52"/>
                </a:lnTo>
                <a:lnTo>
                  <a:pt x="284" y="46"/>
                </a:lnTo>
                <a:lnTo>
                  <a:pt x="253" y="40"/>
                </a:lnTo>
                <a:lnTo>
                  <a:pt x="225" y="37"/>
                </a:lnTo>
                <a:lnTo>
                  <a:pt x="200" y="37"/>
                </a:lnTo>
                <a:lnTo>
                  <a:pt x="178" y="37"/>
                </a:lnTo>
                <a:lnTo>
                  <a:pt x="153" y="37"/>
                </a:lnTo>
                <a:lnTo>
                  <a:pt x="128" y="37"/>
                </a:lnTo>
                <a:lnTo>
                  <a:pt x="103" y="43"/>
                </a:lnTo>
                <a:lnTo>
                  <a:pt x="75" y="49"/>
                </a:lnTo>
                <a:lnTo>
                  <a:pt x="50" y="56"/>
                </a:lnTo>
                <a:lnTo>
                  <a:pt x="28" y="62"/>
                </a:lnTo>
                <a:lnTo>
                  <a:pt x="0" y="74"/>
                </a:lnTo>
                <a:lnTo>
                  <a:pt x="0" y="37"/>
                </a:lnTo>
                <a:close/>
              </a:path>
            </a:pathLst>
          </a:custGeom>
          <a:solidFill>
            <a:srgbClr val="000000"/>
          </a:solidFill>
          <a:ln w="14288">
            <a:solidFill>
              <a:srgbClr val="000000"/>
            </a:solidFill>
            <a:prstDash val="solid"/>
            <a:round/>
            <a:headEnd/>
            <a:tailEnd/>
          </a:ln>
        </p:spPr>
        <p:txBody>
          <a:bodyPr/>
          <a:lstStyle/>
          <a:p>
            <a:endParaRPr lang="en-US"/>
          </a:p>
        </p:txBody>
      </p:sp>
      <p:sp>
        <p:nvSpPr>
          <p:cNvPr id="74765" name="Freeform 19"/>
          <p:cNvSpPr>
            <a:spLocks/>
          </p:cNvSpPr>
          <p:nvPr/>
        </p:nvSpPr>
        <p:spPr bwMode="auto">
          <a:xfrm>
            <a:off x="4633913" y="4551363"/>
            <a:ext cx="614362" cy="112712"/>
          </a:xfrm>
          <a:custGeom>
            <a:avLst/>
            <a:gdLst>
              <a:gd name="T0" fmla="*/ 0 w 387"/>
              <a:gd name="T1" fmla="*/ 85684932 h 71"/>
              <a:gd name="T2" fmla="*/ 25201542 w 387"/>
              <a:gd name="T3" fmla="*/ 78123703 h 71"/>
              <a:gd name="T4" fmla="*/ 63003061 w 387"/>
              <a:gd name="T5" fmla="*/ 55443192 h 71"/>
              <a:gd name="T6" fmla="*/ 110886785 w 387"/>
              <a:gd name="T7" fmla="*/ 47881963 h 71"/>
              <a:gd name="T8" fmla="*/ 189010771 w 387"/>
              <a:gd name="T9" fmla="*/ 30241741 h 71"/>
              <a:gd name="T10" fmla="*/ 244454164 w 387"/>
              <a:gd name="T11" fmla="*/ 15120870 h 71"/>
              <a:gd name="T12" fmla="*/ 322579737 w 387"/>
              <a:gd name="T13" fmla="*/ 0 h 71"/>
              <a:gd name="T14" fmla="*/ 410784341 w 387"/>
              <a:gd name="T15" fmla="*/ 0 h 71"/>
              <a:gd name="T16" fmla="*/ 471268041 w 387"/>
              <a:gd name="T17" fmla="*/ 0 h 71"/>
              <a:gd name="T18" fmla="*/ 551912976 w 387"/>
              <a:gd name="T19" fmla="*/ 0 h 71"/>
              <a:gd name="T20" fmla="*/ 630038550 w 387"/>
              <a:gd name="T21" fmla="*/ 7559641 h 71"/>
              <a:gd name="T22" fmla="*/ 693041611 w 387"/>
              <a:gd name="T23" fmla="*/ 15120870 h 71"/>
              <a:gd name="T24" fmla="*/ 756046260 w 387"/>
              <a:gd name="T25" fmla="*/ 22680512 h 71"/>
              <a:gd name="T26" fmla="*/ 819049321 w 387"/>
              <a:gd name="T27" fmla="*/ 37801382 h 71"/>
              <a:gd name="T28" fmla="*/ 889613638 w 387"/>
              <a:gd name="T29" fmla="*/ 63002833 h 71"/>
              <a:gd name="T30" fmla="*/ 945057031 w 387"/>
              <a:gd name="T31" fmla="*/ 78123703 h 71"/>
              <a:gd name="T32" fmla="*/ 975298881 w 387"/>
              <a:gd name="T33" fmla="*/ 93244574 h 71"/>
              <a:gd name="T34" fmla="*/ 975298881 w 387"/>
              <a:gd name="T35" fmla="*/ 178929506 h 71"/>
              <a:gd name="T36" fmla="*/ 952618287 w 387"/>
              <a:gd name="T37" fmla="*/ 163808636 h 71"/>
              <a:gd name="T38" fmla="*/ 897174895 w 387"/>
              <a:gd name="T39" fmla="*/ 156248994 h 71"/>
              <a:gd name="T40" fmla="*/ 841731502 w 387"/>
              <a:gd name="T41" fmla="*/ 141128124 h 71"/>
              <a:gd name="T42" fmla="*/ 778726854 w 387"/>
              <a:gd name="T43" fmla="*/ 126007254 h 71"/>
              <a:gd name="T44" fmla="*/ 708162536 w 387"/>
              <a:gd name="T45" fmla="*/ 108365444 h 71"/>
              <a:gd name="T46" fmla="*/ 637598219 w 387"/>
              <a:gd name="T47" fmla="*/ 93244574 h 71"/>
              <a:gd name="T48" fmla="*/ 567033901 w 387"/>
              <a:gd name="T49" fmla="*/ 85684932 h 71"/>
              <a:gd name="T50" fmla="*/ 496469583 w 387"/>
              <a:gd name="T51" fmla="*/ 85684932 h 71"/>
              <a:gd name="T52" fmla="*/ 448587447 w 387"/>
              <a:gd name="T53" fmla="*/ 85684932 h 71"/>
              <a:gd name="T54" fmla="*/ 385582799 w 387"/>
              <a:gd name="T55" fmla="*/ 85684932 h 71"/>
              <a:gd name="T56" fmla="*/ 322579737 w 387"/>
              <a:gd name="T57" fmla="*/ 93244574 h 71"/>
              <a:gd name="T58" fmla="*/ 259575089 w 387"/>
              <a:gd name="T59" fmla="*/ 108365444 h 71"/>
              <a:gd name="T60" fmla="*/ 189010771 w 387"/>
              <a:gd name="T61" fmla="*/ 126007254 h 71"/>
              <a:gd name="T62" fmla="*/ 126007710 w 387"/>
              <a:gd name="T63" fmla="*/ 133566895 h 71"/>
              <a:gd name="T64" fmla="*/ 63003061 w 387"/>
              <a:gd name="T65" fmla="*/ 156248994 h 71"/>
              <a:gd name="T66" fmla="*/ 0 w 387"/>
              <a:gd name="T67" fmla="*/ 178929506 h 71"/>
              <a:gd name="T68" fmla="*/ 0 w 387"/>
              <a:gd name="T69" fmla="*/ 85684932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7" h="71">
                <a:moveTo>
                  <a:pt x="0" y="34"/>
                </a:moveTo>
                <a:lnTo>
                  <a:pt x="10" y="31"/>
                </a:lnTo>
                <a:lnTo>
                  <a:pt x="25" y="22"/>
                </a:lnTo>
                <a:lnTo>
                  <a:pt x="44" y="19"/>
                </a:lnTo>
                <a:lnTo>
                  <a:pt x="75" y="12"/>
                </a:lnTo>
                <a:lnTo>
                  <a:pt x="97" y="6"/>
                </a:lnTo>
                <a:lnTo>
                  <a:pt x="128" y="0"/>
                </a:lnTo>
                <a:lnTo>
                  <a:pt x="163" y="0"/>
                </a:lnTo>
                <a:lnTo>
                  <a:pt x="187" y="0"/>
                </a:lnTo>
                <a:lnTo>
                  <a:pt x="219" y="0"/>
                </a:lnTo>
                <a:lnTo>
                  <a:pt x="250" y="3"/>
                </a:lnTo>
                <a:lnTo>
                  <a:pt x="275" y="6"/>
                </a:lnTo>
                <a:lnTo>
                  <a:pt x="300" y="9"/>
                </a:lnTo>
                <a:lnTo>
                  <a:pt x="325" y="15"/>
                </a:lnTo>
                <a:lnTo>
                  <a:pt x="353" y="25"/>
                </a:lnTo>
                <a:lnTo>
                  <a:pt x="375" y="31"/>
                </a:lnTo>
                <a:lnTo>
                  <a:pt x="387" y="37"/>
                </a:lnTo>
                <a:lnTo>
                  <a:pt x="387" y="71"/>
                </a:lnTo>
                <a:lnTo>
                  <a:pt x="378" y="65"/>
                </a:lnTo>
                <a:lnTo>
                  <a:pt x="356" y="62"/>
                </a:lnTo>
                <a:lnTo>
                  <a:pt x="334" y="56"/>
                </a:lnTo>
                <a:lnTo>
                  <a:pt x="309" y="50"/>
                </a:lnTo>
                <a:lnTo>
                  <a:pt x="281" y="43"/>
                </a:lnTo>
                <a:lnTo>
                  <a:pt x="253" y="37"/>
                </a:lnTo>
                <a:lnTo>
                  <a:pt x="225" y="34"/>
                </a:lnTo>
                <a:lnTo>
                  <a:pt x="197" y="34"/>
                </a:lnTo>
                <a:lnTo>
                  <a:pt x="178" y="34"/>
                </a:lnTo>
                <a:lnTo>
                  <a:pt x="153" y="34"/>
                </a:lnTo>
                <a:lnTo>
                  <a:pt x="128" y="37"/>
                </a:lnTo>
                <a:lnTo>
                  <a:pt x="103" y="43"/>
                </a:lnTo>
                <a:lnTo>
                  <a:pt x="75" y="50"/>
                </a:lnTo>
                <a:lnTo>
                  <a:pt x="50" y="53"/>
                </a:lnTo>
                <a:lnTo>
                  <a:pt x="25" y="62"/>
                </a:lnTo>
                <a:lnTo>
                  <a:pt x="0" y="71"/>
                </a:lnTo>
                <a:lnTo>
                  <a:pt x="0" y="34"/>
                </a:lnTo>
                <a:close/>
              </a:path>
            </a:pathLst>
          </a:custGeom>
          <a:solidFill>
            <a:srgbClr val="000000"/>
          </a:solidFill>
          <a:ln w="14288">
            <a:solidFill>
              <a:srgbClr val="000000"/>
            </a:solidFill>
            <a:prstDash val="solid"/>
            <a:round/>
            <a:headEnd/>
            <a:tailEnd/>
          </a:ln>
        </p:spPr>
        <p:txBody>
          <a:bodyPr/>
          <a:lstStyle/>
          <a:p>
            <a:endParaRPr lang="en-US"/>
          </a:p>
        </p:txBody>
      </p:sp>
      <p:sp>
        <p:nvSpPr>
          <p:cNvPr id="74766" name="Freeform 20"/>
          <p:cNvSpPr>
            <a:spLocks/>
          </p:cNvSpPr>
          <p:nvPr/>
        </p:nvSpPr>
        <p:spPr bwMode="auto">
          <a:xfrm>
            <a:off x="4633913" y="2809875"/>
            <a:ext cx="614362" cy="114300"/>
          </a:xfrm>
          <a:custGeom>
            <a:avLst/>
            <a:gdLst>
              <a:gd name="T0" fmla="*/ 0 w 387"/>
              <a:gd name="T1" fmla="*/ 85685313 h 72"/>
              <a:gd name="T2" fmla="*/ 25201542 w 387"/>
              <a:gd name="T3" fmla="*/ 78125638 h 72"/>
              <a:gd name="T4" fmla="*/ 63003061 w 387"/>
              <a:gd name="T5" fmla="*/ 55443438 h 72"/>
              <a:gd name="T6" fmla="*/ 110886785 w 387"/>
              <a:gd name="T7" fmla="*/ 47883763 h 72"/>
              <a:gd name="T8" fmla="*/ 189010771 w 387"/>
              <a:gd name="T9" fmla="*/ 32762825 h 72"/>
              <a:gd name="T10" fmla="*/ 244454164 w 387"/>
              <a:gd name="T11" fmla="*/ 15120938 h 72"/>
              <a:gd name="T12" fmla="*/ 322579737 w 387"/>
              <a:gd name="T13" fmla="*/ 0 h 72"/>
              <a:gd name="T14" fmla="*/ 410784341 w 387"/>
              <a:gd name="T15" fmla="*/ 0 h 72"/>
              <a:gd name="T16" fmla="*/ 471268041 w 387"/>
              <a:gd name="T17" fmla="*/ 0 h 72"/>
              <a:gd name="T18" fmla="*/ 551912976 w 387"/>
              <a:gd name="T19" fmla="*/ 0 h 72"/>
              <a:gd name="T20" fmla="*/ 630038550 w 387"/>
              <a:gd name="T21" fmla="*/ 0 h 72"/>
              <a:gd name="T22" fmla="*/ 693041611 w 387"/>
              <a:gd name="T23" fmla="*/ 15120938 h 72"/>
              <a:gd name="T24" fmla="*/ 756046260 w 387"/>
              <a:gd name="T25" fmla="*/ 22682200 h 72"/>
              <a:gd name="T26" fmla="*/ 819049321 w 387"/>
              <a:gd name="T27" fmla="*/ 40322500 h 72"/>
              <a:gd name="T28" fmla="*/ 889613638 w 387"/>
              <a:gd name="T29" fmla="*/ 63004700 h 72"/>
              <a:gd name="T30" fmla="*/ 945057031 w 387"/>
              <a:gd name="T31" fmla="*/ 78125638 h 72"/>
              <a:gd name="T32" fmla="*/ 975298881 w 387"/>
              <a:gd name="T33" fmla="*/ 93246575 h 72"/>
              <a:gd name="T34" fmla="*/ 975298881 w 387"/>
              <a:gd name="T35" fmla="*/ 181451250 h 72"/>
              <a:gd name="T36" fmla="*/ 952618287 w 387"/>
              <a:gd name="T37" fmla="*/ 163810950 h 72"/>
              <a:gd name="T38" fmla="*/ 897174895 w 387"/>
              <a:gd name="T39" fmla="*/ 148690013 h 72"/>
              <a:gd name="T40" fmla="*/ 841731502 w 387"/>
              <a:gd name="T41" fmla="*/ 133569075 h 72"/>
              <a:gd name="T42" fmla="*/ 778726854 w 387"/>
              <a:gd name="T43" fmla="*/ 126007813 h 72"/>
              <a:gd name="T44" fmla="*/ 708162536 w 387"/>
              <a:gd name="T45" fmla="*/ 110886875 h 72"/>
              <a:gd name="T46" fmla="*/ 637598219 w 387"/>
              <a:gd name="T47" fmla="*/ 93246575 h 72"/>
              <a:gd name="T48" fmla="*/ 567033901 w 387"/>
              <a:gd name="T49" fmla="*/ 85685313 h 72"/>
              <a:gd name="T50" fmla="*/ 496469583 w 387"/>
              <a:gd name="T51" fmla="*/ 85685313 h 72"/>
              <a:gd name="T52" fmla="*/ 448587447 w 387"/>
              <a:gd name="T53" fmla="*/ 85685313 h 72"/>
              <a:gd name="T54" fmla="*/ 385582799 w 387"/>
              <a:gd name="T55" fmla="*/ 85685313 h 72"/>
              <a:gd name="T56" fmla="*/ 322579737 w 387"/>
              <a:gd name="T57" fmla="*/ 93246575 h 72"/>
              <a:gd name="T58" fmla="*/ 259575089 w 387"/>
              <a:gd name="T59" fmla="*/ 103327200 h 72"/>
              <a:gd name="T60" fmla="*/ 189010771 w 387"/>
              <a:gd name="T61" fmla="*/ 118448138 h 72"/>
              <a:gd name="T62" fmla="*/ 126007710 w 387"/>
              <a:gd name="T63" fmla="*/ 133569075 h 72"/>
              <a:gd name="T64" fmla="*/ 63003061 w 387"/>
              <a:gd name="T65" fmla="*/ 148690013 h 72"/>
              <a:gd name="T66" fmla="*/ 0 w 387"/>
              <a:gd name="T67" fmla="*/ 181451250 h 72"/>
              <a:gd name="T68" fmla="*/ 0 w 387"/>
              <a:gd name="T69" fmla="*/ 85685313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87" h="72">
                <a:moveTo>
                  <a:pt x="0" y="34"/>
                </a:moveTo>
                <a:lnTo>
                  <a:pt x="10" y="31"/>
                </a:lnTo>
                <a:lnTo>
                  <a:pt x="25" y="22"/>
                </a:lnTo>
                <a:lnTo>
                  <a:pt x="44" y="19"/>
                </a:lnTo>
                <a:lnTo>
                  <a:pt x="75" y="13"/>
                </a:lnTo>
                <a:lnTo>
                  <a:pt x="97" y="6"/>
                </a:lnTo>
                <a:lnTo>
                  <a:pt x="128" y="0"/>
                </a:lnTo>
                <a:lnTo>
                  <a:pt x="163" y="0"/>
                </a:lnTo>
                <a:lnTo>
                  <a:pt x="187" y="0"/>
                </a:lnTo>
                <a:lnTo>
                  <a:pt x="219" y="0"/>
                </a:lnTo>
                <a:lnTo>
                  <a:pt x="250" y="0"/>
                </a:lnTo>
                <a:lnTo>
                  <a:pt x="275" y="6"/>
                </a:lnTo>
                <a:lnTo>
                  <a:pt x="300" y="9"/>
                </a:lnTo>
                <a:lnTo>
                  <a:pt x="325" y="16"/>
                </a:lnTo>
                <a:lnTo>
                  <a:pt x="353" y="25"/>
                </a:lnTo>
                <a:lnTo>
                  <a:pt x="375" y="31"/>
                </a:lnTo>
                <a:lnTo>
                  <a:pt x="387" y="37"/>
                </a:lnTo>
                <a:lnTo>
                  <a:pt x="387" y="72"/>
                </a:lnTo>
                <a:lnTo>
                  <a:pt x="378" y="65"/>
                </a:lnTo>
                <a:lnTo>
                  <a:pt x="356" y="59"/>
                </a:lnTo>
                <a:lnTo>
                  <a:pt x="334" y="53"/>
                </a:lnTo>
                <a:lnTo>
                  <a:pt x="309" y="50"/>
                </a:lnTo>
                <a:lnTo>
                  <a:pt x="281" y="44"/>
                </a:lnTo>
                <a:lnTo>
                  <a:pt x="253" y="37"/>
                </a:lnTo>
                <a:lnTo>
                  <a:pt x="225" y="34"/>
                </a:lnTo>
                <a:lnTo>
                  <a:pt x="197" y="34"/>
                </a:lnTo>
                <a:lnTo>
                  <a:pt x="178" y="34"/>
                </a:lnTo>
                <a:lnTo>
                  <a:pt x="153" y="34"/>
                </a:lnTo>
                <a:lnTo>
                  <a:pt x="128" y="37"/>
                </a:lnTo>
                <a:lnTo>
                  <a:pt x="103" y="41"/>
                </a:lnTo>
                <a:lnTo>
                  <a:pt x="75" y="47"/>
                </a:lnTo>
                <a:lnTo>
                  <a:pt x="50" y="53"/>
                </a:lnTo>
                <a:lnTo>
                  <a:pt x="25" y="59"/>
                </a:lnTo>
                <a:lnTo>
                  <a:pt x="0" y="72"/>
                </a:lnTo>
                <a:lnTo>
                  <a:pt x="0" y="34"/>
                </a:lnTo>
                <a:close/>
              </a:path>
            </a:pathLst>
          </a:custGeom>
          <a:solidFill>
            <a:srgbClr val="000000"/>
          </a:solidFill>
          <a:ln w="14288">
            <a:solidFill>
              <a:srgbClr val="000000"/>
            </a:solidFill>
            <a:prstDash val="solid"/>
            <a:round/>
            <a:headEnd/>
            <a:tailEnd/>
          </a:ln>
        </p:spPr>
        <p:txBody>
          <a:bodyPr/>
          <a:lstStyle/>
          <a:p>
            <a:endParaRPr lang="en-US"/>
          </a:p>
        </p:txBody>
      </p:sp>
      <p:sp>
        <p:nvSpPr>
          <p:cNvPr id="74767" name="Freeform 21"/>
          <p:cNvSpPr>
            <a:spLocks/>
          </p:cNvSpPr>
          <p:nvPr/>
        </p:nvSpPr>
        <p:spPr bwMode="auto">
          <a:xfrm>
            <a:off x="5253038" y="2357438"/>
            <a:ext cx="619125" cy="2555875"/>
          </a:xfrm>
          <a:custGeom>
            <a:avLst/>
            <a:gdLst>
              <a:gd name="T0" fmla="*/ 0 w 390"/>
              <a:gd name="T1" fmla="*/ 2147483646 h 1610"/>
              <a:gd name="T2" fmla="*/ 0 w 390"/>
              <a:gd name="T3" fmla="*/ 95765938 h 1610"/>
              <a:gd name="T4" fmla="*/ 55443438 w 390"/>
              <a:gd name="T5" fmla="*/ 70564375 h 1610"/>
              <a:gd name="T6" fmla="*/ 133569075 w 390"/>
              <a:gd name="T7" fmla="*/ 47883763 h 1610"/>
              <a:gd name="T8" fmla="*/ 244455950 w 390"/>
              <a:gd name="T9" fmla="*/ 25201563 h 1610"/>
              <a:gd name="T10" fmla="*/ 330141263 w 390"/>
              <a:gd name="T11" fmla="*/ 7561263 h 1610"/>
              <a:gd name="T12" fmla="*/ 418345938 w 390"/>
              <a:gd name="T13" fmla="*/ 0 h 1610"/>
              <a:gd name="T14" fmla="*/ 481350638 w 390"/>
              <a:gd name="T15" fmla="*/ 7561263 h 1610"/>
              <a:gd name="T16" fmla="*/ 526713450 w 390"/>
              <a:gd name="T17" fmla="*/ 7561263 h 1610"/>
              <a:gd name="T18" fmla="*/ 589716563 w 390"/>
              <a:gd name="T19" fmla="*/ 7561263 h 1610"/>
              <a:gd name="T20" fmla="*/ 645160000 w 390"/>
              <a:gd name="T21" fmla="*/ 17641888 h 1610"/>
              <a:gd name="T22" fmla="*/ 685482500 w 390"/>
              <a:gd name="T23" fmla="*/ 25201563 h 1610"/>
              <a:gd name="T24" fmla="*/ 723285638 w 390"/>
              <a:gd name="T25" fmla="*/ 32762825 h 1610"/>
              <a:gd name="T26" fmla="*/ 793850013 w 390"/>
              <a:gd name="T27" fmla="*/ 40322500 h 1610"/>
              <a:gd name="T28" fmla="*/ 897175625 w 390"/>
              <a:gd name="T29" fmla="*/ 70564375 h 1610"/>
              <a:gd name="T30" fmla="*/ 945059388 w 390"/>
              <a:gd name="T31" fmla="*/ 78125638 h 1610"/>
              <a:gd name="T32" fmla="*/ 982860938 w 390"/>
              <a:gd name="T33" fmla="*/ 95765938 h 1610"/>
              <a:gd name="T34" fmla="*/ 982860938 w 390"/>
              <a:gd name="T35" fmla="*/ 2147483646 h 1610"/>
              <a:gd name="T36" fmla="*/ 0 w 390"/>
              <a:gd name="T37" fmla="*/ 2147483646 h 16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90" h="1610">
                <a:moveTo>
                  <a:pt x="0" y="1610"/>
                </a:moveTo>
                <a:lnTo>
                  <a:pt x="0" y="38"/>
                </a:lnTo>
                <a:lnTo>
                  <a:pt x="22" y="28"/>
                </a:lnTo>
                <a:lnTo>
                  <a:pt x="53" y="19"/>
                </a:lnTo>
                <a:lnTo>
                  <a:pt x="97" y="10"/>
                </a:lnTo>
                <a:lnTo>
                  <a:pt x="131" y="3"/>
                </a:lnTo>
                <a:lnTo>
                  <a:pt x="166" y="0"/>
                </a:lnTo>
                <a:lnTo>
                  <a:pt x="191" y="3"/>
                </a:lnTo>
                <a:lnTo>
                  <a:pt x="209" y="3"/>
                </a:lnTo>
                <a:lnTo>
                  <a:pt x="234" y="3"/>
                </a:lnTo>
                <a:lnTo>
                  <a:pt x="256" y="7"/>
                </a:lnTo>
                <a:lnTo>
                  <a:pt x="272" y="10"/>
                </a:lnTo>
                <a:lnTo>
                  <a:pt x="287" y="13"/>
                </a:lnTo>
                <a:lnTo>
                  <a:pt x="315" y="16"/>
                </a:lnTo>
                <a:lnTo>
                  <a:pt x="356" y="28"/>
                </a:lnTo>
                <a:lnTo>
                  <a:pt x="375" y="31"/>
                </a:lnTo>
                <a:lnTo>
                  <a:pt x="390" y="38"/>
                </a:lnTo>
                <a:lnTo>
                  <a:pt x="390" y="1610"/>
                </a:lnTo>
                <a:lnTo>
                  <a:pt x="0" y="1610"/>
                </a:lnTo>
                <a:close/>
              </a:path>
            </a:pathLst>
          </a:custGeom>
          <a:solidFill>
            <a:srgbClr val="00FFFF"/>
          </a:solidFill>
          <a:ln w="14288">
            <a:solidFill>
              <a:srgbClr val="000000"/>
            </a:solidFill>
            <a:prstDash val="solid"/>
            <a:round/>
            <a:headEnd/>
            <a:tailEnd/>
          </a:ln>
        </p:spPr>
        <p:txBody>
          <a:bodyPr/>
          <a:lstStyle/>
          <a:p>
            <a:endParaRPr lang="en-US"/>
          </a:p>
        </p:txBody>
      </p:sp>
      <p:sp>
        <p:nvSpPr>
          <p:cNvPr id="74768" name="Freeform 22"/>
          <p:cNvSpPr>
            <a:spLocks/>
          </p:cNvSpPr>
          <p:nvPr/>
        </p:nvSpPr>
        <p:spPr bwMode="auto">
          <a:xfrm>
            <a:off x="5872163" y="2422525"/>
            <a:ext cx="303212" cy="2490788"/>
          </a:xfrm>
          <a:custGeom>
            <a:avLst/>
            <a:gdLst>
              <a:gd name="T0" fmla="*/ 0 w 191"/>
              <a:gd name="T1" fmla="*/ 0 h 1569"/>
              <a:gd name="T2" fmla="*/ 481348256 w 191"/>
              <a:gd name="T3" fmla="*/ 617439199 h 1569"/>
              <a:gd name="T4" fmla="*/ 481348256 w 191"/>
              <a:gd name="T5" fmla="*/ 2147483646 h 1569"/>
              <a:gd name="T6" fmla="*/ 0 w 191"/>
              <a:gd name="T7" fmla="*/ 2147483646 h 1569"/>
              <a:gd name="T8" fmla="*/ 0 w 191"/>
              <a:gd name="T9" fmla="*/ 0 h 15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1" h="1569">
                <a:moveTo>
                  <a:pt x="0" y="0"/>
                </a:moveTo>
                <a:lnTo>
                  <a:pt x="191" y="245"/>
                </a:lnTo>
                <a:lnTo>
                  <a:pt x="191" y="1569"/>
                </a:lnTo>
                <a:lnTo>
                  <a:pt x="0" y="1569"/>
                </a:lnTo>
                <a:lnTo>
                  <a:pt x="0" y="0"/>
                </a:lnTo>
                <a:close/>
              </a:path>
            </a:pathLst>
          </a:custGeom>
          <a:solidFill>
            <a:srgbClr val="3399FF"/>
          </a:solidFill>
          <a:ln w="14288">
            <a:solidFill>
              <a:srgbClr val="000000"/>
            </a:solidFill>
            <a:prstDash val="solid"/>
            <a:round/>
            <a:headEnd/>
            <a:tailEnd/>
          </a:ln>
        </p:spPr>
        <p:txBody>
          <a:bodyPr/>
          <a:lstStyle/>
          <a:p>
            <a:endParaRPr lang="en-US"/>
          </a:p>
        </p:txBody>
      </p:sp>
      <p:sp>
        <p:nvSpPr>
          <p:cNvPr id="74769" name="Freeform 23"/>
          <p:cNvSpPr>
            <a:spLocks/>
          </p:cNvSpPr>
          <p:nvPr/>
        </p:nvSpPr>
        <p:spPr bwMode="auto">
          <a:xfrm>
            <a:off x="5253038" y="4403725"/>
            <a:ext cx="619125" cy="117475"/>
          </a:xfrm>
          <a:custGeom>
            <a:avLst/>
            <a:gdLst>
              <a:gd name="T0" fmla="*/ 0 w 390"/>
              <a:gd name="T1" fmla="*/ 93246575 h 74"/>
              <a:gd name="T2" fmla="*/ 25201563 w 390"/>
              <a:gd name="T3" fmla="*/ 78125638 h 74"/>
              <a:gd name="T4" fmla="*/ 63004700 w 390"/>
              <a:gd name="T5" fmla="*/ 63004700 h 74"/>
              <a:gd name="T6" fmla="*/ 110886875 w 390"/>
              <a:gd name="T7" fmla="*/ 45362813 h 74"/>
              <a:gd name="T8" fmla="*/ 189012513 w 390"/>
              <a:gd name="T9" fmla="*/ 30241875 h 74"/>
              <a:gd name="T10" fmla="*/ 244455950 w 390"/>
              <a:gd name="T11" fmla="*/ 22682200 h 74"/>
              <a:gd name="T12" fmla="*/ 322580000 w 390"/>
              <a:gd name="T13" fmla="*/ 7561263 h 74"/>
              <a:gd name="T14" fmla="*/ 410786263 w 390"/>
              <a:gd name="T15" fmla="*/ 0 h 74"/>
              <a:gd name="T16" fmla="*/ 473789375 w 390"/>
              <a:gd name="T17" fmla="*/ 0 h 74"/>
              <a:gd name="T18" fmla="*/ 551915013 w 390"/>
              <a:gd name="T19" fmla="*/ 0 h 74"/>
              <a:gd name="T20" fmla="*/ 630039063 w 390"/>
              <a:gd name="T21" fmla="*/ 7561263 h 74"/>
              <a:gd name="T22" fmla="*/ 693043763 w 390"/>
              <a:gd name="T23" fmla="*/ 15120938 h 74"/>
              <a:gd name="T24" fmla="*/ 756046875 w 390"/>
              <a:gd name="T25" fmla="*/ 30241875 h 74"/>
              <a:gd name="T26" fmla="*/ 819051575 w 390"/>
              <a:gd name="T27" fmla="*/ 45362813 h 74"/>
              <a:gd name="T28" fmla="*/ 889615950 w 390"/>
              <a:gd name="T29" fmla="*/ 63004700 h 74"/>
              <a:gd name="T30" fmla="*/ 945059388 w 390"/>
              <a:gd name="T31" fmla="*/ 78125638 h 74"/>
              <a:gd name="T32" fmla="*/ 982860938 w 390"/>
              <a:gd name="T33" fmla="*/ 93246575 h 74"/>
              <a:gd name="T34" fmla="*/ 982860938 w 390"/>
              <a:gd name="T35" fmla="*/ 178931888 h 74"/>
              <a:gd name="T36" fmla="*/ 952619063 w 390"/>
              <a:gd name="T37" fmla="*/ 171370625 h 74"/>
              <a:gd name="T38" fmla="*/ 904736888 w 390"/>
              <a:gd name="T39" fmla="*/ 156249688 h 74"/>
              <a:gd name="T40" fmla="*/ 849293450 w 390"/>
              <a:gd name="T41" fmla="*/ 141128750 h 74"/>
              <a:gd name="T42" fmla="*/ 778729075 w 390"/>
              <a:gd name="T43" fmla="*/ 131048125 h 74"/>
              <a:gd name="T44" fmla="*/ 708164700 w 390"/>
              <a:gd name="T45" fmla="*/ 115927188 h 74"/>
              <a:gd name="T46" fmla="*/ 637600325 w 390"/>
              <a:gd name="T47" fmla="*/ 100806250 h 74"/>
              <a:gd name="T48" fmla="*/ 567035950 w 390"/>
              <a:gd name="T49" fmla="*/ 93246575 h 74"/>
              <a:gd name="T50" fmla="*/ 496471575 w 390"/>
              <a:gd name="T51" fmla="*/ 93246575 h 74"/>
              <a:gd name="T52" fmla="*/ 448587813 w 390"/>
              <a:gd name="T53" fmla="*/ 93246575 h 74"/>
              <a:gd name="T54" fmla="*/ 385584700 w 390"/>
              <a:gd name="T55" fmla="*/ 93246575 h 74"/>
              <a:gd name="T56" fmla="*/ 322580000 w 390"/>
              <a:gd name="T57" fmla="*/ 93246575 h 74"/>
              <a:gd name="T58" fmla="*/ 259576888 w 390"/>
              <a:gd name="T59" fmla="*/ 108367513 h 74"/>
              <a:gd name="T60" fmla="*/ 189012513 w 390"/>
              <a:gd name="T61" fmla="*/ 123488450 h 74"/>
              <a:gd name="T62" fmla="*/ 126007813 w 390"/>
              <a:gd name="T63" fmla="*/ 141128750 h 74"/>
              <a:gd name="T64" fmla="*/ 63004700 w 390"/>
              <a:gd name="T65" fmla="*/ 156249688 h 74"/>
              <a:gd name="T66" fmla="*/ 0 w 390"/>
              <a:gd name="T67" fmla="*/ 186491563 h 74"/>
              <a:gd name="T68" fmla="*/ 0 w 390"/>
              <a:gd name="T69" fmla="*/ 93246575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4">
                <a:moveTo>
                  <a:pt x="0" y="37"/>
                </a:moveTo>
                <a:lnTo>
                  <a:pt x="10" y="31"/>
                </a:lnTo>
                <a:lnTo>
                  <a:pt x="25" y="25"/>
                </a:lnTo>
                <a:lnTo>
                  <a:pt x="44" y="18"/>
                </a:lnTo>
                <a:lnTo>
                  <a:pt x="75" y="12"/>
                </a:lnTo>
                <a:lnTo>
                  <a:pt x="97" y="9"/>
                </a:lnTo>
                <a:lnTo>
                  <a:pt x="128" y="3"/>
                </a:lnTo>
                <a:lnTo>
                  <a:pt x="163" y="0"/>
                </a:lnTo>
                <a:lnTo>
                  <a:pt x="188" y="0"/>
                </a:lnTo>
                <a:lnTo>
                  <a:pt x="219" y="0"/>
                </a:lnTo>
                <a:lnTo>
                  <a:pt x="250" y="3"/>
                </a:lnTo>
                <a:lnTo>
                  <a:pt x="275" y="6"/>
                </a:lnTo>
                <a:lnTo>
                  <a:pt x="300" y="12"/>
                </a:lnTo>
                <a:lnTo>
                  <a:pt x="325" y="18"/>
                </a:lnTo>
                <a:lnTo>
                  <a:pt x="353" y="25"/>
                </a:lnTo>
                <a:lnTo>
                  <a:pt x="375" y="31"/>
                </a:lnTo>
                <a:lnTo>
                  <a:pt x="390" y="37"/>
                </a:lnTo>
                <a:lnTo>
                  <a:pt x="390" y="71"/>
                </a:lnTo>
                <a:lnTo>
                  <a:pt x="378" y="68"/>
                </a:lnTo>
                <a:lnTo>
                  <a:pt x="359" y="62"/>
                </a:lnTo>
                <a:lnTo>
                  <a:pt x="337" y="56"/>
                </a:lnTo>
                <a:lnTo>
                  <a:pt x="309" y="52"/>
                </a:lnTo>
                <a:lnTo>
                  <a:pt x="281" y="46"/>
                </a:lnTo>
                <a:lnTo>
                  <a:pt x="253" y="40"/>
                </a:lnTo>
                <a:lnTo>
                  <a:pt x="225" y="37"/>
                </a:lnTo>
                <a:lnTo>
                  <a:pt x="197" y="37"/>
                </a:lnTo>
                <a:lnTo>
                  <a:pt x="178" y="37"/>
                </a:lnTo>
                <a:lnTo>
                  <a:pt x="153" y="37"/>
                </a:lnTo>
                <a:lnTo>
                  <a:pt x="128" y="37"/>
                </a:lnTo>
                <a:lnTo>
                  <a:pt x="103" y="43"/>
                </a:lnTo>
                <a:lnTo>
                  <a:pt x="75" y="49"/>
                </a:lnTo>
                <a:lnTo>
                  <a:pt x="50" y="56"/>
                </a:lnTo>
                <a:lnTo>
                  <a:pt x="25" y="62"/>
                </a:lnTo>
                <a:lnTo>
                  <a:pt x="0" y="74"/>
                </a:lnTo>
                <a:lnTo>
                  <a:pt x="0" y="37"/>
                </a:lnTo>
                <a:close/>
              </a:path>
            </a:pathLst>
          </a:custGeom>
          <a:solidFill>
            <a:srgbClr val="000000"/>
          </a:solidFill>
          <a:ln w="14288">
            <a:solidFill>
              <a:srgbClr val="000000"/>
            </a:solidFill>
            <a:prstDash val="solid"/>
            <a:round/>
            <a:headEnd/>
            <a:tailEnd/>
          </a:ln>
        </p:spPr>
        <p:txBody>
          <a:bodyPr/>
          <a:lstStyle/>
          <a:p>
            <a:endParaRPr lang="en-US"/>
          </a:p>
        </p:txBody>
      </p:sp>
      <p:sp>
        <p:nvSpPr>
          <p:cNvPr id="74770" name="Freeform 24"/>
          <p:cNvSpPr>
            <a:spLocks/>
          </p:cNvSpPr>
          <p:nvPr/>
        </p:nvSpPr>
        <p:spPr bwMode="auto">
          <a:xfrm>
            <a:off x="5253038" y="4551363"/>
            <a:ext cx="619125" cy="112712"/>
          </a:xfrm>
          <a:custGeom>
            <a:avLst/>
            <a:gdLst>
              <a:gd name="T0" fmla="*/ 0 w 390"/>
              <a:gd name="T1" fmla="*/ 85684932 h 71"/>
              <a:gd name="T2" fmla="*/ 32762825 w 390"/>
              <a:gd name="T3" fmla="*/ 78123703 h 71"/>
              <a:gd name="T4" fmla="*/ 70564375 w 390"/>
              <a:gd name="T5" fmla="*/ 55443192 h 71"/>
              <a:gd name="T6" fmla="*/ 118448138 w 390"/>
              <a:gd name="T7" fmla="*/ 47881963 h 71"/>
              <a:gd name="T8" fmla="*/ 189012513 w 390"/>
              <a:gd name="T9" fmla="*/ 30241741 h 71"/>
              <a:gd name="T10" fmla="*/ 252015625 w 390"/>
              <a:gd name="T11" fmla="*/ 15120870 h 71"/>
              <a:gd name="T12" fmla="*/ 330141263 w 390"/>
              <a:gd name="T13" fmla="*/ 0 h 71"/>
              <a:gd name="T14" fmla="*/ 410786263 w 390"/>
              <a:gd name="T15" fmla="*/ 0 h 71"/>
              <a:gd name="T16" fmla="*/ 473789375 w 390"/>
              <a:gd name="T17" fmla="*/ 0 h 71"/>
              <a:gd name="T18" fmla="*/ 559474688 w 390"/>
              <a:gd name="T19" fmla="*/ 0 h 71"/>
              <a:gd name="T20" fmla="*/ 637600325 w 390"/>
              <a:gd name="T21" fmla="*/ 7559641 h 71"/>
              <a:gd name="T22" fmla="*/ 700603438 w 390"/>
              <a:gd name="T23" fmla="*/ 15120870 h 71"/>
              <a:gd name="T24" fmla="*/ 763608138 w 390"/>
              <a:gd name="T25" fmla="*/ 22680512 h 71"/>
              <a:gd name="T26" fmla="*/ 826611250 w 390"/>
              <a:gd name="T27" fmla="*/ 37801382 h 71"/>
              <a:gd name="T28" fmla="*/ 897175625 w 390"/>
              <a:gd name="T29" fmla="*/ 63002833 h 71"/>
              <a:gd name="T30" fmla="*/ 952619063 w 390"/>
              <a:gd name="T31" fmla="*/ 78123703 h 71"/>
              <a:gd name="T32" fmla="*/ 982860938 w 390"/>
              <a:gd name="T33" fmla="*/ 93244574 h 71"/>
              <a:gd name="T34" fmla="*/ 982860938 w 390"/>
              <a:gd name="T35" fmla="*/ 178929506 h 71"/>
              <a:gd name="T36" fmla="*/ 960180325 w 390"/>
              <a:gd name="T37" fmla="*/ 163808636 h 71"/>
              <a:gd name="T38" fmla="*/ 904736888 w 390"/>
              <a:gd name="T39" fmla="*/ 156248994 h 71"/>
              <a:gd name="T40" fmla="*/ 849293450 w 390"/>
              <a:gd name="T41" fmla="*/ 141128124 h 71"/>
              <a:gd name="T42" fmla="*/ 786288750 w 390"/>
              <a:gd name="T43" fmla="*/ 126007254 h 71"/>
              <a:gd name="T44" fmla="*/ 715724375 w 390"/>
              <a:gd name="T45" fmla="*/ 108365444 h 71"/>
              <a:gd name="T46" fmla="*/ 645160000 w 390"/>
              <a:gd name="T47" fmla="*/ 93244574 h 71"/>
              <a:gd name="T48" fmla="*/ 567035950 w 390"/>
              <a:gd name="T49" fmla="*/ 85684932 h 71"/>
              <a:gd name="T50" fmla="*/ 504031250 w 390"/>
              <a:gd name="T51" fmla="*/ 85684932 h 71"/>
              <a:gd name="T52" fmla="*/ 448587813 w 390"/>
              <a:gd name="T53" fmla="*/ 85684932 h 71"/>
              <a:gd name="T54" fmla="*/ 385584700 w 390"/>
              <a:gd name="T55" fmla="*/ 85684932 h 71"/>
              <a:gd name="T56" fmla="*/ 330141263 w 390"/>
              <a:gd name="T57" fmla="*/ 93244574 h 71"/>
              <a:gd name="T58" fmla="*/ 267136563 w 390"/>
              <a:gd name="T59" fmla="*/ 108365444 h 71"/>
              <a:gd name="T60" fmla="*/ 196572188 w 390"/>
              <a:gd name="T61" fmla="*/ 126007254 h 71"/>
              <a:gd name="T62" fmla="*/ 133569075 w 390"/>
              <a:gd name="T63" fmla="*/ 133566895 h 71"/>
              <a:gd name="T64" fmla="*/ 70564375 w 390"/>
              <a:gd name="T65" fmla="*/ 156248994 h 71"/>
              <a:gd name="T66" fmla="*/ 0 w 390"/>
              <a:gd name="T67" fmla="*/ 178929506 h 71"/>
              <a:gd name="T68" fmla="*/ 0 w 390"/>
              <a:gd name="T69" fmla="*/ 85684932 h 7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1">
                <a:moveTo>
                  <a:pt x="0" y="34"/>
                </a:moveTo>
                <a:lnTo>
                  <a:pt x="13" y="31"/>
                </a:lnTo>
                <a:lnTo>
                  <a:pt x="28" y="22"/>
                </a:lnTo>
                <a:lnTo>
                  <a:pt x="47" y="19"/>
                </a:lnTo>
                <a:lnTo>
                  <a:pt x="75" y="12"/>
                </a:lnTo>
                <a:lnTo>
                  <a:pt x="100" y="6"/>
                </a:lnTo>
                <a:lnTo>
                  <a:pt x="131" y="0"/>
                </a:lnTo>
                <a:lnTo>
                  <a:pt x="163" y="0"/>
                </a:lnTo>
                <a:lnTo>
                  <a:pt x="188" y="0"/>
                </a:lnTo>
                <a:lnTo>
                  <a:pt x="222" y="0"/>
                </a:lnTo>
                <a:lnTo>
                  <a:pt x="253" y="3"/>
                </a:lnTo>
                <a:lnTo>
                  <a:pt x="278" y="6"/>
                </a:lnTo>
                <a:lnTo>
                  <a:pt x="303" y="9"/>
                </a:lnTo>
                <a:lnTo>
                  <a:pt x="328" y="15"/>
                </a:lnTo>
                <a:lnTo>
                  <a:pt x="356" y="25"/>
                </a:lnTo>
                <a:lnTo>
                  <a:pt x="378" y="31"/>
                </a:lnTo>
                <a:lnTo>
                  <a:pt x="390" y="37"/>
                </a:lnTo>
                <a:lnTo>
                  <a:pt x="390" y="71"/>
                </a:lnTo>
                <a:lnTo>
                  <a:pt x="381" y="65"/>
                </a:lnTo>
                <a:lnTo>
                  <a:pt x="359" y="62"/>
                </a:lnTo>
                <a:lnTo>
                  <a:pt x="337" y="56"/>
                </a:lnTo>
                <a:lnTo>
                  <a:pt x="312" y="50"/>
                </a:lnTo>
                <a:lnTo>
                  <a:pt x="284" y="43"/>
                </a:lnTo>
                <a:lnTo>
                  <a:pt x="256" y="37"/>
                </a:lnTo>
                <a:lnTo>
                  <a:pt x="225" y="34"/>
                </a:lnTo>
                <a:lnTo>
                  <a:pt x="200" y="34"/>
                </a:lnTo>
                <a:lnTo>
                  <a:pt x="178" y="34"/>
                </a:lnTo>
                <a:lnTo>
                  <a:pt x="153" y="34"/>
                </a:lnTo>
                <a:lnTo>
                  <a:pt x="131" y="37"/>
                </a:lnTo>
                <a:lnTo>
                  <a:pt x="106" y="43"/>
                </a:lnTo>
                <a:lnTo>
                  <a:pt x="78" y="50"/>
                </a:lnTo>
                <a:lnTo>
                  <a:pt x="53" y="53"/>
                </a:lnTo>
                <a:lnTo>
                  <a:pt x="28" y="62"/>
                </a:lnTo>
                <a:lnTo>
                  <a:pt x="0" y="71"/>
                </a:lnTo>
                <a:lnTo>
                  <a:pt x="0" y="34"/>
                </a:lnTo>
                <a:close/>
              </a:path>
            </a:pathLst>
          </a:custGeom>
          <a:solidFill>
            <a:srgbClr val="000000"/>
          </a:solidFill>
          <a:ln w="14288">
            <a:solidFill>
              <a:srgbClr val="000000"/>
            </a:solidFill>
            <a:prstDash val="solid"/>
            <a:round/>
            <a:headEnd/>
            <a:tailEnd/>
          </a:ln>
        </p:spPr>
        <p:txBody>
          <a:bodyPr/>
          <a:lstStyle/>
          <a:p>
            <a:endParaRPr lang="en-US"/>
          </a:p>
        </p:txBody>
      </p:sp>
      <p:sp>
        <p:nvSpPr>
          <p:cNvPr id="74771" name="Freeform 25"/>
          <p:cNvSpPr>
            <a:spLocks/>
          </p:cNvSpPr>
          <p:nvPr/>
        </p:nvSpPr>
        <p:spPr bwMode="auto">
          <a:xfrm>
            <a:off x="5253038" y="2809875"/>
            <a:ext cx="619125" cy="114300"/>
          </a:xfrm>
          <a:custGeom>
            <a:avLst/>
            <a:gdLst>
              <a:gd name="T0" fmla="*/ 0 w 390"/>
              <a:gd name="T1" fmla="*/ 85685313 h 72"/>
              <a:gd name="T2" fmla="*/ 32762825 w 390"/>
              <a:gd name="T3" fmla="*/ 78125638 h 72"/>
              <a:gd name="T4" fmla="*/ 70564375 w 390"/>
              <a:gd name="T5" fmla="*/ 55443438 h 72"/>
              <a:gd name="T6" fmla="*/ 118448138 w 390"/>
              <a:gd name="T7" fmla="*/ 47883763 h 72"/>
              <a:gd name="T8" fmla="*/ 189012513 w 390"/>
              <a:gd name="T9" fmla="*/ 32762825 h 72"/>
              <a:gd name="T10" fmla="*/ 252015625 w 390"/>
              <a:gd name="T11" fmla="*/ 15120938 h 72"/>
              <a:gd name="T12" fmla="*/ 330141263 w 390"/>
              <a:gd name="T13" fmla="*/ 0 h 72"/>
              <a:gd name="T14" fmla="*/ 410786263 w 390"/>
              <a:gd name="T15" fmla="*/ 0 h 72"/>
              <a:gd name="T16" fmla="*/ 473789375 w 390"/>
              <a:gd name="T17" fmla="*/ 0 h 72"/>
              <a:gd name="T18" fmla="*/ 559474688 w 390"/>
              <a:gd name="T19" fmla="*/ 0 h 72"/>
              <a:gd name="T20" fmla="*/ 637600325 w 390"/>
              <a:gd name="T21" fmla="*/ 0 h 72"/>
              <a:gd name="T22" fmla="*/ 700603438 w 390"/>
              <a:gd name="T23" fmla="*/ 15120938 h 72"/>
              <a:gd name="T24" fmla="*/ 763608138 w 390"/>
              <a:gd name="T25" fmla="*/ 22682200 h 72"/>
              <a:gd name="T26" fmla="*/ 826611250 w 390"/>
              <a:gd name="T27" fmla="*/ 40322500 h 72"/>
              <a:gd name="T28" fmla="*/ 897175625 w 390"/>
              <a:gd name="T29" fmla="*/ 63004700 h 72"/>
              <a:gd name="T30" fmla="*/ 952619063 w 390"/>
              <a:gd name="T31" fmla="*/ 78125638 h 72"/>
              <a:gd name="T32" fmla="*/ 982860938 w 390"/>
              <a:gd name="T33" fmla="*/ 93246575 h 72"/>
              <a:gd name="T34" fmla="*/ 982860938 w 390"/>
              <a:gd name="T35" fmla="*/ 181451250 h 72"/>
              <a:gd name="T36" fmla="*/ 960180325 w 390"/>
              <a:gd name="T37" fmla="*/ 163810950 h 72"/>
              <a:gd name="T38" fmla="*/ 904736888 w 390"/>
              <a:gd name="T39" fmla="*/ 148690013 h 72"/>
              <a:gd name="T40" fmla="*/ 849293450 w 390"/>
              <a:gd name="T41" fmla="*/ 133569075 h 72"/>
              <a:gd name="T42" fmla="*/ 786288750 w 390"/>
              <a:gd name="T43" fmla="*/ 126007813 h 72"/>
              <a:gd name="T44" fmla="*/ 715724375 w 390"/>
              <a:gd name="T45" fmla="*/ 110886875 h 72"/>
              <a:gd name="T46" fmla="*/ 645160000 w 390"/>
              <a:gd name="T47" fmla="*/ 93246575 h 72"/>
              <a:gd name="T48" fmla="*/ 567035950 w 390"/>
              <a:gd name="T49" fmla="*/ 85685313 h 72"/>
              <a:gd name="T50" fmla="*/ 504031250 w 390"/>
              <a:gd name="T51" fmla="*/ 85685313 h 72"/>
              <a:gd name="T52" fmla="*/ 448587813 w 390"/>
              <a:gd name="T53" fmla="*/ 85685313 h 72"/>
              <a:gd name="T54" fmla="*/ 385584700 w 390"/>
              <a:gd name="T55" fmla="*/ 85685313 h 72"/>
              <a:gd name="T56" fmla="*/ 330141263 w 390"/>
              <a:gd name="T57" fmla="*/ 93246575 h 72"/>
              <a:gd name="T58" fmla="*/ 267136563 w 390"/>
              <a:gd name="T59" fmla="*/ 103327200 h 72"/>
              <a:gd name="T60" fmla="*/ 196572188 w 390"/>
              <a:gd name="T61" fmla="*/ 118448138 h 72"/>
              <a:gd name="T62" fmla="*/ 133569075 w 390"/>
              <a:gd name="T63" fmla="*/ 133569075 h 72"/>
              <a:gd name="T64" fmla="*/ 70564375 w 390"/>
              <a:gd name="T65" fmla="*/ 148690013 h 72"/>
              <a:gd name="T66" fmla="*/ 0 w 390"/>
              <a:gd name="T67" fmla="*/ 181451250 h 72"/>
              <a:gd name="T68" fmla="*/ 0 w 390"/>
              <a:gd name="T69" fmla="*/ 85685313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90" h="72">
                <a:moveTo>
                  <a:pt x="0" y="34"/>
                </a:moveTo>
                <a:lnTo>
                  <a:pt x="13" y="31"/>
                </a:lnTo>
                <a:lnTo>
                  <a:pt x="28" y="22"/>
                </a:lnTo>
                <a:lnTo>
                  <a:pt x="47" y="19"/>
                </a:lnTo>
                <a:lnTo>
                  <a:pt x="75" y="13"/>
                </a:lnTo>
                <a:lnTo>
                  <a:pt x="100" y="6"/>
                </a:lnTo>
                <a:lnTo>
                  <a:pt x="131" y="0"/>
                </a:lnTo>
                <a:lnTo>
                  <a:pt x="163" y="0"/>
                </a:lnTo>
                <a:lnTo>
                  <a:pt x="188" y="0"/>
                </a:lnTo>
                <a:lnTo>
                  <a:pt x="222" y="0"/>
                </a:lnTo>
                <a:lnTo>
                  <a:pt x="253" y="0"/>
                </a:lnTo>
                <a:lnTo>
                  <a:pt x="278" y="6"/>
                </a:lnTo>
                <a:lnTo>
                  <a:pt x="303" y="9"/>
                </a:lnTo>
                <a:lnTo>
                  <a:pt x="328" y="16"/>
                </a:lnTo>
                <a:lnTo>
                  <a:pt x="356" y="25"/>
                </a:lnTo>
                <a:lnTo>
                  <a:pt x="378" y="31"/>
                </a:lnTo>
                <a:lnTo>
                  <a:pt x="390" y="37"/>
                </a:lnTo>
                <a:lnTo>
                  <a:pt x="390" y="72"/>
                </a:lnTo>
                <a:lnTo>
                  <a:pt x="381" y="65"/>
                </a:lnTo>
                <a:lnTo>
                  <a:pt x="359" y="59"/>
                </a:lnTo>
                <a:lnTo>
                  <a:pt x="337" y="53"/>
                </a:lnTo>
                <a:lnTo>
                  <a:pt x="312" y="50"/>
                </a:lnTo>
                <a:lnTo>
                  <a:pt x="284" y="44"/>
                </a:lnTo>
                <a:lnTo>
                  <a:pt x="256" y="37"/>
                </a:lnTo>
                <a:lnTo>
                  <a:pt x="225" y="34"/>
                </a:lnTo>
                <a:lnTo>
                  <a:pt x="200" y="34"/>
                </a:lnTo>
                <a:lnTo>
                  <a:pt x="178" y="34"/>
                </a:lnTo>
                <a:lnTo>
                  <a:pt x="153" y="34"/>
                </a:lnTo>
                <a:lnTo>
                  <a:pt x="131" y="37"/>
                </a:lnTo>
                <a:lnTo>
                  <a:pt x="106" y="41"/>
                </a:lnTo>
                <a:lnTo>
                  <a:pt x="78" y="47"/>
                </a:lnTo>
                <a:lnTo>
                  <a:pt x="53" y="53"/>
                </a:lnTo>
                <a:lnTo>
                  <a:pt x="28" y="59"/>
                </a:lnTo>
                <a:lnTo>
                  <a:pt x="0" y="72"/>
                </a:lnTo>
                <a:lnTo>
                  <a:pt x="0" y="34"/>
                </a:lnTo>
                <a:close/>
              </a:path>
            </a:pathLst>
          </a:custGeom>
          <a:solidFill>
            <a:srgbClr val="000000"/>
          </a:solidFill>
          <a:ln w="14288">
            <a:solidFill>
              <a:srgbClr val="000000"/>
            </a:solidFill>
            <a:prstDash val="solid"/>
            <a:round/>
            <a:headEnd/>
            <a:tailEnd/>
          </a:ln>
        </p:spPr>
        <p:txBody>
          <a:bodyPr/>
          <a:lstStyle/>
          <a:p>
            <a:endParaRPr lang="en-US"/>
          </a:p>
        </p:txBody>
      </p:sp>
      <p:sp>
        <p:nvSpPr>
          <p:cNvPr id="74772" name="Freeform 26"/>
          <p:cNvSpPr>
            <a:spLocks/>
          </p:cNvSpPr>
          <p:nvPr/>
        </p:nvSpPr>
        <p:spPr bwMode="auto">
          <a:xfrm>
            <a:off x="2409825" y="3689350"/>
            <a:ext cx="985838" cy="1223963"/>
          </a:xfrm>
          <a:custGeom>
            <a:avLst/>
            <a:gdLst>
              <a:gd name="T0" fmla="*/ 1565018619 w 621"/>
              <a:gd name="T1" fmla="*/ 0 h 771"/>
              <a:gd name="T2" fmla="*/ 1249998134 w 621"/>
              <a:gd name="T3" fmla="*/ 0 h 771"/>
              <a:gd name="T4" fmla="*/ 1249998134 w 621"/>
              <a:gd name="T5" fmla="*/ 1675905385 h 771"/>
              <a:gd name="T6" fmla="*/ 0 w 621"/>
              <a:gd name="T7" fmla="*/ 1675905385 h 771"/>
              <a:gd name="T8" fmla="*/ 0 w 621"/>
              <a:gd name="T9" fmla="*/ 1943042056 h 771"/>
              <a:gd name="T10" fmla="*/ 1565018619 w 621"/>
              <a:gd name="T11" fmla="*/ 1943042056 h 771"/>
              <a:gd name="T12" fmla="*/ 1565018619 w 621"/>
              <a:gd name="T13" fmla="*/ 0 h 7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1" h="771">
                <a:moveTo>
                  <a:pt x="621" y="0"/>
                </a:moveTo>
                <a:lnTo>
                  <a:pt x="496" y="0"/>
                </a:lnTo>
                <a:lnTo>
                  <a:pt x="496" y="665"/>
                </a:lnTo>
                <a:lnTo>
                  <a:pt x="0" y="665"/>
                </a:lnTo>
                <a:lnTo>
                  <a:pt x="0" y="771"/>
                </a:lnTo>
                <a:lnTo>
                  <a:pt x="621" y="771"/>
                </a:lnTo>
                <a:lnTo>
                  <a:pt x="621" y="0"/>
                </a:lnTo>
                <a:close/>
              </a:path>
            </a:pathLst>
          </a:custGeom>
          <a:solidFill>
            <a:srgbClr val="C0C0C0"/>
          </a:solidFill>
          <a:ln w="14288">
            <a:solidFill>
              <a:srgbClr val="000000"/>
            </a:solidFill>
            <a:prstDash val="solid"/>
            <a:round/>
            <a:headEnd/>
            <a:tailEnd/>
          </a:ln>
        </p:spPr>
        <p:txBody>
          <a:bodyPr/>
          <a:lstStyle/>
          <a:p>
            <a:endParaRPr lang="en-US"/>
          </a:p>
        </p:txBody>
      </p:sp>
      <p:grpSp>
        <p:nvGrpSpPr>
          <p:cNvPr id="74773" name="Group 27"/>
          <p:cNvGrpSpPr>
            <a:grpSpLocks/>
          </p:cNvGrpSpPr>
          <p:nvPr/>
        </p:nvGrpSpPr>
        <p:grpSpPr bwMode="auto">
          <a:xfrm>
            <a:off x="5902325" y="3684588"/>
            <a:ext cx="985838" cy="1228725"/>
            <a:chOff x="3718" y="2321"/>
            <a:chExt cx="621" cy="774"/>
          </a:xfrm>
        </p:grpSpPr>
        <p:sp>
          <p:nvSpPr>
            <p:cNvPr id="74779" name="Freeform 28"/>
            <p:cNvSpPr>
              <a:spLocks/>
            </p:cNvSpPr>
            <p:nvPr/>
          </p:nvSpPr>
          <p:spPr bwMode="auto">
            <a:xfrm>
              <a:off x="3843" y="2321"/>
              <a:ext cx="493" cy="774"/>
            </a:xfrm>
            <a:custGeom>
              <a:avLst/>
              <a:gdLst>
                <a:gd name="T0" fmla="*/ 0 w 493"/>
                <a:gd name="T1" fmla="*/ 0 h 774"/>
                <a:gd name="T2" fmla="*/ 165 w 493"/>
                <a:gd name="T3" fmla="*/ 233 h 774"/>
                <a:gd name="T4" fmla="*/ 165 w 493"/>
                <a:gd name="T5" fmla="*/ 681 h 774"/>
                <a:gd name="T6" fmla="*/ 493 w 493"/>
                <a:gd name="T7" fmla="*/ 681 h 774"/>
                <a:gd name="T8" fmla="*/ 493 w 493"/>
                <a:gd name="T9" fmla="*/ 774 h 774"/>
                <a:gd name="T10" fmla="*/ 0 w 493"/>
                <a:gd name="T11" fmla="*/ 774 h 774"/>
                <a:gd name="T12" fmla="*/ 0 w 493"/>
                <a:gd name="T13" fmla="*/ 0 h 7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3" h="774">
                  <a:moveTo>
                    <a:pt x="0" y="0"/>
                  </a:moveTo>
                  <a:lnTo>
                    <a:pt x="165" y="233"/>
                  </a:lnTo>
                  <a:lnTo>
                    <a:pt x="165" y="681"/>
                  </a:lnTo>
                  <a:lnTo>
                    <a:pt x="493" y="681"/>
                  </a:lnTo>
                  <a:lnTo>
                    <a:pt x="493" y="774"/>
                  </a:lnTo>
                  <a:lnTo>
                    <a:pt x="0" y="774"/>
                  </a:lnTo>
                  <a:lnTo>
                    <a:pt x="0" y="0"/>
                  </a:lnTo>
                  <a:close/>
                </a:path>
              </a:pathLst>
            </a:custGeom>
            <a:solidFill>
              <a:srgbClr val="808080"/>
            </a:solidFill>
            <a:ln w="14288">
              <a:solidFill>
                <a:srgbClr val="000000"/>
              </a:solidFill>
              <a:prstDash val="solid"/>
              <a:round/>
              <a:headEnd/>
              <a:tailEnd/>
            </a:ln>
          </p:spPr>
          <p:txBody>
            <a:bodyPr/>
            <a:lstStyle/>
            <a:p>
              <a:endParaRPr lang="en-US"/>
            </a:p>
          </p:txBody>
        </p:sp>
        <p:sp>
          <p:nvSpPr>
            <p:cNvPr id="74780" name="Freeform 29"/>
            <p:cNvSpPr>
              <a:spLocks/>
            </p:cNvSpPr>
            <p:nvPr/>
          </p:nvSpPr>
          <p:spPr bwMode="auto">
            <a:xfrm>
              <a:off x="3718" y="2321"/>
              <a:ext cx="621" cy="771"/>
            </a:xfrm>
            <a:custGeom>
              <a:avLst/>
              <a:gdLst>
                <a:gd name="T0" fmla="*/ 0 w 621"/>
                <a:gd name="T1" fmla="*/ 0 h 771"/>
                <a:gd name="T2" fmla="*/ 125 w 621"/>
                <a:gd name="T3" fmla="*/ 0 h 771"/>
                <a:gd name="T4" fmla="*/ 125 w 621"/>
                <a:gd name="T5" fmla="*/ 665 h 771"/>
                <a:gd name="T6" fmla="*/ 621 w 621"/>
                <a:gd name="T7" fmla="*/ 665 h 771"/>
                <a:gd name="T8" fmla="*/ 621 w 621"/>
                <a:gd name="T9" fmla="*/ 771 h 771"/>
                <a:gd name="T10" fmla="*/ 0 w 621"/>
                <a:gd name="T11" fmla="*/ 771 h 771"/>
                <a:gd name="T12" fmla="*/ 0 w 621"/>
                <a:gd name="T13" fmla="*/ 0 h 7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1" h="771">
                  <a:moveTo>
                    <a:pt x="0" y="0"/>
                  </a:moveTo>
                  <a:lnTo>
                    <a:pt x="125" y="0"/>
                  </a:lnTo>
                  <a:lnTo>
                    <a:pt x="125" y="665"/>
                  </a:lnTo>
                  <a:lnTo>
                    <a:pt x="621" y="665"/>
                  </a:lnTo>
                  <a:lnTo>
                    <a:pt x="621" y="771"/>
                  </a:lnTo>
                  <a:lnTo>
                    <a:pt x="0" y="771"/>
                  </a:lnTo>
                  <a:lnTo>
                    <a:pt x="0" y="0"/>
                  </a:lnTo>
                  <a:close/>
                </a:path>
              </a:pathLst>
            </a:custGeom>
            <a:solidFill>
              <a:srgbClr val="C0C0C0"/>
            </a:solidFill>
            <a:ln w="14288">
              <a:solidFill>
                <a:srgbClr val="000000"/>
              </a:solidFill>
              <a:prstDash val="solid"/>
              <a:round/>
              <a:headEnd/>
              <a:tailEnd/>
            </a:ln>
          </p:spPr>
          <p:txBody>
            <a:bodyPr/>
            <a:lstStyle/>
            <a:p>
              <a:endParaRPr lang="en-US"/>
            </a:p>
          </p:txBody>
        </p:sp>
      </p:grpSp>
      <p:sp>
        <p:nvSpPr>
          <p:cNvPr id="74774" name="Rectangle 30"/>
          <p:cNvSpPr>
            <a:spLocks noChangeArrowheads="1"/>
          </p:cNvSpPr>
          <p:nvPr/>
        </p:nvSpPr>
        <p:spPr bwMode="auto">
          <a:xfrm rot="5400000">
            <a:off x="2927350" y="3422651"/>
            <a:ext cx="1590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latin typeface="Times New Roman" panose="02020603050405020304" pitchFamily="18" charset="0"/>
              </a:rPr>
              <a:t>VILLAGE</a:t>
            </a:r>
          </a:p>
        </p:txBody>
      </p:sp>
      <p:sp>
        <p:nvSpPr>
          <p:cNvPr id="74775" name="Rectangle 31"/>
          <p:cNvSpPr>
            <a:spLocks noChangeArrowheads="1"/>
          </p:cNvSpPr>
          <p:nvPr/>
        </p:nvSpPr>
        <p:spPr bwMode="auto">
          <a:xfrm rot="5400000">
            <a:off x="3740150" y="3448051"/>
            <a:ext cx="11842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latin typeface="Times New Roman" panose="02020603050405020304" pitchFamily="18" charset="0"/>
              </a:rPr>
              <a:t>STATE</a:t>
            </a:r>
          </a:p>
        </p:txBody>
      </p:sp>
      <p:sp>
        <p:nvSpPr>
          <p:cNvPr id="74776" name="Rectangle 32"/>
          <p:cNvSpPr>
            <a:spLocks noChangeArrowheads="1"/>
          </p:cNvSpPr>
          <p:nvPr/>
        </p:nvSpPr>
        <p:spPr bwMode="auto">
          <a:xfrm rot="5400000">
            <a:off x="4466431" y="3480594"/>
            <a:ext cx="9477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latin typeface="Times New Roman" panose="02020603050405020304" pitchFamily="18" charset="0"/>
              </a:rPr>
              <a:t>CITY</a:t>
            </a:r>
          </a:p>
        </p:txBody>
      </p:sp>
      <p:sp>
        <p:nvSpPr>
          <p:cNvPr id="74777" name="Rectangle 33"/>
          <p:cNvSpPr>
            <a:spLocks noChangeArrowheads="1"/>
          </p:cNvSpPr>
          <p:nvPr/>
        </p:nvSpPr>
        <p:spPr bwMode="auto">
          <a:xfrm rot="5400000">
            <a:off x="4796631" y="3378994"/>
            <a:ext cx="1506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400" b="1">
                <a:solidFill>
                  <a:srgbClr val="000000"/>
                </a:solidFill>
                <a:latin typeface="Times New Roman" panose="02020603050405020304" pitchFamily="18" charset="0"/>
              </a:rPr>
              <a:t>COUNTY</a:t>
            </a:r>
          </a:p>
        </p:txBody>
      </p:sp>
      <p:sp>
        <p:nvSpPr>
          <p:cNvPr id="505890" name="Rectangle 34"/>
          <p:cNvSpPr>
            <a:spLocks noChangeArrowheads="1"/>
          </p:cNvSpPr>
          <p:nvPr/>
        </p:nvSpPr>
        <p:spPr bwMode="auto">
          <a:xfrm>
            <a:off x="685800" y="5105400"/>
            <a:ext cx="7816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defRPr/>
            </a:pPr>
            <a:r>
              <a:rPr lang="en-US" altLang="en-US" b="1">
                <a:effectLst>
                  <a:outerShdw blurRad="38100" dist="38100" dir="2700000" algn="tl">
                    <a:srgbClr val="000000"/>
                  </a:outerShdw>
                </a:effectLst>
              </a:rPr>
              <a:t>Department of Transportation Library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400050" y="419100"/>
            <a:ext cx="8167688" cy="1143000"/>
          </a:xfrm>
          <a:noFill/>
        </p:spPr>
        <p:txBody>
          <a:bodyPr lIns="92075" tIns="46038" rIns="92075" bIns="46038"/>
          <a:lstStyle/>
          <a:p>
            <a:pPr eaLnBrk="1" hangingPunct="1"/>
            <a:r>
              <a:rPr lang="en-US" altLang="en-US" smtClean="0"/>
              <a:t>Method Specification (continued)</a:t>
            </a:r>
          </a:p>
        </p:txBody>
      </p:sp>
      <p:sp>
        <p:nvSpPr>
          <p:cNvPr id="75779" name="Rectangle 3"/>
          <p:cNvSpPr>
            <a:spLocks noGrp="1" noChangeArrowheads="1"/>
          </p:cNvSpPr>
          <p:nvPr>
            <p:ph type="body" idx="1"/>
          </p:nvPr>
        </p:nvSpPr>
        <p:spPr>
          <a:xfrm>
            <a:off x="685800" y="1981200"/>
            <a:ext cx="7772400" cy="4114800"/>
          </a:xfrm>
          <a:noFill/>
        </p:spPr>
        <p:txBody>
          <a:bodyPr lIns="92075" tIns="46038" rIns="92075" bIns="46038"/>
          <a:lstStyle/>
          <a:p>
            <a:pPr eaLnBrk="1" hangingPunct="1"/>
            <a:r>
              <a:rPr lang="en-US" altLang="en-US" smtClean="0"/>
              <a:t>Agency defines means and methods for performing work</a:t>
            </a:r>
          </a:p>
          <a:p>
            <a:pPr eaLnBrk="1" hangingPunct="1"/>
            <a:r>
              <a:rPr lang="en-US" altLang="en-US" smtClean="0"/>
              <a:t>Split responsibility</a:t>
            </a:r>
          </a:p>
          <a:p>
            <a:pPr lvl="1" eaLnBrk="1" hangingPunct="1"/>
            <a:r>
              <a:rPr lang="en-US" altLang="en-US" smtClean="0"/>
              <a:t>Contractor</a:t>
            </a:r>
          </a:p>
          <a:p>
            <a:pPr lvl="1" eaLnBrk="1" hangingPunct="1"/>
            <a:r>
              <a:rPr lang="en-US" altLang="en-US" smtClean="0"/>
              <a:t>Agency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noFill/>
        </p:spPr>
        <p:txBody>
          <a:bodyPr lIns="92075" tIns="46038" rIns="92075" bIns="46038"/>
          <a:lstStyle/>
          <a:p>
            <a:pPr eaLnBrk="1" hangingPunct="1"/>
            <a:r>
              <a:rPr lang="en-US" altLang="en-US" smtClean="0"/>
              <a:t>2. End Result Specifications</a:t>
            </a:r>
          </a:p>
        </p:txBody>
      </p:sp>
      <p:sp>
        <p:nvSpPr>
          <p:cNvPr id="76803" name="Rectangle 3"/>
          <p:cNvSpPr>
            <a:spLocks noGrp="1" noChangeArrowheads="1"/>
          </p:cNvSpPr>
          <p:nvPr>
            <p:ph type="body" idx="1"/>
          </p:nvPr>
        </p:nvSpPr>
        <p:spPr>
          <a:noFill/>
        </p:spPr>
        <p:txBody>
          <a:bodyPr lIns="92075" tIns="46038" rIns="92075" bIns="46038"/>
          <a:lstStyle/>
          <a:p>
            <a:pPr eaLnBrk="1" hangingPunct="1"/>
            <a:r>
              <a:rPr lang="en-US" altLang="en-US" smtClean="0"/>
              <a:t>Agency defines required properties</a:t>
            </a:r>
          </a:p>
          <a:p>
            <a:pPr eaLnBrk="1" hangingPunct="1"/>
            <a:r>
              <a:rPr lang="en-US" altLang="en-US" smtClean="0"/>
              <a:t>Contractor controls process to achieve properties</a:t>
            </a:r>
          </a:p>
          <a:p>
            <a:pPr eaLnBrk="1" hangingPunct="1"/>
            <a:r>
              <a:rPr lang="en-US" altLang="en-US" smtClean="0"/>
              <a:t>Responsibility is contractor’s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98438" y="450850"/>
            <a:ext cx="8743950" cy="1143000"/>
          </a:xfrm>
          <a:noFill/>
        </p:spPr>
        <p:txBody>
          <a:bodyPr lIns="92075" tIns="46038" rIns="92075" bIns="46038"/>
          <a:lstStyle/>
          <a:p>
            <a:pPr eaLnBrk="1" hangingPunct="1"/>
            <a:r>
              <a:rPr lang="en-US" altLang="en-US" smtClean="0"/>
              <a:t>3. Quality Assurance Specifications</a:t>
            </a:r>
          </a:p>
        </p:txBody>
      </p:sp>
      <p:sp>
        <p:nvSpPr>
          <p:cNvPr id="77827" name="Rectangle 3"/>
          <p:cNvSpPr>
            <a:spLocks noGrp="1" noChangeArrowheads="1"/>
          </p:cNvSpPr>
          <p:nvPr>
            <p:ph type="body" idx="1"/>
          </p:nvPr>
        </p:nvSpPr>
        <p:spPr>
          <a:xfrm>
            <a:off x="228600" y="1752600"/>
            <a:ext cx="8763000" cy="4343400"/>
          </a:xfrm>
          <a:noFill/>
        </p:spPr>
        <p:txBody>
          <a:bodyPr lIns="92075" tIns="46038" rIns="92075" bIns="46038"/>
          <a:lstStyle/>
          <a:p>
            <a:pPr eaLnBrk="1" hangingPunct="1"/>
            <a:r>
              <a:rPr lang="en-US" altLang="en-US" smtClean="0"/>
              <a:t>Separates responsibility for process control and product acceptance</a:t>
            </a:r>
          </a:p>
          <a:p>
            <a:pPr eaLnBrk="1" hangingPunct="1"/>
            <a:r>
              <a:rPr lang="en-US" altLang="en-US" smtClean="0"/>
              <a:t>Ensures that inspection</a:t>
            </a:r>
            <a:br>
              <a:rPr lang="en-US" altLang="en-US" smtClean="0"/>
            </a:br>
            <a:r>
              <a:rPr lang="en-US" altLang="en-US" smtClean="0"/>
              <a:t>plays an essential role</a:t>
            </a:r>
          </a:p>
        </p:txBody>
      </p:sp>
      <p:grpSp>
        <p:nvGrpSpPr>
          <p:cNvPr id="77828" name="Group 4"/>
          <p:cNvGrpSpPr>
            <a:grpSpLocks/>
          </p:cNvGrpSpPr>
          <p:nvPr/>
        </p:nvGrpSpPr>
        <p:grpSpPr bwMode="auto">
          <a:xfrm>
            <a:off x="3509963" y="4311650"/>
            <a:ext cx="1528762" cy="1649413"/>
            <a:chOff x="2103" y="2956"/>
            <a:chExt cx="963" cy="1039"/>
          </a:xfrm>
        </p:grpSpPr>
        <p:sp>
          <p:nvSpPr>
            <p:cNvPr id="77886" name="Freeform 5"/>
            <p:cNvSpPr>
              <a:spLocks/>
            </p:cNvSpPr>
            <p:nvPr/>
          </p:nvSpPr>
          <p:spPr bwMode="auto">
            <a:xfrm>
              <a:off x="2624" y="3322"/>
              <a:ext cx="204" cy="177"/>
            </a:xfrm>
            <a:custGeom>
              <a:avLst/>
              <a:gdLst>
                <a:gd name="T0" fmla="*/ 43 w 408"/>
                <a:gd name="T1" fmla="*/ 0 h 353"/>
                <a:gd name="T2" fmla="*/ 77 w 408"/>
                <a:gd name="T3" fmla="*/ 16 h 353"/>
                <a:gd name="T4" fmla="*/ 92 w 408"/>
                <a:gd name="T5" fmla="*/ 25 h 353"/>
                <a:gd name="T6" fmla="*/ 100 w 408"/>
                <a:gd name="T7" fmla="*/ 33 h 353"/>
                <a:gd name="T8" fmla="*/ 102 w 408"/>
                <a:gd name="T9" fmla="*/ 46 h 353"/>
                <a:gd name="T10" fmla="*/ 101 w 408"/>
                <a:gd name="T11" fmla="*/ 60 h 353"/>
                <a:gd name="T12" fmla="*/ 94 w 408"/>
                <a:gd name="T13" fmla="*/ 74 h 353"/>
                <a:gd name="T14" fmla="*/ 83 w 408"/>
                <a:gd name="T15" fmla="*/ 82 h 353"/>
                <a:gd name="T16" fmla="*/ 78 w 408"/>
                <a:gd name="T17" fmla="*/ 89 h 353"/>
                <a:gd name="T18" fmla="*/ 61 w 408"/>
                <a:gd name="T19" fmla="*/ 79 h 353"/>
                <a:gd name="T20" fmla="*/ 48 w 408"/>
                <a:gd name="T21" fmla="*/ 74 h 353"/>
                <a:gd name="T22" fmla="*/ 36 w 408"/>
                <a:gd name="T23" fmla="*/ 68 h 353"/>
                <a:gd name="T24" fmla="*/ 25 w 408"/>
                <a:gd name="T25" fmla="*/ 58 h 353"/>
                <a:gd name="T26" fmla="*/ 15 w 408"/>
                <a:gd name="T27" fmla="*/ 50 h 353"/>
                <a:gd name="T28" fmla="*/ 8 w 408"/>
                <a:gd name="T29" fmla="*/ 40 h 353"/>
                <a:gd name="T30" fmla="*/ 0 w 408"/>
                <a:gd name="T31" fmla="*/ 31 h 353"/>
                <a:gd name="T32" fmla="*/ 26 w 408"/>
                <a:gd name="T33" fmla="*/ 16 h 353"/>
                <a:gd name="T34" fmla="*/ 43 w 408"/>
                <a:gd name="T35" fmla="*/ 0 h 3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08" h="353">
                  <a:moveTo>
                    <a:pt x="169" y="0"/>
                  </a:moveTo>
                  <a:lnTo>
                    <a:pt x="305" y="61"/>
                  </a:lnTo>
                  <a:lnTo>
                    <a:pt x="368" y="98"/>
                  </a:lnTo>
                  <a:lnTo>
                    <a:pt x="398" y="129"/>
                  </a:lnTo>
                  <a:lnTo>
                    <a:pt x="408" y="183"/>
                  </a:lnTo>
                  <a:lnTo>
                    <a:pt x="401" y="238"/>
                  </a:lnTo>
                  <a:lnTo>
                    <a:pt x="374" y="293"/>
                  </a:lnTo>
                  <a:lnTo>
                    <a:pt x="330" y="326"/>
                  </a:lnTo>
                  <a:lnTo>
                    <a:pt x="311" y="353"/>
                  </a:lnTo>
                  <a:lnTo>
                    <a:pt x="242" y="316"/>
                  </a:lnTo>
                  <a:lnTo>
                    <a:pt x="189" y="296"/>
                  </a:lnTo>
                  <a:lnTo>
                    <a:pt x="143" y="269"/>
                  </a:lnTo>
                  <a:lnTo>
                    <a:pt x="100" y="232"/>
                  </a:lnTo>
                  <a:lnTo>
                    <a:pt x="60" y="198"/>
                  </a:lnTo>
                  <a:lnTo>
                    <a:pt x="29" y="158"/>
                  </a:lnTo>
                  <a:lnTo>
                    <a:pt x="0" y="123"/>
                  </a:lnTo>
                  <a:lnTo>
                    <a:pt x="103" y="61"/>
                  </a:lnTo>
                  <a:lnTo>
                    <a:pt x="169" y="0"/>
                  </a:lnTo>
                  <a:close/>
                </a:path>
              </a:pathLst>
            </a:custGeom>
            <a:solidFill>
              <a:srgbClr val="FFFF00"/>
            </a:solidFill>
            <a:ln w="6350">
              <a:solidFill>
                <a:srgbClr val="000000"/>
              </a:solidFill>
              <a:prstDash val="solid"/>
              <a:round/>
              <a:headEnd/>
              <a:tailEnd/>
            </a:ln>
          </p:spPr>
          <p:txBody>
            <a:bodyPr/>
            <a:lstStyle/>
            <a:p>
              <a:endParaRPr lang="en-US"/>
            </a:p>
          </p:txBody>
        </p:sp>
        <p:sp>
          <p:nvSpPr>
            <p:cNvPr id="77887" name="Freeform 6"/>
            <p:cNvSpPr>
              <a:spLocks/>
            </p:cNvSpPr>
            <p:nvPr/>
          </p:nvSpPr>
          <p:spPr bwMode="auto">
            <a:xfrm>
              <a:off x="2767" y="3387"/>
              <a:ext cx="57" cy="89"/>
            </a:xfrm>
            <a:custGeom>
              <a:avLst/>
              <a:gdLst>
                <a:gd name="T0" fmla="*/ 12 w 115"/>
                <a:gd name="T1" fmla="*/ 6 h 178"/>
                <a:gd name="T2" fmla="*/ 19 w 115"/>
                <a:gd name="T3" fmla="*/ 1 h 178"/>
                <a:gd name="T4" fmla="*/ 25 w 115"/>
                <a:gd name="T5" fmla="*/ 0 h 178"/>
                <a:gd name="T6" fmla="*/ 28 w 115"/>
                <a:gd name="T7" fmla="*/ 2 h 178"/>
                <a:gd name="T8" fmla="*/ 21 w 115"/>
                <a:gd name="T9" fmla="*/ 10 h 178"/>
                <a:gd name="T10" fmla="*/ 17 w 115"/>
                <a:gd name="T11" fmla="*/ 18 h 178"/>
                <a:gd name="T12" fmla="*/ 15 w 115"/>
                <a:gd name="T13" fmla="*/ 27 h 178"/>
                <a:gd name="T14" fmla="*/ 17 w 115"/>
                <a:gd name="T15" fmla="*/ 32 h 178"/>
                <a:gd name="T16" fmla="*/ 22 w 115"/>
                <a:gd name="T17" fmla="*/ 38 h 178"/>
                <a:gd name="T18" fmla="*/ 15 w 115"/>
                <a:gd name="T19" fmla="*/ 42 h 178"/>
                <a:gd name="T20" fmla="*/ 8 w 115"/>
                <a:gd name="T21" fmla="*/ 42 h 178"/>
                <a:gd name="T22" fmla="*/ 1 w 115"/>
                <a:gd name="T23" fmla="*/ 45 h 178"/>
                <a:gd name="T24" fmla="*/ 0 w 115"/>
                <a:gd name="T25" fmla="*/ 35 h 178"/>
                <a:gd name="T26" fmla="*/ 1 w 115"/>
                <a:gd name="T27" fmla="*/ 27 h 178"/>
                <a:gd name="T28" fmla="*/ 6 w 115"/>
                <a:gd name="T29" fmla="*/ 15 h 178"/>
                <a:gd name="T30" fmla="*/ 12 w 115"/>
                <a:gd name="T31" fmla="*/ 6 h 1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5" h="178">
                  <a:moveTo>
                    <a:pt x="48" y="24"/>
                  </a:moveTo>
                  <a:lnTo>
                    <a:pt x="77" y="4"/>
                  </a:lnTo>
                  <a:lnTo>
                    <a:pt x="102" y="0"/>
                  </a:lnTo>
                  <a:lnTo>
                    <a:pt x="115" y="5"/>
                  </a:lnTo>
                  <a:lnTo>
                    <a:pt x="86" y="39"/>
                  </a:lnTo>
                  <a:lnTo>
                    <a:pt x="71" y="70"/>
                  </a:lnTo>
                  <a:lnTo>
                    <a:pt x="63" y="108"/>
                  </a:lnTo>
                  <a:lnTo>
                    <a:pt x="68" y="125"/>
                  </a:lnTo>
                  <a:lnTo>
                    <a:pt x="91" y="150"/>
                  </a:lnTo>
                  <a:lnTo>
                    <a:pt x="61" y="167"/>
                  </a:lnTo>
                  <a:lnTo>
                    <a:pt x="34" y="166"/>
                  </a:lnTo>
                  <a:lnTo>
                    <a:pt x="5" y="178"/>
                  </a:lnTo>
                  <a:lnTo>
                    <a:pt x="0" y="139"/>
                  </a:lnTo>
                  <a:lnTo>
                    <a:pt x="7" y="106"/>
                  </a:lnTo>
                  <a:lnTo>
                    <a:pt x="26" y="60"/>
                  </a:lnTo>
                  <a:lnTo>
                    <a:pt x="48" y="24"/>
                  </a:lnTo>
                  <a:close/>
                </a:path>
              </a:pathLst>
            </a:custGeom>
            <a:solidFill>
              <a:srgbClr val="E0E0FF"/>
            </a:solidFill>
            <a:ln w="6350">
              <a:solidFill>
                <a:srgbClr val="000000"/>
              </a:solidFill>
              <a:prstDash val="solid"/>
              <a:round/>
              <a:headEnd/>
              <a:tailEnd/>
            </a:ln>
          </p:spPr>
          <p:txBody>
            <a:bodyPr/>
            <a:lstStyle/>
            <a:p>
              <a:endParaRPr lang="en-US"/>
            </a:p>
          </p:txBody>
        </p:sp>
        <p:sp>
          <p:nvSpPr>
            <p:cNvPr id="77888" name="Freeform 7"/>
            <p:cNvSpPr>
              <a:spLocks/>
            </p:cNvSpPr>
            <p:nvPr/>
          </p:nvSpPr>
          <p:spPr bwMode="auto">
            <a:xfrm>
              <a:off x="2766" y="3385"/>
              <a:ext cx="57" cy="114"/>
            </a:xfrm>
            <a:custGeom>
              <a:avLst/>
              <a:gdLst>
                <a:gd name="T0" fmla="*/ 6 w 115"/>
                <a:gd name="T1" fmla="*/ 57 h 228"/>
                <a:gd name="T2" fmla="*/ 3 w 115"/>
                <a:gd name="T3" fmla="*/ 51 h 228"/>
                <a:gd name="T4" fmla="*/ 0 w 115"/>
                <a:gd name="T5" fmla="*/ 40 h 228"/>
                <a:gd name="T6" fmla="*/ 2 w 115"/>
                <a:gd name="T7" fmla="*/ 28 h 228"/>
                <a:gd name="T8" fmla="*/ 6 w 115"/>
                <a:gd name="T9" fmla="*/ 16 h 228"/>
                <a:gd name="T10" fmla="*/ 13 w 115"/>
                <a:gd name="T11" fmla="*/ 6 h 228"/>
                <a:gd name="T12" fmla="*/ 20 w 115"/>
                <a:gd name="T13" fmla="*/ 1 h 228"/>
                <a:gd name="T14" fmla="*/ 28 w 115"/>
                <a:gd name="T15" fmla="*/ 0 h 22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 h="228">
                  <a:moveTo>
                    <a:pt x="27" y="228"/>
                  </a:moveTo>
                  <a:lnTo>
                    <a:pt x="12" y="201"/>
                  </a:lnTo>
                  <a:lnTo>
                    <a:pt x="0" y="157"/>
                  </a:lnTo>
                  <a:lnTo>
                    <a:pt x="9" y="109"/>
                  </a:lnTo>
                  <a:lnTo>
                    <a:pt x="27" y="61"/>
                  </a:lnTo>
                  <a:lnTo>
                    <a:pt x="55" y="24"/>
                  </a:lnTo>
                  <a:lnTo>
                    <a:pt x="83" y="4"/>
                  </a:lnTo>
                  <a:lnTo>
                    <a:pt x="115"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77889" name="Group 8"/>
            <p:cNvGrpSpPr>
              <a:grpSpLocks/>
            </p:cNvGrpSpPr>
            <p:nvPr/>
          </p:nvGrpSpPr>
          <p:grpSpPr bwMode="auto">
            <a:xfrm>
              <a:off x="2795" y="3203"/>
              <a:ext cx="271" cy="280"/>
              <a:chOff x="2795" y="3203"/>
              <a:chExt cx="271" cy="280"/>
            </a:xfrm>
          </p:grpSpPr>
          <p:sp>
            <p:nvSpPr>
              <p:cNvPr id="77934" name="Freeform 9"/>
              <p:cNvSpPr>
                <a:spLocks/>
              </p:cNvSpPr>
              <p:nvPr/>
            </p:nvSpPr>
            <p:spPr bwMode="auto">
              <a:xfrm>
                <a:off x="2795" y="3315"/>
                <a:ext cx="122" cy="158"/>
              </a:xfrm>
              <a:custGeom>
                <a:avLst/>
                <a:gdLst>
                  <a:gd name="T0" fmla="*/ 3 w 244"/>
                  <a:gd name="T1" fmla="*/ 52 h 315"/>
                  <a:gd name="T2" fmla="*/ 5 w 244"/>
                  <a:gd name="T3" fmla="*/ 47 h 315"/>
                  <a:gd name="T4" fmla="*/ 7 w 244"/>
                  <a:gd name="T5" fmla="*/ 43 h 315"/>
                  <a:gd name="T6" fmla="*/ 10 w 244"/>
                  <a:gd name="T7" fmla="*/ 41 h 315"/>
                  <a:gd name="T8" fmla="*/ 15 w 244"/>
                  <a:gd name="T9" fmla="*/ 38 h 315"/>
                  <a:gd name="T10" fmla="*/ 18 w 244"/>
                  <a:gd name="T11" fmla="*/ 35 h 315"/>
                  <a:gd name="T12" fmla="*/ 21 w 244"/>
                  <a:gd name="T13" fmla="*/ 32 h 315"/>
                  <a:gd name="T14" fmla="*/ 24 w 244"/>
                  <a:gd name="T15" fmla="*/ 29 h 315"/>
                  <a:gd name="T16" fmla="*/ 27 w 244"/>
                  <a:gd name="T17" fmla="*/ 26 h 315"/>
                  <a:gd name="T18" fmla="*/ 32 w 244"/>
                  <a:gd name="T19" fmla="*/ 24 h 315"/>
                  <a:gd name="T20" fmla="*/ 36 w 244"/>
                  <a:gd name="T21" fmla="*/ 21 h 315"/>
                  <a:gd name="T22" fmla="*/ 38 w 244"/>
                  <a:gd name="T23" fmla="*/ 15 h 315"/>
                  <a:gd name="T24" fmla="*/ 42 w 244"/>
                  <a:gd name="T25" fmla="*/ 11 h 315"/>
                  <a:gd name="T26" fmla="*/ 46 w 244"/>
                  <a:gd name="T27" fmla="*/ 1 h 315"/>
                  <a:gd name="T28" fmla="*/ 49 w 244"/>
                  <a:gd name="T29" fmla="*/ 0 h 315"/>
                  <a:gd name="T30" fmla="*/ 52 w 244"/>
                  <a:gd name="T31" fmla="*/ 2 h 315"/>
                  <a:gd name="T32" fmla="*/ 54 w 244"/>
                  <a:gd name="T33" fmla="*/ 5 h 315"/>
                  <a:gd name="T34" fmla="*/ 54 w 244"/>
                  <a:gd name="T35" fmla="*/ 9 h 315"/>
                  <a:gd name="T36" fmla="*/ 52 w 244"/>
                  <a:gd name="T37" fmla="*/ 15 h 315"/>
                  <a:gd name="T38" fmla="*/ 50 w 244"/>
                  <a:gd name="T39" fmla="*/ 18 h 315"/>
                  <a:gd name="T40" fmla="*/ 48 w 244"/>
                  <a:gd name="T41" fmla="*/ 21 h 315"/>
                  <a:gd name="T42" fmla="*/ 46 w 244"/>
                  <a:gd name="T43" fmla="*/ 26 h 315"/>
                  <a:gd name="T44" fmla="*/ 49 w 244"/>
                  <a:gd name="T45" fmla="*/ 25 h 315"/>
                  <a:gd name="T46" fmla="*/ 53 w 244"/>
                  <a:gd name="T47" fmla="*/ 25 h 315"/>
                  <a:gd name="T48" fmla="*/ 55 w 244"/>
                  <a:gd name="T49" fmla="*/ 26 h 315"/>
                  <a:gd name="T50" fmla="*/ 59 w 244"/>
                  <a:gd name="T51" fmla="*/ 29 h 315"/>
                  <a:gd name="T52" fmla="*/ 61 w 244"/>
                  <a:gd name="T53" fmla="*/ 34 h 315"/>
                  <a:gd name="T54" fmla="*/ 61 w 244"/>
                  <a:gd name="T55" fmla="*/ 41 h 315"/>
                  <a:gd name="T56" fmla="*/ 60 w 244"/>
                  <a:gd name="T57" fmla="*/ 50 h 315"/>
                  <a:gd name="T58" fmla="*/ 57 w 244"/>
                  <a:gd name="T59" fmla="*/ 56 h 315"/>
                  <a:gd name="T60" fmla="*/ 54 w 244"/>
                  <a:gd name="T61" fmla="*/ 64 h 315"/>
                  <a:gd name="T62" fmla="*/ 49 w 244"/>
                  <a:gd name="T63" fmla="*/ 72 h 315"/>
                  <a:gd name="T64" fmla="*/ 46 w 244"/>
                  <a:gd name="T65" fmla="*/ 76 h 315"/>
                  <a:gd name="T66" fmla="*/ 43 w 244"/>
                  <a:gd name="T67" fmla="*/ 78 h 315"/>
                  <a:gd name="T68" fmla="*/ 38 w 244"/>
                  <a:gd name="T69" fmla="*/ 79 h 315"/>
                  <a:gd name="T70" fmla="*/ 33 w 244"/>
                  <a:gd name="T71" fmla="*/ 78 h 315"/>
                  <a:gd name="T72" fmla="*/ 29 w 244"/>
                  <a:gd name="T73" fmla="*/ 77 h 315"/>
                  <a:gd name="T74" fmla="*/ 26 w 244"/>
                  <a:gd name="T75" fmla="*/ 75 h 315"/>
                  <a:gd name="T76" fmla="*/ 23 w 244"/>
                  <a:gd name="T77" fmla="*/ 73 h 315"/>
                  <a:gd name="T78" fmla="*/ 21 w 244"/>
                  <a:gd name="T79" fmla="*/ 74 h 315"/>
                  <a:gd name="T80" fmla="*/ 17 w 244"/>
                  <a:gd name="T81" fmla="*/ 75 h 315"/>
                  <a:gd name="T82" fmla="*/ 13 w 244"/>
                  <a:gd name="T83" fmla="*/ 75 h 315"/>
                  <a:gd name="T84" fmla="*/ 8 w 244"/>
                  <a:gd name="T85" fmla="*/ 74 h 315"/>
                  <a:gd name="T86" fmla="*/ 5 w 244"/>
                  <a:gd name="T87" fmla="*/ 72 h 315"/>
                  <a:gd name="T88" fmla="*/ 2 w 244"/>
                  <a:gd name="T89" fmla="*/ 67 h 315"/>
                  <a:gd name="T90" fmla="*/ 0 w 244"/>
                  <a:gd name="T91" fmla="*/ 60 h 315"/>
                  <a:gd name="T92" fmla="*/ 2 w 244"/>
                  <a:gd name="T93" fmla="*/ 53 h 315"/>
                  <a:gd name="T94" fmla="*/ 3 w 244"/>
                  <a:gd name="T95" fmla="*/ 52 h 31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44" h="315">
                    <a:moveTo>
                      <a:pt x="10" y="205"/>
                    </a:moveTo>
                    <a:lnTo>
                      <a:pt x="19" y="187"/>
                    </a:lnTo>
                    <a:lnTo>
                      <a:pt x="28" y="172"/>
                    </a:lnTo>
                    <a:lnTo>
                      <a:pt x="40" y="164"/>
                    </a:lnTo>
                    <a:lnTo>
                      <a:pt x="58" y="152"/>
                    </a:lnTo>
                    <a:lnTo>
                      <a:pt x="71" y="140"/>
                    </a:lnTo>
                    <a:lnTo>
                      <a:pt x="83" y="126"/>
                    </a:lnTo>
                    <a:lnTo>
                      <a:pt x="93" y="113"/>
                    </a:lnTo>
                    <a:lnTo>
                      <a:pt x="108" y="102"/>
                    </a:lnTo>
                    <a:lnTo>
                      <a:pt x="128" y="94"/>
                    </a:lnTo>
                    <a:lnTo>
                      <a:pt x="144" y="81"/>
                    </a:lnTo>
                    <a:lnTo>
                      <a:pt x="151" y="58"/>
                    </a:lnTo>
                    <a:lnTo>
                      <a:pt x="165" y="42"/>
                    </a:lnTo>
                    <a:lnTo>
                      <a:pt x="184" y="2"/>
                    </a:lnTo>
                    <a:lnTo>
                      <a:pt x="196" y="0"/>
                    </a:lnTo>
                    <a:lnTo>
                      <a:pt x="207" y="7"/>
                    </a:lnTo>
                    <a:lnTo>
                      <a:pt x="213" y="17"/>
                    </a:lnTo>
                    <a:lnTo>
                      <a:pt x="215" y="35"/>
                    </a:lnTo>
                    <a:lnTo>
                      <a:pt x="208" y="59"/>
                    </a:lnTo>
                    <a:lnTo>
                      <a:pt x="199" y="69"/>
                    </a:lnTo>
                    <a:lnTo>
                      <a:pt x="191" y="81"/>
                    </a:lnTo>
                    <a:lnTo>
                      <a:pt x="181" y="102"/>
                    </a:lnTo>
                    <a:lnTo>
                      <a:pt x="193" y="98"/>
                    </a:lnTo>
                    <a:lnTo>
                      <a:pt x="210" y="98"/>
                    </a:lnTo>
                    <a:lnTo>
                      <a:pt x="217" y="102"/>
                    </a:lnTo>
                    <a:lnTo>
                      <a:pt x="236" y="114"/>
                    </a:lnTo>
                    <a:lnTo>
                      <a:pt x="243" y="135"/>
                    </a:lnTo>
                    <a:lnTo>
                      <a:pt x="244" y="164"/>
                    </a:lnTo>
                    <a:lnTo>
                      <a:pt x="240" y="200"/>
                    </a:lnTo>
                    <a:lnTo>
                      <a:pt x="228" y="223"/>
                    </a:lnTo>
                    <a:lnTo>
                      <a:pt x="216" y="253"/>
                    </a:lnTo>
                    <a:lnTo>
                      <a:pt x="196" y="285"/>
                    </a:lnTo>
                    <a:lnTo>
                      <a:pt x="183" y="303"/>
                    </a:lnTo>
                    <a:lnTo>
                      <a:pt x="169" y="312"/>
                    </a:lnTo>
                    <a:lnTo>
                      <a:pt x="151" y="315"/>
                    </a:lnTo>
                    <a:lnTo>
                      <a:pt x="130" y="312"/>
                    </a:lnTo>
                    <a:lnTo>
                      <a:pt x="113" y="306"/>
                    </a:lnTo>
                    <a:lnTo>
                      <a:pt x="102" y="299"/>
                    </a:lnTo>
                    <a:lnTo>
                      <a:pt x="91" y="292"/>
                    </a:lnTo>
                    <a:lnTo>
                      <a:pt x="81" y="296"/>
                    </a:lnTo>
                    <a:lnTo>
                      <a:pt x="66" y="298"/>
                    </a:lnTo>
                    <a:lnTo>
                      <a:pt x="51" y="300"/>
                    </a:lnTo>
                    <a:lnTo>
                      <a:pt x="29" y="296"/>
                    </a:lnTo>
                    <a:lnTo>
                      <a:pt x="17" y="286"/>
                    </a:lnTo>
                    <a:lnTo>
                      <a:pt x="5" y="267"/>
                    </a:lnTo>
                    <a:lnTo>
                      <a:pt x="0" y="240"/>
                    </a:lnTo>
                    <a:lnTo>
                      <a:pt x="6" y="210"/>
                    </a:lnTo>
                    <a:lnTo>
                      <a:pt x="10" y="205"/>
                    </a:lnTo>
                    <a:close/>
                  </a:path>
                </a:pathLst>
              </a:custGeom>
              <a:solidFill>
                <a:srgbClr val="E0A080"/>
              </a:solidFill>
              <a:ln w="6350">
                <a:solidFill>
                  <a:srgbClr val="000000"/>
                </a:solidFill>
                <a:prstDash val="solid"/>
                <a:round/>
                <a:headEnd/>
                <a:tailEnd/>
              </a:ln>
            </p:spPr>
            <p:txBody>
              <a:bodyPr/>
              <a:lstStyle/>
              <a:p>
                <a:endParaRPr lang="en-US"/>
              </a:p>
            </p:txBody>
          </p:sp>
          <p:grpSp>
            <p:nvGrpSpPr>
              <p:cNvPr id="77935" name="Group 10"/>
              <p:cNvGrpSpPr>
                <a:grpSpLocks/>
              </p:cNvGrpSpPr>
              <p:nvPr/>
            </p:nvGrpSpPr>
            <p:grpSpPr bwMode="auto">
              <a:xfrm>
                <a:off x="2822" y="3203"/>
                <a:ext cx="244" cy="280"/>
                <a:chOff x="2822" y="3203"/>
                <a:chExt cx="244" cy="280"/>
              </a:xfrm>
            </p:grpSpPr>
            <p:grpSp>
              <p:nvGrpSpPr>
                <p:cNvPr id="77936" name="Group 11"/>
                <p:cNvGrpSpPr>
                  <a:grpSpLocks/>
                </p:cNvGrpSpPr>
                <p:nvPr/>
              </p:nvGrpSpPr>
              <p:grpSpPr bwMode="auto">
                <a:xfrm>
                  <a:off x="2822" y="3203"/>
                  <a:ext cx="244" cy="244"/>
                  <a:chOff x="2822" y="3203"/>
                  <a:chExt cx="244" cy="244"/>
                </a:xfrm>
              </p:grpSpPr>
              <p:sp>
                <p:nvSpPr>
                  <p:cNvPr id="77942" name="Freeform 12"/>
                  <p:cNvSpPr>
                    <a:spLocks/>
                  </p:cNvSpPr>
                  <p:nvPr/>
                </p:nvSpPr>
                <p:spPr bwMode="auto">
                  <a:xfrm>
                    <a:off x="2822" y="3203"/>
                    <a:ext cx="244" cy="244"/>
                  </a:xfrm>
                  <a:custGeom>
                    <a:avLst/>
                    <a:gdLst>
                      <a:gd name="T0" fmla="*/ 2 w 488"/>
                      <a:gd name="T1" fmla="*/ 109 h 488"/>
                      <a:gd name="T2" fmla="*/ 8 w 488"/>
                      <a:gd name="T3" fmla="*/ 101 h 488"/>
                      <a:gd name="T4" fmla="*/ 17 w 488"/>
                      <a:gd name="T5" fmla="*/ 89 h 488"/>
                      <a:gd name="T6" fmla="*/ 28 w 488"/>
                      <a:gd name="T7" fmla="*/ 79 h 488"/>
                      <a:gd name="T8" fmla="*/ 37 w 488"/>
                      <a:gd name="T9" fmla="*/ 72 h 488"/>
                      <a:gd name="T10" fmla="*/ 43 w 488"/>
                      <a:gd name="T11" fmla="*/ 70 h 488"/>
                      <a:gd name="T12" fmla="*/ 48 w 488"/>
                      <a:gd name="T13" fmla="*/ 68 h 488"/>
                      <a:gd name="T14" fmla="*/ 51 w 488"/>
                      <a:gd name="T15" fmla="*/ 65 h 488"/>
                      <a:gd name="T16" fmla="*/ 50 w 488"/>
                      <a:gd name="T17" fmla="*/ 57 h 488"/>
                      <a:gd name="T18" fmla="*/ 52 w 488"/>
                      <a:gd name="T19" fmla="*/ 49 h 488"/>
                      <a:gd name="T20" fmla="*/ 56 w 488"/>
                      <a:gd name="T21" fmla="*/ 41 h 488"/>
                      <a:gd name="T22" fmla="*/ 62 w 488"/>
                      <a:gd name="T23" fmla="*/ 32 h 488"/>
                      <a:gd name="T24" fmla="*/ 72 w 488"/>
                      <a:gd name="T25" fmla="*/ 22 h 488"/>
                      <a:gd name="T26" fmla="*/ 82 w 488"/>
                      <a:gd name="T27" fmla="*/ 14 h 488"/>
                      <a:gd name="T28" fmla="*/ 92 w 488"/>
                      <a:gd name="T29" fmla="*/ 6 h 488"/>
                      <a:gd name="T30" fmla="*/ 103 w 488"/>
                      <a:gd name="T31" fmla="*/ 2 h 488"/>
                      <a:gd name="T32" fmla="*/ 110 w 488"/>
                      <a:gd name="T33" fmla="*/ 0 h 488"/>
                      <a:gd name="T34" fmla="*/ 117 w 488"/>
                      <a:gd name="T35" fmla="*/ 3 h 488"/>
                      <a:gd name="T36" fmla="*/ 121 w 488"/>
                      <a:gd name="T37" fmla="*/ 7 h 488"/>
                      <a:gd name="T38" fmla="*/ 122 w 488"/>
                      <a:gd name="T39" fmla="*/ 13 h 488"/>
                      <a:gd name="T40" fmla="*/ 122 w 488"/>
                      <a:gd name="T41" fmla="*/ 21 h 488"/>
                      <a:gd name="T42" fmla="*/ 118 w 488"/>
                      <a:gd name="T43" fmla="*/ 30 h 488"/>
                      <a:gd name="T44" fmla="*/ 114 w 488"/>
                      <a:gd name="T45" fmla="*/ 38 h 488"/>
                      <a:gd name="T46" fmla="*/ 108 w 488"/>
                      <a:gd name="T47" fmla="*/ 47 h 488"/>
                      <a:gd name="T48" fmla="*/ 100 w 488"/>
                      <a:gd name="T49" fmla="*/ 54 h 488"/>
                      <a:gd name="T50" fmla="*/ 90 w 488"/>
                      <a:gd name="T51" fmla="*/ 62 h 488"/>
                      <a:gd name="T52" fmla="*/ 81 w 488"/>
                      <a:gd name="T53" fmla="*/ 69 h 488"/>
                      <a:gd name="T54" fmla="*/ 73 w 488"/>
                      <a:gd name="T55" fmla="*/ 73 h 488"/>
                      <a:gd name="T56" fmla="*/ 66 w 488"/>
                      <a:gd name="T57" fmla="*/ 73 h 488"/>
                      <a:gd name="T58" fmla="*/ 60 w 488"/>
                      <a:gd name="T59" fmla="*/ 73 h 488"/>
                      <a:gd name="T60" fmla="*/ 55 w 488"/>
                      <a:gd name="T61" fmla="*/ 74 h 488"/>
                      <a:gd name="T62" fmla="*/ 52 w 488"/>
                      <a:gd name="T63" fmla="*/ 78 h 488"/>
                      <a:gd name="T64" fmla="*/ 50 w 488"/>
                      <a:gd name="T65" fmla="*/ 85 h 488"/>
                      <a:gd name="T66" fmla="*/ 44 w 488"/>
                      <a:gd name="T67" fmla="*/ 93 h 488"/>
                      <a:gd name="T68" fmla="*/ 35 w 488"/>
                      <a:gd name="T69" fmla="*/ 102 h 488"/>
                      <a:gd name="T70" fmla="*/ 28 w 488"/>
                      <a:gd name="T71" fmla="*/ 109 h 488"/>
                      <a:gd name="T72" fmla="*/ 22 w 488"/>
                      <a:gd name="T73" fmla="*/ 116 h 488"/>
                      <a:gd name="T74" fmla="*/ 16 w 488"/>
                      <a:gd name="T75" fmla="*/ 120 h 488"/>
                      <a:gd name="T76" fmla="*/ 10 w 488"/>
                      <a:gd name="T77" fmla="*/ 122 h 488"/>
                      <a:gd name="T78" fmla="*/ 5 w 488"/>
                      <a:gd name="T79" fmla="*/ 122 h 488"/>
                      <a:gd name="T80" fmla="*/ 1 w 488"/>
                      <a:gd name="T81" fmla="*/ 120 h 488"/>
                      <a:gd name="T82" fmla="*/ 0 w 488"/>
                      <a:gd name="T83" fmla="*/ 115 h 488"/>
                      <a:gd name="T84" fmla="*/ 2 w 488"/>
                      <a:gd name="T85" fmla="*/ 109 h 48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488" h="488">
                        <a:moveTo>
                          <a:pt x="6" y="434"/>
                        </a:moveTo>
                        <a:lnTo>
                          <a:pt x="30" y="401"/>
                        </a:lnTo>
                        <a:lnTo>
                          <a:pt x="67" y="356"/>
                        </a:lnTo>
                        <a:lnTo>
                          <a:pt x="111" y="314"/>
                        </a:lnTo>
                        <a:lnTo>
                          <a:pt x="145" y="287"/>
                        </a:lnTo>
                        <a:lnTo>
                          <a:pt x="171" y="277"/>
                        </a:lnTo>
                        <a:lnTo>
                          <a:pt x="190" y="272"/>
                        </a:lnTo>
                        <a:lnTo>
                          <a:pt x="202" y="258"/>
                        </a:lnTo>
                        <a:lnTo>
                          <a:pt x="198" y="228"/>
                        </a:lnTo>
                        <a:lnTo>
                          <a:pt x="205" y="194"/>
                        </a:lnTo>
                        <a:lnTo>
                          <a:pt x="222" y="161"/>
                        </a:lnTo>
                        <a:lnTo>
                          <a:pt x="248" y="125"/>
                        </a:lnTo>
                        <a:lnTo>
                          <a:pt x="287" y="88"/>
                        </a:lnTo>
                        <a:lnTo>
                          <a:pt x="327" y="53"/>
                        </a:lnTo>
                        <a:lnTo>
                          <a:pt x="366" y="24"/>
                        </a:lnTo>
                        <a:lnTo>
                          <a:pt x="409" y="5"/>
                        </a:lnTo>
                        <a:lnTo>
                          <a:pt x="439" y="0"/>
                        </a:lnTo>
                        <a:lnTo>
                          <a:pt x="465" y="9"/>
                        </a:lnTo>
                        <a:lnTo>
                          <a:pt x="481" y="26"/>
                        </a:lnTo>
                        <a:lnTo>
                          <a:pt x="488" y="50"/>
                        </a:lnTo>
                        <a:lnTo>
                          <a:pt x="485" y="84"/>
                        </a:lnTo>
                        <a:lnTo>
                          <a:pt x="471" y="120"/>
                        </a:lnTo>
                        <a:lnTo>
                          <a:pt x="454" y="152"/>
                        </a:lnTo>
                        <a:lnTo>
                          <a:pt x="429" y="187"/>
                        </a:lnTo>
                        <a:lnTo>
                          <a:pt x="400" y="215"/>
                        </a:lnTo>
                        <a:lnTo>
                          <a:pt x="360" y="248"/>
                        </a:lnTo>
                        <a:lnTo>
                          <a:pt x="323" y="275"/>
                        </a:lnTo>
                        <a:lnTo>
                          <a:pt x="292" y="290"/>
                        </a:lnTo>
                        <a:lnTo>
                          <a:pt x="263" y="292"/>
                        </a:lnTo>
                        <a:lnTo>
                          <a:pt x="237" y="289"/>
                        </a:lnTo>
                        <a:lnTo>
                          <a:pt x="219" y="295"/>
                        </a:lnTo>
                        <a:lnTo>
                          <a:pt x="208" y="311"/>
                        </a:lnTo>
                        <a:lnTo>
                          <a:pt x="199" y="340"/>
                        </a:lnTo>
                        <a:lnTo>
                          <a:pt x="175" y="372"/>
                        </a:lnTo>
                        <a:lnTo>
                          <a:pt x="140" y="407"/>
                        </a:lnTo>
                        <a:lnTo>
                          <a:pt x="112" y="436"/>
                        </a:lnTo>
                        <a:lnTo>
                          <a:pt x="87" y="463"/>
                        </a:lnTo>
                        <a:lnTo>
                          <a:pt x="64" y="479"/>
                        </a:lnTo>
                        <a:lnTo>
                          <a:pt x="40" y="487"/>
                        </a:lnTo>
                        <a:lnTo>
                          <a:pt x="18" y="488"/>
                        </a:lnTo>
                        <a:lnTo>
                          <a:pt x="1" y="479"/>
                        </a:lnTo>
                        <a:lnTo>
                          <a:pt x="0" y="457"/>
                        </a:lnTo>
                        <a:lnTo>
                          <a:pt x="6" y="434"/>
                        </a:lnTo>
                        <a:close/>
                      </a:path>
                    </a:pathLst>
                  </a:custGeom>
                  <a:solidFill>
                    <a:srgbClr val="A0A0C0"/>
                  </a:solidFill>
                  <a:ln w="6350">
                    <a:solidFill>
                      <a:srgbClr val="000000"/>
                    </a:solidFill>
                    <a:prstDash val="solid"/>
                    <a:round/>
                    <a:headEnd/>
                    <a:tailEnd/>
                  </a:ln>
                </p:spPr>
                <p:txBody>
                  <a:bodyPr/>
                  <a:lstStyle/>
                  <a:p>
                    <a:endParaRPr lang="en-US"/>
                  </a:p>
                </p:txBody>
              </p:sp>
              <p:sp>
                <p:nvSpPr>
                  <p:cNvPr id="77943" name="Freeform 13"/>
                  <p:cNvSpPr>
                    <a:spLocks/>
                  </p:cNvSpPr>
                  <p:nvPr/>
                </p:nvSpPr>
                <p:spPr bwMode="auto">
                  <a:xfrm>
                    <a:off x="2936" y="3218"/>
                    <a:ext cx="117" cy="117"/>
                  </a:xfrm>
                  <a:custGeom>
                    <a:avLst/>
                    <a:gdLst>
                      <a:gd name="T0" fmla="*/ 0 w 234"/>
                      <a:gd name="T1" fmla="*/ 48 h 233"/>
                      <a:gd name="T2" fmla="*/ 3 w 234"/>
                      <a:gd name="T3" fmla="*/ 41 h 233"/>
                      <a:gd name="T4" fmla="*/ 7 w 234"/>
                      <a:gd name="T5" fmla="*/ 34 h 233"/>
                      <a:gd name="T6" fmla="*/ 14 w 234"/>
                      <a:gd name="T7" fmla="*/ 26 h 233"/>
                      <a:gd name="T8" fmla="*/ 21 w 234"/>
                      <a:gd name="T9" fmla="*/ 18 h 233"/>
                      <a:gd name="T10" fmla="*/ 31 w 234"/>
                      <a:gd name="T11" fmla="*/ 11 h 233"/>
                      <a:gd name="T12" fmla="*/ 40 w 234"/>
                      <a:gd name="T13" fmla="*/ 5 h 233"/>
                      <a:gd name="T14" fmla="*/ 47 w 234"/>
                      <a:gd name="T15" fmla="*/ 1 h 233"/>
                      <a:gd name="T16" fmla="*/ 53 w 234"/>
                      <a:gd name="T17" fmla="*/ 0 h 233"/>
                      <a:gd name="T18" fmla="*/ 58 w 234"/>
                      <a:gd name="T19" fmla="*/ 2 h 233"/>
                      <a:gd name="T20" fmla="*/ 59 w 234"/>
                      <a:gd name="T21" fmla="*/ 8 h 233"/>
                      <a:gd name="T22" fmla="*/ 57 w 234"/>
                      <a:gd name="T23" fmla="*/ 15 h 233"/>
                      <a:gd name="T24" fmla="*/ 53 w 234"/>
                      <a:gd name="T25" fmla="*/ 22 h 233"/>
                      <a:gd name="T26" fmla="*/ 46 w 234"/>
                      <a:gd name="T27" fmla="*/ 32 h 233"/>
                      <a:gd name="T28" fmla="*/ 39 w 234"/>
                      <a:gd name="T29" fmla="*/ 39 h 233"/>
                      <a:gd name="T30" fmla="*/ 31 w 234"/>
                      <a:gd name="T31" fmla="*/ 46 h 233"/>
                      <a:gd name="T32" fmla="*/ 22 w 234"/>
                      <a:gd name="T33" fmla="*/ 53 h 233"/>
                      <a:gd name="T34" fmla="*/ 12 w 234"/>
                      <a:gd name="T35" fmla="*/ 59 h 233"/>
                      <a:gd name="T36" fmla="*/ 5 w 234"/>
                      <a:gd name="T37" fmla="*/ 58 h 233"/>
                      <a:gd name="T38" fmla="*/ 1 w 234"/>
                      <a:gd name="T39" fmla="*/ 55 h 233"/>
                      <a:gd name="T40" fmla="*/ 0 w 234"/>
                      <a:gd name="T41" fmla="*/ 48 h 2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4" h="233">
                        <a:moveTo>
                          <a:pt x="0" y="190"/>
                        </a:moveTo>
                        <a:lnTo>
                          <a:pt x="10" y="162"/>
                        </a:lnTo>
                        <a:lnTo>
                          <a:pt x="25" y="136"/>
                        </a:lnTo>
                        <a:lnTo>
                          <a:pt x="56" y="101"/>
                        </a:lnTo>
                        <a:lnTo>
                          <a:pt x="84" y="72"/>
                        </a:lnTo>
                        <a:lnTo>
                          <a:pt x="121" y="43"/>
                        </a:lnTo>
                        <a:lnTo>
                          <a:pt x="157" y="20"/>
                        </a:lnTo>
                        <a:lnTo>
                          <a:pt x="186" y="4"/>
                        </a:lnTo>
                        <a:lnTo>
                          <a:pt x="211" y="0"/>
                        </a:lnTo>
                        <a:lnTo>
                          <a:pt x="229" y="8"/>
                        </a:lnTo>
                        <a:lnTo>
                          <a:pt x="234" y="31"/>
                        </a:lnTo>
                        <a:lnTo>
                          <a:pt x="226" y="58"/>
                        </a:lnTo>
                        <a:lnTo>
                          <a:pt x="211" y="88"/>
                        </a:lnTo>
                        <a:lnTo>
                          <a:pt x="181" y="127"/>
                        </a:lnTo>
                        <a:lnTo>
                          <a:pt x="153" y="156"/>
                        </a:lnTo>
                        <a:lnTo>
                          <a:pt x="121" y="183"/>
                        </a:lnTo>
                        <a:lnTo>
                          <a:pt x="88" y="211"/>
                        </a:lnTo>
                        <a:lnTo>
                          <a:pt x="46" y="233"/>
                        </a:lnTo>
                        <a:lnTo>
                          <a:pt x="19" y="230"/>
                        </a:lnTo>
                        <a:lnTo>
                          <a:pt x="3" y="217"/>
                        </a:lnTo>
                        <a:lnTo>
                          <a:pt x="0" y="190"/>
                        </a:lnTo>
                        <a:close/>
                      </a:path>
                    </a:pathLst>
                  </a:custGeom>
                  <a:solidFill>
                    <a:srgbClr val="E0E0FF"/>
                  </a:solidFill>
                  <a:ln w="6350">
                    <a:solidFill>
                      <a:srgbClr val="000000"/>
                    </a:solidFill>
                    <a:prstDash val="solid"/>
                    <a:round/>
                    <a:headEnd/>
                    <a:tailEnd/>
                  </a:ln>
                </p:spPr>
                <p:txBody>
                  <a:bodyPr/>
                  <a:lstStyle/>
                  <a:p>
                    <a:endParaRPr lang="en-US"/>
                  </a:p>
                </p:txBody>
              </p:sp>
            </p:grpSp>
            <p:sp>
              <p:nvSpPr>
                <p:cNvPr id="77937" name="Freeform 14"/>
                <p:cNvSpPr>
                  <a:spLocks/>
                </p:cNvSpPr>
                <p:nvPr/>
              </p:nvSpPr>
              <p:spPr bwMode="auto">
                <a:xfrm>
                  <a:off x="2858" y="3378"/>
                  <a:ext cx="78" cy="105"/>
                </a:xfrm>
                <a:custGeom>
                  <a:avLst/>
                  <a:gdLst>
                    <a:gd name="T0" fmla="*/ 29 w 157"/>
                    <a:gd name="T1" fmla="*/ 0 h 210"/>
                    <a:gd name="T2" fmla="*/ 33 w 157"/>
                    <a:gd name="T3" fmla="*/ 1 h 210"/>
                    <a:gd name="T4" fmla="*/ 35 w 157"/>
                    <a:gd name="T5" fmla="*/ 5 h 210"/>
                    <a:gd name="T6" fmla="*/ 36 w 157"/>
                    <a:gd name="T7" fmla="*/ 8 h 210"/>
                    <a:gd name="T8" fmla="*/ 34 w 157"/>
                    <a:gd name="T9" fmla="*/ 10 h 210"/>
                    <a:gd name="T10" fmla="*/ 36 w 157"/>
                    <a:gd name="T11" fmla="*/ 11 h 210"/>
                    <a:gd name="T12" fmla="*/ 39 w 157"/>
                    <a:gd name="T13" fmla="*/ 15 h 210"/>
                    <a:gd name="T14" fmla="*/ 39 w 157"/>
                    <a:gd name="T15" fmla="*/ 19 h 210"/>
                    <a:gd name="T16" fmla="*/ 37 w 157"/>
                    <a:gd name="T17" fmla="*/ 21 h 210"/>
                    <a:gd name="T18" fmla="*/ 33 w 157"/>
                    <a:gd name="T19" fmla="*/ 23 h 210"/>
                    <a:gd name="T20" fmla="*/ 35 w 157"/>
                    <a:gd name="T21" fmla="*/ 27 h 210"/>
                    <a:gd name="T22" fmla="*/ 36 w 157"/>
                    <a:gd name="T23" fmla="*/ 31 h 210"/>
                    <a:gd name="T24" fmla="*/ 33 w 157"/>
                    <a:gd name="T25" fmla="*/ 34 h 210"/>
                    <a:gd name="T26" fmla="*/ 29 w 157"/>
                    <a:gd name="T27" fmla="*/ 36 h 210"/>
                    <a:gd name="T28" fmla="*/ 22 w 157"/>
                    <a:gd name="T29" fmla="*/ 35 h 210"/>
                    <a:gd name="T30" fmla="*/ 22 w 157"/>
                    <a:gd name="T31" fmla="*/ 39 h 210"/>
                    <a:gd name="T32" fmla="*/ 22 w 157"/>
                    <a:gd name="T33" fmla="*/ 44 h 210"/>
                    <a:gd name="T34" fmla="*/ 20 w 157"/>
                    <a:gd name="T35" fmla="*/ 48 h 210"/>
                    <a:gd name="T36" fmla="*/ 18 w 157"/>
                    <a:gd name="T37" fmla="*/ 51 h 210"/>
                    <a:gd name="T38" fmla="*/ 15 w 157"/>
                    <a:gd name="T39" fmla="*/ 53 h 210"/>
                    <a:gd name="T40" fmla="*/ 11 w 157"/>
                    <a:gd name="T41" fmla="*/ 53 h 210"/>
                    <a:gd name="T42" fmla="*/ 7 w 157"/>
                    <a:gd name="T43" fmla="*/ 51 h 210"/>
                    <a:gd name="T44" fmla="*/ 4 w 157"/>
                    <a:gd name="T45" fmla="*/ 48 h 210"/>
                    <a:gd name="T46" fmla="*/ 0 w 157"/>
                    <a:gd name="T47" fmla="*/ 42 h 210"/>
                    <a:gd name="T48" fmla="*/ 0 w 157"/>
                    <a:gd name="T49" fmla="*/ 38 h 210"/>
                    <a:gd name="T50" fmla="*/ 1 w 157"/>
                    <a:gd name="T51" fmla="*/ 35 h 210"/>
                    <a:gd name="T52" fmla="*/ 4 w 157"/>
                    <a:gd name="T53" fmla="*/ 34 h 210"/>
                    <a:gd name="T54" fmla="*/ 6 w 157"/>
                    <a:gd name="T55" fmla="*/ 33 h 210"/>
                    <a:gd name="T56" fmla="*/ 5 w 157"/>
                    <a:gd name="T57" fmla="*/ 30 h 210"/>
                    <a:gd name="T58" fmla="*/ 2 w 157"/>
                    <a:gd name="T59" fmla="*/ 28 h 210"/>
                    <a:gd name="T60" fmla="*/ 1 w 157"/>
                    <a:gd name="T61" fmla="*/ 25 h 210"/>
                    <a:gd name="T62" fmla="*/ 2 w 157"/>
                    <a:gd name="T63" fmla="*/ 22 h 210"/>
                    <a:gd name="T64" fmla="*/ 6 w 157"/>
                    <a:gd name="T65" fmla="*/ 20 h 210"/>
                    <a:gd name="T66" fmla="*/ 5 w 157"/>
                    <a:gd name="T67" fmla="*/ 18 h 210"/>
                    <a:gd name="T68" fmla="*/ 5 w 157"/>
                    <a:gd name="T69" fmla="*/ 15 h 210"/>
                    <a:gd name="T70" fmla="*/ 7 w 157"/>
                    <a:gd name="T71" fmla="*/ 13 h 210"/>
                    <a:gd name="T72" fmla="*/ 6 w 157"/>
                    <a:gd name="T73" fmla="*/ 10 h 210"/>
                    <a:gd name="T74" fmla="*/ 8 w 157"/>
                    <a:gd name="T75" fmla="*/ 6 h 210"/>
                    <a:gd name="T76" fmla="*/ 10 w 157"/>
                    <a:gd name="T77" fmla="*/ 4 h 210"/>
                    <a:gd name="T78" fmla="*/ 14 w 157"/>
                    <a:gd name="T79" fmla="*/ 4 h 210"/>
                    <a:gd name="T80" fmla="*/ 17 w 157"/>
                    <a:gd name="T81" fmla="*/ 4 h 210"/>
                    <a:gd name="T82" fmla="*/ 19 w 157"/>
                    <a:gd name="T83" fmla="*/ 5 h 210"/>
                    <a:gd name="T84" fmla="*/ 23 w 157"/>
                    <a:gd name="T85" fmla="*/ 3 h 210"/>
                    <a:gd name="T86" fmla="*/ 29 w 157"/>
                    <a:gd name="T87" fmla="*/ 0 h 21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57" h="210">
                      <a:moveTo>
                        <a:pt x="119" y="0"/>
                      </a:moveTo>
                      <a:lnTo>
                        <a:pt x="134" y="4"/>
                      </a:lnTo>
                      <a:lnTo>
                        <a:pt x="143" y="17"/>
                      </a:lnTo>
                      <a:lnTo>
                        <a:pt x="144" y="29"/>
                      </a:lnTo>
                      <a:lnTo>
                        <a:pt x="139" y="39"/>
                      </a:lnTo>
                      <a:lnTo>
                        <a:pt x="147" y="44"/>
                      </a:lnTo>
                      <a:lnTo>
                        <a:pt x="156" y="58"/>
                      </a:lnTo>
                      <a:lnTo>
                        <a:pt x="157" y="73"/>
                      </a:lnTo>
                      <a:lnTo>
                        <a:pt x="148" y="83"/>
                      </a:lnTo>
                      <a:lnTo>
                        <a:pt x="134" y="90"/>
                      </a:lnTo>
                      <a:lnTo>
                        <a:pt x="143" y="106"/>
                      </a:lnTo>
                      <a:lnTo>
                        <a:pt x="144" y="123"/>
                      </a:lnTo>
                      <a:lnTo>
                        <a:pt x="135" y="136"/>
                      </a:lnTo>
                      <a:lnTo>
                        <a:pt x="117" y="142"/>
                      </a:lnTo>
                      <a:lnTo>
                        <a:pt x="88" y="138"/>
                      </a:lnTo>
                      <a:lnTo>
                        <a:pt x="89" y="153"/>
                      </a:lnTo>
                      <a:lnTo>
                        <a:pt x="88" y="174"/>
                      </a:lnTo>
                      <a:lnTo>
                        <a:pt x="83" y="190"/>
                      </a:lnTo>
                      <a:lnTo>
                        <a:pt x="75" y="202"/>
                      </a:lnTo>
                      <a:lnTo>
                        <a:pt x="63" y="209"/>
                      </a:lnTo>
                      <a:lnTo>
                        <a:pt x="47" y="210"/>
                      </a:lnTo>
                      <a:lnTo>
                        <a:pt x="28" y="203"/>
                      </a:lnTo>
                      <a:lnTo>
                        <a:pt x="17" y="189"/>
                      </a:lnTo>
                      <a:lnTo>
                        <a:pt x="3" y="166"/>
                      </a:lnTo>
                      <a:lnTo>
                        <a:pt x="0" y="149"/>
                      </a:lnTo>
                      <a:lnTo>
                        <a:pt x="6" y="138"/>
                      </a:lnTo>
                      <a:lnTo>
                        <a:pt x="17" y="133"/>
                      </a:lnTo>
                      <a:lnTo>
                        <a:pt x="25" y="131"/>
                      </a:lnTo>
                      <a:lnTo>
                        <a:pt x="22" y="119"/>
                      </a:lnTo>
                      <a:lnTo>
                        <a:pt x="10" y="110"/>
                      </a:lnTo>
                      <a:lnTo>
                        <a:pt x="6" y="98"/>
                      </a:lnTo>
                      <a:lnTo>
                        <a:pt x="11" y="86"/>
                      </a:lnTo>
                      <a:lnTo>
                        <a:pt x="27" y="79"/>
                      </a:lnTo>
                      <a:lnTo>
                        <a:pt x="20" y="70"/>
                      </a:lnTo>
                      <a:lnTo>
                        <a:pt x="20" y="57"/>
                      </a:lnTo>
                      <a:lnTo>
                        <a:pt x="31" y="49"/>
                      </a:lnTo>
                      <a:lnTo>
                        <a:pt x="26" y="37"/>
                      </a:lnTo>
                      <a:lnTo>
                        <a:pt x="33" y="23"/>
                      </a:lnTo>
                      <a:lnTo>
                        <a:pt x="43" y="16"/>
                      </a:lnTo>
                      <a:lnTo>
                        <a:pt x="59" y="14"/>
                      </a:lnTo>
                      <a:lnTo>
                        <a:pt x="68" y="16"/>
                      </a:lnTo>
                      <a:lnTo>
                        <a:pt x="77" y="17"/>
                      </a:lnTo>
                      <a:lnTo>
                        <a:pt x="92" y="11"/>
                      </a:lnTo>
                      <a:lnTo>
                        <a:pt x="119" y="0"/>
                      </a:lnTo>
                      <a:close/>
                    </a:path>
                  </a:pathLst>
                </a:custGeom>
                <a:solidFill>
                  <a:srgbClr val="E0A080"/>
                </a:solidFill>
                <a:ln w="6350">
                  <a:solidFill>
                    <a:srgbClr val="000000"/>
                  </a:solidFill>
                  <a:prstDash val="solid"/>
                  <a:round/>
                  <a:headEnd/>
                  <a:tailEnd/>
                </a:ln>
              </p:spPr>
              <p:txBody>
                <a:bodyPr/>
                <a:lstStyle/>
                <a:p>
                  <a:endParaRPr lang="en-US"/>
                </a:p>
              </p:txBody>
            </p:sp>
            <p:sp>
              <p:nvSpPr>
                <p:cNvPr id="77938" name="Freeform 15"/>
                <p:cNvSpPr>
                  <a:spLocks/>
                </p:cNvSpPr>
                <p:nvPr/>
              </p:nvSpPr>
              <p:spPr bwMode="auto">
                <a:xfrm>
                  <a:off x="2885" y="3422"/>
                  <a:ext cx="40" cy="7"/>
                </a:xfrm>
                <a:custGeom>
                  <a:avLst/>
                  <a:gdLst>
                    <a:gd name="T0" fmla="*/ 0 w 80"/>
                    <a:gd name="T1" fmla="*/ 0 h 15"/>
                    <a:gd name="T2" fmla="*/ 4 w 80"/>
                    <a:gd name="T3" fmla="*/ 2 h 15"/>
                    <a:gd name="T4" fmla="*/ 8 w 80"/>
                    <a:gd name="T5" fmla="*/ 3 h 15"/>
                    <a:gd name="T6" fmla="*/ 13 w 80"/>
                    <a:gd name="T7" fmla="*/ 2 h 15"/>
                    <a:gd name="T8" fmla="*/ 18 w 80"/>
                    <a:gd name="T9" fmla="*/ 1 h 15"/>
                    <a:gd name="T10" fmla="*/ 20 w 80"/>
                    <a:gd name="T11" fmla="*/ 0 h 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15">
                      <a:moveTo>
                        <a:pt x="0" y="3"/>
                      </a:moveTo>
                      <a:lnTo>
                        <a:pt x="13" y="9"/>
                      </a:lnTo>
                      <a:lnTo>
                        <a:pt x="32" y="15"/>
                      </a:lnTo>
                      <a:lnTo>
                        <a:pt x="50" y="11"/>
                      </a:lnTo>
                      <a:lnTo>
                        <a:pt x="69" y="6"/>
                      </a:lnTo>
                      <a:lnTo>
                        <a:pt x="8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39" name="Freeform 16"/>
                <p:cNvSpPr>
                  <a:spLocks/>
                </p:cNvSpPr>
                <p:nvPr/>
              </p:nvSpPr>
              <p:spPr bwMode="auto">
                <a:xfrm>
                  <a:off x="2878" y="3440"/>
                  <a:ext cx="23" cy="8"/>
                </a:xfrm>
                <a:custGeom>
                  <a:avLst/>
                  <a:gdLst>
                    <a:gd name="T0" fmla="*/ 11 w 48"/>
                    <a:gd name="T1" fmla="*/ 5 h 14"/>
                    <a:gd name="T2" fmla="*/ 8 w 48"/>
                    <a:gd name="T3" fmla="*/ 4 h 14"/>
                    <a:gd name="T4" fmla="*/ 4 w 48"/>
                    <a:gd name="T5" fmla="*/ 3 h 14"/>
                    <a:gd name="T6" fmla="*/ 0 w 48"/>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14">
                      <a:moveTo>
                        <a:pt x="48" y="14"/>
                      </a:moveTo>
                      <a:lnTo>
                        <a:pt x="34" y="13"/>
                      </a:lnTo>
                      <a:lnTo>
                        <a:pt x="17" y="9"/>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40" name="Freeform 17"/>
                <p:cNvSpPr>
                  <a:spLocks/>
                </p:cNvSpPr>
                <p:nvPr/>
              </p:nvSpPr>
              <p:spPr bwMode="auto">
                <a:xfrm>
                  <a:off x="2875" y="3449"/>
                  <a:ext cx="22" cy="10"/>
                </a:xfrm>
                <a:custGeom>
                  <a:avLst/>
                  <a:gdLst>
                    <a:gd name="T0" fmla="*/ 11 w 44"/>
                    <a:gd name="T1" fmla="*/ 5 h 21"/>
                    <a:gd name="T2" fmla="*/ 8 w 44"/>
                    <a:gd name="T3" fmla="*/ 3 h 21"/>
                    <a:gd name="T4" fmla="*/ 5 w 44"/>
                    <a:gd name="T5" fmla="*/ 3 h 21"/>
                    <a:gd name="T6" fmla="*/ 3 w 44"/>
                    <a:gd name="T7" fmla="*/ 5 h 21"/>
                    <a:gd name="T8" fmla="*/ 2 w 44"/>
                    <a:gd name="T9" fmla="*/ 2 h 21"/>
                    <a:gd name="T10" fmla="*/ 0 w 44"/>
                    <a:gd name="T11" fmla="*/ 0 h 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21">
                      <a:moveTo>
                        <a:pt x="44" y="21"/>
                      </a:moveTo>
                      <a:lnTo>
                        <a:pt x="32" y="15"/>
                      </a:lnTo>
                      <a:lnTo>
                        <a:pt x="20" y="15"/>
                      </a:lnTo>
                      <a:lnTo>
                        <a:pt x="9" y="21"/>
                      </a:lnTo>
                      <a:lnTo>
                        <a:pt x="6" y="11"/>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41" name="Freeform 18"/>
                <p:cNvSpPr>
                  <a:spLocks/>
                </p:cNvSpPr>
                <p:nvPr/>
              </p:nvSpPr>
              <p:spPr bwMode="auto">
                <a:xfrm>
                  <a:off x="2886" y="3399"/>
                  <a:ext cx="39" cy="9"/>
                </a:xfrm>
                <a:custGeom>
                  <a:avLst/>
                  <a:gdLst>
                    <a:gd name="T0" fmla="*/ 19 w 80"/>
                    <a:gd name="T1" fmla="*/ 0 h 19"/>
                    <a:gd name="T2" fmla="*/ 17 w 80"/>
                    <a:gd name="T3" fmla="*/ 0 h 19"/>
                    <a:gd name="T4" fmla="*/ 14 w 80"/>
                    <a:gd name="T5" fmla="*/ 1 h 19"/>
                    <a:gd name="T6" fmla="*/ 12 w 80"/>
                    <a:gd name="T7" fmla="*/ 2 h 19"/>
                    <a:gd name="T8" fmla="*/ 10 w 80"/>
                    <a:gd name="T9" fmla="*/ 4 h 19"/>
                    <a:gd name="T10" fmla="*/ 7 w 80"/>
                    <a:gd name="T11" fmla="*/ 4 h 19"/>
                    <a:gd name="T12" fmla="*/ 4 w 80"/>
                    <a:gd name="T13" fmla="*/ 4 h 19"/>
                    <a:gd name="T14" fmla="*/ 2 w 80"/>
                    <a:gd name="T15" fmla="*/ 3 h 19"/>
                    <a:gd name="T16" fmla="*/ 0 w 80"/>
                    <a:gd name="T17" fmla="*/ 2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9">
                      <a:moveTo>
                        <a:pt x="80" y="0"/>
                      </a:moveTo>
                      <a:lnTo>
                        <a:pt x="69" y="3"/>
                      </a:lnTo>
                      <a:lnTo>
                        <a:pt x="58" y="6"/>
                      </a:lnTo>
                      <a:lnTo>
                        <a:pt x="49" y="10"/>
                      </a:lnTo>
                      <a:lnTo>
                        <a:pt x="40" y="16"/>
                      </a:lnTo>
                      <a:lnTo>
                        <a:pt x="29" y="19"/>
                      </a:lnTo>
                      <a:lnTo>
                        <a:pt x="19" y="17"/>
                      </a:lnTo>
                      <a:lnTo>
                        <a:pt x="9" y="12"/>
                      </a:lnTo>
                      <a:lnTo>
                        <a:pt x="0" y="8"/>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nvGrpSpPr>
            <p:cNvPr id="77890" name="Group 19"/>
            <p:cNvGrpSpPr>
              <a:grpSpLocks/>
            </p:cNvGrpSpPr>
            <p:nvPr/>
          </p:nvGrpSpPr>
          <p:grpSpPr bwMode="auto">
            <a:xfrm>
              <a:off x="2787" y="3033"/>
              <a:ext cx="194" cy="318"/>
              <a:chOff x="2787" y="3033"/>
              <a:chExt cx="194" cy="318"/>
            </a:xfrm>
          </p:grpSpPr>
          <p:grpSp>
            <p:nvGrpSpPr>
              <p:cNvPr id="77921" name="Group 20"/>
              <p:cNvGrpSpPr>
                <a:grpSpLocks/>
              </p:cNvGrpSpPr>
              <p:nvPr/>
            </p:nvGrpSpPr>
            <p:grpSpPr bwMode="auto">
              <a:xfrm>
                <a:off x="2787" y="3083"/>
                <a:ext cx="164" cy="268"/>
                <a:chOff x="2787" y="3083"/>
                <a:chExt cx="164" cy="268"/>
              </a:xfrm>
            </p:grpSpPr>
            <p:sp>
              <p:nvSpPr>
                <p:cNvPr id="77923" name="Freeform 21"/>
                <p:cNvSpPr>
                  <a:spLocks/>
                </p:cNvSpPr>
                <p:nvPr/>
              </p:nvSpPr>
              <p:spPr bwMode="auto">
                <a:xfrm>
                  <a:off x="2787" y="3083"/>
                  <a:ext cx="164" cy="268"/>
                </a:xfrm>
                <a:custGeom>
                  <a:avLst/>
                  <a:gdLst>
                    <a:gd name="T0" fmla="*/ 2 w 329"/>
                    <a:gd name="T1" fmla="*/ 37 h 535"/>
                    <a:gd name="T2" fmla="*/ 0 w 329"/>
                    <a:gd name="T3" fmla="*/ 45 h 535"/>
                    <a:gd name="T4" fmla="*/ 0 w 329"/>
                    <a:gd name="T5" fmla="*/ 53 h 535"/>
                    <a:gd name="T6" fmla="*/ 2 w 329"/>
                    <a:gd name="T7" fmla="*/ 71 h 535"/>
                    <a:gd name="T8" fmla="*/ 3 w 329"/>
                    <a:gd name="T9" fmla="*/ 87 h 535"/>
                    <a:gd name="T10" fmla="*/ 7 w 329"/>
                    <a:gd name="T11" fmla="*/ 96 h 535"/>
                    <a:gd name="T12" fmla="*/ 11 w 329"/>
                    <a:gd name="T13" fmla="*/ 108 h 535"/>
                    <a:gd name="T14" fmla="*/ 14 w 329"/>
                    <a:gd name="T15" fmla="*/ 113 h 535"/>
                    <a:gd name="T16" fmla="*/ 17 w 329"/>
                    <a:gd name="T17" fmla="*/ 121 h 535"/>
                    <a:gd name="T18" fmla="*/ 20 w 329"/>
                    <a:gd name="T19" fmla="*/ 127 h 535"/>
                    <a:gd name="T20" fmla="*/ 22 w 329"/>
                    <a:gd name="T21" fmla="*/ 132 h 535"/>
                    <a:gd name="T22" fmla="*/ 25 w 329"/>
                    <a:gd name="T23" fmla="*/ 134 h 535"/>
                    <a:gd name="T24" fmla="*/ 28 w 329"/>
                    <a:gd name="T25" fmla="*/ 134 h 535"/>
                    <a:gd name="T26" fmla="*/ 31 w 329"/>
                    <a:gd name="T27" fmla="*/ 133 h 535"/>
                    <a:gd name="T28" fmla="*/ 33 w 329"/>
                    <a:gd name="T29" fmla="*/ 133 h 535"/>
                    <a:gd name="T30" fmla="*/ 35 w 329"/>
                    <a:gd name="T31" fmla="*/ 133 h 535"/>
                    <a:gd name="T32" fmla="*/ 38 w 329"/>
                    <a:gd name="T33" fmla="*/ 129 h 535"/>
                    <a:gd name="T34" fmla="*/ 41 w 329"/>
                    <a:gd name="T35" fmla="*/ 121 h 535"/>
                    <a:gd name="T36" fmla="*/ 44 w 329"/>
                    <a:gd name="T37" fmla="*/ 112 h 535"/>
                    <a:gd name="T38" fmla="*/ 47 w 329"/>
                    <a:gd name="T39" fmla="*/ 104 h 535"/>
                    <a:gd name="T40" fmla="*/ 48 w 329"/>
                    <a:gd name="T41" fmla="*/ 97 h 535"/>
                    <a:gd name="T42" fmla="*/ 49 w 329"/>
                    <a:gd name="T43" fmla="*/ 91 h 535"/>
                    <a:gd name="T44" fmla="*/ 53 w 329"/>
                    <a:gd name="T45" fmla="*/ 85 h 535"/>
                    <a:gd name="T46" fmla="*/ 56 w 329"/>
                    <a:gd name="T47" fmla="*/ 80 h 535"/>
                    <a:gd name="T48" fmla="*/ 53 w 329"/>
                    <a:gd name="T49" fmla="*/ 77 h 535"/>
                    <a:gd name="T50" fmla="*/ 49 w 329"/>
                    <a:gd name="T51" fmla="*/ 75 h 535"/>
                    <a:gd name="T52" fmla="*/ 52 w 329"/>
                    <a:gd name="T53" fmla="*/ 71 h 535"/>
                    <a:gd name="T54" fmla="*/ 53 w 329"/>
                    <a:gd name="T55" fmla="*/ 67 h 535"/>
                    <a:gd name="T56" fmla="*/ 54 w 329"/>
                    <a:gd name="T57" fmla="*/ 64 h 535"/>
                    <a:gd name="T58" fmla="*/ 56 w 329"/>
                    <a:gd name="T59" fmla="*/ 62 h 535"/>
                    <a:gd name="T60" fmla="*/ 57 w 329"/>
                    <a:gd name="T61" fmla="*/ 63 h 535"/>
                    <a:gd name="T62" fmla="*/ 59 w 329"/>
                    <a:gd name="T63" fmla="*/ 64 h 535"/>
                    <a:gd name="T64" fmla="*/ 61 w 329"/>
                    <a:gd name="T65" fmla="*/ 66 h 535"/>
                    <a:gd name="T66" fmla="*/ 61 w 329"/>
                    <a:gd name="T67" fmla="*/ 70 h 535"/>
                    <a:gd name="T68" fmla="*/ 63 w 329"/>
                    <a:gd name="T69" fmla="*/ 71 h 535"/>
                    <a:gd name="T70" fmla="*/ 65 w 329"/>
                    <a:gd name="T71" fmla="*/ 72 h 535"/>
                    <a:gd name="T72" fmla="*/ 67 w 329"/>
                    <a:gd name="T73" fmla="*/ 71 h 535"/>
                    <a:gd name="T74" fmla="*/ 68 w 329"/>
                    <a:gd name="T75" fmla="*/ 68 h 535"/>
                    <a:gd name="T76" fmla="*/ 70 w 329"/>
                    <a:gd name="T77" fmla="*/ 61 h 535"/>
                    <a:gd name="T78" fmla="*/ 74 w 329"/>
                    <a:gd name="T79" fmla="*/ 56 h 535"/>
                    <a:gd name="T80" fmla="*/ 76 w 329"/>
                    <a:gd name="T81" fmla="*/ 53 h 535"/>
                    <a:gd name="T82" fmla="*/ 77 w 329"/>
                    <a:gd name="T83" fmla="*/ 50 h 535"/>
                    <a:gd name="T84" fmla="*/ 75 w 329"/>
                    <a:gd name="T85" fmla="*/ 43 h 535"/>
                    <a:gd name="T86" fmla="*/ 73 w 329"/>
                    <a:gd name="T87" fmla="*/ 39 h 535"/>
                    <a:gd name="T88" fmla="*/ 75 w 329"/>
                    <a:gd name="T89" fmla="*/ 34 h 535"/>
                    <a:gd name="T90" fmla="*/ 79 w 329"/>
                    <a:gd name="T91" fmla="*/ 29 h 535"/>
                    <a:gd name="T92" fmla="*/ 82 w 329"/>
                    <a:gd name="T93" fmla="*/ 26 h 535"/>
                    <a:gd name="T94" fmla="*/ 80 w 329"/>
                    <a:gd name="T95" fmla="*/ 17 h 535"/>
                    <a:gd name="T96" fmla="*/ 75 w 329"/>
                    <a:gd name="T97" fmla="*/ 9 h 535"/>
                    <a:gd name="T98" fmla="*/ 64 w 329"/>
                    <a:gd name="T99" fmla="*/ 3 h 535"/>
                    <a:gd name="T100" fmla="*/ 52 w 329"/>
                    <a:gd name="T101" fmla="*/ 0 h 535"/>
                    <a:gd name="T102" fmla="*/ 40 w 329"/>
                    <a:gd name="T103" fmla="*/ 1 h 535"/>
                    <a:gd name="T104" fmla="*/ 27 w 329"/>
                    <a:gd name="T105" fmla="*/ 6 h 535"/>
                    <a:gd name="T106" fmla="*/ 23 w 329"/>
                    <a:gd name="T107" fmla="*/ 11 h 535"/>
                    <a:gd name="T108" fmla="*/ 21 w 329"/>
                    <a:gd name="T109" fmla="*/ 15 h 535"/>
                    <a:gd name="T110" fmla="*/ 19 w 329"/>
                    <a:gd name="T111" fmla="*/ 21 h 535"/>
                    <a:gd name="T112" fmla="*/ 18 w 329"/>
                    <a:gd name="T113" fmla="*/ 25 h 535"/>
                    <a:gd name="T114" fmla="*/ 9 w 329"/>
                    <a:gd name="T115" fmla="*/ 30 h 535"/>
                    <a:gd name="T116" fmla="*/ 5 w 329"/>
                    <a:gd name="T117" fmla="*/ 33 h 535"/>
                    <a:gd name="T118" fmla="*/ 2 w 329"/>
                    <a:gd name="T119" fmla="*/ 37 h 5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9" h="535">
                      <a:moveTo>
                        <a:pt x="10" y="145"/>
                      </a:moveTo>
                      <a:lnTo>
                        <a:pt x="3" y="177"/>
                      </a:lnTo>
                      <a:lnTo>
                        <a:pt x="0" y="210"/>
                      </a:lnTo>
                      <a:lnTo>
                        <a:pt x="8" y="283"/>
                      </a:lnTo>
                      <a:lnTo>
                        <a:pt x="15" y="345"/>
                      </a:lnTo>
                      <a:lnTo>
                        <a:pt x="30" y="383"/>
                      </a:lnTo>
                      <a:lnTo>
                        <a:pt x="46" y="429"/>
                      </a:lnTo>
                      <a:lnTo>
                        <a:pt x="56" y="452"/>
                      </a:lnTo>
                      <a:lnTo>
                        <a:pt x="70" y="483"/>
                      </a:lnTo>
                      <a:lnTo>
                        <a:pt x="80" y="508"/>
                      </a:lnTo>
                      <a:lnTo>
                        <a:pt x="91" y="525"/>
                      </a:lnTo>
                      <a:lnTo>
                        <a:pt x="101" y="533"/>
                      </a:lnTo>
                      <a:lnTo>
                        <a:pt x="114" y="535"/>
                      </a:lnTo>
                      <a:lnTo>
                        <a:pt x="126" y="531"/>
                      </a:lnTo>
                      <a:lnTo>
                        <a:pt x="135" y="532"/>
                      </a:lnTo>
                      <a:lnTo>
                        <a:pt x="142" y="529"/>
                      </a:lnTo>
                      <a:lnTo>
                        <a:pt x="152" y="515"/>
                      </a:lnTo>
                      <a:lnTo>
                        <a:pt x="167" y="484"/>
                      </a:lnTo>
                      <a:lnTo>
                        <a:pt x="179" y="447"/>
                      </a:lnTo>
                      <a:lnTo>
                        <a:pt x="188" y="415"/>
                      </a:lnTo>
                      <a:lnTo>
                        <a:pt x="192" y="385"/>
                      </a:lnTo>
                      <a:lnTo>
                        <a:pt x="199" y="363"/>
                      </a:lnTo>
                      <a:lnTo>
                        <a:pt x="212" y="337"/>
                      </a:lnTo>
                      <a:lnTo>
                        <a:pt x="225" y="317"/>
                      </a:lnTo>
                      <a:lnTo>
                        <a:pt x="213" y="305"/>
                      </a:lnTo>
                      <a:lnTo>
                        <a:pt x="197" y="297"/>
                      </a:lnTo>
                      <a:lnTo>
                        <a:pt x="210" y="282"/>
                      </a:lnTo>
                      <a:lnTo>
                        <a:pt x="212" y="266"/>
                      </a:lnTo>
                      <a:lnTo>
                        <a:pt x="216" y="256"/>
                      </a:lnTo>
                      <a:lnTo>
                        <a:pt x="224" y="245"/>
                      </a:lnTo>
                      <a:lnTo>
                        <a:pt x="230" y="250"/>
                      </a:lnTo>
                      <a:lnTo>
                        <a:pt x="237" y="253"/>
                      </a:lnTo>
                      <a:lnTo>
                        <a:pt x="244" y="264"/>
                      </a:lnTo>
                      <a:lnTo>
                        <a:pt x="247" y="279"/>
                      </a:lnTo>
                      <a:lnTo>
                        <a:pt x="252" y="284"/>
                      </a:lnTo>
                      <a:lnTo>
                        <a:pt x="263" y="285"/>
                      </a:lnTo>
                      <a:lnTo>
                        <a:pt x="270" y="281"/>
                      </a:lnTo>
                      <a:lnTo>
                        <a:pt x="275" y="270"/>
                      </a:lnTo>
                      <a:lnTo>
                        <a:pt x="282" y="241"/>
                      </a:lnTo>
                      <a:lnTo>
                        <a:pt x="296" y="222"/>
                      </a:lnTo>
                      <a:lnTo>
                        <a:pt x="306" y="211"/>
                      </a:lnTo>
                      <a:lnTo>
                        <a:pt x="309" y="198"/>
                      </a:lnTo>
                      <a:lnTo>
                        <a:pt x="300" y="169"/>
                      </a:lnTo>
                      <a:lnTo>
                        <a:pt x="294" y="153"/>
                      </a:lnTo>
                      <a:lnTo>
                        <a:pt x="301" y="133"/>
                      </a:lnTo>
                      <a:lnTo>
                        <a:pt x="318" y="116"/>
                      </a:lnTo>
                      <a:lnTo>
                        <a:pt x="329" y="101"/>
                      </a:lnTo>
                      <a:lnTo>
                        <a:pt x="321" y="65"/>
                      </a:lnTo>
                      <a:lnTo>
                        <a:pt x="302" y="35"/>
                      </a:lnTo>
                      <a:lnTo>
                        <a:pt x="258" y="11"/>
                      </a:lnTo>
                      <a:lnTo>
                        <a:pt x="211" y="0"/>
                      </a:lnTo>
                      <a:lnTo>
                        <a:pt x="163" y="4"/>
                      </a:lnTo>
                      <a:lnTo>
                        <a:pt x="110" y="22"/>
                      </a:lnTo>
                      <a:lnTo>
                        <a:pt x="93" y="41"/>
                      </a:lnTo>
                      <a:lnTo>
                        <a:pt x="85" y="59"/>
                      </a:lnTo>
                      <a:lnTo>
                        <a:pt x="78" y="84"/>
                      </a:lnTo>
                      <a:lnTo>
                        <a:pt x="72" y="97"/>
                      </a:lnTo>
                      <a:lnTo>
                        <a:pt x="36" y="117"/>
                      </a:lnTo>
                      <a:lnTo>
                        <a:pt x="21" y="130"/>
                      </a:lnTo>
                      <a:lnTo>
                        <a:pt x="10" y="145"/>
                      </a:lnTo>
                      <a:close/>
                    </a:path>
                  </a:pathLst>
                </a:custGeom>
                <a:solidFill>
                  <a:srgbClr val="E0A080"/>
                </a:solidFill>
                <a:ln w="6350">
                  <a:solidFill>
                    <a:srgbClr val="000000"/>
                  </a:solidFill>
                  <a:prstDash val="solid"/>
                  <a:round/>
                  <a:headEnd/>
                  <a:tailEnd/>
                </a:ln>
              </p:spPr>
              <p:txBody>
                <a:bodyPr/>
                <a:lstStyle/>
                <a:p>
                  <a:endParaRPr lang="en-US"/>
                </a:p>
              </p:txBody>
            </p:sp>
            <p:grpSp>
              <p:nvGrpSpPr>
                <p:cNvPr id="77924" name="Group 22"/>
                <p:cNvGrpSpPr>
                  <a:grpSpLocks/>
                </p:cNvGrpSpPr>
                <p:nvPr/>
              </p:nvGrpSpPr>
              <p:grpSpPr bwMode="auto">
                <a:xfrm>
                  <a:off x="2806" y="3123"/>
                  <a:ext cx="128" cy="142"/>
                  <a:chOff x="2806" y="3123"/>
                  <a:chExt cx="128" cy="142"/>
                </a:xfrm>
              </p:grpSpPr>
              <p:grpSp>
                <p:nvGrpSpPr>
                  <p:cNvPr id="77925" name="Group 23"/>
                  <p:cNvGrpSpPr>
                    <a:grpSpLocks/>
                  </p:cNvGrpSpPr>
                  <p:nvPr/>
                </p:nvGrpSpPr>
                <p:grpSpPr bwMode="auto">
                  <a:xfrm>
                    <a:off x="2806" y="3123"/>
                    <a:ext cx="128" cy="142"/>
                    <a:chOff x="2806" y="3123"/>
                    <a:chExt cx="128" cy="142"/>
                  </a:xfrm>
                </p:grpSpPr>
                <p:sp>
                  <p:nvSpPr>
                    <p:cNvPr id="77927" name="Freeform 24"/>
                    <p:cNvSpPr>
                      <a:spLocks/>
                    </p:cNvSpPr>
                    <p:nvPr/>
                  </p:nvSpPr>
                  <p:spPr bwMode="auto">
                    <a:xfrm>
                      <a:off x="2806" y="3137"/>
                      <a:ext cx="38" cy="128"/>
                    </a:xfrm>
                    <a:custGeom>
                      <a:avLst/>
                      <a:gdLst>
                        <a:gd name="T0" fmla="*/ 0 w 77"/>
                        <a:gd name="T1" fmla="*/ 65 h 254"/>
                        <a:gd name="T2" fmla="*/ 3 w 77"/>
                        <a:gd name="T3" fmla="*/ 58 h 254"/>
                        <a:gd name="T4" fmla="*/ 4 w 77"/>
                        <a:gd name="T5" fmla="*/ 54 h 254"/>
                        <a:gd name="T6" fmla="*/ 3 w 77"/>
                        <a:gd name="T7" fmla="*/ 46 h 254"/>
                        <a:gd name="T8" fmla="*/ 1 w 77"/>
                        <a:gd name="T9" fmla="*/ 39 h 254"/>
                        <a:gd name="T10" fmla="*/ 0 w 77"/>
                        <a:gd name="T11" fmla="*/ 31 h 254"/>
                        <a:gd name="T12" fmla="*/ 0 w 77"/>
                        <a:gd name="T13" fmla="*/ 25 h 254"/>
                        <a:gd name="T14" fmla="*/ 4 w 77"/>
                        <a:gd name="T15" fmla="*/ 18 h 254"/>
                        <a:gd name="T16" fmla="*/ 8 w 77"/>
                        <a:gd name="T17" fmla="*/ 14 h 254"/>
                        <a:gd name="T18" fmla="*/ 13 w 77"/>
                        <a:gd name="T19" fmla="*/ 10 h 254"/>
                        <a:gd name="T20" fmla="*/ 19 w 77"/>
                        <a:gd name="T21" fmla="*/ 8 h 254"/>
                        <a:gd name="T22" fmla="*/ 16 w 77"/>
                        <a:gd name="T23" fmla="*/ 7 h 254"/>
                        <a:gd name="T24" fmla="*/ 14 w 77"/>
                        <a:gd name="T25" fmla="*/ 6 h 254"/>
                        <a:gd name="T26" fmla="*/ 12 w 77"/>
                        <a:gd name="T27" fmla="*/ 5 h 254"/>
                        <a:gd name="T28" fmla="*/ 11 w 77"/>
                        <a:gd name="T29" fmla="*/ 2 h 254"/>
                        <a:gd name="T30" fmla="*/ 12 w 77"/>
                        <a:gd name="T31" fmla="*/ 0 h 2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7" h="254">
                          <a:moveTo>
                            <a:pt x="2" y="254"/>
                          </a:moveTo>
                          <a:lnTo>
                            <a:pt x="12" y="230"/>
                          </a:lnTo>
                          <a:lnTo>
                            <a:pt x="18" y="213"/>
                          </a:lnTo>
                          <a:lnTo>
                            <a:pt x="15" y="182"/>
                          </a:lnTo>
                          <a:lnTo>
                            <a:pt x="6" y="154"/>
                          </a:lnTo>
                          <a:lnTo>
                            <a:pt x="0" y="123"/>
                          </a:lnTo>
                          <a:lnTo>
                            <a:pt x="2" y="97"/>
                          </a:lnTo>
                          <a:lnTo>
                            <a:pt x="17" y="70"/>
                          </a:lnTo>
                          <a:lnTo>
                            <a:pt x="33" y="53"/>
                          </a:lnTo>
                          <a:lnTo>
                            <a:pt x="55" y="37"/>
                          </a:lnTo>
                          <a:lnTo>
                            <a:pt x="77" y="29"/>
                          </a:lnTo>
                          <a:lnTo>
                            <a:pt x="64" y="28"/>
                          </a:lnTo>
                          <a:lnTo>
                            <a:pt x="56" y="24"/>
                          </a:lnTo>
                          <a:lnTo>
                            <a:pt x="51" y="18"/>
                          </a:lnTo>
                          <a:lnTo>
                            <a:pt x="47" y="7"/>
                          </a:lnTo>
                          <a:lnTo>
                            <a:pt x="49"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28" name="Freeform 25"/>
                    <p:cNvSpPr>
                      <a:spLocks/>
                    </p:cNvSpPr>
                    <p:nvPr/>
                  </p:nvSpPr>
                  <p:spPr bwMode="auto">
                    <a:xfrm>
                      <a:off x="2860" y="3158"/>
                      <a:ext cx="45" cy="18"/>
                    </a:xfrm>
                    <a:custGeom>
                      <a:avLst/>
                      <a:gdLst>
                        <a:gd name="T0" fmla="*/ 0 w 90"/>
                        <a:gd name="T1" fmla="*/ 5 h 36"/>
                        <a:gd name="T2" fmla="*/ 5 w 90"/>
                        <a:gd name="T3" fmla="*/ 7 h 36"/>
                        <a:gd name="T4" fmla="*/ 9 w 90"/>
                        <a:gd name="T5" fmla="*/ 9 h 36"/>
                        <a:gd name="T6" fmla="*/ 14 w 90"/>
                        <a:gd name="T7" fmla="*/ 9 h 36"/>
                        <a:gd name="T8" fmla="*/ 18 w 90"/>
                        <a:gd name="T9" fmla="*/ 9 h 36"/>
                        <a:gd name="T10" fmla="*/ 21 w 90"/>
                        <a:gd name="T11" fmla="*/ 8 h 36"/>
                        <a:gd name="T12" fmla="*/ 23 w 90"/>
                        <a:gd name="T13" fmla="*/ 5 h 36"/>
                        <a:gd name="T14" fmla="*/ 23 w 90"/>
                        <a:gd name="T15" fmla="*/ 2 h 36"/>
                        <a:gd name="T16" fmla="*/ 20 w 90"/>
                        <a:gd name="T17" fmla="*/ 1 h 36"/>
                        <a:gd name="T18" fmla="*/ 17 w 90"/>
                        <a:gd name="T19" fmla="*/ 0 h 36"/>
                        <a:gd name="T20" fmla="*/ 13 w 90"/>
                        <a:gd name="T21" fmla="*/ 1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0" h="36">
                          <a:moveTo>
                            <a:pt x="0" y="18"/>
                          </a:moveTo>
                          <a:lnTo>
                            <a:pt x="18" y="28"/>
                          </a:lnTo>
                          <a:lnTo>
                            <a:pt x="35" y="35"/>
                          </a:lnTo>
                          <a:lnTo>
                            <a:pt x="54" y="36"/>
                          </a:lnTo>
                          <a:lnTo>
                            <a:pt x="69" y="35"/>
                          </a:lnTo>
                          <a:lnTo>
                            <a:pt x="82" y="31"/>
                          </a:lnTo>
                          <a:lnTo>
                            <a:pt x="90" y="20"/>
                          </a:lnTo>
                          <a:lnTo>
                            <a:pt x="90" y="8"/>
                          </a:lnTo>
                          <a:lnTo>
                            <a:pt x="80" y="2"/>
                          </a:lnTo>
                          <a:lnTo>
                            <a:pt x="68" y="0"/>
                          </a:lnTo>
                          <a:lnTo>
                            <a:pt x="51" y="4"/>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29" name="Freeform 26"/>
                    <p:cNvSpPr>
                      <a:spLocks/>
                    </p:cNvSpPr>
                    <p:nvPr/>
                  </p:nvSpPr>
                  <p:spPr bwMode="auto">
                    <a:xfrm>
                      <a:off x="2849" y="3199"/>
                      <a:ext cx="20" cy="26"/>
                    </a:xfrm>
                    <a:custGeom>
                      <a:avLst/>
                      <a:gdLst>
                        <a:gd name="T0" fmla="*/ 10 w 41"/>
                        <a:gd name="T1" fmla="*/ 0 h 53"/>
                        <a:gd name="T2" fmla="*/ 6 w 41"/>
                        <a:gd name="T3" fmla="*/ 1 h 53"/>
                        <a:gd name="T4" fmla="*/ 2 w 41"/>
                        <a:gd name="T5" fmla="*/ 4 h 53"/>
                        <a:gd name="T6" fmla="*/ 0 w 41"/>
                        <a:gd name="T7" fmla="*/ 9 h 53"/>
                        <a:gd name="T8" fmla="*/ 0 w 41"/>
                        <a:gd name="T9" fmla="*/ 1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41" y="0"/>
                          </a:moveTo>
                          <a:lnTo>
                            <a:pt x="24" y="7"/>
                          </a:lnTo>
                          <a:lnTo>
                            <a:pt x="11" y="19"/>
                          </a:lnTo>
                          <a:lnTo>
                            <a:pt x="3" y="36"/>
                          </a:lnTo>
                          <a:lnTo>
                            <a:pt x="0" y="53"/>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30" name="Freeform 27"/>
                    <p:cNvSpPr>
                      <a:spLocks/>
                    </p:cNvSpPr>
                    <p:nvPr/>
                  </p:nvSpPr>
                  <p:spPr bwMode="auto">
                    <a:xfrm>
                      <a:off x="2894" y="3134"/>
                      <a:ext cx="17" cy="20"/>
                    </a:xfrm>
                    <a:custGeom>
                      <a:avLst/>
                      <a:gdLst>
                        <a:gd name="T0" fmla="*/ 0 w 32"/>
                        <a:gd name="T1" fmla="*/ 0 h 41"/>
                        <a:gd name="T2" fmla="*/ 4 w 32"/>
                        <a:gd name="T3" fmla="*/ 10 h 41"/>
                        <a:gd name="T4" fmla="*/ 5 w 32"/>
                        <a:gd name="T5" fmla="*/ 7 h 41"/>
                        <a:gd name="T6" fmla="*/ 6 w 32"/>
                        <a:gd name="T7" fmla="*/ 6 h 41"/>
                        <a:gd name="T8" fmla="*/ 9 w 32"/>
                        <a:gd name="T9" fmla="*/ 6 h 4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41">
                          <a:moveTo>
                            <a:pt x="0" y="0"/>
                          </a:moveTo>
                          <a:lnTo>
                            <a:pt x="15" y="41"/>
                          </a:lnTo>
                          <a:lnTo>
                            <a:pt x="17" y="30"/>
                          </a:lnTo>
                          <a:lnTo>
                            <a:pt x="23" y="24"/>
                          </a:lnTo>
                          <a:lnTo>
                            <a:pt x="32" y="25"/>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31" name="Freeform 28"/>
                    <p:cNvSpPr>
                      <a:spLocks/>
                    </p:cNvSpPr>
                    <p:nvPr/>
                  </p:nvSpPr>
                  <p:spPr bwMode="auto">
                    <a:xfrm>
                      <a:off x="2907" y="3151"/>
                      <a:ext cx="7" cy="7"/>
                    </a:xfrm>
                    <a:custGeom>
                      <a:avLst/>
                      <a:gdLst>
                        <a:gd name="T0" fmla="*/ 1 w 16"/>
                        <a:gd name="T1" fmla="*/ 3 h 15"/>
                        <a:gd name="T2" fmla="*/ 0 w 16"/>
                        <a:gd name="T3" fmla="*/ 2 h 15"/>
                        <a:gd name="T4" fmla="*/ 0 w 16"/>
                        <a:gd name="T5" fmla="*/ 1 h 15"/>
                        <a:gd name="T6" fmla="*/ 0 w 16"/>
                        <a:gd name="T7" fmla="*/ 0 h 15"/>
                        <a:gd name="T8" fmla="*/ 0 w 16"/>
                        <a:gd name="T9" fmla="*/ 0 h 15"/>
                        <a:gd name="T10" fmla="*/ 1 w 16"/>
                        <a:gd name="T11" fmla="*/ 0 h 15"/>
                        <a:gd name="T12" fmla="*/ 2 w 16"/>
                        <a:gd name="T13" fmla="*/ 0 h 15"/>
                        <a:gd name="T14" fmla="*/ 3 w 16"/>
                        <a:gd name="T15" fmla="*/ 1 h 15"/>
                        <a:gd name="T16" fmla="*/ 3 w 16"/>
                        <a:gd name="T17" fmla="*/ 2 h 15"/>
                        <a:gd name="T18" fmla="*/ 3 w 16"/>
                        <a:gd name="T19" fmla="*/ 3 h 15"/>
                        <a:gd name="T20" fmla="*/ 3 w 16"/>
                        <a:gd name="T21" fmla="*/ 3 h 15"/>
                        <a:gd name="T22" fmla="*/ 2 w 16"/>
                        <a:gd name="T23" fmla="*/ 3 h 15"/>
                        <a:gd name="T24" fmla="*/ 1 w 16"/>
                        <a:gd name="T25" fmla="*/ 3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 h="15">
                          <a:moveTo>
                            <a:pt x="6" y="13"/>
                          </a:moveTo>
                          <a:lnTo>
                            <a:pt x="2" y="10"/>
                          </a:lnTo>
                          <a:lnTo>
                            <a:pt x="0" y="7"/>
                          </a:lnTo>
                          <a:lnTo>
                            <a:pt x="0" y="3"/>
                          </a:lnTo>
                          <a:lnTo>
                            <a:pt x="3" y="0"/>
                          </a:lnTo>
                          <a:lnTo>
                            <a:pt x="7" y="0"/>
                          </a:lnTo>
                          <a:lnTo>
                            <a:pt x="11" y="2"/>
                          </a:lnTo>
                          <a:lnTo>
                            <a:pt x="13" y="5"/>
                          </a:lnTo>
                          <a:lnTo>
                            <a:pt x="13" y="9"/>
                          </a:lnTo>
                          <a:lnTo>
                            <a:pt x="14" y="13"/>
                          </a:lnTo>
                          <a:lnTo>
                            <a:pt x="16" y="15"/>
                          </a:lnTo>
                          <a:lnTo>
                            <a:pt x="11" y="14"/>
                          </a:lnTo>
                          <a:lnTo>
                            <a:pt x="6" y="13"/>
                          </a:lnTo>
                          <a:close/>
                        </a:path>
                      </a:pathLst>
                    </a:custGeom>
                    <a:solidFill>
                      <a:srgbClr val="C08040"/>
                    </a:solidFill>
                    <a:ln w="6350">
                      <a:solidFill>
                        <a:srgbClr val="000000"/>
                      </a:solidFill>
                      <a:prstDash val="solid"/>
                      <a:round/>
                      <a:headEnd/>
                      <a:tailEnd/>
                    </a:ln>
                  </p:spPr>
                  <p:txBody>
                    <a:bodyPr/>
                    <a:lstStyle/>
                    <a:p>
                      <a:endParaRPr lang="en-US"/>
                    </a:p>
                  </p:txBody>
                </p:sp>
                <p:sp>
                  <p:nvSpPr>
                    <p:cNvPr id="77932" name="Freeform 29"/>
                    <p:cNvSpPr>
                      <a:spLocks/>
                    </p:cNvSpPr>
                    <p:nvPr/>
                  </p:nvSpPr>
                  <p:spPr bwMode="auto">
                    <a:xfrm>
                      <a:off x="2912" y="3123"/>
                      <a:ext cx="22" cy="35"/>
                    </a:xfrm>
                    <a:custGeom>
                      <a:avLst/>
                      <a:gdLst>
                        <a:gd name="T0" fmla="*/ 11 w 44"/>
                        <a:gd name="T1" fmla="*/ 17 h 72"/>
                        <a:gd name="T2" fmla="*/ 11 w 44"/>
                        <a:gd name="T3" fmla="*/ 12 h 72"/>
                        <a:gd name="T4" fmla="*/ 9 w 44"/>
                        <a:gd name="T5" fmla="*/ 7 h 72"/>
                        <a:gd name="T6" fmla="*/ 5 w 44"/>
                        <a:gd name="T7" fmla="*/ 6 h 72"/>
                        <a:gd name="T8" fmla="*/ 1 w 44"/>
                        <a:gd name="T9" fmla="*/ 3 h 72"/>
                        <a:gd name="T10" fmla="*/ 0 w 44"/>
                        <a:gd name="T11" fmla="*/ 0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72">
                          <a:moveTo>
                            <a:pt x="44" y="72"/>
                          </a:moveTo>
                          <a:lnTo>
                            <a:pt x="43" y="49"/>
                          </a:lnTo>
                          <a:lnTo>
                            <a:pt x="35" y="30"/>
                          </a:lnTo>
                          <a:lnTo>
                            <a:pt x="19" y="24"/>
                          </a:lnTo>
                          <a:lnTo>
                            <a:pt x="2" y="14"/>
                          </a:lnTo>
                          <a:lnTo>
                            <a:pt x="0"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7933" name="Freeform 30"/>
                    <p:cNvSpPr>
                      <a:spLocks/>
                    </p:cNvSpPr>
                    <p:nvPr/>
                  </p:nvSpPr>
                  <p:spPr bwMode="auto">
                    <a:xfrm>
                      <a:off x="2883" y="3173"/>
                      <a:ext cx="29" cy="34"/>
                    </a:xfrm>
                    <a:custGeom>
                      <a:avLst/>
                      <a:gdLst>
                        <a:gd name="T0" fmla="*/ 8 w 58"/>
                        <a:gd name="T1" fmla="*/ 16 h 67"/>
                        <a:gd name="T2" fmla="*/ 5 w 58"/>
                        <a:gd name="T3" fmla="*/ 17 h 67"/>
                        <a:gd name="T4" fmla="*/ 2 w 58"/>
                        <a:gd name="T5" fmla="*/ 17 h 67"/>
                        <a:gd name="T6" fmla="*/ 0 w 58"/>
                        <a:gd name="T7" fmla="*/ 15 h 67"/>
                        <a:gd name="T8" fmla="*/ 1 w 58"/>
                        <a:gd name="T9" fmla="*/ 11 h 67"/>
                        <a:gd name="T10" fmla="*/ 3 w 58"/>
                        <a:gd name="T11" fmla="*/ 9 h 67"/>
                        <a:gd name="T12" fmla="*/ 8 w 58"/>
                        <a:gd name="T13" fmla="*/ 7 h 67"/>
                        <a:gd name="T14" fmla="*/ 11 w 58"/>
                        <a:gd name="T15" fmla="*/ 5 h 67"/>
                        <a:gd name="T16" fmla="*/ 13 w 58"/>
                        <a:gd name="T17" fmla="*/ 3 h 67"/>
                        <a:gd name="T18" fmla="*/ 15 w 58"/>
                        <a:gd name="T19" fmla="*/ 0 h 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67">
                          <a:moveTo>
                            <a:pt x="31" y="64"/>
                          </a:moveTo>
                          <a:lnTo>
                            <a:pt x="19" y="67"/>
                          </a:lnTo>
                          <a:lnTo>
                            <a:pt x="7" y="66"/>
                          </a:lnTo>
                          <a:lnTo>
                            <a:pt x="0" y="58"/>
                          </a:lnTo>
                          <a:lnTo>
                            <a:pt x="1" y="44"/>
                          </a:lnTo>
                          <a:lnTo>
                            <a:pt x="10" y="35"/>
                          </a:lnTo>
                          <a:lnTo>
                            <a:pt x="29" y="27"/>
                          </a:lnTo>
                          <a:lnTo>
                            <a:pt x="43" y="18"/>
                          </a:lnTo>
                          <a:lnTo>
                            <a:pt x="52" y="12"/>
                          </a:lnTo>
                          <a:lnTo>
                            <a:pt x="58" y="0"/>
                          </a:lnTo>
                        </a:path>
                      </a:pathLst>
                    </a:custGeom>
                    <a:noFill/>
                    <a:ln w="635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77926" name="Line 31"/>
                  <p:cNvSpPr>
                    <a:spLocks noChangeShapeType="1"/>
                  </p:cNvSpPr>
                  <p:nvPr/>
                </p:nvSpPr>
                <p:spPr bwMode="auto">
                  <a:xfrm flipH="1" flipV="1">
                    <a:off x="2858" y="3210"/>
                    <a:ext cx="32" cy="24"/>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77922" name="Freeform 32"/>
              <p:cNvSpPr>
                <a:spLocks/>
              </p:cNvSpPr>
              <p:nvPr/>
            </p:nvSpPr>
            <p:spPr bwMode="auto">
              <a:xfrm>
                <a:off x="2805" y="3033"/>
                <a:ext cx="176" cy="113"/>
              </a:xfrm>
              <a:custGeom>
                <a:avLst/>
                <a:gdLst>
                  <a:gd name="T0" fmla="*/ 3 w 353"/>
                  <a:gd name="T1" fmla="*/ 57 h 226"/>
                  <a:gd name="T2" fmla="*/ 9 w 353"/>
                  <a:gd name="T3" fmla="*/ 54 h 226"/>
                  <a:gd name="T4" fmla="*/ 12 w 353"/>
                  <a:gd name="T5" fmla="*/ 50 h 226"/>
                  <a:gd name="T6" fmla="*/ 14 w 353"/>
                  <a:gd name="T7" fmla="*/ 44 h 226"/>
                  <a:gd name="T8" fmla="*/ 15 w 353"/>
                  <a:gd name="T9" fmla="*/ 39 h 226"/>
                  <a:gd name="T10" fmla="*/ 17 w 353"/>
                  <a:gd name="T11" fmla="*/ 35 h 226"/>
                  <a:gd name="T12" fmla="*/ 21 w 353"/>
                  <a:gd name="T13" fmla="*/ 32 h 226"/>
                  <a:gd name="T14" fmla="*/ 25 w 353"/>
                  <a:gd name="T15" fmla="*/ 31 h 226"/>
                  <a:gd name="T16" fmla="*/ 28 w 353"/>
                  <a:gd name="T17" fmla="*/ 32 h 226"/>
                  <a:gd name="T18" fmla="*/ 32 w 353"/>
                  <a:gd name="T19" fmla="*/ 34 h 226"/>
                  <a:gd name="T20" fmla="*/ 34 w 353"/>
                  <a:gd name="T21" fmla="*/ 39 h 226"/>
                  <a:gd name="T22" fmla="*/ 33 w 353"/>
                  <a:gd name="T23" fmla="*/ 44 h 226"/>
                  <a:gd name="T24" fmla="*/ 29 w 353"/>
                  <a:gd name="T25" fmla="*/ 51 h 226"/>
                  <a:gd name="T26" fmla="*/ 36 w 353"/>
                  <a:gd name="T27" fmla="*/ 53 h 226"/>
                  <a:gd name="T28" fmla="*/ 37 w 353"/>
                  <a:gd name="T29" fmla="*/ 50 h 226"/>
                  <a:gd name="T30" fmla="*/ 41 w 353"/>
                  <a:gd name="T31" fmla="*/ 47 h 226"/>
                  <a:gd name="T32" fmla="*/ 44 w 353"/>
                  <a:gd name="T33" fmla="*/ 43 h 226"/>
                  <a:gd name="T34" fmla="*/ 45 w 353"/>
                  <a:gd name="T35" fmla="*/ 40 h 226"/>
                  <a:gd name="T36" fmla="*/ 46 w 353"/>
                  <a:gd name="T37" fmla="*/ 37 h 226"/>
                  <a:gd name="T38" fmla="*/ 48 w 353"/>
                  <a:gd name="T39" fmla="*/ 39 h 226"/>
                  <a:gd name="T40" fmla="*/ 51 w 353"/>
                  <a:gd name="T41" fmla="*/ 39 h 226"/>
                  <a:gd name="T42" fmla="*/ 54 w 353"/>
                  <a:gd name="T43" fmla="*/ 40 h 226"/>
                  <a:gd name="T44" fmla="*/ 57 w 353"/>
                  <a:gd name="T45" fmla="*/ 39 h 226"/>
                  <a:gd name="T46" fmla="*/ 59 w 353"/>
                  <a:gd name="T47" fmla="*/ 39 h 226"/>
                  <a:gd name="T48" fmla="*/ 61 w 353"/>
                  <a:gd name="T49" fmla="*/ 42 h 226"/>
                  <a:gd name="T50" fmla="*/ 64 w 353"/>
                  <a:gd name="T51" fmla="*/ 46 h 226"/>
                  <a:gd name="T52" fmla="*/ 68 w 353"/>
                  <a:gd name="T53" fmla="*/ 49 h 226"/>
                  <a:gd name="T54" fmla="*/ 71 w 353"/>
                  <a:gd name="T55" fmla="*/ 51 h 226"/>
                  <a:gd name="T56" fmla="*/ 75 w 353"/>
                  <a:gd name="T57" fmla="*/ 53 h 226"/>
                  <a:gd name="T58" fmla="*/ 80 w 353"/>
                  <a:gd name="T59" fmla="*/ 53 h 226"/>
                  <a:gd name="T60" fmla="*/ 84 w 353"/>
                  <a:gd name="T61" fmla="*/ 52 h 226"/>
                  <a:gd name="T62" fmla="*/ 87 w 353"/>
                  <a:gd name="T63" fmla="*/ 49 h 226"/>
                  <a:gd name="T64" fmla="*/ 88 w 353"/>
                  <a:gd name="T65" fmla="*/ 44 h 226"/>
                  <a:gd name="T66" fmla="*/ 87 w 353"/>
                  <a:gd name="T67" fmla="*/ 41 h 226"/>
                  <a:gd name="T68" fmla="*/ 85 w 353"/>
                  <a:gd name="T69" fmla="*/ 36 h 226"/>
                  <a:gd name="T70" fmla="*/ 83 w 353"/>
                  <a:gd name="T71" fmla="*/ 31 h 226"/>
                  <a:gd name="T72" fmla="*/ 82 w 353"/>
                  <a:gd name="T73" fmla="*/ 28 h 226"/>
                  <a:gd name="T74" fmla="*/ 77 w 353"/>
                  <a:gd name="T75" fmla="*/ 24 h 226"/>
                  <a:gd name="T76" fmla="*/ 74 w 353"/>
                  <a:gd name="T77" fmla="*/ 23 h 226"/>
                  <a:gd name="T78" fmla="*/ 70 w 353"/>
                  <a:gd name="T79" fmla="*/ 22 h 226"/>
                  <a:gd name="T80" fmla="*/ 67 w 353"/>
                  <a:gd name="T81" fmla="*/ 23 h 226"/>
                  <a:gd name="T82" fmla="*/ 64 w 353"/>
                  <a:gd name="T83" fmla="*/ 17 h 226"/>
                  <a:gd name="T84" fmla="*/ 60 w 353"/>
                  <a:gd name="T85" fmla="*/ 12 h 226"/>
                  <a:gd name="T86" fmla="*/ 52 w 353"/>
                  <a:gd name="T87" fmla="*/ 7 h 226"/>
                  <a:gd name="T88" fmla="*/ 42 w 353"/>
                  <a:gd name="T89" fmla="*/ 3 h 226"/>
                  <a:gd name="T90" fmla="*/ 32 w 353"/>
                  <a:gd name="T91" fmla="*/ 0 h 226"/>
                  <a:gd name="T92" fmla="*/ 25 w 353"/>
                  <a:gd name="T93" fmla="*/ 2 h 226"/>
                  <a:gd name="T94" fmla="*/ 23 w 353"/>
                  <a:gd name="T95" fmla="*/ 4 h 226"/>
                  <a:gd name="T96" fmla="*/ 22 w 353"/>
                  <a:gd name="T97" fmla="*/ 6 h 226"/>
                  <a:gd name="T98" fmla="*/ 18 w 353"/>
                  <a:gd name="T99" fmla="*/ 8 h 226"/>
                  <a:gd name="T100" fmla="*/ 13 w 353"/>
                  <a:gd name="T101" fmla="*/ 11 h 226"/>
                  <a:gd name="T102" fmla="*/ 10 w 353"/>
                  <a:gd name="T103" fmla="*/ 13 h 226"/>
                  <a:gd name="T104" fmla="*/ 7 w 353"/>
                  <a:gd name="T105" fmla="*/ 15 h 226"/>
                  <a:gd name="T106" fmla="*/ 5 w 353"/>
                  <a:gd name="T107" fmla="*/ 19 h 226"/>
                  <a:gd name="T108" fmla="*/ 3 w 353"/>
                  <a:gd name="T109" fmla="*/ 23 h 226"/>
                  <a:gd name="T110" fmla="*/ 3 w 353"/>
                  <a:gd name="T111" fmla="*/ 27 h 226"/>
                  <a:gd name="T112" fmla="*/ 1 w 353"/>
                  <a:gd name="T113" fmla="*/ 32 h 226"/>
                  <a:gd name="T114" fmla="*/ 0 w 353"/>
                  <a:gd name="T115" fmla="*/ 37 h 226"/>
                  <a:gd name="T116" fmla="*/ 0 w 353"/>
                  <a:gd name="T117" fmla="*/ 43 h 226"/>
                  <a:gd name="T118" fmla="*/ 0 w 353"/>
                  <a:gd name="T119" fmla="*/ 48 h 226"/>
                  <a:gd name="T120" fmla="*/ 1 w 353"/>
                  <a:gd name="T121" fmla="*/ 53 h 226"/>
                  <a:gd name="T122" fmla="*/ 3 w 353"/>
                  <a:gd name="T123" fmla="*/ 57 h 2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53" h="226">
                    <a:moveTo>
                      <a:pt x="12" y="226"/>
                    </a:moveTo>
                    <a:lnTo>
                      <a:pt x="36" y="214"/>
                    </a:lnTo>
                    <a:lnTo>
                      <a:pt x="49" y="198"/>
                    </a:lnTo>
                    <a:lnTo>
                      <a:pt x="57" y="174"/>
                    </a:lnTo>
                    <a:lnTo>
                      <a:pt x="62" y="153"/>
                    </a:lnTo>
                    <a:lnTo>
                      <a:pt x="70" y="137"/>
                    </a:lnTo>
                    <a:lnTo>
                      <a:pt x="85" y="127"/>
                    </a:lnTo>
                    <a:lnTo>
                      <a:pt x="100" y="122"/>
                    </a:lnTo>
                    <a:lnTo>
                      <a:pt x="115" y="125"/>
                    </a:lnTo>
                    <a:lnTo>
                      <a:pt x="129" y="136"/>
                    </a:lnTo>
                    <a:lnTo>
                      <a:pt x="137" y="154"/>
                    </a:lnTo>
                    <a:lnTo>
                      <a:pt x="132" y="175"/>
                    </a:lnTo>
                    <a:lnTo>
                      <a:pt x="119" y="204"/>
                    </a:lnTo>
                    <a:lnTo>
                      <a:pt x="147" y="211"/>
                    </a:lnTo>
                    <a:lnTo>
                      <a:pt x="150" y="198"/>
                    </a:lnTo>
                    <a:lnTo>
                      <a:pt x="164" y="185"/>
                    </a:lnTo>
                    <a:lnTo>
                      <a:pt x="176" y="171"/>
                    </a:lnTo>
                    <a:lnTo>
                      <a:pt x="182" y="159"/>
                    </a:lnTo>
                    <a:lnTo>
                      <a:pt x="185" y="147"/>
                    </a:lnTo>
                    <a:lnTo>
                      <a:pt x="194" y="153"/>
                    </a:lnTo>
                    <a:lnTo>
                      <a:pt x="206" y="156"/>
                    </a:lnTo>
                    <a:lnTo>
                      <a:pt x="217" y="158"/>
                    </a:lnTo>
                    <a:lnTo>
                      <a:pt x="228" y="156"/>
                    </a:lnTo>
                    <a:lnTo>
                      <a:pt x="237" y="154"/>
                    </a:lnTo>
                    <a:lnTo>
                      <a:pt x="245" y="166"/>
                    </a:lnTo>
                    <a:lnTo>
                      <a:pt x="256" y="181"/>
                    </a:lnTo>
                    <a:lnTo>
                      <a:pt x="273" y="195"/>
                    </a:lnTo>
                    <a:lnTo>
                      <a:pt x="286" y="203"/>
                    </a:lnTo>
                    <a:lnTo>
                      <a:pt x="303" y="210"/>
                    </a:lnTo>
                    <a:lnTo>
                      <a:pt x="323" y="212"/>
                    </a:lnTo>
                    <a:lnTo>
                      <a:pt x="338" y="207"/>
                    </a:lnTo>
                    <a:lnTo>
                      <a:pt x="350" y="193"/>
                    </a:lnTo>
                    <a:lnTo>
                      <a:pt x="353" y="176"/>
                    </a:lnTo>
                    <a:lnTo>
                      <a:pt x="348" y="162"/>
                    </a:lnTo>
                    <a:lnTo>
                      <a:pt x="340" y="142"/>
                    </a:lnTo>
                    <a:lnTo>
                      <a:pt x="334" y="123"/>
                    </a:lnTo>
                    <a:lnTo>
                      <a:pt x="328" y="111"/>
                    </a:lnTo>
                    <a:lnTo>
                      <a:pt x="311" y="96"/>
                    </a:lnTo>
                    <a:lnTo>
                      <a:pt x="296" y="90"/>
                    </a:lnTo>
                    <a:lnTo>
                      <a:pt x="281" y="87"/>
                    </a:lnTo>
                    <a:lnTo>
                      <a:pt x="271" y="89"/>
                    </a:lnTo>
                    <a:lnTo>
                      <a:pt x="258" y="66"/>
                    </a:lnTo>
                    <a:lnTo>
                      <a:pt x="240" y="46"/>
                    </a:lnTo>
                    <a:lnTo>
                      <a:pt x="209" y="26"/>
                    </a:lnTo>
                    <a:lnTo>
                      <a:pt x="169" y="10"/>
                    </a:lnTo>
                    <a:lnTo>
                      <a:pt x="130" y="0"/>
                    </a:lnTo>
                    <a:lnTo>
                      <a:pt x="101" y="5"/>
                    </a:lnTo>
                    <a:lnTo>
                      <a:pt x="95" y="14"/>
                    </a:lnTo>
                    <a:lnTo>
                      <a:pt x="88" y="23"/>
                    </a:lnTo>
                    <a:lnTo>
                      <a:pt x="74" y="32"/>
                    </a:lnTo>
                    <a:lnTo>
                      <a:pt x="55" y="41"/>
                    </a:lnTo>
                    <a:lnTo>
                      <a:pt x="41" y="50"/>
                    </a:lnTo>
                    <a:lnTo>
                      <a:pt x="31" y="59"/>
                    </a:lnTo>
                    <a:lnTo>
                      <a:pt x="21" y="74"/>
                    </a:lnTo>
                    <a:lnTo>
                      <a:pt x="14" y="89"/>
                    </a:lnTo>
                    <a:lnTo>
                      <a:pt x="12" y="106"/>
                    </a:lnTo>
                    <a:lnTo>
                      <a:pt x="7" y="125"/>
                    </a:lnTo>
                    <a:lnTo>
                      <a:pt x="2" y="147"/>
                    </a:lnTo>
                    <a:lnTo>
                      <a:pt x="0" y="172"/>
                    </a:lnTo>
                    <a:lnTo>
                      <a:pt x="1" y="192"/>
                    </a:lnTo>
                    <a:lnTo>
                      <a:pt x="5" y="211"/>
                    </a:lnTo>
                    <a:lnTo>
                      <a:pt x="12" y="226"/>
                    </a:lnTo>
                    <a:close/>
                  </a:path>
                </a:pathLst>
              </a:custGeom>
              <a:solidFill>
                <a:srgbClr val="A0A0A0"/>
              </a:solidFill>
              <a:ln w="6350">
                <a:solidFill>
                  <a:srgbClr val="000000"/>
                </a:solidFill>
                <a:prstDash val="solid"/>
                <a:round/>
                <a:headEnd/>
                <a:tailEnd/>
              </a:ln>
            </p:spPr>
            <p:txBody>
              <a:bodyPr/>
              <a:lstStyle/>
              <a:p>
                <a:endParaRPr lang="en-US"/>
              </a:p>
            </p:txBody>
          </p:sp>
        </p:grpSp>
        <p:grpSp>
          <p:nvGrpSpPr>
            <p:cNvPr id="77891" name="Group 33"/>
            <p:cNvGrpSpPr>
              <a:grpSpLocks/>
            </p:cNvGrpSpPr>
            <p:nvPr/>
          </p:nvGrpSpPr>
          <p:grpSpPr bwMode="auto">
            <a:xfrm>
              <a:off x="2197" y="3895"/>
              <a:ext cx="328" cy="100"/>
              <a:chOff x="2197" y="3895"/>
              <a:chExt cx="328" cy="100"/>
            </a:xfrm>
          </p:grpSpPr>
          <p:sp>
            <p:nvSpPr>
              <p:cNvPr id="77919" name="Freeform 34"/>
              <p:cNvSpPr>
                <a:spLocks/>
              </p:cNvSpPr>
              <p:nvPr/>
            </p:nvSpPr>
            <p:spPr bwMode="auto">
              <a:xfrm>
                <a:off x="2197" y="3895"/>
                <a:ext cx="324" cy="76"/>
              </a:xfrm>
              <a:custGeom>
                <a:avLst/>
                <a:gdLst>
                  <a:gd name="T0" fmla="*/ 78 w 648"/>
                  <a:gd name="T1" fmla="*/ 0 h 153"/>
                  <a:gd name="T2" fmla="*/ 88 w 648"/>
                  <a:gd name="T3" fmla="*/ 1 h 153"/>
                  <a:gd name="T4" fmla="*/ 97 w 648"/>
                  <a:gd name="T5" fmla="*/ 4 h 153"/>
                  <a:gd name="T6" fmla="*/ 106 w 648"/>
                  <a:gd name="T7" fmla="*/ 8 h 153"/>
                  <a:gd name="T8" fmla="*/ 119 w 648"/>
                  <a:gd name="T9" fmla="*/ 12 h 153"/>
                  <a:gd name="T10" fmla="*/ 128 w 648"/>
                  <a:gd name="T11" fmla="*/ 12 h 153"/>
                  <a:gd name="T12" fmla="*/ 140 w 648"/>
                  <a:gd name="T13" fmla="*/ 15 h 153"/>
                  <a:gd name="T14" fmla="*/ 151 w 648"/>
                  <a:gd name="T15" fmla="*/ 18 h 153"/>
                  <a:gd name="T16" fmla="*/ 162 w 648"/>
                  <a:gd name="T17" fmla="*/ 22 h 153"/>
                  <a:gd name="T18" fmla="*/ 162 w 648"/>
                  <a:gd name="T19" fmla="*/ 27 h 153"/>
                  <a:gd name="T20" fmla="*/ 158 w 648"/>
                  <a:gd name="T21" fmla="*/ 33 h 153"/>
                  <a:gd name="T22" fmla="*/ 148 w 648"/>
                  <a:gd name="T23" fmla="*/ 37 h 153"/>
                  <a:gd name="T24" fmla="*/ 137 w 648"/>
                  <a:gd name="T25" fmla="*/ 38 h 153"/>
                  <a:gd name="T26" fmla="*/ 97 w 648"/>
                  <a:gd name="T27" fmla="*/ 38 h 153"/>
                  <a:gd name="T28" fmla="*/ 82 w 648"/>
                  <a:gd name="T29" fmla="*/ 37 h 153"/>
                  <a:gd name="T30" fmla="*/ 68 w 648"/>
                  <a:gd name="T31" fmla="*/ 36 h 153"/>
                  <a:gd name="T32" fmla="*/ 54 w 648"/>
                  <a:gd name="T33" fmla="*/ 32 h 153"/>
                  <a:gd name="T34" fmla="*/ 46 w 648"/>
                  <a:gd name="T35" fmla="*/ 30 h 153"/>
                  <a:gd name="T36" fmla="*/ 46 w 648"/>
                  <a:gd name="T37" fmla="*/ 35 h 153"/>
                  <a:gd name="T38" fmla="*/ 10 w 648"/>
                  <a:gd name="T39" fmla="*/ 35 h 153"/>
                  <a:gd name="T40" fmla="*/ 4 w 648"/>
                  <a:gd name="T41" fmla="*/ 30 h 153"/>
                  <a:gd name="T42" fmla="*/ 1 w 648"/>
                  <a:gd name="T43" fmla="*/ 22 h 153"/>
                  <a:gd name="T44" fmla="*/ 0 w 648"/>
                  <a:gd name="T45" fmla="*/ 16 h 153"/>
                  <a:gd name="T46" fmla="*/ 1 w 648"/>
                  <a:gd name="T47" fmla="*/ 7 h 153"/>
                  <a:gd name="T48" fmla="*/ 2 w 648"/>
                  <a:gd name="T49" fmla="*/ 1 h 153"/>
                  <a:gd name="T50" fmla="*/ 11 w 648"/>
                  <a:gd name="T51" fmla="*/ 1 h 153"/>
                  <a:gd name="T52" fmla="*/ 22 w 648"/>
                  <a:gd name="T53" fmla="*/ 5 h 153"/>
                  <a:gd name="T54" fmla="*/ 34 w 648"/>
                  <a:gd name="T55" fmla="*/ 9 h 153"/>
                  <a:gd name="T56" fmla="*/ 43 w 648"/>
                  <a:gd name="T57" fmla="*/ 9 h 153"/>
                  <a:gd name="T58" fmla="*/ 52 w 648"/>
                  <a:gd name="T59" fmla="*/ 7 h 153"/>
                  <a:gd name="T60" fmla="*/ 63 w 648"/>
                  <a:gd name="T61" fmla="*/ 5 h 153"/>
                  <a:gd name="T62" fmla="*/ 83 w 648"/>
                  <a:gd name="T63" fmla="*/ 8 h 153"/>
                  <a:gd name="T64" fmla="*/ 78 w 648"/>
                  <a:gd name="T65" fmla="*/ 0 h 15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8" h="153">
                    <a:moveTo>
                      <a:pt x="309" y="0"/>
                    </a:moveTo>
                    <a:lnTo>
                      <a:pt x="351" y="6"/>
                    </a:lnTo>
                    <a:lnTo>
                      <a:pt x="385" y="18"/>
                    </a:lnTo>
                    <a:lnTo>
                      <a:pt x="421" y="33"/>
                    </a:lnTo>
                    <a:lnTo>
                      <a:pt x="473" y="49"/>
                    </a:lnTo>
                    <a:lnTo>
                      <a:pt x="509" y="49"/>
                    </a:lnTo>
                    <a:lnTo>
                      <a:pt x="560" y="60"/>
                    </a:lnTo>
                    <a:lnTo>
                      <a:pt x="601" y="72"/>
                    </a:lnTo>
                    <a:lnTo>
                      <a:pt x="645" y="89"/>
                    </a:lnTo>
                    <a:lnTo>
                      <a:pt x="648" y="111"/>
                    </a:lnTo>
                    <a:lnTo>
                      <a:pt x="630" y="133"/>
                    </a:lnTo>
                    <a:lnTo>
                      <a:pt x="592" y="149"/>
                    </a:lnTo>
                    <a:lnTo>
                      <a:pt x="545" y="152"/>
                    </a:lnTo>
                    <a:lnTo>
                      <a:pt x="387" y="153"/>
                    </a:lnTo>
                    <a:lnTo>
                      <a:pt x="328" y="149"/>
                    </a:lnTo>
                    <a:lnTo>
                      <a:pt x="270" y="144"/>
                    </a:lnTo>
                    <a:lnTo>
                      <a:pt x="215" y="128"/>
                    </a:lnTo>
                    <a:lnTo>
                      <a:pt x="184" y="121"/>
                    </a:lnTo>
                    <a:lnTo>
                      <a:pt x="184" y="141"/>
                    </a:lnTo>
                    <a:lnTo>
                      <a:pt x="39" y="142"/>
                    </a:lnTo>
                    <a:lnTo>
                      <a:pt x="16" y="122"/>
                    </a:lnTo>
                    <a:lnTo>
                      <a:pt x="3" y="89"/>
                    </a:lnTo>
                    <a:lnTo>
                      <a:pt x="0" y="65"/>
                    </a:lnTo>
                    <a:lnTo>
                      <a:pt x="3" y="30"/>
                    </a:lnTo>
                    <a:lnTo>
                      <a:pt x="8" y="5"/>
                    </a:lnTo>
                    <a:lnTo>
                      <a:pt x="43" y="5"/>
                    </a:lnTo>
                    <a:lnTo>
                      <a:pt x="88" y="21"/>
                    </a:lnTo>
                    <a:lnTo>
                      <a:pt x="136" y="36"/>
                    </a:lnTo>
                    <a:lnTo>
                      <a:pt x="171" y="37"/>
                    </a:lnTo>
                    <a:lnTo>
                      <a:pt x="208" y="30"/>
                    </a:lnTo>
                    <a:lnTo>
                      <a:pt x="251" y="21"/>
                    </a:lnTo>
                    <a:lnTo>
                      <a:pt x="330" y="32"/>
                    </a:lnTo>
                    <a:lnTo>
                      <a:pt x="309" y="0"/>
                    </a:lnTo>
                    <a:close/>
                  </a:path>
                </a:pathLst>
              </a:custGeom>
              <a:solidFill>
                <a:srgbClr val="606060"/>
              </a:solidFill>
              <a:ln w="6350">
                <a:solidFill>
                  <a:srgbClr val="000000"/>
                </a:solidFill>
                <a:prstDash val="solid"/>
                <a:round/>
                <a:headEnd/>
                <a:tailEnd/>
              </a:ln>
            </p:spPr>
            <p:txBody>
              <a:bodyPr/>
              <a:lstStyle/>
              <a:p>
                <a:endParaRPr lang="en-US"/>
              </a:p>
            </p:txBody>
          </p:sp>
          <p:sp>
            <p:nvSpPr>
              <p:cNvPr id="77920" name="Freeform 35"/>
              <p:cNvSpPr>
                <a:spLocks/>
              </p:cNvSpPr>
              <p:nvPr/>
            </p:nvSpPr>
            <p:spPr bwMode="auto">
              <a:xfrm>
                <a:off x="2201" y="3919"/>
                <a:ext cx="324" cy="76"/>
              </a:xfrm>
              <a:custGeom>
                <a:avLst/>
                <a:gdLst>
                  <a:gd name="T0" fmla="*/ 77 w 649"/>
                  <a:gd name="T1" fmla="*/ 0 h 152"/>
                  <a:gd name="T2" fmla="*/ 87 w 649"/>
                  <a:gd name="T3" fmla="*/ 2 h 152"/>
                  <a:gd name="T4" fmla="*/ 96 w 649"/>
                  <a:gd name="T5" fmla="*/ 5 h 152"/>
                  <a:gd name="T6" fmla="*/ 105 w 649"/>
                  <a:gd name="T7" fmla="*/ 9 h 152"/>
                  <a:gd name="T8" fmla="*/ 118 w 649"/>
                  <a:gd name="T9" fmla="*/ 13 h 152"/>
                  <a:gd name="T10" fmla="*/ 127 w 649"/>
                  <a:gd name="T11" fmla="*/ 13 h 152"/>
                  <a:gd name="T12" fmla="*/ 140 w 649"/>
                  <a:gd name="T13" fmla="*/ 15 h 152"/>
                  <a:gd name="T14" fmla="*/ 150 w 649"/>
                  <a:gd name="T15" fmla="*/ 18 h 152"/>
                  <a:gd name="T16" fmla="*/ 161 w 649"/>
                  <a:gd name="T17" fmla="*/ 23 h 152"/>
                  <a:gd name="T18" fmla="*/ 162 w 649"/>
                  <a:gd name="T19" fmla="*/ 28 h 152"/>
                  <a:gd name="T20" fmla="*/ 157 w 649"/>
                  <a:gd name="T21" fmla="*/ 33 h 152"/>
                  <a:gd name="T22" fmla="*/ 148 w 649"/>
                  <a:gd name="T23" fmla="*/ 37 h 152"/>
                  <a:gd name="T24" fmla="*/ 136 w 649"/>
                  <a:gd name="T25" fmla="*/ 38 h 152"/>
                  <a:gd name="T26" fmla="*/ 96 w 649"/>
                  <a:gd name="T27" fmla="*/ 38 h 152"/>
                  <a:gd name="T28" fmla="*/ 81 w 649"/>
                  <a:gd name="T29" fmla="*/ 37 h 152"/>
                  <a:gd name="T30" fmla="*/ 67 w 649"/>
                  <a:gd name="T31" fmla="*/ 36 h 152"/>
                  <a:gd name="T32" fmla="*/ 54 w 649"/>
                  <a:gd name="T33" fmla="*/ 32 h 152"/>
                  <a:gd name="T34" fmla="*/ 46 w 649"/>
                  <a:gd name="T35" fmla="*/ 30 h 152"/>
                  <a:gd name="T36" fmla="*/ 46 w 649"/>
                  <a:gd name="T37" fmla="*/ 35 h 152"/>
                  <a:gd name="T38" fmla="*/ 9 w 649"/>
                  <a:gd name="T39" fmla="*/ 35 h 152"/>
                  <a:gd name="T40" fmla="*/ 4 w 649"/>
                  <a:gd name="T41" fmla="*/ 31 h 152"/>
                  <a:gd name="T42" fmla="*/ 0 w 649"/>
                  <a:gd name="T43" fmla="*/ 23 h 152"/>
                  <a:gd name="T44" fmla="*/ 0 w 649"/>
                  <a:gd name="T45" fmla="*/ 17 h 152"/>
                  <a:gd name="T46" fmla="*/ 0 w 649"/>
                  <a:gd name="T47" fmla="*/ 8 h 152"/>
                  <a:gd name="T48" fmla="*/ 2 w 649"/>
                  <a:gd name="T49" fmla="*/ 2 h 152"/>
                  <a:gd name="T50" fmla="*/ 10 w 649"/>
                  <a:gd name="T51" fmla="*/ 2 h 152"/>
                  <a:gd name="T52" fmla="*/ 22 w 649"/>
                  <a:gd name="T53" fmla="*/ 6 h 152"/>
                  <a:gd name="T54" fmla="*/ 34 w 649"/>
                  <a:gd name="T55" fmla="*/ 9 h 152"/>
                  <a:gd name="T56" fmla="*/ 42 w 649"/>
                  <a:gd name="T57" fmla="*/ 10 h 152"/>
                  <a:gd name="T58" fmla="*/ 52 w 649"/>
                  <a:gd name="T59" fmla="*/ 8 h 152"/>
                  <a:gd name="T60" fmla="*/ 62 w 649"/>
                  <a:gd name="T61" fmla="*/ 6 h 152"/>
                  <a:gd name="T62" fmla="*/ 82 w 649"/>
                  <a:gd name="T63" fmla="*/ 8 h 152"/>
                  <a:gd name="T64" fmla="*/ 77 w 649"/>
                  <a:gd name="T65" fmla="*/ 0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49" h="152">
                    <a:moveTo>
                      <a:pt x="310" y="0"/>
                    </a:moveTo>
                    <a:lnTo>
                      <a:pt x="351" y="6"/>
                    </a:lnTo>
                    <a:lnTo>
                      <a:pt x="385" y="18"/>
                    </a:lnTo>
                    <a:lnTo>
                      <a:pt x="421" y="33"/>
                    </a:lnTo>
                    <a:lnTo>
                      <a:pt x="473" y="49"/>
                    </a:lnTo>
                    <a:lnTo>
                      <a:pt x="509" y="49"/>
                    </a:lnTo>
                    <a:lnTo>
                      <a:pt x="560" y="60"/>
                    </a:lnTo>
                    <a:lnTo>
                      <a:pt x="602" y="72"/>
                    </a:lnTo>
                    <a:lnTo>
                      <a:pt x="645" y="89"/>
                    </a:lnTo>
                    <a:lnTo>
                      <a:pt x="649" y="110"/>
                    </a:lnTo>
                    <a:lnTo>
                      <a:pt x="630" y="132"/>
                    </a:lnTo>
                    <a:lnTo>
                      <a:pt x="592" y="147"/>
                    </a:lnTo>
                    <a:lnTo>
                      <a:pt x="545" y="151"/>
                    </a:lnTo>
                    <a:lnTo>
                      <a:pt x="387" y="152"/>
                    </a:lnTo>
                    <a:lnTo>
                      <a:pt x="327" y="148"/>
                    </a:lnTo>
                    <a:lnTo>
                      <a:pt x="270" y="142"/>
                    </a:lnTo>
                    <a:lnTo>
                      <a:pt x="216" y="127"/>
                    </a:lnTo>
                    <a:lnTo>
                      <a:pt x="184" y="120"/>
                    </a:lnTo>
                    <a:lnTo>
                      <a:pt x="184" y="139"/>
                    </a:lnTo>
                    <a:lnTo>
                      <a:pt x="39" y="140"/>
                    </a:lnTo>
                    <a:lnTo>
                      <a:pt x="17" y="121"/>
                    </a:lnTo>
                    <a:lnTo>
                      <a:pt x="3" y="89"/>
                    </a:lnTo>
                    <a:lnTo>
                      <a:pt x="0" y="65"/>
                    </a:lnTo>
                    <a:lnTo>
                      <a:pt x="3" y="30"/>
                    </a:lnTo>
                    <a:lnTo>
                      <a:pt x="8" y="5"/>
                    </a:lnTo>
                    <a:lnTo>
                      <a:pt x="43" y="5"/>
                    </a:lnTo>
                    <a:lnTo>
                      <a:pt x="88" y="21"/>
                    </a:lnTo>
                    <a:lnTo>
                      <a:pt x="136" y="36"/>
                    </a:lnTo>
                    <a:lnTo>
                      <a:pt x="171" y="37"/>
                    </a:lnTo>
                    <a:lnTo>
                      <a:pt x="208" y="30"/>
                    </a:lnTo>
                    <a:lnTo>
                      <a:pt x="251" y="21"/>
                    </a:lnTo>
                    <a:lnTo>
                      <a:pt x="329" y="32"/>
                    </a:lnTo>
                    <a:lnTo>
                      <a:pt x="310" y="0"/>
                    </a:lnTo>
                    <a:close/>
                  </a:path>
                </a:pathLst>
              </a:custGeom>
              <a:solidFill>
                <a:srgbClr val="808080"/>
              </a:solidFill>
              <a:ln w="6350">
                <a:solidFill>
                  <a:srgbClr val="000000"/>
                </a:solidFill>
                <a:prstDash val="solid"/>
                <a:round/>
                <a:headEnd/>
                <a:tailEnd/>
              </a:ln>
            </p:spPr>
            <p:txBody>
              <a:bodyPr/>
              <a:lstStyle/>
              <a:p>
                <a:endParaRPr lang="en-US"/>
              </a:p>
            </p:txBody>
          </p:sp>
        </p:grpSp>
        <p:grpSp>
          <p:nvGrpSpPr>
            <p:cNvPr id="77892" name="Group 36"/>
            <p:cNvGrpSpPr>
              <a:grpSpLocks/>
            </p:cNvGrpSpPr>
            <p:nvPr/>
          </p:nvGrpSpPr>
          <p:grpSpPr bwMode="auto">
            <a:xfrm>
              <a:off x="2103" y="3008"/>
              <a:ext cx="257" cy="937"/>
              <a:chOff x="2103" y="3008"/>
              <a:chExt cx="257" cy="937"/>
            </a:xfrm>
          </p:grpSpPr>
          <p:sp>
            <p:nvSpPr>
              <p:cNvPr id="77917" name="Freeform 37"/>
              <p:cNvSpPr>
                <a:spLocks/>
              </p:cNvSpPr>
              <p:nvPr/>
            </p:nvSpPr>
            <p:spPr bwMode="auto">
              <a:xfrm>
                <a:off x="2103" y="3008"/>
                <a:ext cx="257" cy="937"/>
              </a:xfrm>
              <a:custGeom>
                <a:avLst/>
                <a:gdLst>
                  <a:gd name="T0" fmla="*/ 36 w 516"/>
                  <a:gd name="T1" fmla="*/ 0 h 1876"/>
                  <a:gd name="T2" fmla="*/ 50 w 516"/>
                  <a:gd name="T3" fmla="*/ 20 h 1876"/>
                  <a:gd name="T4" fmla="*/ 60 w 516"/>
                  <a:gd name="T5" fmla="*/ 38 h 1876"/>
                  <a:gd name="T6" fmla="*/ 64 w 516"/>
                  <a:gd name="T7" fmla="*/ 52 h 1876"/>
                  <a:gd name="T8" fmla="*/ 92 w 516"/>
                  <a:gd name="T9" fmla="*/ 110 h 1876"/>
                  <a:gd name="T10" fmla="*/ 102 w 516"/>
                  <a:gd name="T11" fmla="*/ 145 h 1876"/>
                  <a:gd name="T12" fmla="*/ 104 w 516"/>
                  <a:gd name="T13" fmla="*/ 178 h 1876"/>
                  <a:gd name="T14" fmla="*/ 105 w 516"/>
                  <a:gd name="T15" fmla="*/ 226 h 1876"/>
                  <a:gd name="T16" fmla="*/ 107 w 516"/>
                  <a:gd name="T17" fmla="*/ 252 h 1876"/>
                  <a:gd name="T18" fmla="*/ 112 w 516"/>
                  <a:gd name="T19" fmla="*/ 272 h 1876"/>
                  <a:gd name="T20" fmla="*/ 115 w 516"/>
                  <a:gd name="T21" fmla="*/ 290 h 1876"/>
                  <a:gd name="T22" fmla="*/ 115 w 516"/>
                  <a:gd name="T23" fmla="*/ 307 h 1876"/>
                  <a:gd name="T24" fmla="*/ 110 w 516"/>
                  <a:gd name="T25" fmla="*/ 319 h 1876"/>
                  <a:gd name="T26" fmla="*/ 108 w 516"/>
                  <a:gd name="T27" fmla="*/ 334 h 1876"/>
                  <a:gd name="T28" fmla="*/ 110 w 516"/>
                  <a:gd name="T29" fmla="*/ 358 h 1876"/>
                  <a:gd name="T30" fmla="*/ 111 w 516"/>
                  <a:gd name="T31" fmla="*/ 400 h 1876"/>
                  <a:gd name="T32" fmla="*/ 113 w 516"/>
                  <a:gd name="T33" fmla="*/ 419 h 1876"/>
                  <a:gd name="T34" fmla="*/ 119 w 516"/>
                  <a:gd name="T35" fmla="*/ 438 h 1876"/>
                  <a:gd name="T36" fmla="*/ 128 w 516"/>
                  <a:gd name="T37" fmla="*/ 456 h 1876"/>
                  <a:gd name="T38" fmla="*/ 111 w 516"/>
                  <a:gd name="T39" fmla="*/ 462 h 1876"/>
                  <a:gd name="T40" fmla="*/ 93 w 516"/>
                  <a:gd name="T41" fmla="*/ 468 h 1876"/>
                  <a:gd name="T42" fmla="*/ 80 w 516"/>
                  <a:gd name="T43" fmla="*/ 467 h 1876"/>
                  <a:gd name="T44" fmla="*/ 52 w 516"/>
                  <a:gd name="T45" fmla="*/ 461 h 1876"/>
                  <a:gd name="T46" fmla="*/ 49 w 516"/>
                  <a:gd name="T47" fmla="*/ 438 h 1876"/>
                  <a:gd name="T48" fmla="*/ 47 w 516"/>
                  <a:gd name="T49" fmla="*/ 419 h 1876"/>
                  <a:gd name="T50" fmla="*/ 48 w 516"/>
                  <a:gd name="T51" fmla="*/ 406 h 1876"/>
                  <a:gd name="T52" fmla="*/ 50 w 516"/>
                  <a:gd name="T53" fmla="*/ 388 h 1876"/>
                  <a:gd name="T54" fmla="*/ 48 w 516"/>
                  <a:gd name="T55" fmla="*/ 371 h 1876"/>
                  <a:gd name="T56" fmla="*/ 42 w 516"/>
                  <a:gd name="T57" fmla="*/ 354 h 1876"/>
                  <a:gd name="T58" fmla="*/ 38 w 516"/>
                  <a:gd name="T59" fmla="*/ 342 h 1876"/>
                  <a:gd name="T60" fmla="*/ 36 w 516"/>
                  <a:gd name="T61" fmla="*/ 322 h 1876"/>
                  <a:gd name="T62" fmla="*/ 33 w 516"/>
                  <a:gd name="T63" fmla="*/ 311 h 1876"/>
                  <a:gd name="T64" fmla="*/ 30 w 516"/>
                  <a:gd name="T65" fmla="*/ 273 h 1876"/>
                  <a:gd name="T66" fmla="*/ 25 w 516"/>
                  <a:gd name="T67" fmla="*/ 242 h 1876"/>
                  <a:gd name="T68" fmla="*/ 22 w 516"/>
                  <a:gd name="T69" fmla="*/ 219 h 1876"/>
                  <a:gd name="T70" fmla="*/ 18 w 516"/>
                  <a:gd name="T71" fmla="*/ 210 h 1876"/>
                  <a:gd name="T72" fmla="*/ 13 w 516"/>
                  <a:gd name="T73" fmla="*/ 185 h 1876"/>
                  <a:gd name="T74" fmla="*/ 10 w 516"/>
                  <a:gd name="T75" fmla="*/ 156 h 1876"/>
                  <a:gd name="T76" fmla="*/ 11 w 516"/>
                  <a:gd name="T77" fmla="*/ 130 h 1876"/>
                  <a:gd name="T78" fmla="*/ 10 w 516"/>
                  <a:gd name="T79" fmla="*/ 113 h 1876"/>
                  <a:gd name="T80" fmla="*/ 6 w 516"/>
                  <a:gd name="T81" fmla="*/ 91 h 1876"/>
                  <a:gd name="T82" fmla="*/ 4 w 516"/>
                  <a:gd name="T83" fmla="*/ 71 h 1876"/>
                  <a:gd name="T84" fmla="*/ 2 w 516"/>
                  <a:gd name="T85" fmla="*/ 48 h 1876"/>
                  <a:gd name="T86" fmla="*/ 0 w 516"/>
                  <a:gd name="T87" fmla="*/ 27 h 1876"/>
                  <a:gd name="T88" fmla="*/ 3 w 516"/>
                  <a:gd name="T89" fmla="*/ 16 h 1876"/>
                  <a:gd name="T90" fmla="*/ 10 w 516"/>
                  <a:gd name="T91" fmla="*/ 8 h 1876"/>
                  <a:gd name="T92" fmla="*/ 21 w 516"/>
                  <a:gd name="T93" fmla="*/ 2 h 1876"/>
                  <a:gd name="T94" fmla="*/ 36 w 516"/>
                  <a:gd name="T95" fmla="*/ 0 h 187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1876">
                    <a:moveTo>
                      <a:pt x="146" y="0"/>
                    </a:moveTo>
                    <a:lnTo>
                      <a:pt x="200" y="80"/>
                    </a:lnTo>
                    <a:lnTo>
                      <a:pt x="242" y="154"/>
                    </a:lnTo>
                    <a:lnTo>
                      <a:pt x="260" y="208"/>
                    </a:lnTo>
                    <a:lnTo>
                      <a:pt x="369" y="441"/>
                    </a:lnTo>
                    <a:lnTo>
                      <a:pt x="412" y="581"/>
                    </a:lnTo>
                    <a:lnTo>
                      <a:pt x="418" y="715"/>
                    </a:lnTo>
                    <a:lnTo>
                      <a:pt x="424" y="904"/>
                    </a:lnTo>
                    <a:lnTo>
                      <a:pt x="430" y="1009"/>
                    </a:lnTo>
                    <a:lnTo>
                      <a:pt x="451" y="1091"/>
                    </a:lnTo>
                    <a:lnTo>
                      <a:pt x="463" y="1161"/>
                    </a:lnTo>
                    <a:lnTo>
                      <a:pt x="461" y="1229"/>
                    </a:lnTo>
                    <a:lnTo>
                      <a:pt x="444" y="1278"/>
                    </a:lnTo>
                    <a:lnTo>
                      <a:pt x="436" y="1338"/>
                    </a:lnTo>
                    <a:lnTo>
                      <a:pt x="442" y="1435"/>
                    </a:lnTo>
                    <a:lnTo>
                      <a:pt x="445" y="1602"/>
                    </a:lnTo>
                    <a:lnTo>
                      <a:pt x="454" y="1680"/>
                    </a:lnTo>
                    <a:lnTo>
                      <a:pt x="480" y="1753"/>
                    </a:lnTo>
                    <a:lnTo>
                      <a:pt x="516" y="1827"/>
                    </a:lnTo>
                    <a:lnTo>
                      <a:pt x="448" y="1851"/>
                    </a:lnTo>
                    <a:lnTo>
                      <a:pt x="375" y="1876"/>
                    </a:lnTo>
                    <a:lnTo>
                      <a:pt x="321" y="1870"/>
                    </a:lnTo>
                    <a:lnTo>
                      <a:pt x="210" y="1845"/>
                    </a:lnTo>
                    <a:lnTo>
                      <a:pt x="197" y="1756"/>
                    </a:lnTo>
                    <a:lnTo>
                      <a:pt x="188" y="1679"/>
                    </a:lnTo>
                    <a:lnTo>
                      <a:pt x="194" y="1626"/>
                    </a:lnTo>
                    <a:lnTo>
                      <a:pt x="202" y="1553"/>
                    </a:lnTo>
                    <a:lnTo>
                      <a:pt x="194" y="1485"/>
                    </a:lnTo>
                    <a:lnTo>
                      <a:pt x="170" y="1418"/>
                    </a:lnTo>
                    <a:lnTo>
                      <a:pt x="152" y="1369"/>
                    </a:lnTo>
                    <a:lnTo>
                      <a:pt x="146" y="1289"/>
                    </a:lnTo>
                    <a:lnTo>
                      <a:pt x="134" y="1247"/>
                    </a:lnTo>
                    <a:lnTo>
                      <a:pt x="122" y="1094"/>
                    </a:lnTo>
                    <a:lnTo>
                      <a:pt x="103" y="972"/>
                    </a:lnTo>
                    <a:lnTo>
                      <a:pt x="91" y="879"/>
                    </a:lnTo>
                    <a:lnTo>
                      <a:pt x="73" y="842"/>
                    </a:lnTo>
                    <a:lnTo>
                      <a:pt x="53" y="742"/>
                    </a:lnTo>
                    <a:lnTo>
                      <a:pt x="40" y="625"/>
                    </a:lnTo>
                    <a:lnTo>
                      <a:pt x="45" y="520"/>
                    </a:lnTo>
                    <a:lnTo>
                      <a:pt x="41" y="452"/>
                    </a:lnTo>
                    <a:lnTo>
                      <a:pt x="24" y="366"/>
                    </a:lnTo>
                    <a:lnTo>
                      <a:pt x="18" y="287"/>
                    </a:lnTo>
                    <a:lnTo>
                      <a:pt x="9" y="192"/>
                    </a:lnTo>
                    <a:lnTo>
                      <a:pt x="0" y="111"/>
                    </a:lnTo>
                    <a:lnTo>
                      <a:pt x="14" y="66"/>
                    </a:lnTo>
                    <a:lnTo>
                      <a:pt x="42" y="34"/>
                    </a:lnTo>
                    <a:lnTo>
                      <a:pt x="87" y="10"/>
                    </a:lnTo>
                    <a:lnTo>
                      <a:pt x="146" y="0"/>
                    </a:lnTo>
                    <a:close/>
                  </a:path>
                </a:pathLst>
              </a:custGeom>
              <a:solidFill>
                <a:srgbClr val="009900"/>
              </a:solidFill>
              <a:ln w="6350">
                <a:solidFill>
                  <a:srgbClr val="000000"/>
                </a:solidFill>
                <a:prstDash val="solid"/>
                <a:round/>
                <a:headEnd/>
                <a:tailEnd/>
              </a:ln>
            </p:spPr>
            <p:txBody>
              <a:bodyPr/>
              <a:lstStyle/>
              <a:p>
                <a:endParaRPr lang="en-US"/>
              </a:p>
            </p:txBody>
          </p:sp>
          <p:sp>
            <p:nvSpPr>
              <p:cNvPr id="77918" name="Freeform 38"/>
              <p:cNvSpPr>
                <a:spLocks/>
              </p:cNvSpPr>
              <p:nvPr/>
            </p:nvSpPr>
            <p:spPr bwMode="auto">
              <a:xfrm>
                <a:off x="2136" y="3267"/>
                <a:ext cx="64" cy="388"/>
              </a:xfrm>
              <a:custGeom>
                <a:avLst/>
                <a:gdLst>
                  <a:gd name="T0" fmla="*/ 25 w 127"/>
                  <a:gd name="T1" fmla="*/ 194 h 775"/>
                  <a:gd name="T2" fmla="*/ 25 w 127"/>
                  <a:gd name="T3" fmla="*/ 168 h 775"/>
                  <a:gd name="T4" fmla="*/ 29 w 127"/>
                  <a:gd name="T5" fmla="*/ 155 h 775"/>
                  <a:gd name="T6" fmla="*/ 32 w 127"/>
                  <a:gd name="T7" fmla="*/ 142 h 775"/>
                  <a:gd name="T8" fmla="*/ 25 w 127"/>
                  <a:gd name="T9" fmla="*/ 129 h 775"/>
                  <a:gd name="T10" fmla="*/ 25 w 127"/>
                  <a:gd name="T11" fmla="*/ 123 h 775"/>
                  <a:gd name="T12" fmla="*/ 22 w 127"/>
                  <a:gd name="T13" fmla="*/ 112 h 775"/>
                  <a:gd name="T14" fmla="*/ 17 w 127"/>
                  <a:gd name="T15" fmla="*/ 102 h 775"/>
                  <a:gd name="T16" fmla="*/ 19 w 127"/>
                  <a:gd name="T17" fmla="*/ 89 h 775"/>
                  <a:gd name="T18" fmla="*/ 13 w 127"/>
                  <a:gd name="T19" fmla="*/ 81 h 775"/>
                  <a:gd name="T20" fmla="*/ 9 w 127"/>
                  <a:gd name="T21" fmla="*/ 67 h 775"/>
                  <a:gd name="T22" fmla="*/ 9 w 127"/>
                  <a:gd name="T23" fmla="*/ 52 h 775"/>
                  <a:gd name="T24" fmla="*/ 8 w 127"/>
                  <a:gd name="T25" fmla="*/ 37 h 775"/>
                  <a:gd name="T26" fmla="*/ 3 w 127"/>
                  <a:gd name="T27" fmla="*/ 21 h 775"/>
                  <a:gd name="T28" fmla="*/ 0 w 127"/>
                  <a:gd name="T29" fmla="*/ 5 h 775"/>
                  <a:gd name="T30" fmla="*/ 0 w 127"/>
                  <a:gd name="T31" fmla="*/ 0 h 7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7" h="775">
                    <a:moveTo>
                      <a:pt x="98" y="775"/>
                    </a:moveTo>
                    <a:lnTo>
                      <a:pt x="98" y="672"/>
                    </a:lnTo>
                    <a:lnTo>
                      <a:pt x="115" y="617"/>
                    </a:lnTo>
                    <a:lnTo>
                      <a:pt x="127" y="568"/>
                    </a:lnTo>
                    <a:lnTo>
                      <a:pt x="98" y="514"/>
                    </a:lnTo>
                    <a:lnTo>
                      <a:pt x="98" y="489"/>
                    </a:lnTo>
                    <a:lnTo>
                      <a:pt x="85" y="446"/>
                    </a:lnTo>
                    <a:lnTo>
                      <a:pt x="67" y="408"/>
                    </a:lnTo>
                    <a:lnTo>
                      <a:pt x="73" y="353"/>
                    </a:lnTo>
                    <a:lnTo>
                      <a:pt x="49" y="322"/>
                    </a:lnTo>
                    <a:lnTo>
                      <a:pt x="36" y="267"/>
                    </a:lnTo>
                    <a:lnTo>
                      <a:pt x="36" y="207"/>
                    </a:lnTo>
                    <a:lnTo>
                      <a:pt x="30" y="146"/>
                    </a:lnTo>
                    <a:lnTo>
                      <a:pt x="12" y="84"/>
                    </a:lnTo>
                    <a:lnTo>
                      <a:pt x="0" y="18"/>
                    </a:lnTo>
                    <a:lnTo>
                      <a:pt x="0" y="0"/>
                    </a:lnTo>
                  </a:path>
                </a:pathLst>
              </a:custGeom>
              <a:solidFill>
                <a:srgbClr val="009900"/>
              </a:solidFill>
              <a:ln w="6350">
                <a:solidFill>
                  <a:srgbClr val="000000"/>
                </a:solidFill>
                <a:prstDash val="solid"/>
                <a:round/>
                <a:headEnd/>
                <a:tailEnd/>
              </a:ln>
            </p:spPr>
            <p:txBody>
              <a:bodyPr/>
              <a:lstStyle/>
              <a:p>
                <a:endParaRPr lang="en-US"/>
              </a:p>
            </p:txBody>
          </p:sp>
        </p:grpSp>
        <p:grpSp>
          <p:nvGrpSpPr>
            <p:cNvPr id="77893" name="Group 39"/>
            <p:cNvGrpSpPr>
              <a:grpSpLocks/>
            </p:cNvGrpSpPr>
            <p:nvPr/>
          </p:nvGrpSpPr>
          <p:grpSpPr bwMode="auto">
            <a:xfrm>
              <a:off x="2154" y="2956"/>
              <a:ext cx="660" cy="510"/>
              <a:chOff x="2154" y="2956"/>
              <a:chExt cx="660" cy="510"/>
            </a:xfrm>
          </p:grpSpPr>
          <p:sp>
            <p:nvSpPr>
              <p:cNvPr id="77894" name="Freeform 40"/>
              <p:cNvSpPr>
                <a:spLocks/>
              </p:cNvSpPr>
              <p:nvPr/>
            </p:nvSpPr>
            <p:spPr bwMode="auto">
              <a:xfrm>
                <a:off x="2554" y="3289"/>
                <a:ext cx="242" cy="135"/>
              </a:xfrm>
              <a:custGeom>
                <a:avLst/>
                <a:gdLst>
                  <a:gd name="T0" fmla="*/ 102 w 485"/>
                  <a:gd name="T1" fmla="*/ 0 h 271"/>
                  <a:gd name="T2" fmla="*/ 119 w 485"/>
                  <a:gd name="T3" fmla="*/ 12 h 271"/>
                  <a:gd name="T4" fmla="*/ 121 w 485"/>
                  <a:gd name="T5" fmla="*/ 18 h 271"/>
                  <a:gd name="T6" fmla="*/ 120 w 485"/>
                  <a:gd name="T7" fmla="*/ 27 h 271"/>
                  <a:gd name="T8" fmla="*/ 117 w 485"/>
                  <a:gd name="T9" fmla="*/ 35 h 271"/>
                  <a:gd name="T10" fmla="*/ 112 w 485"/>
                  <a:gd name="T11" fmla="*/ 42 h 271"/>
                  <a:gd name="T12" fmla="*/ 102 w 485"/>
                  <a:gd name="T13" fmla="*/ 49 h 271"/>
                  <a:gd name="T14" fmla="*/ 90 w 485"/>
                  <a:gd name="T15" fmla="*/ 56 h 271"/>
                  <a:gd name="T16" fmla="*/ 74 w 485"/>
                  <a:gd name="T17" fmla="*/ 62 h 271"/>
                  <a:gd name="T18" fmla="*/ 59 w 485"/>
                  <a:gd name="T19" fmla="*/ 66 h 271"/>
                  <a:gd name="T20" fmla="*/ 42 w 485"/>
                  <a:gd name="T21" fmla="*/ 67 h 271"/>
                  <a:gd name="T22" fmla="*/ 28 w 485"/>
                  <a:gd name="T23" fmla="*/ 67 h 271"/>
                  <a:gd name="T24" fmla="*/ 15 w 485"/>
                  <a:gd name="T25" fmla="*/ 61 h 271"/>
                  <a:gd name="T26" fmla="*/ 0 w 485"/>
                  <a:gd name="T27" fmla="*/ 53 h 271"/>
                  <a:gd name="T28" fmla="*/ 21 w 485"/>
                  <a:gd name="T29" fmla="*/ 57 h 271"/>
                  <a:gd name="T30" fmla="*/ 43 w 485"/>
                  <a:gd name="T31" fmla="*/ 59 h 271"/>
                  <a:gd name="T32" fmla="*/ 60 w 485"/>
                  <a:gd name="T33" fmla="*/ 53 h 271"/>
                  <a:gd name="T34" fmla="*/ 80 w 485"/>
                  <a:gd name="T35" fmla="*/ 44 h 271"/>
                  <a:gd name="T36" fmla="*/ 93 w 485"/>
                  <a:gd name="T37" fmla="*/ 30 h 271"/>
                  <a:gd name="T38" fmla="*/ 102 w 485"/>
                  <a:gd name="T39" fmla="*/ 0 h 27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85" h="271">
                    <a:moveTo>
                      <a:pt x="411" y="0"/>
                    </a:moveTo>
                    <a:lnTo>
                      <a:pt x="479" y="49"/>
                    </a:lnTo>
                    <a:lnTo>
                      <a:pt x="485" y="73"/>
                    </a:lnTo>
                    <a:lnTo>
                      <a:pt x="481" y="110"/>
                    </a:lnTo>
                    <a:lnTo>
                      <a:pt x="468" y="140"/>
                    </a:lnTo>
                    <a:lnTo>
                      <a:pt x="448" y="169"/>
                    </a:lnTo>
                    <a:lnTo>
                      <a:pt x="410" y="199"/>
                    </a:lnTo>
                    <a:lnTo>
                      <a:pt x="360" y="225"/>
                    </a:lnTo>
                    <a:lnTo>
                      <a:pt x="298" y="251"/>
                    </a:lnTo>
                    <a:lnTo>
                      <a:pt x="237" y="267"/>
                    </a:lnTo>
                    <a:lnTo>
                      <a:pt x="169" y="271"/>
                    </a:lnTo>
                    <a:lnTo>
                      <a:pt x="115" y="268"/>
                    </a:lnTo>
                    <a:lnTo>
                      <a:pt x="60" y="244"/>
                    </a:lnTo>
                    <a:lnTo>
                      <a:pt x="0" y="214"/>
                    </a:lnTo>
                    <a:lnTo>
                      <a:pt x="84" y="231"/>
                    </a:lnTo>
                    <a:lnTo>
                      <a:pt x="175" y="238"/>
                    </a:lnTo>
                    <a:lnTo>
                      <a:pt x="243" y="214"/>
                    </a:lnTo>
                    <a:lnTo>
                      <a:pt x="321" y="177"/>
                    </a:lnTo>
                    <a:lnTo>
                      <a:pt x="375" y="122"/>
                    </a:lnTo>
                    <a:lnTo>
                      <a:pt x="411" y="0"/>
                    </a:lnTo>
                    <a:close/>
                  </a:path>
                </a:pathLst>
              </a:custGeom>
              <a:solidFill>
                <a:srgbClr val="FFFF00"/>
              </a:solidFill>
              <a:ln w="6350">
                <a:solidFill>
                  <a:srgbClr val="000000"/>
                </a:solidFill>
                <a:prstDash val="solid"/>
                <a:round/>
                <a:headEnd/>
                <a:tailEnd/>
              </a:ln>
            </p:spPr>
            <p:txBody>
              <a:bodyPr/>
              <a:lstStyle/>
              <a:p>
                <a:endParaRPr lang="en-US"/>
              </a:p>
            </p:txBody>
          </p:sp>
          <p:sp>
            <p:nvSpPr>
              <p:cNvPr id="77895" name="Freeform 41"/>
              <p:cNvSpPr>
                <a:spLocks/>
              </p:cNvSpPr>
              <p:nvPr/>
            </p:nvSpPr>
            <p:spPr bwMode="auto">
              <a:xfrm>
                <a:off x="2711" y="3289"/>
                <a:ext cx="103" cy="103"/>
              </a:xfrm>
              <a:custGeom>
                <a:avLst/>
                <a:gdLst>
                  <a:gd name="T0" fmla="*/ 40 w 206"/>
                  <a:gd name="T1" fmla="*/ 1 h 207"/>
                  <a:gd name="T2" fmla="*/ 49 w 206"/>
                  <a:gd name="T3" fmla="*/ 0 h 207"/>
                  <a:gd name="T4" fmla="*/ 51 w 206"/>
                  <a:gd name="T5" fmla="*/ 3 h 207"/>
                  <a:gd name="T6" fmla="*/ 52 w 206"/>
                  <a:gd name="T7" fmla="*/ 8 h 207"/>
                  <a:gd name="T8" fmla="*/ 50 w 206"/>
                  <a:gd name="T9" fmla="*/ 15 h 207"/>
                  <a:gd name="T10" fmla="*/ 44 w 206"/>
                  <a:gd name="T11" fmla="*/ 18 h 207"/>
                  <a:gd name="T12" fmla="*/ 38 w 206"/>
                  <a:gd name="T13" fmla="*/ 19 h 207"/>
                  <a:gd name="T14" fmla="*/ 32 w 206"/>
                  <a:gd name="T15" fmla="*/ 33 h 207"/>
                  <a:gd name="T16" fmla="*/ 18 w 206"/>
                  <a:gd name="T17" fmla="*/ 43 h 207"/>
                  <a:gd name="T18" fmla="*/ 9 w 206"/>
                  <a:gd name="T19" fmla="*/ 48 h 207"/>
                  <a:gd name="T20" fmla="*/ 0 w 206"/>
                  <a:gd name="T21" fmla="*/ 51 h 207"/>
                  <a:gd name="T22" fmla="*/ 11 w 206"/>
                  <a:gd name="T23" fmla="*/ 39 h 207"/>
                  <a:gd name="T24" fmla="*/ 18 w 206"/>
                  <a:gd name="T25" fmla="*/ 32 h 207"/>
                  <a:gd name="T26" fmla="*/ 23 w 206"/>
                  <a:gd name="T27" fmla="*/ 24 h 207"/>
                  <a:gd name="T28" fmla="*/ 33 w 206"/>
                  <a:gd name="T29" fmla="*/ 12 h 207"/>
                  <a:gd name="T30" fmla="*/ 36 w 206"/>
                  <a:gd name="T31" fmla="*/ 10 h 207"/>
                  <a:gd name="T32" fmla="*/ 37 w 206"/>
                  <a:gd name="T33" fmla="*/ 7 h 207"/>
                  <a:gd name="T34" fmla="*/ 38 w 206"/>
                  <a:gd name="T35" fmla="*/ 4 h 207"/>
                  <a:gd name="T36" fmla="*/ 40 w 206"/>
                  <a:gd name="T37" fmla="*/ 1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06" h="207">
                    <a:moveTo>
                      <a:pt x="159" y="6"/>
                    </a:moveTo>
                    <a:lnTo>
                      <a:pt x="193" y="0"/>
                    </a:lnTo>
                    <a:lnTo>
                      <a:pt x="203" y="12"/>
                    </a:lnTo>
                    <a:lnTo>
                      <a:pt x="206" y="32"/>
                    </a:lnTo>
                    <a:lnTo>
                      <a:pt x="197" y="60"/>
                    </a:lnTo>
                    <a:lnTo>
                      <a:pt x="176" y="73"/>
                    </a:lnTo>
                    <a:lnTo>
                      <a:pt x="151" y="76"/>
                    </a:lnTo>
                    <a:lnTo>
                      <a:pt x="127" y="134"/>
                    </a:lnTo>
                    <a:lnTo>
                      <a:pt x="72" y="172"/>
                    </a:lnTo>
                    <a:lnTo>
                      <a:pt x="35" y="195"/>
                    </a:lnTo>
                    <a:lnTo>
                      <a:pt x="0" y="207"/>
                    </a:lnTo>
                    <a:lnTo>
                      <a:pt x="42" y="158"/>
                    </a:lnTo>
                    <a:lnTo>
                      <a:pt x="69" y="130"/>
                    </a:lnTo>
                    <a:lnTo>
                      <a:pt x="92" y="96"/>
                    </a:lnTo>
                    <a:lnTo>
                      <a:pt x="130" y="50"/>
                    </a:lnTo>
                    <a:lnTo>
                      <a:pt x="141" y="40"/>
                    </a:lnTo>
                    <a:lnTo>
                      <a:pt x="146" y="28"/>
                    </a:lnTo>
                    <a:lnTo>
                      <a:pt x="149" y="18"/>
                    </a:lnTo>
                    <a:lnTo>
                      <a:pt x="159" y="6"/>
                    </a:lnTo>
                    <a:close/>
                  </a:path>
                </a:pathLst>
              </a:custGeom>
              <a:solidFill>
                <a:srgbClr val="FFFF00"/>
              </a:solidFill>
              <a:ln w="6350">
                <a:solidFill>
                  <a:srgbClr val="000000"/>
                </a:solidFill>
                <a:prstDash val="solid"/>
                <a:round/>
                <a:headEnd/>
                <a:tailEnd/>
              </a:ln>
            </p:spPr>
            <p:txBody>
              <a:bodyPr/>
              <a:lstStyle/>
              <a:p>
                <a:endParaRPr lang="en-US"/>
              </a:p>
            </p:txBody>
          </p:sp>
          <p:grpSp>
            <p:nvGrpSpPr>
              <p:cNvPr id="77896" name="Group 42"/>
              <p:cNvGrpSpPr>
                <a:grpSpLocks/>
              </p:cNvGrpSpPr>
              <p:nvPr/>
            </p:nvGrpSpPr>
            <p:grpSpPr bwMode="auto">
              <a:xfrm>
                <a:off x="2154" y="2956"/>
                <a:ext cx="654" cy="510"/>
                <a:chOff x="2154" y="2956"/>
                <a:chExt cx="654" cy="510"/>
              </a:xfrm>
            </p:grpSpPr>
            <p:grpSp>
              <p:nvGrpSpPr>
                <p:cNvPr id="77897" name="Group 43"/>
                <p:cNvGrpSpPr>
                  <a:grpSpLocks/>
                </p:cNvGrpSpPr>
                <p:nvPr/>
              </p:nvGrpSpPr>
              <p:grpSpPr bwMode="auto">
                <a:xfrm>
                  <a:off x="2154" y="2956"/>
                  <a:ext cx="654" cy="510"/>
                  <a:chOff x="2154" y="2956"/>
                  <a:chExt cx="654" cy="510"/>
                </a:xfrm>
              </p:grpSpPr>
              <p:grpSp>
                <p:nvGrpSpPr>
                  <p:cNvPr id="77909" name="Group 44"/>
                  <p:cNvGrpSpPr>
                    <a:grpSpLocks/>
                  </p:cNvGrpSpPr>
                  <p:nvPr/>
                </p:nvGrpSpPr>
                <p:grpSpPr bwMode="auto">
                  <a:xfrm>
                    <a:off x="2154" y="2956"/>
                    <a:ext cx="654" cy="510"/>
                    <a:chOff x="2154" y="2956"/>
                    <a:chExt cx="654" cy="510"/>
                  </a:xfrm>
                </p:grpSpPr>
                <p:grpSp>
                  <p:nvGrpSpPr>
                    <p:cNvPr id="77911" name="Group 45"/>
                    <p:cNvGrpSpPr>
                      <a:grpSpLocks/>
                    </p:cNvGrpSpPr>
                    <p:nvPr/>
                  </p:nvGrpSpPr>
                  <p:grpSpPr bwMode="auto">
                    <a:xfrm>
                      <a:off x="2267" y="2956"/>
                      <a:ext cx="108" cy="150"/>
                      <a:chOff x="2267" y="2956"/>
                      <a:chExt cx="108" cy="150"/>
                    </a:xfrm>
                  </p:grpSpPr>
                  <p:sp>
                    <p:nvSpPr>
                      <p:cNvPr id="77913" name="Freeform 46"/>
                      <p:cNvSpPr>
                        <a:spLocks/>
                      </p:cNvSpPr>
                      <p:nvPr/>
                    </p:nvSpPr>
                    <p:spPr bwMode="auto">
                      <a:xfrm>
                        <a:off x="2267" y="2956"/>
                        <a:ext cx="108" cy="150"/>
                      </a:xfrm>
                      <a:custGeom>
                        <a:avLst/>
                        <a:gdLst>
                          <a:gd name="T0" fmla="*/ 54 w 216"/>
                          <a:gd name="T1" fmla="*/ 46 h 302"/>
                          <a:gd name="T2" fmla="*/ 46 w 216"/>
                          <a:gd name="T3" fmla="*/ 39 h 302"/>
                          <a:gd name="T4" fmla="*/ 42 w 216"/>
                          <a:gd name="T5" fmla="*/ 34 h 302"/>
                          <a:gd name="T6" fmla="*/ 44 w 216"/>
                          <a:gd name="T7" fmla="*/ 29 h 302"/>
                          <a:gd name="T8" fmla="*/ 44 w 216"/>
                          <a:gd name="T9" fmla="*/ 25 h 302"/>
                          <a:gd name="T10" fmla="*/ 43 w 216"/>
                          <a:gd name="T11" fmla="*/ 22 h 302"/>
                          <a:gd name="T12" fmla="*/ 40 w 216"/>
                          <a:gd name="T13" fmla="*/ 21 h 302"/>
                          <a:gd name="T14" fmla="*/ 42 w 216"/>
                          <a:gd name="T15" fmla="*/ 18 h 302"/>
                          <a:gd name="T16" fmla="*/ 42 w 216"/>
                          <a:gd name="T17" fmla="*/ 14 h 302"/>
                          <a:gd name="T18" fmla="*/ 40 w 216"/>
                          <a:gd name="T19" fmla="*/ 12 h 302"/>
                          <a:gd name="T20" fmla="*/ 37 w 216"/>
                          <a:gd name="T21" fmla="*/ 10 h 302"/>
                          <a:gd name="T22" fmla="*/ 34 w 216"/>
                          <a:gd name="T23" fmla="*/ 10 h 302"/>
                          <a:gd name="T24" fmla="*/ 31 w 216"/>
                          <a:gd name="T25" fmla="*/ 10 h 302"/>
                          <a:gd name="T26" fmla="*/ 32 w 216"/>
                          <a:gd name="T27" fmla="*/ 7 h 302"/>
                          <a:gd name="T28" fmla="*/ 31 w 216"/>
                          <a:gd name="T29" fmla="*/ 4 h 302"/>
                          <a:gd name="T30" fmla="*/ 30 w 216"/>
                          <a:gd name="T31" fmla="*/ 3 h 302"/>
                          <a:gd name="T32" fmla="*/ 27 w 216"/>
                          <a:gd name="T33" fmla="*/ 2 h 302"/>
                          <a:gd name="T34" fmla="*/ 25 w 216"/>
                          <a:gd name="T35" fmla="*/ 2 h 302"/>
                          <a:gd name="T36" fmla="*/ 22 w 216"/>
                          <a:gd name="T37" fmla="*/ 3 h 302"/>
                          <a:gd name="T38" fmla="*/ 20 w 216"/>
                          <a:gd name="T39" fmla="*/ 0 h 302"/>
                          <a:gd name="T40" fmla="*/ 16 w 216"/>
                          <a:gd name="T41" fmla="*/ 0 h 302"/>
                          <a:gd name="T42" fmla="*/ 12 w 216"/>
                          <a:gd name="T43" fmla="*/ 0 h 302"/>
                          <a:gd name="T44" fmla="*/ 6 w 216"/>
                          <a:gd name="T45" fmla="*/ 1 h 302"/>
                          <a:gd name="T46" fmla="*/ 3 w 216"/>
                          <a:gd name="T47" fmla="*/ 5 h 302"/>
                          <a:gd name="T48" fmla="*/ 1 w 216"/>
                          <a:gd name="T49" fmla="*/ 8 h 302"/>
                          <a:gd name="T50" fmla="*/ 0 w 216"/>
                          <a:gd name="T51" fmla="*/ 12 h 302"/>
                          <a:gd name="T52" fmla="*/ 1 w 216"/>
                          <a:gd name="T53" fmla="*/ 17 h 302"/>
                          <a:gd name="T54" fmla="*/ 3 w 216"/>
                          <a:gd name="T55" fmla="*/ 22 h 302"/>
                          <a:gd name="T56" fmla="*/ 4 w 216"/>
                          <a:gd name="T57" fmla="*/ 28 h 302"/>
                          <a:gd name="T58" fmla="*/ 7 w 216"/>
                          <a:gd name="T59" fmla="*/ 33 h 302"/>
                          <a:gd name="T60" fmla="*/ 12 w 216"/>
                          <a:gd name="T61" fmla="*/ 38 h 302"/>
                          <a:gd name="T62" fmla="*/ 20 w 216"/>
                          <a:gd name="T63" fmla="*/ 44 h 302"/>
                          <a:gd name="T64" fmla="*/ 29 w 216"/>
                          <a:gd name="T65" fmla="*/ 48 h 302"/>
                          <a:gd name="T66" fmla="*/ 38 w 216"/>
                          <a:gd name="T67" fmla="*/ 51 h 302"/>
                          <a:gd name="T68" fmla="*/ 49 w 216"/>
                          <a:gd name="T69" fmla="*/ 62 h 302"/>
                          <a:gd name="T70" fmla="*/ 53 w 216"/>
                          <a:gd name="T71" fmla="*/ 75 h 302"/>
                          <a:gd name="T72" fmla="*/ 54 w 216"/>
                          <a:gd name="T73" fmla="*/ 46 h 3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6" h="302">
                            <a:moveTo>
                              <a:pt x="216" y="186"/>
                            </a:moveTo>
                            <a:lnTo>
                              <a:pt x="183" y="160"/>
                            </a:lnTo>
                            <a:lnTo>
                              <a:pt x="168" y="138"/>
                            </a:lnTo>
                            <a:lnTo>
                              <a:pt x="173" y="119"/>
                            </a:lnTo>
                            <a:lnTo>
                              <a:pt x="174" y="103"/>
                            </a:lnTo>
                            <a:lnTo>
                              <a:pt x="169" y="91"/>
                            </a:lnTo>
                            <a:lnTo>
                              <a:pt x="159" y="86"/>
                            </a:lnTo>
                            <a:lnTo>
                              <a:pt x="167" y="74"/>
                            </a:lnTo>
                            <a:lnTo>
                              <a:pt x="165" y="59"/>
                            </a:lnTo>
                            <a:lnTo>
                              <a:pt x="157" y="48"/>
                            </a:lnTo>
                            <a:lnTo>
                              <a:pt x="146" y="43"/>
                            </a:lnTo>
                            <a:lnTo>
                              <a:pt x="135" y="40"/>
                            </a:lnTo>
                            <a:lnTo>
                              <a:pt x="122" y="42"/>
                            </a:lnTo>
                            <a:lnTo>
                              <a:pt x="128" y="31"/>
                            </a:lnTo>
                            <a:lnTo>
                              <a:pt x="124" y="18"/>
                            </a:lnTo>
                            <a:lnTo>
                              <a:pt x="118" y="12"/>
                            </a:lnTo>
                            <a:lnTo>
                              <a:pt x="108" y="9"/>
                            </a:lnTo>
                            <a:lnTo>
                              <a:pt x="98" y="10"/>
                            </a:lnTo>
                            <a:lnTo>
                              <a:pt x="88" y="15"/>
                            </a:lnTo>
                            <a:lnTo>
                              <a:pt x="80" y="3"/>
                            </a:lnTo>
                            <a:lnTo>
                              <a:pt x="64" y="0"/>
                            </a:lnTo>
                            <a:lnTo>
                              <a:pt x="45" y="0"/>
                            </a:lnTo>
                            <a:lnTo>
                              <a:pt x="23" y="7"/>
                            </a:lnTo>
                            <a:lnTo>
                              <a:pt x="10" y="20"/>
                            </a:lnTo>
                            <a:lnTo>
                              <a:pt x="2" y="32"/>
                            </a:lnTo>
                            <a:lnTo>
                              <a:pt x="0" y="49"/>
                            </a:lnTo>
                            <a:lnTo>
                              <a:pt x="3" y="68"/>
                            </a:lnTo>
                            <a:lnTo>
                              <a:pt x="10" y="88"/>
                            </a:lnTo>
                            <a:lnTo>
                              <a:pt x="16" y="112"/>
                            </a:lnTo>
                            <a:lnTo>
                              <a:pt x="26" y="135"/>
                            </a:lnTo>
                            <a:lnTo>
                              <a:pt x="45" y="153"/>
                            </a:lnTo>
                            <a:lnTo>
                              <a:pt x="79" y="178"/>
                            </a:lnTo>
                            <a:lnTo>
                              <a:pt x="114" y="193"/>
                            </a:lnTo>
                            <a:lnTo>
                              <a:pt x="151" y="205"/>
                            </a:lnTo>
                            <a:lnTo>
                              <a:pt x="193" y="252"/>
                            </a:lnTo>
                            <a:lnTo>
                              <a:pt x="209" y="302"/>
                            </a:lnTo>
                            <a:lnTo>
                              <a:pt x="216" y="186"/>
                            </a:lnTo>
                            <a:close/>
                          </a:path>
                        </a:pathLst>
                      </a:custGeom>
                      <a:solidFill>
                        <a:srgbClr val="FFFF00"/>
                      </a:solidFill>
                      <a:ln w="6350">
                        <a:solidFill>
                          <a:srgbClr val="000000"/>
                        </a:solidFill>
                        <a:prstDash val="solid"/>
                        <a:round/>
                        <a:headEnd/>
                        <a:tailEnd/>
                      </a:ln>
                    </p:spPr>
                    <p:txBody>
                      <a:bodyPr/>
                      <a:lstStyle/>
                      <a:p>
                        <a:endParaRPr lang="en-US"/>
                      </a:p>
                    </p:txBody>
                  </p:sp>
                  <p:sp>
                    <p:nvSpPr>
                      <p:cNvPr id="77914" name="Freeform 47"/>
                      <p:cNvSpPr>
                        <a:spLocks/>
                      </p:cNvSpPr>
                      <p:nvPr/>
                    </p:nvSpPr>
                    <p:spPr bwMode="auto">
                      <a:xfrm>
                        <a:off x="2289" y="2964"/>
                        <a:ext cx="22" cy="29"/>
                      </a:xfrm>
                      <a:custGeom>
                        <a:avLst/>
                        <a:gdLst>
                          <a:gd name="T0" fmla="*/ 0 w 45"/>
                          <a:gd name="T1" fmla="*/ 15 h 57"/>
                          <a:gd name="T2" fmla="*/ 0 w 45"/>
                          <a:gd name="T3" fmla="*/ 10 h 57"/>
                          <a:gd name="T4" fmla="*/ 0 w 45"/>
                          <a:gd name="T5" fmla="*/ 6 h 57"/>
                          <a:gd name="T6" fmla="*/ 2 w 45"/>
                          <a:gd name="T7" fmla="*/ 3 h 57"/>
                          <a:gd name="T8" fmla="*/ 4 w 45"/>
                          <a:gd name="T9" fmla="*/ 2 h 57"/>
                          <a:gd name="T10" fmla="*/ 6 w 45"/>
                          <a:gd name="T11" fmla="*/ 1 h 57"/>
                          <a:gd name="T12" fmla="*/ 8 w 45"/>
                          <a:gd name="T13" fmla="*/ 1 h 57"/>
                          <a:gd name="T14" fmla="*/ 11 w 45"/>
                          <a:gd name="T15" fmla="*/ 0 h 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57">
                            <a:moveTo>
                              <a:pt x="2" y="57"/>
                            </a:moveTo>
                            <a:lnTo>
                              <a:pt x="0" y="40"/>
                            </a:lnTo>
                            <a:lnTo>
                              <a:pt x="1" y="24"/>
                            </a:lnTo>
                            <a:lnTo>
                              <a:pt x="8" y="12"/>
                            </a:lnTo>
                            <a:lnTo>
                              <a:pt x="17" y="6"/>
                            </a:lnTo>
                            <a:lnTo>
                              <a:pt x="27" y="2"/>
                            </a:lnTo>
                            <a:lnTo>
                              <a:pt x="35" y="3"/>
                            </a:lnTo>
                            <a:lnTo>
                              <a:pt x="45" y="0"/>
                            </a:lnTo>
                          </a:path>
                        </a:pathLst>
                      </a:custGeom>
                      <a:solidFill>
                        <a:srgbClr val="FFFF00"/>
                      </a:solidFill>
                      <a:ln w="6350">
                        <a:solidFill>
                          <a:srgbClr val="000000"/>
                        </a:solidFill>
                        <a:prstDash val="solid"/>
                        <a:round/>
                        <a:headEnd/>
                        <a:tailEnd/>
                      </a:ln>
                    </p:spPr>
                    <p:txBody>
                      <a:bodyPr/>
                      <a:lstStyle/>
                      <a:p>
                        <a:endParaRPr lang="en-US"/>
                      </a:p>
                    </p:txBody>
                  </p:sp>
                  <p:sp>
                    <p:nvSpPr>
                      <p:cNvPr id="77915" name="Freeform 48"/>
                      <p:cNvSpPr>
                        <a:spLocks/>
                      </p:cNvSpPr>
                      <p:nvPr/>
                    </p:nvSpPr>
                    <p:spPr bwMode="auto">
                      <a:xfrm>
                        <a:off x="2307" y="2977"/>
                        <a:ext cx="19" cy="29"/>
                      </a:xfrm>
                      <a:custGeom>
                        <a:avLst/>
                        <a:gdLst>
                          <a:gd name="T0" fmla="*/ 10 w 36"/>
                          <a:gd name="T1" fmla="*/ 0 h 57"/>
                          <a:gd name="T2" fmla="*/ 5 w 36"/>
                          <a:gd name="T3" fmla="*/ 1 h 57"/>
                          <a:gd name="T4" fmla="*/ 2 w 36"/>
                          <a:gd name="T5" fmla="*/ 3 h 57"/>
                          <a:gd name="T6" fmla="*/ 0 w 36"/>
                          <a:gd name="T7" fmla="*/ 6 h 57"/>
                          <a:gd name="T8" fmla="*/ 1 w 36"/>
                          <a:gd name="T9" fmla="*/ 8 h 57"/>
                          <a:gd name="T10" fmla="*/ 3 w 36"/>
                          <a:gd name="T11" fmla="*/ 11 h 57"/>
                          <a:gd name="T12" fmla="*/ 4 w 36"/>
                          <a:gd name="T13" fmla="*/ 15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7">
                            <a:moveTo>
                              <a:pt x="36" y="0"/>
                            </a:moveTo>
                            <a:lnTo>
                              <a:pt x="19" y="3"/>
                            </a:lnTo>
                            <a:lnTo>
                              <a:pt x="7" y="9"/>
                            </a:lnTo>
                            <a:lnTo>
                              <a:pt x="0" y="21"/>
                            </a:lnTo>
                            <a:lnTo>
                              <a:pt x="2" y="31"/>
                            </a:lnTo>
                            <a:lnTo>
                              <a:pt x="11" y="43"/>
                            </a:lnTo>
                            <a:lnTo>
                              <a:pt x="14" y="57"/>
                            </a:lnTo>
                          </a:path>
                        </a:pathLst>
                      </a:custGeom>
                      <a:solidFill>
                        <a:srgbClr val="FFFF00"/>
                      </a:solidFill>
                      <a:ln w="6350">
                        <a:solidFill>
                          <a:srgbClr val="000000"/>
                        </a:solidFill>
                        <a:prstDash val="solid"/>
                        <a:round/>
                        <a:headEnd/>
                        <a:tailEnd/>
                      </a:ln>
                    </p:spPr>
                    <p:txBody>
                      <a:bodyPr/>
                      <a:lstStyle/>
                      <a:p>
                        <a:endParaRPr lang="en-US"/>
                      </a:p>
                    </p:txBody>
                  </p:sp>
                  <p:sp>
                    <p:nvSpPr>
                      <p:cNvPr id="77916" name="Freeform 49"/>
                      <p:cNvSpPr>
                        <a:spLocks/>
                      </p:cNvSpPr>
                      <p:nvPr/>
                    </p:nvSpPr>
                    <p:spPr bwMode="auto">
                      <a:xfrm>
                        <a:off x="2325" y="2995"/>
                        <a:ext cx="20" cy="23"/>
                      </a:xfrm>
                      <a:custGeom>
                        <a:avLst/>
                        <a:gdLst>
                          <a:gd name="T0" fmla="*/ 10 w 40"/>
                          <a:gd name="T1" fmla="*/ 2 h 46"/>
                          <a:gd name="T2" fmla="*/ 7 w 40"/>
                          <a:gd name="T3" fmla="*/ 0 h 46"/>
                          <a:gd name="T4" fmla="*/ 4 w 40"/>
                          <a:gd name="T5" fmla="*/ 1 h 46"/>
                          <a:gd name="T6" fmla="*/ 1 w 40"/>
                          <a:gd name="T7" fmla="*/ 3 h 46"/>
                          <a:gd name="T8" fmla="*/ 0 w 40"/>
                          <a:gd name="T9" fmla="*/ 6 h 46"/>
                          <a:gd name="T10" fmla="*/ 2 w 40"/>
                          <a:gd name="T11" fmla="*/ 9 h 46"/>
                          <a:gd name="T12" fmla="*/ 4 w 40"/>
                          <a:gd name="T13" fmla="*/ 12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0" h="46">
                            <a:moveTo>
                              <a:pt x="40" y="5"/>
                            </a:moveTo>
                            <a:lnTo>
                              <a:pt x="26" y="0"/>
                            </a:lnTo>
                            <a:lnTo>
                              <a:pt x="13" y="3"/>
                            </a:lnTo>
                            <a:lnTo>
                              <a:pt x="3" y="11"/>
                            </a:lnTo>
                            <a:lnTo>
                              <a:pt x="0" y="23"/>
                            </a:lnTo>
                            <a:lnTo>
                              <a:pt x="5" y="34"/>
                            </a:lnTo>
                            <a:lnTo>
                              <a:pt x="13" y="46"/>
                            </a:lnTo>
                          </a:path>
                        </a:pathLst>
                      </a:custGeom>
                      <a:solidFill>
                        <a:srgbClr val="FFFF00"/>
                      </a:solidFill>
                      <a:ln w="6350">
                        <a:solidFill>
                          <a:srgbClr val="000000"/>
                        </a:solidFill>
                        <a:prstDash val="solid"/>
                        <a:round/>
                        <a:headEnd/>
                        <a:tailEnd/>
                      </a:ln>
                    </p:spPr>
                    <p:txBody>
                      <a:bodyPr/>
                      <a:lstStyle/>
                      <a:p>
                        <a:endParaRPr lang="en-US"/>
                      </a:p>
                    </p:txBody>
                  </p:sp>
                </p:grpSp>
                <p:sp>
                  <p:nvSpPr>
                    <p:cNvPr id="77912" name="Freeform 50"/>
                    <p:cNvSpPr>
                      <a:spLocks/>
                    </p:cNvSpPr>
                    <p:nvPr/>
                  </p:nvSpPr>
                  <p:spPr bwMode="auto">
                    <a:xfrm>
                      <a:off x="2154" y="2984"/>
                      <a:ext cx="654" cy="482"/>
                    </a:xfrm>
                    <a:custGeom>
                      <a:avLst/>
                      <a:gdLst>
                        <a:gd name="T0" fmla="*/ 126 w 1309"/>
                        <a:gd name="T1" fmla="*/ 186 h 964"/>
                        <a:gd name="T2" fmla="*/ 115 w 1309"/>
                        <a:gd name="T3" fmla="*/ 200 h 964"/>
                        <a:gd name="T4" fmla="*/ 105 w 1309"/>
                        <a:gd name="T5" fmla="*/ 208 h 964"/>
                        <a:gd name="T6" fmla="*/ 92 w 1309"/>
                        <a:gd name="T7" fmla="*/ 215 h 964"/>
                        <a:gd name="T8" fmla="*/ 90 w 1309"/>
                        <a:gd name="T9" fmla="*/ 224 h 964"/>
                        <a:gd name="T10" fmla="*/ 84 w 1309"/>
                        <a:gd name="T11" fmla="*/ 231 h 964"/>
                        <a:gd name="T12" fmla="*/ 79 w 1309"/>
                        <a:gd name="T13" fmla="*/ 241 h 964"/>
                        <a:gd name="T14" fmla="*/ 75 w 1309"/>
                        <a:gd name="T15" fmla="*/ 214 h 964"/>
                        <a:gd name="T16" fmla="*/ 71 w 1309"/>
                        <a:gd name="T17" fmla="*/ 196 h 964"/>
                        <a:gd name="T18" fmla="*/ 75 w 1309"/>
                        <a:gd name="T19" fmla="*/ 163 h 964"/>
                        <a:gd name="T20" fmla="*/ 68 w 1309"/>
                        <a:gd name="T21" fmla="*/ 147 h 964"/>
                        <a:gd name="T22" fmla="*/ 57 w 1309"/>
                        <a:gd name="T23" fmla="*/ 116 h 964"/>
                        <a:gd name="T24" fmla="*/ 38 w 1309"/>
                        <a:gd name="T25" fmla="*/ 82 h 964"/>
                        <a:gd name="T26" fmla="*/ 32 w 1309"/>
                        <a:gd name="T27" fmla="*/ 61 h 964"/>
                        <a:gd name="T28" fmla="*/ 21 w 1309"/>
                        <a:gd name="T29" fmla="*/ 35 h 964"/>
                        <a:gd name="T30" fmla="*/ 9 w 1309"/>
                        <a:gd name="T31" fmla="*/ 17 h 964"/>
                        <a:gd name="T32" fmla="*/ 0 w 1309"/>
                        <a:gd name="T33" fmla="*/ 10 h 964"/>
                        <a:gd name="T34" fmla="*/ 11 w 1309"/>
                        <a:gd name="T35" fmla="*/ 4 h 964"/>
                        <a:gd name="T36" fmla="*/ 25 w 1309"/>
                        <a:gd name="T37" fmla="*/ 0 h 964"/>
                        <a:gd name="T38" fmla="*/ 43 w 1309"/>
                        <a:gd name="T39" fmla="*/ 3 h 964"/>
                        <a:gd name="T40" fmla="*/ 61 w 1309"/>
                        <a:gd name="T41" fmla="*/ 8 h 964"/>
                        <a:gd name="T42" fmla="*/ 78 w 1309"/>
                        <a:gd name="T43" fmla="*/ 15 h 964"/>
                        <a:gd name="T44" fmla="*/ 89 w 1309"/>
                        <a:gd name="T45" fmla="*/ 22 h 964"/>
                        <a:gd name="T46" fmla="*/ 94 w 1309"/>
                        <a:gd name="T47" fmla="*/ 19 h 964"/>
                        <a:gd name="T48" fmla="*/ 102 w 1309"/>
                        <a:gd name="T49" fmla="*/ 15 h 964"/>
                        <a:gd name="T50" fmla="*/ 103 w 1309"/>
                        <a:gd name="T51" fmla="*/ 5 h 964"/>
                        <a:gd name="T52" fmla="*/ 110 w 1309"/>
                        <a:gd name="T53" fmla="*/ 10 h 964"/>
                        <a:gd name="T54" fmla="*/ 120 w 1309"/>
                        <a:gd name="T55" fmla="*/ 12 h 964"/>
                        <a:gd name="T56" fmla="*/ 133 w 1309"/>
                        <a:gd name="T57" fmla="*/ 15 h 964"/>
                        <a:gd name="T58" fmla="*/ 145 w 1309"/>
                        <a:gd name="T59" fmla="*/ 16 h 964"/>
                        <a:gd name="T60" fmla="*/ 157 w 1309"/>
                        <a:gd name="T61" fmla="*/ 18 h 964"/>
                        <a:gd name="T62" fmla="*/ 174 w 1309"/>
                        <a:gd name="T63" fmla="*/ 17 h 964"/>
                        <a:gd name="T64" fmla="*/ 188 w 1309"/>
                        <a:gd name="T65" fmla="*/ 23 h 964"/>
                        <a:gd name="T66" fmla="*/ 200 w 1309"/>
                        <a:gd name="T67" fmla="*/ 33 h 964"/>
                        <a:gd name="T68" fmla="*/ 212 w 1309"/>
                        <a:gd name="T69" fmla="*/ 49 h 964"/>
                        <a:gd name="T70" fmla="*/ 220 w 1309"/>
                        <a:gd name="T71" fmla="*/ 61 h 964"/>
                        <a:gd name="T72" fmla="*/ 232 w 1309"/>
                        <a:gd name="T73" fmla="*/ 70 h 964"/>
                        <a:gd name="T74" fmla="*/ 244 w 1309"/>
                        <a:gd name="T75" fmla="*/ 77 h 964"/>
                        <a:gd name="T76" fmla="*/ 254 w 1309"/>
                        <a:gd name="T77" fmla="*/ 85 h 964"/>
                        <a:gd name="T78" fmla="*/ 259 w 1309"/>
                        <a:gd name="T79" fmla="*/ 95 h 964"/>
                        <a:gd name="T80" fmla="*/ 278 w 1309"/>
                        <a:gd name="T81" fmla="*/ 93 h 964"/>
                        <a:gd name="T82" fmla="*/ 301 w 1309"/>
                        <a:gd name="T83" fmla="*/ 96 h 964"/>
                        <a:gd name="T84" fmla="*/ 297 w 1309"/>
                        <a:gd name="T85" fmla="*/ 86 h 964"/>
                        <a:gd name="T86" fmla="*/ 321 w 1309"/>
                        <a:gd name="T87" fmla="*/ 89 h 964"/>
                        <a:gd name="T88" fmla="*/ 323 w 1309"/>
                        <a:gd name="T89" fmla="*/ 118 h 964"/>
                        <a:gd name="T90" fmla="*/ 324 w 1309"/>
                        <a:gd name="T91" fmla="*/ 142 h 964"/>
                        <a:gd name="T92" fmla="*/ 327 w 1309"/>
                        <a:gd name="T93" fmla="*/ 150 h 964"/>
                        <a:gd name="T94" fmla="*/ 321 w 1309"/>
                        <a:gd name="T95" fmla="*/ 153 h 964"/>
                        <a:gd name="T96" fmla="*/ 315 w 1309"/>
                        <a:gd name="T97" fmla="*/ 153 h 964"/>
                        <a:gd name="T98" fmla="*/ 309 w 1309"/>
                        <a:gd name="T99" fmla="*/ 170 h 964"/>
                        <a:gd name="T100" fmla="*/ 297 w 1309"/>
                        <a:gd name="T101" fmla="*/ 188 h 964"/>
                        <a:gd name="T102" fmla="*/ 288 w 1309"/>
                        <a:gd name="T103" fmla="*/ 197 h 964"/>
                        <a:gd name="T104" fmla="*/ 277 w 1309"/>
                        <a:gd name="T105" fmla="*/ 203 h 964"/>
                        <a:gd name="T106" fmla="*/ 257 w 1309"/>
                        <a:gd name="T107" fmla="*/ 212 h 964"/>
                        <a:gd name="T108" fmla="*/ 238 w 1309"/>
                        <a:gd name="T109" fmla="*/ 216 h 964"/>
                        <a:gd name="T110" fmla="*/ 216 w 1309"/>
                        <a:gd name="T111" fmla="*/ 217 h 964"/>
                        <a:gd name="T112" fmla="*/ 201 w 1309"/>
                        <a:gd name="T113" fmla="*/ 214 h 964"/>
                        <a:gd name="T114" fmla="*/ 186 w 1309"/>
                        <a:gd name="T115" fmla="*/ 208 h 964"/>
                        <a:gd name="T116" fmla="*/ 174 w 1309"/>
                        <a:gd name="T117" fmla="*/ 202 h 964"/>
                        <a:gd name="T118" fmla="*/ 165 w 1309"/>
                        <a:gd name="T119" fmla="*/ 193 h 964"/>
                        <a:gd name="T120" fmla="*/ 157 w 1309"/>
                        <a:gd name="T121" fmla="*/ 185 h 964"/>
                        <a:gd name="T122" fmla="*/ 142 w 1309"/>
                        <a:gd name="T123" fmla="*/ 181 h 964"/>
                        <a:gd name="T124" fmla="*/ 126 w 1309"/>
                        <a:gd name="T125" fmla="*/ 186 h 9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09" h="964">
                          <a:moveTo>
                            <a:pt x="505" y="741"/>
                          </a:moveTo>
                          <a:lnTo>
                            <a:pt x="462" y="799"/>
                          </a:lnTo>
                          <a:lnTo>
                            <a:pt x="422" y="831"/>
                          </a:lnTo>
                          <a:lnTo>
                            <a:pt x="371" y="860"/>
                          </a:lnTo>
                          <a:lnTo>
                            <a:pt x="361" y="896"/>
                          </a:lnTo>
                          <a:lnTo>
                            <a:pt x="337" y="923"/>
                          </a:lnTo>
                          <a:lnTo>
                            <a:pt x="318" y="964"/>
                          </a:lnTo>
                          <a:lnTo>
                            <a:pt x="303" y="854"/>
                          </a:lnTo>
                          <a:lnTo>
                            <a:pt x="285" y="781"/>
                          </a:lnTo>
                          <a:lnTo>
                            <a:pt x="303" y="652"/>
                          </a:lnTo>
                          <a:lnTo>
                            <a:pt x="273" y="586"/>
                          </a:lnTo>
                          <a:lnTo>
                            <a:pt x="231" y="464"/>
                          </a:lnTo>
                          <a:lnTo>
                            <a:pt x="152" y="328"/>
                          </a:lnTo>
                          <a:lnTo>
                            <a:pt x="129" y="244"/>
                          </a:lnTo>
                          <a:lnTo>
                            <a:pt x="86" y="140"/>
                          </a:lnTo>
                          <a:lnTo>
                            <a:pt x="38" y="67"/>
                          </a:lnTo>
                          <a:lnTo>
                            <a:pt x="0" y="38"/>
                          </a:lnTo>
                          <a:lnTo>
                            <a:pt x="44" y="15"/>
                          </a:lnTo>
                          <a:lnTo>
                            <a:pt x="103" y="0"/>
                          </a:lnTo>
                          <a:lnTo>
                            <a:pt x="174" y="9"/>
                          </a:lnTo>
                          <a:lnTo>
                            <a:pt x="245" y="30"/>
                          </a:lnTo>
                          <a:lnTo>
                            <a:pt x="312" y="60"/>
                          </a:lnTo>
                          <a:lnTo>
                            <a:pt x="359" y="85"/>
                          </a:lnTo>
                          <a:lnTo>
                            <a:pt x="378" y="76"/>
                          </a:lnTo>
                          <a:lnTo>
                            <a:pt x="409" y="59"/>
                          </a:lnTo>
                          <a:lnTo>
                            <a:pt x="414" y="17"/>
                          </a:lnTo>
                          <a:lnTo>
                            <a:pt x="442" y="39"/>
                          </a:lnTo>
                          <a:lnTo>
                            <a:pt x="480" y="47"/>
                          </a:lnTo>
                          <a:lnTo>
                            <a:pt x="532" y="59"/>
                          </a:lnTo>
                          <a:lnTo>
                            <a:pt x="582" y="64"/>
                          </a:lnTo>
                          <a:lnTo>
                            <a:pt x="629" y="69"/>
                          </a:lnTo>
                          <a:lnTo>
                            <a:pt x="696" y="67"/>
                          </a:lnTo>
                          <a:lnTo>
                            <a:pt x="753" y="89"/>
                          </a:lnTo>
                          <a:lnTo>
                            <a:pt x="801" y="131"/>
                          </a:lnTo>
                          <a:lnTo>
                            <a:pt x="848" y="194"/>
                          </a:lnTo>
                          <a:lnTo>
                            <a:pt x="883" y="241"/>
                          </a:lnTo>
                          <a:lnTo>
                            <a:pt x="928" y="279"/>
                          </a:lnTo>
                          <a:lnTo>
                            <a:pt x="976" y="307"/>
                          </a:lnTo>
                          <a:lnTo>
                            <a:pt x="1016" y="338"/>
                          </a:lnTo>
                          <a:lnTo>
                            <a:pt x="1038" y="377"/>
                          </a:lnTo>
                          <a:lnTo>
                            <a:pt x="1112" y="369"/>
                          </a:lnTo>
                          <a:lnTo>
                            <a:pt x="1206" y="384"/>
                          </a:lnTo>
                          <a:lnTo>
                            <a:pt x="1188" y="341"/>
                          </a:lnTo>
                          <a:lnTo>
                            <a:pt x="1286" y="353"/>
                          </a:lnTo>
                          <a:lnTo>
                            <a:pt x="1292" y="470"/>
                          </a:lnTo>
                          <a:lnTo>
                            <a:pt x="1298" y="568"/>
                          </a:lnTo>
                          <a:lnTo>
                            <a:pt x="1309" y="598"/>
                          </a:lnTo>
                          <a:lnTo>
                            <a:pt x="1286" y="610"/>
                          </a:lnTo>
                          <a:lnTo>
                            <a:pt x="1261" y="610"/>
                          </a:lnTo>
                          <a:lnTo>
                            <a:pt x="1237" y="677"/>
                          </a:lnTo>
                          <a:lnTo>
                            <a:pt x="1188" y="750"/>
                          </a:lnTo>
                          <a:lnTo>
                            <a:pt x="1152" y="787"/>
                          </a:lnTo>
                          <a:lnTo>
                            <a:pt x="1110" y="812"/>
                          </a:lnTo>
                          <a:lnTo>
                            <a:pt x="1031" y="848"/>
                          </a:lnTo>
                          <a:lnTo>
                            <a:pt x="952" y="863"/>
                          </a:lnTo>
                          <a:lnTo>
                            <a:pt x="867" y="866"/>
                          </a:lnTo>
                          <a:lnTo>
                            <a:pt x="804" y="853"/>
                          </a:lnTo>
                          <a:lnTo>
                            <a:pt x="747" y="832"/>
                          </a:lnTo>
                          <a:lnTo>
                            <a:pt x="698" y="806"/>
                          </a:lnTo>
                          <a:lnTo>
                            <a:pt x="661" y="769"/>
                          </a:lnTo>
                          <a:lnTo>
                            <a:pt x="630" y="738"/>
                          </a:lnTo>
                          <a:lnTo>
                            <a:pt x="571" y="722"/>
                          </a:lnTo>
                          <a:lnTo>
                            <a:pt x="505" y="741"/>
                          </a:lnTo>
                          <a:close/>
                        </a:path>
                      </a:pathLst>
                    </a:custGeom>
                    <a:solidFill>
                      <a:srgbClr val="FFFF00"/>
                    </a:solidFill>
                    <a:ln w="6350">
                      <a:solidFill>
                        <a:srgbClr val="000000"/>
                      </a:solidFill>
                      <a:prstDash val="solid"/>
                      <a:round/>
                      <a:headEnd/>
                      <a:tailEnd/>
                    </a:ln>
                  </p:spPr>
                  <p:txBody>
                    <a:bodyPr/>
                    <a:lstStyle/>
                    <a:p>
                      <a:endParaRPr lang="en-US"/>
                    </a:p>
                  </p:txBody>
                </p:sp>
              </p:grpSp>
              <p:sp>
                <p:nvSpPr>
                  <p:cNvPr id="77910" name="Freeform 51"/>
                  <p:cNvSpPr>
                    <a:spLocks/>
                  </p:cNvSpPr>
                  <p:nvPr/>
                </p:nvSpPr>
                <p:spPr bwMode="auto">
                  <a:xfrm>
                    <a:off x="2333" y="3025"/>
                    <a:ext cx="343" cy="238"/>
                  </a:xfrm>
                  <a:custGeom>
                    <a:avLst/>
                    <a:gdLst>
                      <a:gd name="T0" fmla="*/ 0 w 686"/>
                      <a:gd name="T1" fmla="*/ 0 h 476"/>
                      <a:gd name="T2" fmla="*/ 12 w 686"/>
                      <a:gd name="T3" fmla="*/ 11 h 476"/>
                      <a:gd name="T4" fmla="*/ 23 w 686"/>
                      <a:gd name="T5" fmla="*/ 17 h 476"/>
                      <a:gd name="T6" fmla="*/ 32 w 686"/>
                      <a:gd name="T7" fmla="*/ 24 h 476"/>
                      <a:gd name="T8" fmla="*/ 38 w 686"/>
                      <a:gd name="T9" fmla="*/ 31 h 476"/>
                      <a:gd name="T10" fmla="*/ 42 w 686"/>
                      <a:gd name="T11" fmla="*/ 37 h 476"/>
                      <a:gd name="T12" fmla="*/ 50 w 686"/>
                      <a:gd name="T13" fmla="*/ 43 h 476"/>
                      <a:gd name="T14" fmla="*/ 59 w 686"/>
                      <a:gd name="T15" fmla="*/ 47 h 476"/>
                      <a:gd name="T16" fmla="*/ 66 w 686"/>
                      <a:gd name="T17" fmla="*/ 53 h 476"/>
                      <a:gd name="T18" fmla="*/ 71 w 686"/>
                      <a:gd name="T19" fmla="*/ 60 h 476"/>
                      <a:gd name="T20" fmla="*/ 77 w 686"/>
                      <a:gd name="T21" fmla="*/ 70 h 476"/>
                      <a:gd name="T22" fmla="*/ 82 w 686"/>
                      <a:gd name="T23" fmla="*/ 79 h 476"/>
                      <a:gd name="T24" fmla="*/ 86 w 686"/>
                      <a:gd name="T25" fmla="*/ 91 h 476"/>
                      <a:gd name="T26" fmla="*/ 92 w 686"/>
                      <a:gd name="T27" fmla="*/ 101 h 476"/>
                      <a:gd name="T28" fmla="*/ 99 w 686"/>
                      <a:gd name="T29" fmla="*/ 109 h 476"/>
                      <a:gd name="T30" fmla="*/ 108 w 686"/>
                      <a:gd name="T31" fmla="*/ 114 h 476"/>
                      <a:gd name="T32" fmla="*/ 116 w 686"/>
                      <a:gd name="T33" fmla="*/ 117 h 476"/>
                      <a:gd name="T34" fmla="*/ 125 w 686"/>
                      <a:gd name="T35" fmla="*/ 119 h 476"/>
                      <a:gd name="T36" fmla="*/ 135 w 686"/>
                      <a:gd name="T37" fmla="*/ 119 h 476"/>
                      <a:gd name="T38" fmla="*/ 144 w 686"/>
                      <a:gd name="T39" fmla="*/ 117 h 476"/>
                      <a:gd name="T40" fmla="*/ 154 w 686"/>
                      <a:gd name="T41" fmla="*/ 112 h 476"/>
                      <a:gd name="T42" fmla="*/ 161 w 686"/>
                      <a:gd name="T43" fmla="*/ 106 h 476"/>
                      <a:gd name="T44" fmla="*/ 167 w 686"/>
                      <a:gd name="T45" fmla="*/ 99 h 476"/>
                      <a:gd name="T46" fmla="*/ 170 w 686"/>
                      <a:gd name="T47" fmla="*/ 91 h 476"/>
                      <a:gd name="T48" fmla="*/ 172 w 686"/>
                      <a:gd name="T49" fmla="*/ 82 h 476"/>
                      <a:gd name="T50" fmla="*/ 170 w 686"/>
                      <a:gd name="T51" fmla="*/ 73 h 4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86" h="476">
                        <a:moveTo>
                          <a:pt x="0" y="0"/>
                        </a:moveTo>
                        <a:lnTo>
                          <a:pt x="48" y="42"/>
                        </a:lnTo>
                        <a:lnTo>
                          <a:pt x="89" y="67"/>
                        </a:lnTo>
                        <a:lnTo>
                          <a:pt x="128" y="95"/>
                        </a:lnTo>
                        <a:lnTo>
                          <a:pt x="149" y="123"/>
                        </a:lnTo>
                        <a:lnTo>
                          <a:pt x="167" y="147"/>
                        </a:lnTo>
                        <a:lnTo>
                          <a:pt x="197" y="170"/>
                        </a:lnTo>
                        <a:lnTo>
                          <a:pt x="234" y="186"/>
                        </a:lnTo>
                        <a:lnTo>
                          <a:pt x="261" y="211"/>
                        </a:lnTo>
                        <a:lnTo>
                          <a:pt x="282" y="240"/>
                        </a:lnTo>
                        <a:lnTo>
                          <a:pt x="307" y="277"/>
                        </a:lnTo>
                        <a:lnTo>
                          <a:pt x="325" y="314"/>
                        </a:lnTo>
                        <a:lnTo>
                          <a:pt x="344" y="363"/>
                        </a:lnTo>
                        <a:lnTo>
                          <a:pt x="367" y="404"/>
                        </a:lnTo>
                        <a:lnTo>
                          <a:pt x="394" y="433"/>
                        </a:lnTo>
                        <a:lnTo>
                          <a:pt x="429" y="456"/>
                        </a:lnTo>
                        <a:lnTo>
                          <a:pt x="464" y="468"/>
                        </a:lnTo>
                        <a:lnTo>
                          <a:pt x="499" y="476"/>
                        </a:lnTo>
                        <a:lnTo>
                          <a:pt x="538" y="473"/>
                        </a:lnTo>
                        <a:lnTo>
                          <a:pt x="574" y="466"/>
                        </a:lnTo>
                        <a:lnTo>
                          <a:pt x="613" y="448"/>
                        </a:lnTo>
                        <a:lnTo>
                          <a:pt x="644" y="424"/>
                        </a:lnTo>
                        <a:lnTo>
                          <a:pt x="666" y="396"/>
                        </a:lnTo>
                        <a:lnTo>
                          <a:pt x="680" y="363"/>
                        </a:lnTo>
                        <a:lnTo>
                          <a:pt x="686" y="326"/>
                        </a:lnTo>
                        <a:lnTo>
                          <a:pt x="679" y="290"/>
                        </a:lnTo>
                      </a:path>
                    </a:pathLst>
                  </a:custGeom>
                  <a:solidFill>
                    <a:srgbClr val="FFFF00"/>
                  </a:solidFill>
                  <a:ln w="6350">
                    <a:solidFill>
                      <a:srgbClr val="000000"/>
                    </a:solidFill>
                    <a:prstDash val="solid"/>
                    <a:round/>
                    <a:headEnd/>
                    <a:tailEnd/>
                  </a:ln>
                </p:spPr>
                <p:txBody>
                  <a:bodyPr/>
                  <a:lstStyle/>
                  <a:p>
                    <a:endParaRPr lang="en-US"/>
                  </a:p>
                </p:txBody>
              </p:sp>
            </p:grpSp>
            <p:grpSp>
              <p:nvGrpSpPr>
                <p:cNvPr id="77898" name="Group 52"/>
                <p:cNvGrpSpPr>
                  <a:grpSpLocks/>
                </p:cNvGrpSpPr>
                <p:nvPr/>
              </p:nvGrpSpPr>
              <p:grpSpPr bwMode="auto">
                <a:xfrm>
                  <a:off x="2390" y="3050"/>
                  <a:ext cx="413" cy="363"/>
                  <a:chOff x="2390" y="3050"/>
                  <a:chExt cx="413" cy="363"/>
                </a:xfrm>
              </p:grpSpPr>
              <p:sp>
                <p:nvSpPr>
                  <p:cNvPr id="77899" name="Line 53"/>
                  <p:cNvSpPr>
                    <a:spLocks noChangeShapeType="1"/>
                  </p:cNvSpPr>
                  <p:nvPr/>
                </p:nvSpPr>
                <p:spPr bwMode="auto">
                  <a:xfrm>
                    <a:off x="2666" y="3222"/>
                    <a:ext cx="83" cy="27"/>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900" name="Freeform 54"/>
                  <p:cNvSpPr>
                    <a:spLocks/>
                  </p:cNvSpPr>
                  <p:nvPr/>
                </p:nvSpPr>
                <p:spPr bwMode="auto">
                  <a:xfrm>
                    <a:off x="2452" y="3191"/>
                    <a:ext cx="38" cy="81"/>
                  </a:xfrm>
                  <a:custGeom>
                    <a:avLst/>
                    <a:gdLst>
                      <a:gd name="T0" fmla="*/ 2 w 75"/>
                      <a:gd name="T1" fmla="*/ 41 h 162"/>
                      <a:gd name="T2" fmla="*/ 0 w 75"/>
                      <a:gd name="T3" fmla="*/ 30 h 162"/>
                      <a:gd name="T4" fmla="*/ 3 w 75"/>
                      <a:gd name="T5" fmla="*/ 19 h 162"/>
                      <a:gd name="T6" fmla="*/ 9 w 75"/>
                      <a:gd name="T7" fmla="*/ 8 h 162"/>
                      <a:gd name="T8" fmla="*/ 19 w 75"/>
                      <a:gd name="T9" fmla="*/ 0 h 1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62">
                        <a:moveTo>
                          <a:pt x="8" y="162"/>
                        </a:moveTo>
                        <a:lnTo>
                          <a:pt x="0" y="120"/>
                        </a:lnTo>
                        <a:lnTo>
                          <a:pt x="10" y="74"/>
                        </a:lnTo>
                        <a:lnTo>
                          <a:pt x="34" y="31"/>
                        </a:lnTo>
                        <a:lnTo>
                          <a:pt x="75" y="0"/>
                        </a:lnTo>
                      </a:path>
                    </a:pathLst>
                  </a:custGeom>
                  <a:solidFill>
                    <a:srgbClr val="FFFF00"/>
                  </a:solidFill>
                  <a:ln w="6350">
                    <a:solidFill>
                      <a:srgbClr val="000000"/>
                    </a:solidFill>
                    <a:prstDash val="solid"/>
                    <a:round/>
                    <a:headEnd/>
                    <a:tailEnd/>
                  </a:ln>
                </p:spPr>
                <p:txBody>
                  <a:bodyPr/>
                  <a:lstStyle/>
                  <a:p>
                    <a:endParaRPr lang="en-US"/>
                  </a:p>
                </p:txBody>
              </p:sp>
              <p:sp>
                <p:nvSpPr>
                  <p:cNvPr id="77901" name="Freeform 55"/>
                  <p:cNvSpPr>
                    <a:spLocks/>
                  </p:cNvSpPr>
                  <p:nvPr/>
                </p:nvSpPr>
                <p:spPr bwMode="auto">
                  <a:xfrm>
                    <a:off x="2473" y="3207"/>
                    <a:ext cx="25" cy="87"/>
                  </a:xfrm>
                  <a:custGeom>
                    <a:avLst/>
                    <a:gdLst>
                      <a:gd name="T0" fmla="*/ 13 w 49"/>
                      <a:gd name="T1" fmla="*/ 44 h 173"/>
                      <a:gd name="T2" fmla="*/ 6 w 49"/>
                      <a:gd name="T3" fmla="*/ 39 h 173"/>
                      <a:gd name="T4" fmla="*/ 3 w 49"/>
                      <a:gd name="T5" fmla="*/ 33 h 173"/>
                      <a:gd name="T6" fmla="*/ 0 w 49"/>
                      <a:gd name="T7" fmla="*/ 24 h 173"/>
                      <a:gd name="T8" fmla="*/ 2 w 49"/>
                      <a:gd name="T9" fmla="*/ 16 h 173"/>
                      <a:gd name="T10" fmla="*/ 6 w 49"/>
                      <a:gd name="T11" fmla="*/ 7 h 173"/>
                      <a:gd name="T12" fmla="*/ 12 w 49"/>
                      <a:gd name="T13" fmla="*/ 0 h 17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173">
                        <a:moveTo>
                          <a:pt x="49" y="173"/>
                        </a:moveTo>
                        <a:lnTo>
                          <a:pt x="24" y="156"/>
                        </a:lnTo>
                        <a:lnTo>
                          <a:pt x="9" y="132"/>
                        </a:lnTo>
                        <a:lnTo>
                          <a:pt x="0" y="95"/>
                        </a:lnTo>
                        <a:lnTo>
                          <a:pt x="5" y="61"/>
                        </a:lnTo>
                        <a:lnTo>
                          <a:pt x="24" y="26"/>
                        </a:lnTo>
                        <a:lnTo>
                          <a:pt x="46" y="0"/>
                        </a:lnTo>
                      </a:path>
                    </a:pathLst>
                  </a:custGeom>
                  <a:solidFill>
                    <a:srgbClr val="FFFF00"/>
                  </a:solidFill>
                  <a:ln w="6350">
                    <a:solidFill>
                      <a:srgbClr val="000000"/>
                    </a:solidFill>
                    <a:prstDash val="solid"/>
                    <a:round/>
                    <a:headEnd/>
                    <a:tailEnd/>
                  </a:ln>
                </p:spPr>
                <p:txBody>
                  <a:bodyPr/>
                  <a:lstStyle/>
                  <a:p>
                    <a:endParaRPr lang="en-US"/>
                  </a:p>
                </p:txBody>
              </p:sp>
              <p:sp>
                <p:nvSpPr>
                  <p:cNvPr id="77902" name="Freeform 56"/>
                  <p:cNvSpPr>
                    <a:spLocks/>
                  </p:cNvSpPr>
                  <p:nvPr/>
                </p:nvSpPr>
                <p:spPr bwMode="auto">
                  <a:xfrm>
                    <a:off x="2508" y="3219"/>
                    <a:ext cx="19" cy="38"/>
                  </a:xfrm>
                  <a:custGeom>
                    <a:avLst/>
                    <a:gdLst>
                      <a:gd name="T0" fmla="*/ 0 w 38"/>
                      <a:gd name="T1" fmla="*/ 0 h 77"/>
                      <a:gd name="T2" fmla="*/ 1 w 38"/>
                      <a:gd name="T3" fmla="*/ 8 h 77"/>
                      <a:gd name="T4" fmla="*/ 4 w 38"/>
                      <a:gd name="T5" fmla="*/ 16 h 77"/>
                      <a:gd name="T6" fmla="*/ 10 w 38"/>
                      <a:gd name="T7" fmla="*/ 19 h 7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77">
                        <a:moveTo>
                          <a:pt x="0" y="0"/>
                        </a:moveTo>
                        <a:lnTo>
                          <a:pt x="1" y="33"/>
                        </a:lnTo>
                        <a:lnTo>
                          <a:pt x="16" y="64"/>
                        </a:lnTo>
                        <a:lnTo>
                          <a:pt x="38" y="77"/>
                        </a:lnTo>
                      </a:path>
                    </a:pathLst>
                  </a:custGeom>
                  <a:solidFill>
                    <a:srgbClr val="FFFF00"/>
                  </a:solidFill>
                  <a:ln w="6350">
                    <a:solidFill>
                      <a:srgbClr val="000000"/>
                    </a:solidFill>
                    <a:prstDash val="solid"/>
                    <a:round/>
                    <a:headEnd/>
                    <a:tailEnd/>
                  </a:ln>
                </p:spPr>
                <p:txBody>
                  <a:bodyPr/>
                  <a:lstStyle/>
                  <a:p>
                    <a:endParaRPr lang="en-US"/>
                  </a:p>
                </p:txBody>
              </p:sp>
              <p:sp>
                <p:nvSpPr>
                  <p:cNvPr id="77903" name="Freeform 57"/>
                  <p:cNvSpPr>
                    <a:spLocks/>
                  </p:cNvSpPr>
                  <p:nvPr/>
                </p:nvSpPr>
                <p:spPr bwMode="auto">
                  <a:xfrm>
                    <a:off x="2390" y="3162"/>
                    <a:ext cx="92" cy="51"/>
                  </a:xfrm>
                  <a:custGeom>
                    <a:avLst/>
                    <a:gdLst>
                      <a:gd name="T0" fmla="*/ 0 w 184"/>
                      <a:gd name="T1" fmla="*/ 26 h 101"/>
                      <a:gd name="T2" fmla="*/ 4 w 184"/>
                      <a:gd name="T3" fmla="*/ 18 h 101"/>
                      <a:gd name="T4" fmla="*/ 11 w 184"/>
                      <a:gd name="T5" fmla="*/ 10 h 101"/>
                      <a:gd name="T6" fmla="*/ 18 w 184"/>
                      <a:gd name="T7" fmla="*/ 4 h 101"/>
                      <a:gd name="T8" fmla="*/ 26 w 184"/>
                      <a:gd name="T9" fmla="*/ 1 h 101"/>
                      <a:gd name="T10" fmla="*/ 33 w 184"/>
                      <a:gd name="T11" fmla="*/ 0 h 101"/>
                      <a:gd name="T12" fmla="*/ 41 w 184"/>
                      <a:gd name="T13" fmla="*/ 2 h 101"/>
                      <a:gd name="T14" fmla="*/ 46 w 184"/>
                      <a:gd name="T15" fmla="*/ 5 h 1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101">
                        <a:moveTo>
                          <a:pt x="0" y="101"/>
                        </a:moveTo>
                        <a:lnTo>
                          <a:pt x="16" y="70"/>
                        </a:lnTo>
                        <a:lnTo>
                          <a:pt x="42" y="37"/>
                        </a:lnTo>
                        <a:lnTo>
                          <a:pt x="72" y="14"/>
                        </a:lnTo>
                        <a:lnTo>
                          <a:pt x="102" y="3"/>
                        </a:lnTo>
                        <a:lnTo>
                          <a:pt x="129" y="0"/>
                        </a:lnTo>
                        <a:lnTo>
                          <a:pt x="161" y="7"/>
                        </a:lnTo>
                        <a:lnTo>
                          <a:pt x="184" y="20"/>
                        </a:lnTo>
                      </a:path>
                    </a:pathLst>
                  </a:custGeom>
                  <a:solidFill>
                    <a:srgbClr val="FFFF00"/>
                  </a:solidFill>
                  <a:ln w="6350">
                    <a:solidFill>
                      <a:srgbClr val="000000"/>
                    </a:solidFill>
                    <a:prstDash val="solid"/>
                    <a:round/>
                    <a:headEnd/>
                    <a:tailEnd/>
                  </a:ln>
                </p:spPr>
                <p:txBody>
                  <a:bodyPr/>
                  <a:lstStyle/>
                  <a:p>
                    <a:endParaRPr lang="en-US"/>
                  </a:p>
                </p:txBody>
              </p:sp>
              <p:sp>
                <p:nvSpPr>
                  <p:cNvPr id="77904" name="Freeform 58"/>
                  <p:cNvSpPr>
                    <a:spLocks/>
                  </p:cNvSpPr>
                  <p:nvPr/>
                </p:nvSpPr>
                <p:spPr bwMode="auto">
                  <a:xfrm>
                    <a:off x="2469" y="3289"/>
                    <a:ext cx="197" cy="124"/>
                  </a:xfrm>
                  <a:custGeom>
                    <a:avLst/>
                    <a:gdLst>
                      <a:gd name="T0" fmla="*/ 0 w 395"/>
                      <a:gd name="T1" fmla="*/ 32 h 249"/>
                      <a:gd name="T2" fmla="*/ 15 w 395"/>
                      <a:gd name="T3" fmla="*/ 28 h 249"/>
                      <a:gd name="T4" fmla="*/ 29 w 395"/>
                      <a:gd name="T5" fmla="*/ 22 h 249"/>
                      <a:gd name="T6" fmla="*/ 43 w 395"/>
                      <a:gd name="T7" fmla="*/ 15 h 249"/>
                      <a:gd name="T8" fmla="*/ 56 w 395"/>
                      <a:gd name="T9" fmla="*/ 7 h 249"/>
                      <a:gd name="T10" fmla="*/ 67 w 395"/>
                      <a:gd name="T11" fmla="*/ 0 h 249"/>
                      <a:gd name="T12" fmla="*/ 71 w 395"/>
                      <a:gd name="T13" fmla="*/ 11 h 249"/>
                      <a:gd name="T14" fmla="*/ 78 w 395"/>
                      <a:gd name="T15" fmla="*/ 23 h 249"/>
                      <a:gd name="T16" fmla="*/ 87 w 395"/>
                      <a:gd name="T17" fmla="*/ 33 h 249"/>
                      <a:gd name="T18" fmla="*/ 98 w 395"/>
                      <a:gd name="T19" fmla="*/ 41 h 249"/>
                      <a:gd name="T20" fmla="*/ 88 w 395"/>
                      <a:gd name="T21" fmla="*/ 49 h 249"/>
                      <a:gd name="T22" fmla="*/ 79 w 395"/>
                      <a:gd name="T23" fmla="*/ 54 h 249"/>
                      <a:gd name="T24" fmla="*/ 67 w 395"/>
                      <a:gd name="T25" fmla="*/ 59 h 249"/>
                      <a:gd name="T26" fmla="*/ 55 w 395"/>
                      <a:gd name="T27" fmla="*/ 62 h 249"/>
                      <a:gd name="T28" fmla="*/ 47 w 395"/>
                      <a:gd name="T29" fmla="*/ 61 h 249"/>
                      <a:gd name="T30" fmla="*/ 40 w 395"/>
                      <a:gd name="T31" fmla="*/ 60 h 24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95" h="249">
                        <a:moveTo>
                          <a:pt x="0" y="128"/>
                        </a:moveTo>
                        <a:lnTo>
                          <a:pt x="60" y="112"/>
                        </a:lnTo>
                        <a:lnTo>
                          <a:pt x="116" y="90"/>
                        </a:lnTo>
                        <a:lnTo>
                          <a:pt x="173" y="62"/>
                        </a:lnTo>
                        <a:lnTo>
                          <a:pt x="226" y="30"/>
                        </a:lnTo>
                        <a:lnTo>
                          <a:pt x="268" y="0"/>
                        </a:lnTo>
                        <a:lnTo>
                          <a:pt x="285" y="47"/>
                        </a:lnTo>
                        <a:lnTo>
                          <a:pt x="315" y="92"/>
                        </a:lnTo>
                        <a:lnTo>
                          <a:pt x="350" y="133"/>
                        </a:lnTo>
                        <a:lnTo>
                          <a:pt x="395" y="165"/>
                        </a:lnTo>
                        <a:lnTo>
                          <a:pt x="354" y="198"/>
                        </a:lnTo>
                        <a:lnTo>
                          <a:pt x="318" y="219"/>
                        </a:lnTo>
                        <a:lnTo>
                          <a:pt x="268" y="238"/>
                        </a:lnTo>
                        <a:lnTo>
                          <a:pt x="221" y="249"/>
                        </a:lnTo>
                        <a:lnTo>
                          <a:pt x="188" y="247"/>
                        </a:lnTo>
                        <a:lnTo>
                          <a:pt x="162" y="240"/>
                        </a:lnTo>
                      </a:path>
                    </a:pathLst>
                  </a:custGeom>
                  <a:solidFill>
                    <a:srgbClr val="FFFF00"/>
                  </a:solidFill>
                  <a:ln w="6350">
                    <a:solidFill>
                      <a:srgbClr val="000000"/>
                    </a:solidFill>
                    <a:prstDash val="solid"/>
                    <a:round/>
                    <a:headEnd/>
                    <a:tailEnd/>
                  </a:ln>
                </p:spPr>
                <p:txBody>
                  <a:bodyPr/>
                  <a:lstStyle/>
                  <a:p>
                    <a:endParaRPr lang="en-US"/>
                  </a:p>
                </p:txBody>
              </p:sp>
              <p:sp>
                <p:nvSpPr>
                  <p:cNvPr id="77905" name="Freeform 59"/>
                  <p:cNvSpPr>
                    <a:spLocks/>
                  </p:cNvSpPr>
                  <p:nvPr/>
                </p:nvSpPr>
                <p:spPr bwMode="auto">
                  <a:xfrm>
                    <a:off x="2542" y="3328"/>
                    <a:ext cx="65" cy="76"/>
                  </a:xfrm>
                  <a:custGeom>
                    <a:avLst/>
                    <a:gdLst>
                      <a:gd name="T0" fmla="*/ 0 w 131"/>
                      <a:gd name="T1" fmla="*/ 0 h 152"/>
                      <a:gd name="T2" fmla="*/ 7 w 131"/>
                      <a:gd name="T3" fmla="*/ 28 h 152"/>
                      <a:gd name="T4" fmla="*/ 32 w 131"/>
                      <a:gd name="T5" fmla="*/ 38 h 152"/>
                      <a:gd name="T6" fmla="*/ 0 60000 65536"/>
                      <a:gd name="T7" fmla="*/ 0 60000 65536"/>
                      <a:gd name="T8" fmla="*/ 0 60000 65536"/>
                    </a:gdLst>
                    <a:ahLst/>
                    <a:cxnLst>
                      <a:cxn ang="T6">
                        <a:pos x="T0" y="T1"/>
                      </a:cxn>
                      <a:cxn ang="T7">
                        <a:pos x="T2" y="T3"/>
                      </a:cxn>
                      <a:cxn ang="T8">
                        <a:pos x="T4" y="T5"/>
                      </a:cxn>
                    </a:cxnLst>
                    <a:rect l="0" t="0" r="r" b="b"/>
                    <a:pathLst>
                      <a:path w="131" h="152">
                        <a:moveTo>
                          <a:pt x="0" y="0"/>
                        </a:moveTo>
                        <a:lnTo>
                          <a:pt x="31" y="111"/>
                        </a:lnTo>
                        <a:lnTo>
                          <a:pt x="131" y="152"/>
                        </a:lnTo>
                      </a:path>
                    </a:pathLst>
                  </a:custGeom>
                  <a:solidFill>
                    <a:srgbClr val="FFFF00"/>
                  </a:solidFill>
                  <a:ln w="6350">
                    <a:solidFill>
                      <a:srgbClr val="000000"/>
                    </a:solidFill>
                    <a:prstDash val="solid"/>
                    <a:round/>
                    <a:headEnd/>
                    <a:tailEnd/>
                  </a:ln>
                </p:spPr>
                <p:txBody>
                  <a:bodyPr/>
                  <a:lstStyle/>
                  <a:p>
                    <a:endParaRPr lang="en-US"/>
                  </a:p>
                </p:txBody>
              </p:sp>
              <p:sp>
                <p:nvSpPr>
                  <p:cNvPr id="77906" name="Freeform 60"/>
                  <p:cNvSpPr>
                    <a:spLocks/>
                  </p:cNvSpPr>
                  <p:nvPr/>
                </p:nvSpPr>
                <p:spPr bwMode="auto">
                  <a:xfrm>
                    <a:off x="2442" y="3050"/>
                    <a:ext cx="25" cy="73"/>
                  </a:xfrm>
                  <a:custGeom>
                    <a:avLst/>
                    <a:gdLst>
                      <a:gd name="T0" fmla="*/ 0 w 51"/>
                      <a:gd name="T1" fmla="*/ 0 h 146"/>
                      <a:gd name="T2" fmla="*/ 5 w 51"/>
                      <a:gd name="T3" fmla="*/ 5 h 146"/>
                      <a:gd name="T4" fmla="*/ 9 w 51"/>
                      <a:gd name="T5" fmla="*/ 11 h 146"/>
                      <a:gd name="T6" fmla="*/ 9 w 51"/>
                      <a:gd name="T7" fmla="*/ 17 h 146"/>
                      <a:gd name="T8" fmla="*/ 11 w 51"/>
                      <a:gd name="T9" fmla="*/ 23 h 146"/>
                      <a:gd name="T10" fmla="*/ 12 w 51"/>
                      <a:gd name="T11" fmla="*/ 30 h 146"/>
                      <a:gd name="T12" fmla="*/ 12 w 51"/>
                      <a:gd name="T13" fmla="*/ 37 h 1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146">
                        <a:moveTo>
                          <a:pt x="0" y="0"/>
                        </a:moveTo>
                        <a:lnTo>
                          <a:pt x="23" y="19"/>
                        </a:lnTo>
                        <a:lnTo>
                          <a:pt x="37" y="42"/>
                        </a:lnTo>
                        <a:lnTo>
                          <a:pt x="38" y="66"/>
                        </a:lnTo>
                        <a:lnTo>
                          <a:pt x="47" y="92"/>
                        </a:lnTo>
                        <a:lnTo>
                          <a:pt x="51" y="120"/>
                        </a:lnTo>
                        <a:lnTo>
                          <a:pt x="51" y="146"/>
                        </a:lnTo>
                      </a:path>
                    </a:pathLst>
                  </a:custGeom>
                  <a:solidFill>
                    <a:srgbClr val="FFFF00"/>
                  </a:solidFill>
                  <a:ln w="6350">
                    <a:solidFill>
                      <a:srgbClr val="000000"/>
                    </a:solidFill>
                    <a:prstDash val="solid"/>
                    <a:round/>
                    <a:headEnd/>
                    <a:tailEnd/>
                  </a:ln>
                </p:spPr>
                <p:txBody>
                  <a:bodyPr/>
                  <a:lstStyle/>
                  <a:p>
                    <a:endParaRPr lang="en-US"/>
                  </a:p>
                </p:txBody>
              </p:sp>
              <p:sp>
                <p:nvSpPr>
                  <p:cNvPr id="77907" name="Freeform 61"/>
                  <p:cNvSpPr>
                    <a:spLocks/>
                  </p:cNvSpPr>
                  <p:nvPr/>
                </p:nvSpPr>
                <p:spPr bwMode="auto">
                  <a:xfrm>
                    <a:off x="2435" y="3064"/>
                    <a:ext cx="24" cy="43"/>
                  </a:xfrm>
                  <a:custGeom>
                    <a:avLst/>
                    <a:gdLst>
                      <a:gd name="T0" fmla="*/ 3 w 48"/>
                      <a:gd name="T1" fmla="*/ 0 h 85"/>
                      <a:gd name="T2" fmla="*/ 0 w 48"/>
                      <a:gd name="T3" fmla="*/ 4 h 85"/>
                      <a:gd name="T4" fmla="*/ 1 w 48"/>
                      <a:gd name="T5" fmla="*/ 10 h 85"/>
                      <a:gd name="T6" fmla="*/ 3 w 48"/>
                      <a:gd name="T7" fmla="*/ 14 h 85"/>
                      <a:gd name="T8" fmla="*/ 6 w 48"/>
                      <a:gd name="T9" fmla="*/ 17 h 85"/>
                      <a:gd name="T10" fmla="*/ 8 w 48"/>
                      <a:gd name="T11" fmla="*/ 19 h 85"/>
                      <a:gd name="T12" fmla="*/ 12 w 48"/>
                      <a:gd name="T13" fmla="*/ 22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85">
                        <a:moveTo>
                          <a:pt x="10" y="0"/>
                        </a:moveTo>
                        <a:lnTo>
                          <a:pt x="0" y="16"/>
                        </a:lnTo>
                        <a:lnTo>
                          <a:pt x="2" y="37"/>
                        </a:lnTo>
                        <a:lnTo>
                          <a:pt x="10" y="54"/>
                        </a:lnTo>
                        <a:lnTo>
                          <a:pt x="21" y="65"/>
                        </a:lnTo>
                        <a:lnTo>
                          <a:pt x="30" y="75"/>
                        </a:lnTo>
                        <a:lnTo>
                          <a:pt x="48" y="85"/>
                        </a:lnTo>
                      </a:path>
                    </a:pathLst>
                  </a:custGeom>
                  <a:solidFill>
                    <a:srgbClr val="FFFF00"/>
                  </a:solidFill>
                  <a:ln w="6350">
                    <a:solidFill>
                      <a:srgbClr val="000000"/>
                    </a:solidFill>
                    <a:prstDash val="solid"/>
                    <a:round/>
                    <a:headEnd/>
                    <a:tailEnd/>
                  </a:ln>
                </p:spPr>
                <p:txBody>
                  <a:bodyPr/>
                  <a:lstStyle/>
                  <a:p>
                    <a:endParaRPr lang="en-US"/>
                  </a:p>
                </p:txBody>
              </p:sp>
              <p:sp>
                <p:nvSpPr>
                  <p:cNvPr id="77908" name="Freeform 62"/>
                  <p:cNvSpPr>
                    <a:spLocks/>
                  </p:cNvSpPr>
                  <p:nvPr/>
                </p:nvSpPr>
                <p:spPr bwMode="auto">
                  <a:xfrm>
                    <a:off x="2675" y="3157"/>
                    <a:ext cx="128" cy="250"/>
                  </a:xfrm>
                  <a:custGeom>
                    <a:avLst/>
                    <a:gdLst>
                      <a:gd name="T0" fmla="*/ 64 w 256"/>
                      <a:gd name="T1" fmla="*/ 65 h 501"/>
                      <a:gd name="T2" fmla="*/ 56 w 256"/>
                      <a:gd name="T3" fmla="*/ 66 h 501"/>
                      <a:gd name="T4" fmla="*/ 54 w 256"/>
                      <a:gd name="T5" fmla="*/ 71 h 501"/>
                      <a:gd name="T6" fmla="*/ 53 w 256"/>
                      <a:gd name="T7" fmla="*/ 74 h 501"/>
                      <a:gd name="T8" fmla="*/ 49 w 256"/>
                      <a:gd name="T9" fmla="*/ 76 h 501"/>
                      <a:gd name="T10" fmla="*/ 39 w 256"/>
                      <a:gd name="T11" fmla="*/ 90 h 501"/>
                      <a:gd name="T12" fmla="*/ 31 w 256"/>
                      <a:gd name="T13" fmla="*/ 102 h 501"/>
                      <a:gd name="T14" fmla="*/ 20 w 256"/>
                      <a:gd name="T15" fmla="*/ 111 h 501"/>
                      <a:gd name="T16" fmla="*/ 16 w 256"/>
                      <a:gd name="T17" fmla="*/ 118 h 501"/>
                      <a:gd name="T18" fmla="*/ 0 w 256"/>
                      <a:gd name="T19" fmla="*/ 125 h 501"/>
                      <a:gd name="T20" fmla="*/ 7 w 256"/>
                      <a:gd name="T21" fmla="*/ 119 h 501"/>
                      <a:gd name="T22" fmla="*/ 14 w 256"/>
                      <a:gd name="T23" fmla="*/ 110 h 501"/>
                      <a:gd name="T24" fmla="*/ 16 w 256"/>
                      <a:gd name="T25" fmla="*/ 102 h 501"/>
                      <a:gd name="T26" fmla="*/ 17 w 256"/>
                      <a:gd name="T27" fmla="*/ 91 h 501"/>
                      <a:gd name="T28" fmla="*/ 15 w 256"/>
                      <a:gd name="T29" fmla="*/ 79 h 501"/>
                      <a:gd name="T30" fmla="*/ 22 w 256"/>
                      <a:gd name="T31" fmla="*/ 71 h 501"/>
                      <a:gd name="T32" fmla="*/ 23 w 256"/>
                      <a:gd name="T33" fmla="*/ 59 h 501"/>
                      <a:gd name="T34" fmla="*/ 23 w 256"/>
                      <a:gd name="T35" fmla="*/ 53 h 501"/>
                      <a:gd name="T36" fmla="*/ 44 w 256"/>
                      <a:gd name="T37" fmla="*/ 67 h 501"/>
                      <a:gd name="T38" fmla="*/ 33 w 256"/>
                      <a:gd name="T39" fmla="*/ 50 h 501"/>
                      <a:gd name="T40" fmla="*/ 36 w 256"/>
                      <a:gd name="T41" fmla="*/ 41 h 501"/>
                      <a:gd name="T42" fmla="*/ 41 w 256"/>
                      <a:gd name="T43" fmla="*/ 27 h 501"/>
                      <a:gd name="T44" fmla="*/ 42 w 256"/>
                      <a:gd name="T45" fmla="*/ 16 h 501"/>
                      <a:gd name="T46" fmla="*/ 39 w 256"/>
                      <a:gd name="T47" fmla="*/ 8 h 501"/>
                      <a:gd name="T48" fmla="*/ 36 w 256"/>
                      <a:gd name="T49" fmla="*/ 0 h 5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56" h="501">
                        <a:moveTo>
                          <a:pt x="256" y="260"/>
                        </a:moveTo>
                        <a:lnTo>
                          <a:pt x="224" y="266"/>
                        </a:lnTo>
                        <a:lnTo>
                          <a:pt x="216" y="285"/>
                        </a:lnTo>
                        <a:lnTo>
                          <a:pt x="211" y="299"/>
                        </a:lnTo>
                        <a:lnTo>
                          <a:pt x="195" y="307"/>
                        </a:lnTo>
                        <a:lnTo>
                          <a:pt x="153" y="362"/>
                        </a:lnTo>
                        <a:lnTo>
                          <a:pt x="121" y="409"/>
                        </a:lnTo>
                        <a:lnTo>
                          <a:pt x="80" y="447"/>
                        </a:lnTo>
                        <a:lnTo>
                          <a:pt x="64" y="473"/>
                        </a:lnTo>
                        <a:lnTo>
                          <a:pt x="0" y="501"/>
                        </a:lnTo>
                        <a:lnTo>
                          <a:pt x="27" y="478"/>
                        </a:lnTo>
                        <a:lnTo>
                          <a:pt x="54" y="440"/>
                        </a:lnTo>
                        <a:lnTo>
                          <a:pt x="63" y="408"/>
                        </a:lnTo>
                        <a:lnTo>
                          <a:pt x="67" y="367"/>
                        </a:lnTo>
                        <a:lnTo>
                          <a:pt x="57" y="318"/>
                        </a:lnTo>
                        <a:lnTo>
                          <a:pt x="86" y="287"/>
                        </a:lnTo>
                        <a:lnTo>
                          <a:pt x="90" y="237"/>
                        </a:lnTo>
                        <a:lnTo>
                          <a:pt x="90" y="214"/>
                        </a:lnTo>
                        <a:lnTo>
                          <a:pt x="174" y="270"/>
                        </a:lnTo>
                        <a:lnTo>
                          <a:pt x="132" y="202"/>
                        </a:lnTo>
                        <a:lnTo>
                          <a:pt x="144" y="166"/>
                        </a:lnTo>
                        <a:lnTo>
                          <a:pt x="162" y="110"/>
                        </a:lnTo>
                        <a:lnTo>
                          <a:pt x="165" y="67"/>
                        </a:lnTo>
                        <a:lnTo>
                          <a:pt x="153" y="34"/>
                        </a:lnTo>
                        <a:lnTo>
                          <a:pt x="142" y="0"/>
                        </a:lnTo>
                      </a:path>
                    </a:pathLst>
                  </a:custGeom>
                  <a:solidFill>
                    <a:srgbClr val="FFFF00"/>
                  </a:solidFill>
                  <a:ln w="6350">
                    <a:solidFill>
                      <a:srgbClr val="000000"/>
                    </a:solidFill>
                    <a:prstDash val="solid"/>
                    <a:round/>
                    <a:headEnd/>
                    <a:tailEnd/>
                  </a:ln>
                </p:spPr>
                <p:txBody>
                  <a:bodyPr/>
                  <a:lstStyle/>
                  <a:p>
                    <a:endParaRPr lang="en-US"/>
                  </a:p>
                </p:txBody>
              </p:sp>
            </p:grpSp>
          </p:grpSp>
        </p:grpSp>
      </p:grpSp>
      <p:sp>
        <p:nvSpPr>
          <p:cNvPr id="77829" name="Freeform 63"/>
          <p:cNvSpPr>
            <a:spLocks/>
          </p:cNvSpPr>
          <p:nvPr/>
        </p:nvSpPr>
        <p:spPr bwMode="auto">
          <a:xfrm>
            <a:off x="5381625" y="6099175"/>
            <a:ext cx="793750" cy="87313"/>
          </a:xfrm>
          <a:custGeom>
            <a:avLst/>
            <a:gdLst>
              <a:gd name="T0" fmla="*/ 10080625 w 500"/>
              <a:gd name="T1" fmla="*/ 0 h 55"/>
              <a:gd name="T2" fmla="*/ 0 w 500"/>
              <a:gd name="T3" fmla="*/ 138610181 h 55"/>
              <a:gd name="T4" fmla="*/ 1257558763 w 500"/>
              <a:gd name="T5" fmla="*/ 138610181 h 55"/>
              <a:gd name="T6" fmla="*/ 1260078125 w 500"/>
              <a:gd name="T7" fmla="*/ 27722671 h 55"/>
              <a:gd name="T8" fmla="*/ 10080625 w 500"/>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 h="55">
                <a:moveTo>
                  <a:pt x="4" y="0"/>
                </a:moveTo>
                <a:lnTo>
                  <a:pt x="0" y="55"/>
                </a:lnTo>
                <a:lnTo>
                  <a:pt x="499" y="55"/>
                </a:lnTo>
                <a:lnTo>
                  <a:pt x="500" y="11"/>
                </a:lnTo>
                <a:lnTo>
                  <a:pt x="4" y="0"/>
                </a:lnTo>
                <a:close/>
              </a:path>
            </a:pathLst>
          </a:custGeom>
          <a:solidFill>
            <a:srgbClr val="808080"/>
          </a:solidFill>
          <a:ln w="4763">
            <a:solidFill>
              <a:srgbClr val="000000"/>
            </a:solidFill>
            <a:prstDash val="solid"/>
            <a:round/>
            <a:headEnd/>
            <a:tailEnd/>
          </a:ln>
        </p:spPr>
        <p:txBody>
          <a:bodyPr/>
          <a:lstStyle/>
          <a:p>
            <a:endParaRPr lang="en-US"/>
          </a:p>
        </p:txBody>
      </p:sp>
      <p:grpSp>
        <p:nvGrpSpPr>
          <p:cNvPr id="77830" name="Group 64"/>
          <p:cNvGrpSpPr>
            <a:grpSpLocks/>
          </p:cNvGrpSpPr>
          <p:nvPr/>
        </p:nvGrpSpPr>
        <p:grpSpPr bwMode="auto">
          <a:xfrm>
            <a:off x="5032375" y="4933950"/>
            <a:ext cx="1308100" cy="1223963"/>
            <a:chOff x="3170" y="3108"/>
            <a:chExt cx="824" cy="771"/>
          </a:xfrm>
        </p:grpSpPr>
        <p:sp>
          <p:nvSpPr>
            <p:cNvPr id="77875" name="Freeform 65"/>
            <p:cNvSpPr>
              <a:spLocks/>
            </p:cNvSpPr>
            <p:nvPr/>
          </p:nvSpPr>
          <p:spPr bwMode="auto">
            <a:xfrm>
              <a:off x="3170" y="3108"/>
              <a:ext cx="824" cy="771"/>
            </a:xfrm>
            <a:custGeom>
              <a:avLst/>
              <a:gdLst>
                <a:gd name="T0" fmla="*/ 185 w 824"/>
                <a:gd name="T1" fmla="*/ 513 h 771"/>
                <a:gd name="T2" fmla="*/ 166 w 824"/>
                <a:gd name="T3" fmla="*/ 522 h 771"/>
                <a:gd name="T4" fmla="*/ 6 w 824"/>
                <a:gd name="T5" fmla="*/ 468 h 771"/>
                <a:gd name="T6" fmla="*/ 0 w 824"/>
                <a:gd name="T7" fmla="*/ 433 h 771"/>
                <a:gd name="T8" fmla="*/ 24 w 824"/>
                <a:gd name="T9" fmla="*/ 398 h 771"/>
                <a:gd name="T10" fmla="*/ 59 w 824"/>
                <a:gd name="T11" fmla="*/ 338 h 771"/>
                <a:gd name="T12" fmla="*/ 141 w 824"/>
                <a:gd name="T13" fmla="*/ 190 h 771"/>
                <a:gd name="T14" fmla="*/ 156 w 824"/>
                <a:gd name="T15" fmla="*/ 120 h 771"/>
                <a:gd name="T16" fmla="*/ 182 w 824"/>
                <a:gd name="T17" fmla="*/ 107 h 771"/>
                <a:gd name="T18" fmla="*/ 224 w 824"/>
                <a:gd name="T19" fmla="*/ 94 h 771"/>
                <a:gd name="T20" fmla="*/ 274 w 824"/>
                <a:gd name="T21" fmla="*/ 81 h 771"/>
                <a:gd name="T22" fmla="*/ 321 w 824"/>
                <a:gd name="T23" fmla="*/ 51 h 771"/>
                <a:gd name="T24" fmla="*/ 396 w 824"/>
                <a:gd name="T25" fmla="*/ 36 h 771"/>
                <a:gd name="T26" fmla="*/ 428 w 824"/>
                <a:gd name="T27" fmla="*/ 0 h 771"/>
                <a:gd name="T28" fmla="*/ 582 w 824"/>
                <a:gd name="T29" fmla="*/ 3 h 771"/>
                <a:gd name="T30" fmla="*/ 603 w 824"/>
                <a:gd name="T31" fmla="*/ 29 h 771"/>
                <a:gd name="T32" fmla="*/ 623 w 824"/>
                <a:gd name="T33" fmla="*/ 45 h 771"/>
                <a:gd name="T34" fmla="*/ 635 w 824"/>
                <a:gd name="T35" fmla="*/ 42 h 771"/>
                <a:gd name="T36" fmla="*/ 653 w 824"/>
                <a:gd name="T37" fmla="*/ 51 h 771"/>
                <a:gd name="T38" fmla="*/ 673 w 824"/>
                <a:gd name="T39" fmla="*/ 42 h 771"/>
                <a:gd name="T40" fmla="*/ 717 w 824"/>
                <a:gd name="T41" fmla="*/ 42 h 771"/>
                <a:gd name="T42" fmla="*/ 745 w 824"/>
                <a:gd name="T43" fmla="*/ 51 h 771"/>
                <a:gd name="T44" fmla="*/ 792 w 824"/>
                <a:gd name="T45" fmla="*/ 83 h 771"/>
                <a:gd name="T46" fmla="*/ 812 w 824"/>
                <a:gd name="T47" fmla="*/ 110 h 771"/>
                <a:gd name="T48" fmla="*/ 812 w 824"/>
                <a:gd name="T49" fmla="*/ 140 h 771"/>
                <a:gd name="T50" fmla="*/ 812 w 824"/>
                <a:gd name="T51" fmla="*/ 155 h 771"/>
                <a:gd name="T52" fmla="*/ 818 w 824"/>
                <a:gd name="T53" fmla="*/ 181 h 771"/>
                <a:gd name="T54" fmla="*/ 824 w 824"/>
                <a:gd name="T55" fmla="*/ 219 h 771"/>
                <a:gd name="T56" fmla="*/ 818 w 824"/>
                <a:gd name="T57" fmla="*/ 259 h 771"/>
                <a:gd name="T58" fmla="*/ 818 w 824"/>
                <a:gd name="T59" fmla="*/ 273 h 771"/>
                <a:gd name="T60" fmla="*/ 786 w 824"/>
                <a:gd name="T61" fmla="*/ 276 h 771"/>
                <a:gd name="T62" fmla="*/ 780 w 824"/>
                <a:gd name="T63" fmla="*/ 306 h 771"/>
                <a:gd name="T64" fmla="*/ 763 w 824"/>
                <a:gd name="T65" fmla="*/ 351 h 771"/>
                <a:gd name="T66" fmla="*/ 760 w 824"/>
                <a:gd name="T67" fmla="*/ 436 h 771"/>
                <a:gd name="T68" fmla="*/ 768 w 824"/>
                <a:gd name="T69" fmla="*/ 522 h 771"/>
                <a:gd name="T70" fmla="*/ 758 w 824"/>
                <a:gd name="T71" fmla="*/ 594 h 771"/>
                <a:gd name="T72" fmla="*/ 736 w 824"/>
                <a:gd name="T73" fmla="*/ 658 h 771"/>
                <a:gd name="T74" fmla="*/ 758 w 824"/>
                <a:gd name="T75" fmla="*/ 718 h 771"/>
                <a:gd name="T76" fmla="*/ 742 w 824"/>
                <a:gd name="T77" fmla="*/ 747 h 771"/>
                <a:gd name="T78" fmla="*/ 676 w 824"/>
                <a:gd name="T79" fmla="*/ 765 h 771"/>
                <a:gd name="T80" fmla="*/ 603 w 824"/>
                <a:gd name="T81" fmla="*/ 765 h 771"/>
                <a:gd name="T82" fmla="*/ 505 w 824"/>
                <a:gd name="T83" fmla="*/ 771 h 771"/>
                <a:gd name="T84" fmla="*/ 422 w 824"/>
                <a:gd name="T85" fmla="*/ 765 h 771"/>
                <a:gd name="T86" fmla="*/ 371 w 824"/>
                <a:gd name="T87" fmla="*/ 750 h 771"/>
                <a:gd name="T88" fmla="*/ 324 w 824"/>
                <a:gd name="T89" fmla="*/ 750 h 771"/>
                <a:gd name="T90" fmla="*/ 301 w 824"/>
                <a:gd name="T91" fmla="*/ 756 h 771"/>
                <a:gd name="T92" fmla="*/ 233 w 824"/>
                <a:gd name="T93" fmla="*/ 730 h 771"/>
                <a:gd name="T94" fmla="*/ 201 w 824"/>
                <a:gd name="T95" fmla="*/ 736 h 771"/>
                <a:gd name="T96" fmla="*/ 179 w 824"/>
                <a:gd name="T97" fmla="*/ 705 h 771"/>
                <a:gd name="T98" fmla="*/ 192 w 824"/>
                <a:gd name="T99" fmla="*/ 644 h 771"/>
                <a:gd name="T100" fmla="*/ 192 w 824"/>
                <a:gd name="T101" fmla="*/ 632 h 771"/>
                <a:gd name="T102" fmla="*/ 216 w 824"/>
                <a:gd name="T103" fmla="*/ 557 h 771"/>
                <a:gd name="T104" fmla="*/ 185 w 824"/>
                <a:gd name="T105" fmla="*/ 513 h 77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24" h="771">
                  <a:moveTo>
                    <a:pt x="185" y="513"/>
                  </a:moveTo>
                  <a:lnTo>
                    <a:pt x="166" y="522"/>
                  </a:lnTo>
                  <a:lnTo>
                    <a:pt x="6" y="468"/>
                  </a:lnTo>
                  <a:lnTo>
                    <a:pt x="0" y="433"/>
                  </a:lnTo>
                  <a:lnTo>
                    <a:pt x="24" y="398"/>
                  </a:lnTo>
                  <a:lnTo>
                    <a:pt x="59" y="338"/>
                  </a:lnTo>
                  <a:lnTo>
                    <a:pt x="141" y="190"/>
                  </a:lnTo>
                  <a:lnTo>
                    <a:pt x="156" y="120"/>
                  </a:lnTo>
                  <a:lnTo>
                    <a:pt x="182" y="107"/>
                  </a:lnTo>
                  <a:lnTo>
                    <a:pt x="224" y="94"/>
                  </a:lnTo>
                  <a:lnTo>
                    <a:pt x="274" y="81"/>
                  </a:lnTo>
                  <a:lnTo>
                    <a:pt x="321" y="51"/>
                  </a:lnTo>
                  <a:lnTo>
                    <a:pt x="396" y="36"/>
                  </a:lnTo>
                  <a:lnTo>
                    <a:pt x="428" y="0"/>
                  </a:lnTo>
                  <a:lnTo>
                    <a:pt x="582" y="3"/>
                  </a:lnTo>
                  <a:lnTo>
                    <a:pt x="603" y="29"/>
                  </a:lnTo>
                  <a:lnTo>
                    <a:pt x="623" y="45"/>
                  </a:lnTo>
                  <a:lnTo>
                    <a:pt x="635" y="42"/>
                  </a:lnTo>
                  <a:lnTo>
                    <a:pt x="653" y="51"/>
                  </a:lnTo>
                  <a:lnTo>
                    <a:pt x="673" y="42"/>
                  </a:lnTo>
                  <a:lnTo>
                    <a:pt x="717" y="42"/>
                  </a:lnTo>
                  <a:lnTo>
                    <a:pt x="745" y="51"/>
                  </a:lnTo>
                  <a:lnTo>
                    <a:pt x="792" y="83"/>
                  </a:lnTo>
                  <a:lnTo>
                    <a:pt x="812" y="110"/>
                  </a:lnTo>
                  <a:lnTo>
                    <a:pt x="812" y="140"/>
                  </a:lnTo>
                  <a:lnTo>
                    <a:pt x="812" y="155"/>
                  </a:lnTo>
                  <a:lnTo>
                    <a:pt x="818" y="181"/>
                  </a:lnTo>
                  <a:lnTo>
                    <a:pt x="824" y="219"/>
                  </a:lnTo>
                  <a:lnTo>
                    <a:pt x="818" y="259"/>
                  </a:lnTo>
                  <a:lnTo>
                    <a:pt x="818" y="273"/>
                  </a:lnTo>
                  <a:lnTo>
                    <a:pt x="786" y="276"/>
                  </a:lnTo>
                  <a:lnTo>
                    <a:pt x="780" y="306"/>
                  </a:lnTo>
                  <a:lnTo>
                    <a:pt x="763" y="351"/>
                  </a:lnTo>
                  <a:lnTo>
                    <a:pt x="760" y="436"/>
                  </a:lnTo>
                  <a:lnTo>
                    <a:pt x="768" y="522"/>
                  </a:lnTo>
                  <a:lnTo>
                    <a:pt x="758" y="594"/>
                  </a:lnTo>
                  <a:lnTo>
                    <a:pt x="736" y="658"/>
                  </a:lnTo>
                  <a:lnTo>
                    <a:pt x="758" y="718"/>
                  </a:lnTo>
                  <a:lnTo>
                    <a:pt x="742" y="747"/>
                  </a:lnTo>
                  <a:lnTo>
                    <a:pt x="676" y="765"/>
                  </a:lnTo>
                  <a:lnTo>
                    <a:pt x="603" y="765"/>
                  </a:lnTo>
                  <a:lnTo>
                    <a:pt x="505" y="771"/>
                  </a:lnTo>
                  <a:lnTo>
                    <a:pt x="422" y="765"/>
                  </a:lnTo>
                  <a:lnTo>
                    <a:pt x="371" y="750"/>
                  </a:lnTo>
                  <a:lnTo>
                    <a:pt x="324" y="750"/>
                  </a:lnTo>
                  <a:lnTo>
                    <a:pt x="301" y="756"/>
                  </a:lnTo>
                  <a:lnTo>
                    <a:pt x="233" y="730"/>
                  </a:lnTo>
                  <a:lnTo>
                    <a:pt x="201" y="736"/>
                  </a:lnTo>
                  <a:lnTo>
                    <a:pt x="179" y="705"/>
                  </a:lnTo>
                  <a:lnTo>
                    <a:pt x="192" y="644"/>
                  </a:lnTo>
                  <a:lnTo>
                    <a:pt x="192" y="632"/>
                  </a:lnTo>
                  <a:lnTo>
                    <a:pt x="216" y="557"/>
                  </a:lnTo>
                  <a:lnTo>
                    <a:pt x="185" y="513"/>
                  </a:lnTo>
                  <a:close/>
                </a:path>
              </a:pathLst>
            </a:custGeom>
            <a:solidFill>
              <a:srgbClr val="00C0C0"/>
            </a:solidFill>
            <a:ln w="4763">
              <a:solidFill>
                <a:srgbClr val="004040"/>
              </a:solidFill>
              <a:prstDash val="solid"/>
              <a:round/>
              <a:headEnd/>
              <a:tailEnd/>
            </a:ln>
          </p:spPr>
          <p:txBody>
            <a:bodyPr/>
            <a:lstStyle/>
            <a:p>
              <a:endParaRPr lang="en-US"/>
            </a:p>
          </p:txBody>
        </p:sp>
        <p:sp>
          <p:nvSpPr>
            <p:cNvPr id="77876" name="Freeform 66"/>
            <p:cNvSpPr>
              <a:spLocks/>
            </p:cNvSpPr>
            <p:nvPr/>
          </p:nvSpPr>
          <p:spPr bwMode="auto">
            <a:xfrm>
              <a:off x="3802" y="3384"/>
              <a:ext cx="154" cy="255"/>
            </a:xfrm>
            <a:custGeom>
              <a:avLst/>
              <a:gdLst>
                <a:gd name="T0" fmla="*/ 15 w 154"/>
                <a:gd name="T1" fmla="*/ 12 h 255"/>
                <a:gd name="T2" fmla="*/ 44 w 154"/>
                <a:gd name="T3" fmla="*/ 30 h 255"/>
                <a:gd name="T4" fmla="*/ 62 w 154"/>
                <a:gd name="T5" fmla="*/ 30 h 255"/>
                <a:gd name="T6" fmla="*/ 91 w 154"/>
                <a:gd name="T7" fmla="*/ 24 h 255"/>
                <a:gd name="T8" fmla="*/ 132 w 154"/>
                <a:gd name="T9" fmla="*/ 0 h 255"/>
                <a:gd name="T10" fmla="*/ 154 w 154"/>
                <a:gd name="T11" fmla="*/ 0 h 255"/>
                <a:gd name="T12" fmla="*/ 140 w 154"/>
                <a:gd name="T13" fmla="*/ 50 h 255"/>
                <a:gd name="T14" fmla="*/ 132 w 154"/>
                <a:gd name="T15" fmla="*/ 73 h 255"/>
                <a:gd name="T16" fmla="*/ 132 w 154"/>
                <a:gd name="T17" fmla="*/ 104 h 255"/>
                <a:gd name="T18" fmla="*/ 126 w 154"/>
                <a:gd name="T19" fmla="*/ 142 h 255"/>
                <a:gd name="T20" fmla="*/ 126 w 154"/>
                <a:gd name="T21" fmla="*/ 165 h 255"/>
                <a:gd name="T22" fmla="*/ 132 w 154"/>
                <a:gd name="T23" fmla="*/ 218 h 255"/>
                <a:gd name="T24" fmla="*/ 131 w 154"/>
                <a:gd name="T25" fmla="*/ 255 h 255"/>
                <a:gd name="T26" fmla="*/ 122 w 154"/>
                <a:gd name="T27" fmla="*/ 224 h 255"/>
                <a:gd name="T28" fmla="*/ 114 w 154"/>
                <a:gd name="T29" fmla="*/ 179 h 255"/>
                <a:gd name="T30" fmla="*/ 99 w 154"/>
                <a:gd name="T31" fmla="*/ 137 h 255"/>
                <a:gd name="T32" fmla="*/ 93 w 154"/>
                <a:gd name="T33" fmla="*/ 102 h 255"/>
                <a:gd name="T34" fmla="*/ 90 w 154"/>
                <a:gd name="T35" fmla="*/ 108 h 255"/>
                <a:gd name="T36" fmla="*/ 68 w 154"/>
                <a:gd name="T37" fmla="*/ 88 h 255"/>
                <a:gd name="T38" fmla="*/ 78 w 154"/>
                <a:gd name="T39" fmla="*/ 117 h 255"/>
                <a:gd name="T40" fmla="*/ 76 w 154"/>
                <a:gd name="T41" fmla="*/ 146 h 255"/>
                <a:gd name="T42" fmla="*/ 81 w 154"/>
                <a:gd name="T43" fmla="*/ 177 h 255"/>
                <a:gd name="T44" fmla="*/ 82 w 154"/>
                <a:gd name="T45" fmla="*/ 226 h 255"/>
                <a:gd name="T46" fmla="*/ 75 w 154"/>
                <a:gd name="T47" fmla="*/ 201 h 255"/>
                <a:gd name="T48" fmla="*/ 70 w 154"/>
                <a:gd name="T49" fmla="*/ 169 h 255"/>
                <a:gd name="T50" fmla="*/ 68 w 154"/>
                <a:gd name="T51" fmla="*/ 157 h 255"/>
                <a:gd name="T52" fmla="*/ 59 w 154"/>
                <a:gd name="T53" fmla="*/ 131 h 255"/>
                <a:gd name="T54" fmla="*/ 44 w 154"/>
                <a:gd name="T55" fmla="*/ 110 h 255"/>
                <a:gd name="T56" fmla="*/ 40 w 154"/>
                <a:gd name="T57" fmla="*/ 123 h 255"/>
                <a:gd name="T58" fmla="*/ 30 w 154"/>
                <a:gd name="T59" fmla="*/ 194 h 255"/>
                <a:gd name="T60" fmla="*/ 0 w 154"/>
                <a:gd name="T61" fmla="*/ 241 h 255"/>
                <a:gd name="T62" fmla="*/ 20 w 154"/>
                <a:gd name="T63" fmla="*/ 183 h 255"/>
                <a:gd name="T64" fmla="*/ 29 w 154"/>
                <a:gd name="T65" fmla="*/ 127 h 255"/>
                <a:gd name="T66" fmla="*/ 30 w 154"/>
                <a:gd name="T67" fmla="*/ 105 h 255"/>
                <a:gd name="T68" fmla="*/ 33 w 154"/>
                <a:gd name="T69" fmla="*/ 73 h 255"/>
                <a:gd name="T70" fmla="*/ 33 w 154"/>
                <a:gd name="T71" fmla="*/ 55 h 255"/>
                <a:gd name="T72" fmla="*/ 29 w 154"/>
                <a:gd name="T73" fmla="*/ 29 h 255"/>
                <a:gd name="T74" fmla="*/ 15 w 154"/>
                <a:gd name="T75" fmla="*/ 12 h 25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54" h="255">
                  <a:moveTo>
                    <a:pt x="15" y="12"/>
                  </a:moveTo>
                  <a:lnTo>
                    <a:pt x="44" y="30"/>
                  </a:lnTo>
                  <a:lnTo>
                    <a:pt x="62" y="30"/>
                  </a:lnTo>
                  <a:lnTo>
                    <a:pt x="91" y="24"/>
                  </a:lnTo>
                  <a:lnTo>
                    <a:pt x="132" y="0"/>
                  </a:lnTo>
                  <a:lnTo>
                    <a:pt x="154" y="0"/>
                  </a:lnTo>
                  <a:lnTo>
                    <a:pt x="140" y="50"/>
                  </a:lnTo>
                  <a:lnTo>
                    <a:pt x="132" y="73"/>
                  </a:lnTo>
                  <a:lnTo>
                    <a:pt x="132" y="104"/>
                  </a:lnTo>
                  <a:lnTo>
                    <a:pt x="126" y="142"/>
                  </a:lnTo>
                  <a:lnTo>
                    <a:pt x="126" y="165"/>
                  </a:lnTo>
                  <a:lnTo>
                    <a:pt x="132" y="218"/>
                  </a:lnTo>
                  <a:lnTo>
                    <a:pt x="131" y="255"/>
                  </a:lnTo>
                  <a:lnTo>
                    <a:pt x="122" y="224"/>
                  </a:lnTo>
                  <a:lnTo>
                    <a:pt x="114" y="179"/>
                  </a:lnTo>
                  <a:lnTo>
                    <a:pt x="99" y="137"/>
                  </a:lnTo>
                  <a:lnTo>
                    <a:pt x="93" y="102"/>
                  </a:lnTo>
                  <a:lnTo>
                    <a:pt x="90" y="108"/>
                  </a:lnTo>
                  <a:lnTo>
                    <a:pt x="68" y="88"/>
                  </a:lnTo>
                  <a:lnTo>
                    <a:pt x="78" y="117"/>
                  </a:lnTo>
                  <a:lnTo>
                    <a:pt x="76" y="146"/>
                  </a:lnTo>
                  <a:lnTo>
                    <a:pt x="81" y="177"/>
                  </a:lnTo>
                  <a:lnTo>
                    <a:pt x="82" y="226"/>
                  </a:lnTo>
                  <a:lnTo>
                    <a:pt x="75" y="201"/>
                  </a:lnTo>
                  <a:lnTo>
                    <a:pt x="70" y="169"/>
                  </a:lnTo>
                  <a:lnTo>
                    <a:pt x="68" y="157"/>
                  </a:lnTo>
                  <a:lnTo>
                    <a:pt x="59" y="131"/>
                  </a:lnTo>
                  <a:lnTo>
                    <a:pt x="44" y="110"/>
                  </a:lnTo>
                  <a:lnTo>
                    <a:pt x="40" y="123"/>
                  </a:lnTo>
                  <a:lnTo>
                    <a:pt x="30" y="194"/>
                  </a:lnTo>
                  <a:lnTo>
                    <a:pt x="0" y="241"/>
                  </a:lnTo>
                  <a:lnTo>
                    <a:pt x="20" y="183"/>
                  </a:lnTo>
                  <a:lnTo>
                    <a:pt x="29" y="127"/>
                  </a:lnTo>
                  <a:lnTo>
                    <a:pt x="30" y="105"/>
                  </a:lnTo>
                  <a:lnTo>
                    <a:pt x="33" y="73"/>
                  </a:lnTo>
                  <a:lnTo>
                    <a:pt x="33" y="55"/>
                  </a:lnTo>
                  <a:lnTo>
                    <a:pt x="29" y="29"/>
                  </a:lnTo>
                  <a:lnTo>
                    <a:pt x="15" y="12"/>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7" name="Freeform 67"/>
            <p:cNvSpPr>
              <a:spLocks/>
            </p:cNvSpPr>
            <p:nvPr/>
          </p:nvSpPr>
          <p:spPr bwMode="auto">
            <a:xfrm>
              <a:off x="3774" y="3338"/>
              <a:ext cx="25" cy="50"/>
            </a:xfrm>
            <a:custGeom>
              <a:avLst/>
              <a:gdLst>
                <a:gd name="T0" fmla="*/ 4 w 25"/>
                <a:gd name="T1" fmla="*/ 0 h 50"/>
                <a:gd name="T2" fmla="*/ 0 w 25"/>
                <a:gd name="T3" fmla="*/ 23 h 50"/>
                <a:gd name="T4" fmla="*/ 4 w 25"/>
                <a:gd name="T5" fmla="*/ 50 h 50"/>
                <a:gd name="T6" fmla="*/ 25 w 25"/>
                <a:gd name="T7" fmla="*/ 44 h 50"/>
                <a:gd name="T8" fmla="*/ 22 w 25"/>
                <a:gd name="T9" fmla="*/ 24 h 50"/>
                <a:gd name="T10" fmla="*/ 4 w 25"/>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 h="50">
                  <a:moveTo>
                    <a:pt x="4" y="0"/>
                  </a:moveTo>
                  <a:lnTo>
                    <a:pt x="0" y="23"/>
                  </a:lnTo>
                  <a:lnTo>
                    <a:pt x="4" y="50"/>
                  </a:lnTo>
                  <a:lnTo>
                    <a:pt x="25" y="44"/>
                  </a:lnTo>
                  <a:lnTo>
                    <a:pt x="22" y="24"/>
                  </a:lnTo>
                  <a:lnTo>
                    <a:pt x="4"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8" name="Freeform 68"/>
            <p:cNvSpPr>
              <a:spLocks/>
            </p:cNvSpPr>
            <p:nvPr/>
          </p:nvSpPr>
          <p:spPr bwMode="auto">
            <a:xfrm>
              <a:off x="3790" y="3336"/>
              <a:ext cx="131" cy="61"/>
            </a:xfrm>
            <a:custGeom>
              <a:avLst/>
              <a:gdLst>
                <a:gd name="T0" fmla="*/ 0 w 131"/>
                <a:gd name="T1" fmla="*/ 0 h 61"/>
                <a:gd name="T2" fmla="*/ 26 w 131"/>
                <a:gd name="T3" fmla="*/ 46 h 61"/>
                <a:gd name="T4" fmla="*/ 45 w 131"/>
                <a:gd name="T5" fmla="*/ 54 h 61"/>
                <a:gd name="T6" fmla="*/ 52 w 131"/>
                <a:gd name="T7" fmla="*/ 43 h 61"/>
                <a:gd name="T8" fmla="*/ 62 w 131"/>
                <a:gd name="T9" fmla="*/ 52 h 61"/>
                <a:gd name="T10" fmla="*/ 84 w 131"/>
                <a:gd name="T11" fmla="*/ 60 h 61"/>
                <a:gd name="T12" fmla="*/ 96 w 131"/>
                <a:gd name="T13" fmla="*/ 61 h 61"/>
                <a:gd name="T14" fmla="*/ 109 w 131"/>
                <a:gd name="T15" fmla="*/ 57 h 61"/>
                <a:gd name="T16" fmla="*/ 131 w 131"/>
                <a:gd name="T17" fmla="*/ 46 h 61"/>
                <a:gd name="T18" fmla="*/ 131 w 131"/>
                <a:gd name="T19" fmla="*/ 37 h 61"/>
                <a:gd name="T20" fmla="*/ 114 w 131"/>
                <a:gd name="T21" fmla="*/ 43 h 61"/>
                <a:gd name="T22" fmla="*/ 67 w 131"/>
                <a:gd name="T23" fmla="*/ 25 h 61"/>
                <a:gd name="T24" fmla="*/ 0 w 131"/>
                <a:gd name="T25" fmla="*/ 0 h 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1" h="61">
                  <a:moveTo>
                    <a:pt x="0" y="0"/>
                  </a:moveTo>
                  <a:lnTo>
                    <a:pt x="26" y="46"/>
                  </a:lnTo>
                  <a:lnTo>
                    <a:pt x="45" y="54"/>
                  </a:lnTo>
                  <a:lnTo>
                    <a:pt x="52" y="43"/>
                  </a:lnTo>
                  <a:lnTo>
                    <a:pt x="62" y="52"/>
                  </a:lnTo>
                  <a:lnTo>
                    <a:pt x="84" y="60"/>
                  </a:lnTo>
                  <a:lnTo>
                    <a:pt x="96" y="61"/>
                  </a:lnTo>
                  <a:lnTo>
                    <a:pt x="109" y="57"/>
                  </a:lnTo>
                  <a:lnTo>
                    <a:pt x="131" y="46"/>
                  </a:lnTo>
                  <a:lnTo>
                    <a:pt x="131" y="37"/>
                  </a:lnTo>
                  <a:lnTo>
                    <a:pt x="114" y="43"/>
                  </a:lnTo>
                  <a:lnTo>
                    <a:pt x="67" y="25"/>
                  </a:lnTo>
                  <a:lnTo>
                    <a:pt x="0"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9" name="Freeform 69"/>
            <p:cNvSpPr>
              <a:spLocks/>
            </p:cNvSpPr>
            <p:nvPr/>
          </p:nvSpPr>
          <p:spPr bwMode="auto">
            <a:xfrm>
              <a:off x="3919" y="3274"/>
              <a:ext cx="19" cy="64"/>
            </a:xfrm>
            <a:custGeom>
              <a:avLst/>
              <a:gdLst>
                <a:gd name="T0" fmla="*/ 0 w 19"/>
                <a:gd name="T1" fmla="*/ 0 h 64"/>
                <a:gd name="T2" fmla="*/ 0 w 19"/>
                <a:gd name="T3" fmla="*/ 24 h 64"/>
                <a:gd name="T4" fmla="*/ 6 w 19"/>
                <a:gd name="T5" fmla="*/ 27 h 64"/>
                <a:gd name="T6" fmla="*/ 15 w 19"/>
                <a:gd name="T7" fmla="*/ 47 h 64"/>
                <a:gd name="T8" fmla="*/ 19 w 19"/>
                <a:gd name="T9" fmla="*/ 64 h 64"/>
                <a:gd name="T10" fmla="*/ 19 w 19"/>
                <a:gd name="T11" fmla="*/ 36 h 64"/>
                <a:gd name="T12" fmla="*/ 12 w 19"/>
                <a:gd name="T13" fmla="*/ 24 h 64"/>
                <a:gd name="T14" fmla="*/ 0 w 19"/>
                <a:gd name="T15" fmla="*/ 0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 h="64">
                  <a:moveTo>
                    <a:pt x="0" y="0"/>
                  </a:moveTo>
                  <a:lnTo>
                    <a:pt x="0" y="24"/>
                  </a:lnTo>
                  <a:lnTo>
                    <a:pt x="6" y="27"/>
                  </a:lnTo>
                  <a:lnTo>
                    <a:pt x="15" y="47"/>
                  </a:lnTo>
                  <a:lnTo>
                    <a:pt x="19" y="64"/>
                  </a:lnTo>
                  <a:lnTo>
                    <a:pt x="19" y="36"/>
                  </a:lnTo>
                  <a:lnTo>
                    <a:pt x="12" y="24"/>
                  </a:lnTo>
                  <a:lnTo>
                    <a:pt x="0"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80" name="Freeform 70"/>
            <p:cNvSpPr>
              <a:spLocks/>
            </p:cNvSpPr>
            <p:nvPr/>
          </p:nvSpPr>
          <p:spPr bwMode="auto">
            <a:xfrm>
              <a:off x="3878" y="3211"/>
              <a:ext cx="87" cy="108"/>
            </a:xfrm>
            <a:custGeom>
              <a:avLst/>
              <a:gdLst>
                <a:gd name="T0" fmla="*/ 0 w 87"/>
                <a:gd name="T1" fmla="*/ 0 h 108"/>
                <a:gd name="T2" fmla="*/ 21 w 87"/>
                <a:gd name="T3" fmla="*/ 12 h 108"/>
                <a:gd name="T4" fmla="*/ 26 w 87"/>
                <a:gd name="T5" fmla="*/ 35 h 108"/>
                <a:gd name="T6" fmla="*/ 29 w 87"/>
                <a:gd name="T7" fmla="*/ 29 h 108"/>
                <a:gd name="T8" fmla="*/ 44 w 87"/>
                <a:gd name="T9" fmla="*/ 47 h 108"/>
                <a:gd name="T10" fmla="*/ 53 w 87"/>
                <a:gd name="T11" fmla="*/ 70 h 108"/>
                <a:gd name="T12" fmla="*/ 61 w 87"/>
                <a:gd name="T13" fmla="*/ 82 h 108"/>
                <a:gd name="T14" fmla="*/ 75 w 87"/>
                <a:gd name="T15" fmla="*/ 82 h 108"/>
                <a:gd name="T16" fmla="*/ 78 w 87"/>
                <a:gd name="T17" fmla="*/ 96 h 108"/>
                <a:gd name="T18" fmla="*/ 76 w 87"/>
                <a:gd name="T19" fmla="*/ 108 h 108"/>
                <a:gd name="T20" fmla="*/ 87 w 87"/>
                <a:gd name="T21" fmla="*/ 75 h 108"/>
                <a:gd name="T22" fmla="*/ 85 w 87"/>
                <a:gd name="T23" fmla="*/ 59 h 108"/>
                <a:gd name="T24" fmla="*/ 72 w 87"/>
                <a:gd name="T25" fmla="*/ 43 h 108"/>
                <a:gd name="T26" fmla="*/ 58 w 87"/>
                <a:gd name="T27" fmla="*/ 27 h 108"/>
                <a:gd name="T28" fmla="*/ 38 w 87"/>
                <a:gd name="T29" fmla="*/ 17 h 108"/>
                <a:gd name="T30" fmla="*/ 0 w 87"/>
                <a:gd name="T31" fmla="*/ 0 h 1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7" h="108">
                  <a:moveTo>
                    <a:pt x="0" y="0"/>
                  </a:moveTo>
                  <a:lnTo>
                    <a:pt x="21" y="12"/>
                  </a:lnTo>
                  <a:lnTo>
                    <a:pt x="26" y="35"/>
                  </a:lnTo>
                  <a:lnTo>
                    <a:pt x="29" y="29"/>
                  </a:lnTo>
                  <a:lnTo>
                    <a:pt x="44" y="47"/>
                  </a:lnTo>
                  <a:lnTo>
                    <a:pt x="53" y="70"/>
                  </a:lnTo>
                  <a:lnTo>
                    <a:pt x="61" y="82"/>
                  </a:lnTo>
                  <a:lnTo>
                    <a:pt x="75" y="82"/>
                  </a:lnTo>
                  <a:lnTo>
                    <a:pt x="78" y="96"/>
                  </a:lnTo>
                  <a:lnTo>
                    <a:pt x="76" y="108"/>
                  </a:lnTo>
                  <a:lnTo>
                    <a:pt x="87" y="75"/>
                  </a:lnTo>
                  <a:lnTo>
                    <a:pt x="85" y="59"/>
                  </a:lnTo>
                  <a:lnTo>
                    <a:pt x="72" y="43"/>
                  </a:lnTo>
                  <a:lnTo>
                    <a:pt x="58" y="27"/>
                  </a:lnTo>
                  <a:lnTo>
                    <a:pt x="38" y="17"/>
                  </a:lnTo>
                  <a:lnTo>
                    <a:pt x="0"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81" name="Freeform 71"/>
            <p:cNvSpPr>
              <a:spLocks/>
            </p:cNvSpPr>
            <p:nvPr/>
          </p:nvSpPr>
          <p:spPr bwMode="auto">
            <a:xfrm>
              <a:off x="3855" y="3185"/>
              <a:ext cx="124" cy="96"/>
            </a:xfrm>
            <a:custGeom>
              <a:avLst/>
              <a:gdLst>
                <a:gd name="T0" fmla="*/ 0 w 124"/>
                <a:gd name="T1" fmla="*/ 0 h 96"/>
                <a:gd name="T2" fmla="*/ 2 w 124"/>
                <a:gd name="T3" fmla="*/ 9 h 96"/>
                <a:gd name="T4" fmla="*/ 22 w 124"/>
                <a:gd name="T5" fmla="*/ 15 h 96"/>
                <a:gd name="T6" fmla="*/ 32 w 124"/>
                <a:gd name="T7" fmla="*/ 15 h 96"/>
                <a:gd name="T8" fmla="*/ 46 w 124"/>
                <a:gd name="T9" fmla="*/ 21 h 96"/>
                <a:gd name="T10" fmla="*/ 66 w 124"/>
                <a:gd name="T11" fmla="*/ 37 h 96"/>
                <a:gd name="T12" fmla="*/ 81 w 124"/>
                <a:gd name="T13" fmla="*/ 43 h 96"/>
                <a:gd name="T14" fmla="*/ 101 w 124"/>
                <a:gd name="T15" fmla="*/ 61 h 96"/>
                <a:gd name="T16" fmla="*/ 110 w 124"/>
                <a:gd name="T17" fmla="*/ 75 h 96"/>
                <a:gd name="T18" fmla="*/ 118 w 124"/>
                <a:gd name="T19" fmla="*/ 96 h 96"/>
                <a:gd name="T20" fmla="*/ 124 w 124"/>
                <a:gd name="T21" fmla="*/ 76 h 96"/>
                <a:gd name="T22" fmla="*/ 118 w 124"/>
                <a:gd name="T23" fmla="*/ 59 h 96"/>
                <a:gd name="T24" fmla="*/ 104 w 124"/>
                <a:gd name="T25" fmla="*/ 41 h 96"/>
                <a:gd name="T26" fmla="*/ 84 w 124"/>
                <a:gd name="T27" fmla="*/ 26 h 96"/>
                <a:gd name="T28" fmla="*/ 57 w 124"/>
                <a:gd name="T29" fmla="*/ 11 h 96"/>
                <a:gd name="T30" fmla="*/ 43 w 124"/>
                <a:gd name="T31" fmla="*/ 3 h 96"/>
                <a:gd name="T32" fmla="*/ 23 w 124"/>
                <a:gd name="T33" fmla="*/ 0 h 96"/>
                <a:gd name="T34" fmla="*/ 0 w 124"/>
                <a:gd name="T35" fmla="*/ 0 h 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4" h="96">
                  <a:moveTo>
                    <a:pt x="0" y="0"/>
                  </a:moveTo>
                  <a:lnTo>
                    <a:pt x="2" y="9"/>
                  </a:lnTo>
                  <a:lnTo>
                    <a:pt x="22" y="15"/>
                  </a:lnTo>
                  <a:lnTo>
                    <a:pt x="32" y="15"/>
                  </a:lnTo>
                  <a:lnTo>
                    <a:pt x="46" y="21"/>
                  </a:lnTo>
                  <a:lnTo>
                    <a:pt x="66" y="37"/>
                  </a:lnTo>
                  <a:lnTo>
                    <a:pt x="81" y="43"/>
                  </a:lnTo>
                  <a:lnTo>
                    <a:pt x="101" y="61"/>
                  </a:lnTo>
                  <a:lnTo>
                    <a:pt x="110" y="75"/>
                  </a:lnTo>
                  <a:lnTo>
                    <a:pt x="118" y="96"/>
                  </a:lnTo>
                  <a:lnTo>
                    <a:pt x="124" y="76"/>
                  </a:lnTo>
                  <a:lnTo>
                    <a:pt x="118" y="59"/>
                  </a:lnTo>
                  <a:lnTo>
                    <a:pt x="104" y="41"/>
                  </a:lnTo>
                  <a:lnTo>
                    <a:pt x="84" y="26"/>
                  </a:lnTo>
                  <a:lnTo>
                    <a:pt x="57" y="11"/>
                  </a:lnTo>
                  <a:lnTo>
                    <a:pt x="43" y="3"/>
                  </a:lnTo>
                  <a:lnTo>
                    <a:pt x="23" y="0"/>
                  </a:lnTo>
                  <a:lnTo>
                    <a:pt x="0"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82" name="Freeform 72"/>
            <p:cNvSpPr>
              <a:spLocks/>
            </p:cNvSpPr>
            <p:nvPr/>
          </p:nvSpPr>
          <p:spPr bwMode="auto">
            <a:xfrm>
              <a:off x="3892" y="3174"/>
              <a:ext cx="82" cy="55"/>
            </a:xfrm>
            <a:custGeom>
              <a:avLst/>
              <a:gdLst>
                <a:gd name="T0" fmla="*/ 0 w 82"/>
                <a:gd name="T1" fmla="*/ 0 h 55"/>
                <a:gd name="T2" fmla="*/ 17 w 82"/>
                <a:gd name="T3" fmla="*/ 2 h 55"/>
                <a:gd name="T4" fmla="*/ 32 w 82"/>
                <a:gd name="T5" fmla="*/ 9 h 55"/>
                <a:gd name="T6" fmla="*/ 52 w 82"/>
                <a:gd name="T7" fmla="*/ 22 h 55"/>
                <a:gd name="T8" fmla="*/ 56 w 82"/>
                <a:gd name="T9" fmla="*/ 25 h 55"/>
                <a:gd name="T10" fmla="*/ 68 w 82"/>
                <a:gd name="T11" fmla="*/ 38 h 55"/>
                <a:gd name="T12" fmla="*/ 82 w 82"/>
                <a:gd name="T13" fmla="*/ 55 h 55"/>
                <a:gd name="T14" fmla="*/ 74 w 82"/>
                <a:gd name="T15" fmla="*/ 32 h 55"/>
                <a:gd name="T16" fmla="*/ 62 w 82"/>
                <a:gd name="T17" fmla="*/ 22 h 55"/>
                <a:gd name="T18" fmla="*/ 49 w 82"/>
                <a:gd name="T19" fmla="*/ 11 h 55"/>
                <a:gd name="T20" fmla="*/ 32 w 82"/>
                <a:gd name="T21" fmla="*/ 3 h 55"/>
                <a:gd name="T22" fmla="*/ 0 w 82"/>
                <a:gd name="T23" fmla="*/ 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2" h="55">
                  <a:moveTo>
                    <a:pt x="0" y="0"/>
                  </a:moveTo>
                  <a:lnTo>
                    <a:pt x="17" y="2"/>
                  </a:lnTo>
                  <a:lnTo>
                    <a:pt x="32" y="9"/>
                  </a:lnTo>
                  <a:lnTo>
                    <a:pt x="52" y="22"/>
                  </a:lnTo>
                  <a:lnTo>
                    <a:pt x="56" y="25"/>
                  </a:lnTo>
                  <a:lnTo>
                    <a:pt x="68" y="38"/>
                  </a:lnTo>
                  <a:lnTo>
                    <a:pt x="82" y="55"/>
                  </a:lnTo>
                  <a:lnTo>
                    <a:pt x="74" y="32"/>
                  </a:lnTo>
                  <a:lnTo>
                    <a:pt x="62" y="22"/>
                  </a:lnTo>
                  <a:lnTo>
                    <a:pt x="49" y="11"/>
                  </a:lnTo>
                  <a:lnTo>
                    <a:pt x="32" y="3"/>
                  </a:lnTo>
                  <a:lnTo>
                    <a:pt x="0"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83" name="Freeform 73"/>
            <p:cNvSpPr>
              <a:spLocks/>
            </p:cNvSpPr>
            <p:nvPr/>
          </p:nvSpPr>
          <p:spPr bwMode="auto">
            <a:xfrm>
              <a:off x="3182" y="3520"/>
              <a:ext cx="24" cy="46"/>
            </a:xfrm>
            <a:custGeom>
              <a:avLst/>
              <a:gdLst>
                <a:gd name="T0" fmla="*/ 24 w 24"/>
                <a:gd name="T1" fmla="*/ 0 h 46"/>
                <a:gd name="T2" fmla="*/ 3 w 24"/>
                <a:gd name="T3" fmla="*/ 9 h 46"/>
                <a:gd name="T4" fmla="*/ 0 w 24"/>
                <a:gd name="T5" fmla="*/ 15 h 46"/>
                <a:gd name="T6" fmla="*/ 0 w 24"/>
                <a:gd name="T7" fmla="*/ 30 h 46"/>
                <a:gd name="T8" fmla="*/ 0 w 24"/>
                <a:gd name="T9" fmla="*/ 46 h 46"/>
                <a:gd name="T10" fmla="*/ 24 w 24"/>
                <a:gd name="T11" fmla="*/ 0 h 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6">
                  <a:moveTo>
                    <a:pt x="24" y="0"/>
                  </a:moveTo>
                  <a:lnTo>
                    <a:pt x="3" y="9"/>
                  </a:lnTo>
                  <a:lnTo>
                    <a:pt x="0" y="15"/>
                  </a:lnTo>
                  <a:lnTo>
                    <a:pt x="0" y="30"/>
                  </a:lnTo>
                  <a:lnTo>
                    <a:pt x="0" y="46"/>
                  </a:lnTo>
                  <a:lnTo>
                    <a:pt x="24"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84" name="Freeform 74"/>
            <p:cNvSpPr>
              <a:spLocks/>
            </p:cNvSpPr>
            <p:nvPr/>
          </p:nvSpPr>
          <p:spPr bwMode="auto">
            <a:xfrm>
              <a:off x="3319" y="3489"/>
              <a:ext cx="71" cy="178"/>
            </a:xfrm>
            <a:custGeom>
              <a:avLst/>
              <a:gdLst>
                <a:gd name="T0" fmla="*/ 24 w 71"/>
                <a:gd name="T1" fmla="*/ 0 h 178"/>
                <a:gd name="T2" fmla="*/ 23 w 71"/>
                <a:gd name="T3" fmla="*/ 23 h 178"/>
                <a:gd name="T4" fmla="*/ 11 w 71"/>
                <a:gd name="T5" fmla="*/ 25 h 178"/>
                <a:gd name="T6" fmla="*/ 1 w 71"/>
                <a:gd name="T7" fmla="*/ 15 h 178"/>
                <a:gd name="T8" fmla="*/ 0 w 71"/>
                <a:gd name="T9" fmla="*/ 35 h 178"/>
                <a:gd name="T10" fmla="*/ 15 w 71"/>
                <a:gd name="T11" fmla="*/ 55 h 178"/>
                <a:gd name="T12" fmla="*/ 17 w 71"/>
                <a:gd name="T13" fmla="*/ 72 h 178"/>
                <a:gd name="T14" fmla="*/ 1 w 71"/>
                <a:gd name="T15" fmla="*/ 60 h 178"/>
                <a:gd name="T16" fmla="*/ 11 w 71"/>
                <a:gd name="T17" fmla="*/ 90 h 178"/>
                <a:gd name="T18" fmla="*/ 21 w 71"/>
                <a:gd name="T19" fmla="*/ 121 h 178"/>
                <a:gd name="T20" fmla="*/ 21 w 71"/>
                <a:gd name="T21" fmla="*/ 138 h 178"/>
                <a:gd name="T22" fmla="*/ 43 w 71"/>
                <a:gd name="T23" fmla="*/ 133 h 178"/>
                <a:gd name="T24" fmla="*/ 68 w 71"/>
                <a:gd name="T25" fmla="*/ 178 h 178"/>
                <a:gd name="T26" fmla="*/ 65 w 71"/>
                <a:gd name="T27" fmla="*/ 159 h 178"/>
                <a:gd name="T28" fmla="*/ 68 w 71"/>
                <a:gd name="T29" fmla="*/ 133 h 178"/>
                <a:gd name="T30" fmla="*/ 71 w 71"/>
                <a:gd name="T31" fmla="*/ 115 h 178"/>
                <a:gd name="T32" fmla="*/ 56 w 71"/>
                <a:gd name="T33" fmla="*/ 113 h 178"/>
                <a:gd name="T34" fmla="*/ 50 w 71"/>
                <a:gd name="T35" fmla="*/ 104 h 178"/>
                <a:gd name="T36" fmla="*/ 64 w 71"/>
                <a:gd name="T37" fmla="*/ 57 h 178"/>
                <a:gd name="T38" fmla="*/ 24 w 71"/>
                <a:gd name="T39" fmla="*/ 0 h 1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 h="178">
                  <a:moveTo>
                    <a:pt x="24" y="0"/>
                  </a:moveTo>
                  <a:lnTo>
                    <a:pt x="23" y="23"/>
                  </a:lnTo>
                  <a:lnTo>
                    <a:pt x="11" y="25"/>
                  </a:lnTo>
                  <a:lnTo>
                    <a:pt x="1" y="15"/>
                  </a:lnTo>
                  <a:lnTo>
                    <a:pt x="0" y="35"/>
                  </a:lnTo>
                  <a:lnTo>
                    <a:pt x="15" y="55"/>
                  </a:lnTo>
                  <a:lnTo>
                    <a:pt x="17" y="72"/>
                  </a:lnTo>
                  <a:lnTo>
                    <a:pt x="1" y="60"/>
                  </a:lnTo>
                  <a:lnTo>
                    <a:pt x="11" y="90"/>
                  </a:lnTo>
                  <a:lnTo>
                    <a:pt x="21" y="121"/>
                  </a:lnTo>
                  <a:lnTo>
                    <a:pt x="21" y="138"/>
                  </a:lnTo>
                  <a:lnTo>
                    <a:pt x="43" y="133"/>
                  </a:lnTo>
                  <a:lnTo>
                    <a:pt x="68" y="178"/>
                  </a:lnTo>
                  <a:lnTo>
                    <a:pt x="65" y="159"/>
                  </a:lnTo>
                  <a:lnTo>
                    <a:pt x="68" y="133"/>
                  </a:lnTo>
                  <a:lnTo>
                    <a:pt x="71" y="115"/>
                  </a:lnTo>
                  <a:lnTo>
                    <a:pt x="56" y="113"/>
                  </a:lnTo>
                  <a:lnTo>
                    <a:pt x="50" y="104"/>
                  </a:lnTo>
                  <a:lnTo>
                    <a:pt x="64" y="57"/>
                  </a:lnTo>
                  <a:lnTo>
                    <a:pt x="24"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85" name="Freeform 75"/>
            <p:cNvSpPr>
              <a:spLocks/>
            </p:cNvSpPr>
            <p:nvPr/>
          </p:nvSpPr>
          <p:spPr bwMode="auto">
            <a:xfrm>
              <a:off x="3366" y="3668"/>
              <a:ext cx="73" cy="125"/>
            </a:xfrm>
            <a:custGeom>
              <a:avLst/>
              <a:gdLst>
                <a:gd name="T0" fmla="*/ 24 w 73"/>
                <a:gd name="T1" fmla="*/ 0 h 125"/>
                <a:gd name="T2" fmla="*/ 32 w 73"/>
                <a:gd name="T3" fmla="*/ 17 h 125"/>
                <a:gd name="T4" fmla="*/ 21 w 73"/>
                <a:gd name="T5" fmla="*/ 46 h 125"/>
                <a:gd name="T6" fmla="*/ 34 w 73"/>
                <a:gd name="T7" fmla="*/ 89 h 125"/>
                <a:gd name="T8" fmla="*/ 73 w 73"/>
                <a:gd name="T9" fmla="*/ 125 h 125"/>
                <a:gd name="T10" fmla="*/ 29 w 73"/>
                <a:gd name="T11" fmla="*/ 78 h 125"/>
                <a:gd name="T12" fmla="*/ 18 w 73"/>
                <a:gd name="T13" fmla="*/ 61 h 125"/>
                <a:gd name="T14" fmla="*/ 0 w 73"/>
                <a:gd name="T15" fmla="*/ 61 h 125"/>
                <a:gd name="T16" fmla="*/ 24 w 73"/>
                <a:gd name="T17" fmla="*/ 0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3" h="125">
                  <a:moveTo>
                    <a:pt x="24" y="0"/>
                  </a:moveTo>
                  <a:lnTo>
                    <a:pt x="32" y="17"/>
                  </a:lnTo>
                  <a:lnTo>
                    <a:pt x="21" y="46"/>
                  </a:lnTo>
                  <a:lnTo>
                    <a:pt x="34" y="89"/>
                  </a:lnTo>
                  <a:lnTo>
                    <a:pt x="73" y="125"/>
                  </a:lnTo>
                  <a:lnTo>
                    <a:pt x="29" y="78"/>
                  </a:lnTo>
                  <a:lnTo>
                    <a:pt x="18" y="61"/>
                  </a:lnTo>
                  <a:lnTo>
                    <a:pt x="0" y="61"/>
                  </a:lnTo>
                  <a:lnTo>
                    <a:pt x="24" y="0"/>
                  </a:lnTo>
                  <a:close/>
                </a:path>
              </a:pathLst>
            </a:custGeom>
            <a:solidFill>
              <a:srgbClr val="0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7831" name="Freeform 76"/>
          <p:cNvSpPr>
            <a:spLocks/>
          </p:cNvSpPr>
          <p:nvPr/>
        </p:nvSpPr>
        <p:spPr bwMode="auto">
          <a:xfrm>
            <a:off x="5597525" y="4286250"/>
            <a:ext cx="481013" cy="363538"/>
          </a:xfrm>
          <a:custGeom>
            <a:avLst/>
            <a:gdLst>
              <a:gd name="T0" fmla="*/ 65524131 w 303"/>
              <a:gd name="T1" fmla="*/ 521673855 h 229"/>
              <a:gd name="T2" fmla="*/ 30241906 w 303"/>
              <a:gd name="T3" fmla="*/ 504031943 h 229"/>
              <a:gd name="T4" fmla="*/ 7561270 w 303"/>
              <a:gd name="T5" fmla="*/ 481351300 h 229"/>
              <a:gd name="T6" fmla="*/ 0 w 303"/>
              <a:gd name="T7" fmla="*/ 451109383 h 229"/>
              <a:gd name="T8" fmla="*/ 5040318 w 303"/>
              <a:gd name="T9" fmla="*/ 423386832 h 229"/>
              <a:gd name="T10" fmla="*/ 22682224 w 303"/>
              <a:gd name="T11" fmla="*/ 405746508 h 229"/>
              <a:gd name="T12" fmla="*/ 27722541 w 303"/>
              <a:gd name="T13" fmla="*/ 347782041 h 229"/>
              <a:gd name="T14" fmla="*/ 65524131 w 303"/>
              <a:gd name="T15" fmla="*/ 299899800 h 229"/>
              <a:gd name="T16" fmla="*/ 78125719 w 303"/>
              <a:gd name="T17" fmla="*/ 246975652 h 229"/>
              <a:gd name="T18" fmla="*/ 93246672 w 303"/>
              <a:gd name="T19" fmla="*/ 194053092 h 229"/>
              <a:gd name="T20" fmla="*/ 126007943 w 303"/>
              <a:gd name="T21" fmla="*/ 138609578 h 229"/>
              <a:gd name="T22" fmla="*/ 158770803 w 303"/>
              <a:gd name="T23" fmla="*/ 93246703 h 229"/>
              <a:gd name="T24" fmla="*/ 183972391 w 303"/>
              <a:gd name="T25" fmla="*/ 63004787 h 229"/>
              <a:gd name="T26" fmla="*/ 206653027 w 303"/>
              <a:gd name="T27" fmla="*/ 42843509 h 229"/>
              <a:gd name="T28" fmla="*/ 254536840 w 303"/>
              <a:gd name="T29" fmla="*/ 27722551 h 229"/>
              <a:gd name="T30" fmla="*/ 322580335 w 303"/>
              <a:gd name="T31" fmla="*/ 7561273 h 229"/>
              <a:gd name="T32" fmla="*/ 365423830 w 303"/>
              <a:gd name="T33" fmla="*/ 0 h 229"/>
              <a:gd name="T34" fmla="*/ 388104466 w 303"/>
              <a:gd name="T35" fmla="*/ 0 h 229"/>
              <a:gd name="T36" fmla="*/ 433467326 w 303"/>
              <a:gd name="T37" fmla="*/ 5040319 h 229"/>
              <a:gd name="T38" fmla="*/ 468749550 w 303"/>
              <a:gd name="T39" fmla="*/ 7561273 h 229"/>
              <a:gd name="T40" fmla="*/ 514112409 w 303"/>
              <a:gd name="T41" fmla="*/ 22682231 h 229"/>
              <a:gd name="T42" fmla="*/ 549394634 w 303"/>
              <a:gd name="T43" fmla="*/ 30241917 h 229"/>
              <a:gd name="T44" fmla="*/ 592238128 w 303"/>
              <a:gd name="T45" fmla="*/ 57964467 h 229"/>
              <a:gd name="T46" fmla="*/ 635080035 w 303"/>
              <a:gd name="T47" fmla="*/ 103327342 h 229"/>
              <a:gd name="T48" fmla="*/ 672883212 w 303"/>
              <a:gd name="T49" fmla="*/ 158770856 h 229"/>
              <a:gd name="T50" fmla="*/ 705644483 w 303"/>
              <a:gd name="T51" fmla="*/ 201612777 h 229"/>
              <a:gd name="T52" fmla="*/ 725805754 w 303"/>
              <a:gd name="T53" fmla="*/ 267136930 h 229"/>
              <a:gd name="T54" fmla="*/ 738407343 w 303"/>
              <a:gd name="T55" fmla="*/ 327620763 h 229"/>
              <a:gd name="T56" fmla="*/ 753528296 w 303"/>
              <a:gd name="T57" fmla="*/ 385585230 h 229"/>
              <a:gd name="T58" fmla="*/ 763608931 w 303"/>
              <a:gd name="T59" fmla="*/ 423386832 h 229"/>
              <a:gd name="T60" fmla="*/ 763608931 w 303"/>
              <a:gd name="T61" fmla="*/ 471270661 h 229"/>
              <a:gd name="T62" fmla="*/ 763608931 w 303"/>
              <a:gd name="T63" fmla="*/ 516633536 h 229"/>
              <a:gd name="T64" fmla="*/ 761087979 w 303"/>
              <a:gd name="T65" fmla="*/ 531754494 h 229"/>
              <a:gd name="T66" fmla="*/ 748487978 w 303"/>
              <a:gd name="T67" fmla="*/ 551915772 h 229"/>
              <a:gd name="T68" fmla="*/ 698084801 w 303"/>
              <a:gd name="T69" fmla="*/ 577117369 h 229"/>
              <a:gd name="T70" fmla="*/ 65524131 w 303"/>
              <a:gd name="T71" fmla="*/ 521673855 h 2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3" h="229">
                <a:moveTo>
                  <a:pt x="26" y="207"/>
                </a:moveTo>
                <a:lnTo>
                  <a:pt x="12" y="200"/>
                </a:lnTo>
                <a:lnTo>
                  <a:pt x="3" y="191"/>
                </a:lnTo>
                <a:lnTo>
                  <a:pt x="0" y="179"/>
                </a:lnTo>
                <a:lnTo>
                  <a:pt x="2" y="168"/>
                </a:lnTo>
                <a:lnTo>
                  <a:pt x="9" y="161"/>
                </a:lnTo>
                <a:lnTo>
                  <a:pt x="11" y="138"/>
                </a:lnTo>
                <a:lnTo>
                  <a:pt x="26" y="119"/>
                </a:lnTo>
                <a:lnTo>
                  <a:pt x="31" y="98"/>
                </a:lnTo>
                <a:lnTo>
                  <a:pt x="37" y="77"/>
                </a:lnTo>
                <a:lnTo>
                  <a:pt x="50" y="55"/>
                </a:lnTo>
                <a:lnTo>
                  <a:pt x="63" y="37"/>
                </a:lnTo>
                <a:lnTo>
                  <a:pt x="73" y="25"/>
                </a:lnTo>
                <a:lnTo>
                  <a:pt x="82" y="17"/>
                </a:lnTo>
                <a:lnTo>
                  <a:pt x="101" y="11"/>
                </a:lnTo>
                <a:lnTo>
                  <a:pt x="128" y="3"/>
                </a:lnTo>
                <a:lnTo>
                  <a:pt x="145" y="0"/>
                </a:lnTo>
                <a:lnTo>
                  <a:pt x="154" y="0"/>
                </a:lnTo>
                <a:lnTo>
                  <a:pt x="172" y="2"/>
                </a:lnTo>
                <a:lnTo>
                  <a:pt x="186" y="3"/>
                </a:lnTo>
                <a:lnTo>
                  <a:pt x="204" y="9"/>
                </a:lnTo>
                <a:lnTo>
                  <a:pt x="218" y="12"/>
                </a:lnTo>
                <a:lnTo>
                  <a:pt x="235" y="23"/>
                </a:lnTo>
                <a:lnTo>
                  <a:pt x="252" y="41"/>
                </a:lnTo>
                <a:lnTo>
                  <a:pt x="267" y="63"/>
                </a:lnTo>
                <a:lnTo>
                  <a:pt x="280" y="80"/>
                </a:lnTo>
                <a:lnTo>
                  <a:pt x="288" y="106"/>
                </a:lnTo>
                <a:lnTo>
                  <a:pt x="293" y="130"/>
                </a:lnTo>
                <a:lnTo>
                  <a:pt x="299" y="153"/>
                </a:lnTo>
                <a:lnTo>
                  <a:pt x="303" y="168"/>
                </a:lnTo>
                <a:lnTo>
                  <a:pt x="303" y="187"/>
                </a:lnTo>
                <a:lnTo>
                  <a:pt x="303" y="205"/>
                </a:lnTo>
                <a:lnTo>
                  <a:pt x="302" y="211"/>
                </a:lnTo>
                <a:lnTo>
                  <a:pt x="297" y="219"/>
                </a:lnTo>
                <a:lnTo>
                  <a:pt x="277" y="229"/>
                </a:lnTo>
                <a:lnTo>
                  <a:pt x="26" y="207"/>
                </a:lnTo>
                <a:close/>
              </a:path>
            </a:pathLst>
          </a:custGeom>
          <a:solidFill>
            <a:srgbClr val="FFCC00"/>
          </a:solidFill>
          <a:ln w="4763">
            <a:solidFill>
              <a:srgbClr val="000000"/>
            </a:solidFill>
            <a:prstDash val="solid"/>
            <a:round/>
            <a:headEnd/>
            <a:tailEnd/>
          </a:ln>
        </p:spPr>
        <p:txBody>
          <a:bodyPr/>
          <a:lstStyle/>
          <a:p>
            <a:endParaRPr lang="en-US"/>
          </a:p>
        </p:txBody>
      </p:sp>
      <p:sp>
        <p:nvSpPr>
          <p:cNvPr id="77832" name="Freeform 77"/>
          <p:cNvSpPr>
            <a:spLocks/>
          </p:cNvSpPr>
          <p:nvPr/>
        </p:nvSpPr>
        <p:spPr bwMode="auto">
          <a:xfrm>
            <a:off x="5611813" y="4560888"/>
            <a:ext cx="438150" cy="403225"/>
          </a:xfrm>
          <a:custGeom>
            <a:avLst/>
            <a:gdLst>
              <a:gd name="T0" fmla="*/ 47883763 w 276"/>
              <a:gd name="T1" fmla="*/ 211693125 h 254"/>
              <a:gd name="T2" fmla="*/ 42843450 w 276"/>
              <a:gd name="T3" fmla="*/ 249496263 h 254"/>
              <a:gd name="T4" fmla="*/ 42843450 w 276"/>
              <a:gd name="T5" fmla="*/ 304939700 h 254"/>
              <a:gd name="T6" fmla="*/ 50403125 w 276"/>
              <a:gd name="T7" fmla="*/ 322580000 h 254"/>
              <a:gd name="T8" fmla="*/ 57964388 w 276"/>
              <a:gd name="T9" fmla="*/ 345262200 h 254"/>
              <a:gd name="T10" fmla="*/ 70564375 w 276"/>
              <a:gd name="T11" fmla="*/ 357862188 h 254"/>
              <a:gd name="T12" fmla="*/ 80645000 w 276"/>
              <a:gd name="T13" fmla="*/ 385584700 h 254"/>
              <a:gd name="T14" fmla="*/ 80645000 w 276"/>
              <a:gd name="T15" fmla="*/ 420866888 h 254"/>
              <a:gd name="T16" fmla="*/ 93246575 w 276"/>
              <a:gd name="T17" fmla="*/ 458668438 h 254"/>
              <a:gd name="T18" fmla="*/ 95765938 w 276"/>
              <a:gd name="T19" fmla="*/ 481350638 h 254"/>
              <a:gd name="T20" fmla="*/ 100806250 w 276"/>
              <a:gd name="T21" fmla="*/ 511592513 h 254"/>
              <a:gd name="T22" fmla="*/ 108367513 w 276"/>
              <a:gd name="T23" fmla="*/ 559474688 h 254"/>
              <a:gd name="T24" fmla="*/ 123488450 w 276"/>
              <a:gd name="T25" fmla="*/ 589716563 h 254"/>
              <a:gd name="T26" fmla="*/ 176410938 w 276"/>
              <a:gd name="T27" fmla="*/ 635079375 h 254"/>
              <a:gd name="T28" fmla="*/ 241935000 w 276"/>
              <a:gd name="T29" fmla="*/ 640119688 h 254"/>
              <a:gd name="T30" fmla="*/ 322580000 w 276"/>
              <a:gd name="T31" fmla="*/ 624998750 h 254"/>
              <a:gd name="T32" fmla="*/ 433466875 w 276"/>
              <a:gd name="T33" fmla="*/ 607358450 h 254"/>
              <a:gd name="T34" fmla="*/ 491431263 w 276"/>
              <a:gd name="T35" fmla="*/ 584676250 h 254"/>
              <a:gd name="T36" fmla="*/ 526713450 w 276"/>
              <a:gd name="T37" fmla="*/ 546874700 h 254"/>
              <a:gd name="T38" fmla="*/ 549394063 w 276"/>
              <a:gd name="T39" fmla="*/ 509071563 h 254"/>
              <a:gd name="T40" fmla="*/ 561995638 w 276"/>
              <a:gd name="T41" fmla="*/ 468749063 h 254"/>
              <a:gd name="T42" fmla="*/ 622479388 w 276"/>
              <a:gd name="T43" fmla="*/ 428426563 h 254"/>
              <a:gd name="T44" fmla="*/ 680442188 w 276"/>
              <a:gd name="T45" fmla="*/ 307459063 h 254"/>
              <a:gd name="T46" fmla="*/ 688003450 w 276"/>
              <a:gd name="T47" fmla="*/ 272176875 h 254"/>
              <a:gd name="T48" fmla="*/ 675401875 w 276"/>
              <a:gd name="T49" fmla="*/ 214214075 h 254"/>
              <a:gd name="T50" fmla="*/ 693043763 w 276"/>
              <a:gd name="T51" fmla="*/ 206652813 h 254"/>
              <a:gd name="T52" fmla="*/ 695563125 w 276"/>
              <a:gd name="T53" fmla="*/ 189012513 h 254"/>
              <a:gd name="T54" fmla="*/ 675401875 w 276"/>
              <a:gd name="T55" fmla="*/ 166330313 h 254"/>
              <a:gd name="T56" fmla="*/ 672882513 w 276"/>
              <a:gd name="T57" fmla="*/ 93246575 h 254"/>
              <a:gd name="T58" fmla="*/ 657761575 w 276"/>
              <a:gd name="T59" fmla="*/ 65524063 h 254"/>
              <a:gd name="T60" fmla="*/ 607358450 w 276"/>
              <a:gd name="T61" fmla="*/ 30241875 h 254"/>
              <a:gd name="T62" fmla="*/ 549394063 w 276"/>
              <a:gd name="T63" fmla="*/ 10080625 h 254"/>
              <a:gd name="T64" fmla="*/ 415826575 w 276"/>
              <a:gd name="T65" fmla="*/ 0 h 254"/>
              <a:gd name="T66" fmla="*/ 284778450 w 276"/>
              <a:gd name="T67" fmla="*/ 0 h 254"/>
              <a:gd name="T68" fmla="*/ 143649700 w 276"/>
              <a:gd name="T69" fmla="*/ 0 h 254"/>
              <a:gd name="T70" fmla="*/ 65524063 w 276"/>
              <a:gd name="T71" fmla="*/ 0 h 254"/>
              <a:gd name="T72" fmla="*/ 7561263 w 276"/>
              <a:gd name="T73" fmla="*/ 0 h 254"/>
              <a:gd name="T74" fmla="*/ 0 w 276"/>
              <a:gd name="T75" fmla="*/ 20161250 h 254"/>
              <a:gd name="T76" fmla="*/ 0 w 276"/>
              <a:gd name="T77" fmla="*/ 45362813 h 254"/>
              <a:gd name="T78" fmla="*/ 50403125 w 276"/>
              <a:gd name="T79" fmla="*/ 85685313 h 254"/>
              <a:gd name="T80" fmla="*/ 35282188 w 276"/>
              <a:gd name="T81" fmla="*/ 158770638 h 254"/>
              <a:gd name="T82" fmla="*/ 50403125 w 276"/>
              <a:gd name="T83" fmla="*/ 158770638 h 254"/>
              <a:gd name="T84" fmla="*/ 50403125 w 276"/>
              <a:gd name="T85" fmla="*/ 176410938 h 254"/>
              <a:gd name="T86" fmla="*/ 47883763 w 276"/>
              <a:gd name="T87" fmla="*/ 211693125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76" h="254">
                <a:moveTo>
                  <a:pt x="19" y="84"/>
                </a:moveTo>
                <a:lnTo>
                  <a:pt x="17" y="99"/>
                </a:lnTo>
                <a:lnTo>
                  <a:pt x="17" y="121"/>
                </a:lnTo>
                <a:lnTo>
                  <a:pt x="20" y="128"/>
                </a:lnTo>
                <a:lnTo>
                  <a:pt x="23" y="137"/>
                </a:lnTo>
                <a:lnTo>
                  <a:pt x="28" y="142"/>
                </a:lnTo>
                <a:lnTo>
                  <a:pt x="32" y="153"/>
                </a:lnTo>
                <a:lnTo>
                  <a:pt x="32" y="167"/>
                </a:lnTo>
                <a:lnTo>
                  <a:pt x="37" y="182"/>
                </a:lnTo>
                <a:lnTo>
                  <a:pt x="38" y="191"/>
                </a:lnTo>
                <a:lnTo>
                  <a:pt x="40" y="203"/>
                </a:lnTo>
                <a:lnTo>
                  <a:pt x="43" y="222"/>
                </a:lnTo>
                <a:lnTo>
                  <a:pt x="49" y="234"/>
                </a:lnTo>
                <a:lnTo>
                  <a:pt x="70" y="252"/>
                </a:lnTo>
                <a:lnTo>
                  <a:pt x="96" y="254"/>
                </a:lnTo>
                <a:lnTo>
                  <a:pt x="128" y="248"/>
                </a:lnTo>
                <a:lnTo>
                  <a:pt x="172" y="241"/>
                </a:lnTo>
                <a:lnTo>
                  <a:pt x="195" y="232"/>
                </a:lnTo>
                <a:lnTo>
                  <a:pt x="209" y="217"/>
                </a:lnTo>
                <a:lnTo>
                  <a:pt x="218" y="202"/>
                </a:lnTo>
                <a:lnTo>
                  <a:pt x="223" y="186"/>
                </a:lnTo>
                <a:lnTo>
                  <a:pt x="247" y="170"/>
                </a:lnTo>
                <a:lnTo>
                  <a:pt x="270" y="122"/>
                </a:lnTo>
                <a:lnTo>
                  <a:pt x="273" y="108"/>
                </a:lnTo>
                <a:lnTo>
                  <a:pt x="268" y="85"/>
                </a:lnTo>
                <a:lnTo>
                  <a:pt x="275" y="82"/>
                </a:lnTo>
                <a:lnTo>
                  <a:pt x="276" y="75"/>
                </a:lnTo>
                <a:lnTo>
                  <a:pt x="268" y="66"/>
                </a:lnTo>
                <a:lnTo>
                  <a:pt x="267" y="37"/>
                </a:lnTo>
                <a:lnTo>
                  <a:pt x="261" y="26"/>
                </a:lnTo>
                <a:lnTo>
                  <a:pt x="241" y="12"/>
                </a:lnTo>
                <a:lnTo>
                  <a:pt x="218" y="4"/>
                </a:lnTo>
                <a:lnTo>
                  <a:pt x="165" y="0"/>
                </a:lnTo>
                <a:lnTo>
                  <a:pt x="113" y="0"/>
                </a:lnTo>
                <a:lnTo>
                  <a:pt x="57" y="0"/>
                </a:lnTo>
                <a:lnTo>
                  <a:pt x="26" y="0"/>
                </a:lnTo>
                <a:lnTo>
                  <a:pt x="3" y="0"/>
                </a:lnTo>
                <a:lnTo>
                  <a:pt x="0" y="8"/>
                </a:lnTo>
                <a:lnTo>
                  <a:pt x="0" y="18"/>
                </a:lnTo>
                <a:lnTo>
                  <a:pt x="20" y="34"/>
                </a:lnTo>
                <a:lnTo>
                  <a:pt x="14" y="63"/>
                </a:lnTo>
                <a:lnTo>
                  <a:pt x="20" y="63"/>
                </a:lnTo>
                <a:lnTo>
                  <a:pt x="20" y="70"/>
                </a:lnTo>
                <a:lnTo>
                  <a:pt x="19" y="84"/>
                </a:lnTo>
                <a:close/>
              </a:path>
            </a:pathLst>
          </a:custGeom>
          <a:solidFill>
            <a:srgbClr val="FFC080"/>
          </a:solidFill>
          <a:ln w="4763">
            <a:solidFill>
              <a:srgbClr val="402000"/>
            </a:solidFill>
            <a:prstDash val="solid"/>
            <a:round/>
            <a:headEnd/>
            <a:tailEnd/>
          </a:ln>
        </p:spPr>
        <p:txBody>
          <a:bodyPr/>
          <a:lstStyle/>
          <a:p>
            <a:endParaRPr lang="en-US"/>
          </a:p>
        </p:txBody>
      </p:sp>
      <p:sp>
        <p:nvSpPr>
          <p:cNvPr id="77833" name="Freeform 78"/>
          <p:cNvSpPr>
            <a:spLocks/>
          </p:cNvSpPr>
          <p:nvPr/>
        </p:nvSpPr>
        <p:spPr bwMode="auto">
          <a:xfrm>
            <a:off x="5611813" y="4560888"/>
            <a:ext cx="436562" cy="395287"/>
          </a:xfrm>
          <a:custGeom>
            <a:avLst/>
            <a:gdLst>
              <a:gd name="T0" fmla="*/ 5040307 w 275"/>
              <a:gd name="T1" fmla="*/ 45362755 h 249"/>
              <a:gd name="T2" fmla="*/ 12599973 w 275"/>
              <a:gd name="T3" fmla="*/ 2519359 h 249"/>
              <a:gd name="T4" fmla="*/ 327619937 w 275"/>
              <a:gd name="T5" fmla="*/ 0 h 249"/>
              <a:gd name="T6" fmla="*/ 556953100 w 275"/>
              <a:gd name="T7" fmla="*/ 15120918 h 249"/>
              <a:gd name="T8" fmla="*/ 652718927 w 275"/>
              <a:gd name="T9" fmla="*/ 65523980 h 249"/>
              <a:gd name="T10" fmla="*/ 672880154 w 275"/>
              <a:gd name="T11" fmla="*/ 138607625 h 249"/>
              <a:gd name="T12" fmla="*/ 693041381 w 275"/>
              <a:gd name="T13" fmla="*/ 189010686 h 249"/>
              <a:gd name="T14" fmla="*/ 675401101 w 275"/>
              <a:gd name="T15" fmla="*/ 211692857 h 249"/>
              <a:gd name="T16" fmla="*/ 680441408 w 275"/>
              <a:gd name="T17" fmla="*/ 297378061 h 249"/>
              <a:gd name="T18" fmla="*/ 614917421 w 275"/>
              <a:gd name="T19" fmla="*/ 430945380 h 249"/>
              <a:gd name="T20" fmla="*/ 556953100 w 275"/>
              <a:gd name="T21" fmla="*/ 468748470 h 249"/>
              <a:gd name="T22" fmla="*/ 496469419 w 275"/>
              <a:gd name="T23" fmla="*/ 582154564 h 249"/>
              <a:gd name="T24" fmla="*/ 342740857 w 275"/>
              <a:gd name="T25" fmla="*/ 627517319 h 249"/>
              <a:gd name="T26" fmla="*/ 307458710 w 275"/>
              <a:gd name="T27" fmla="*/ 597275482 h 249"/>
              <a:gd name="T28" fmla="*/ 297378097 w 275"/>
              <a:gd name="T29" fmla="*/ 531751502 h 249"/>
              <a:gd name="T30" fmla="*/ 249494389 w 275"/>
              <a:gd name="T31" fmla="*/ 519151531 h 249"/>
              <a:gd name="T32" fmla="*/ 226813803 w 275"/>
              <a:gd name="T33" fmla="*/ 509070919 h 249"/>
              <a:gd name="T34" fmla="*/ 284776536 w 275"/>
              <a:gd name="T35" fmla="*/ 504030612 h 249"/>
              <a:gd name="T36" fmla="*/ 262095950 w 275"/>
              <a:gd name="T37" fmla="*/ 481348441 h 249"/>
              <a:gd name="T38" fmla="*/ 262095950 w 275"/>
              <a:gd name="T39" fmla="*/ 451106604 h 249"/>
              <a:gd name="T40" fmla="*/ 277216870 w 275"/>
              <a:gd name="T41" fmla="*/ 403224490 h 249"/>
              <a:gd name="T42" fmla="*/ 269655616 w 275"/>
              <a:gd name="T43" fmla="*/ 378022959 h 249"/>
              <a:gd name="T44" fmla="*/ 246975030 w 275"/>
              <a:gd name="T45" fmla="*/ 385582625 h 249"/>
              <a:gd name="T46" fmla="*/ 246975030 w 275"/>
              <a:gd name="T47" fmla="*/ 345260176 h 249"/>
              <a:gd name="T48" fmla="*/ 262095950 w 275"/>
              <a:gd name="T49" fmla="*/ 337700510 h 249"/>
              <a:gd name="T50" fmla="*/ 277216870 w 275"/>
              <a:gd name="T51" fmla="*/ 189010686 h 249"/>
              <a:gd name="T52" fmla="*/ 284776536 w 275"/>
              <a:gd name="T53" fmla="*/ 158768849 h 249"/>
              <a:gd name="T54" fmla="*/ 403224538 w 275"/>
              <a:gd name="T55" fmla="*/ 126007653 h 249"/>
              <a:gd name="T56" fmla="*/ 357861778 w 275"/>
              <a:gd name="T57" fmla="*/ 65523980 h 249"/>
              <a:gd name="T58" fmla="*/ 241934723 w 275"/>
              <a:gd name="T59" fmla="*/ 75604592 h 249"/>
              <a:gd name="T60" fmla="*/ 118446414 w 275"/>
              <a:gd name="T61" fmla="*/ 73083645 h 249"/>
              <a:gd name="T62" fmla="*/ 88204574 w 275"/>
              <a:gd name="T63" fmla="*/ 57962727 h 249"/>
              <a:gd name="T64" fmla="*/ 88204574 w 275"/>
              <a:gd name="T65" fmla="*/ 138607625 h 249"/>
              <a:gd name="T66" fmla="*/ 78123961 w 275"/>
              <a:gd name="T67" fmla="*/ 161289796 h 249"/>
              <a:gd name="T68" fmla="*/ 55443374 w 275"/>
              <a:gd name="T69" fmla="*/ 173889768 h 249"/>
              <a:gd name="T70" fmla="*/ 35282147 w 275"/>
              <a:gd name="T71" fmla="*/ 153728543 h 2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5" h="249">
                <a:moveTo>
                  <a:pt x="22" y="34"/>
                </a:moveTo>
                <a:lnTo>
                  <a:pt x="2" y="18"/>
                </a:lnTo>
                <a:lnTo>
                  <a:pt x="0" y="9"/>
                </a:lnTo>
                <a:lnTo>
                  <a:pt x="5" y="1"/>
                </a:lnTo>
                <a:lnTo>
                  <a:pt x="57" y="0"/>
                </a:lnTo>
                <a:lnTo>
                  <a:pt x="130" y="0"/>
                </a:lnTo>
                <a:lnTo>
                  <a:pt x="194" y="1"/>
                </a:lnTo>
                <a:lnTo>
                  <a:pt x="221" y="6"/>
                </a:lnTo>
                <a:lnTo>
                  <a:pt x="244" y="15"/>
                </a:lnTo>
                <a:lnTo>
                  <a:pt x="259" y="26"/>
                </a:lnTo>
                <a:lnTo>
                  <a:pt x="264" y="34"/>
                </a:lnTo>
                <a:lnTo>
                  <a:pt x="267" y="55"/>
                </a:lnTo>
                <a:lnTo>
                  <a:pt x="267" y="64"/>
                </a:lnTo>
                <a:lnTo>
                  <a:pt x="275" y="75"/>
                </a:lnTo>
                <a:lnTo>
                  <a:pt x="273" y="81"/>
                </a:lnTo>
                <a:lnTo>
                  <a:pt x="268" y="84"/>
                </a:lnTo>
                <a:lnTo>
                  <a:pt x="273" y="107"/>
                </a:lnTo>
                <a:lnTo>
                  <a:pt x="270" y="118"/>
                </a:lnTo>
                <a:lnTo>
                  <a:pt x="255" y="151"/>
                </a:lnTo>
                <a:lnTo>
                  <a:pt x="244" y="171"/>
                </a:lnTo>
                <a:lnTo>
                  <a:pt x="224" y="185"/>
                </a:lnTo>
                <a:lnTo>
                  <a:pt x="221" y="186"/>
                </a:lnTo>
                <a:lnTo>
                  <a:pt x="214" y="208"/>
                </a:lnTo>
                <a:lnTo>
                  <a:pt x="197" y="231"/>
                </a:lnTo>
                <a:lnTo>
                  <a:pt x="157" y="245"/>
                </a:lnTo>
                <a:lnTo>
                  <a:pt x="136" y="249"/>
                </a:lnTo>
                <a:lnTo>
                  <a:pt x="113" y="245"/>
                </a:lnTo>
                <a:lnTo>
                  <a:pt x="122" y="237"/>
                </a:lnTo>
                <a:lnTo>
                  <a:pt x="130" y="223"/>
                </a:lnTo>
                <a:lnTo>
                  <a:pt x="118" y="211"/>
                </a:lnTo>
                <a:lnTo>
                  <a:pt x="108" y="209"/>
                </a:lnTo>
                <a:lnTo>
                  <a:pt x="99" y="206"/>
                </a:lnTo>
                <a:lnTo>
                  <a:pt x="87" y="206"/>
                </a:lnTo>
                <a:lnTo>
                  <a:pt x="90" y="202"/>
                </a:lnTo>
                <a:lnTo>
                  <a:pt x="101" y="202"/>
                </a:lnTo>
                <a:lnTo>
                  <a:pt x="113" y="200"/>
                </a:lnTo>
                <a:lnTo>
                  <a:pt x="110" y="193"/>
                </a:lnTo>
                <a:lnTo>
                  <a:pt x="104" y="191"/>
                </a:lnTo>
                <a:lnTo>
                  <a:pt x="99" y="188"/>
                </a:lnTo>
                <a:lnTo>
                  <a:pt x="104" y="179"/>
                </a:lnTo>
                <a:lnTo>
                  <a:pt x="107" y="160"/>
                </a:lnTo>
                <a:lnTo>
                  <a:pt x="110" y="160"/>
                </a:lnTo>
                <a:lnTo>
                  <a:pt x="111" y="153"/>
                </a:lnTo>
                <a:lnTo>
                  <a:pt x="107" y="150"/>
                </a:lnTo>
                <a:lnTo>
                  <a:pt x="102" y="150"/>
                </a:lnTo>
                <a:lnTo>
                  <a:pt x="98" y="153"/>
                </a:lnTo>
                <a:lnTo>
                  <a:pt x="95" y="150"/>
                </a:lnTo>
                <a:lnTo>
                  <a:pt x="98" y="137"/>
                </a:lnTo>
                <a:lnTo>
                  <a:pt x="104" y="139"/>
                </a:lnTo>
                <a:lnTo>
                  <a:pt x="104" y="134"/>
                </a:lnTo>
                <a:lnTo>
                  <a:pt x="99" y="128"/>
                </a:lnTo>
                <a:lnTo>
                  <a:pt x="110" y="75"/>
                </a:lnTo>
                <a:lnTo>
                  <a:pt x="116" y="66"/>
                </a:lnTo>
                <a:lnTo>
                  <a:pt x="113" y="63"/>
                </a:lnTo>
                <a:lnTo>
                  <a:pt x="122" y="50"/>
                </a:lnTo>
                <a:lnTo>
                  <a:pt x="160" y="50"/>
                </a:lnTo>
                <a:lnTo>
                  <a:pt x="139" y="40"/>
                </a:lnTo>
                <a:lnTo>
                  <a:pt x="142" y="26"/>
                </a:lnTo>
                <a:lnTo>
                  <a:pt x="104" y="23"/>
                </a:lnTo>
                <a:lnTo>
                  <a:pt x="96" y="30"/>
                </a:lnTo>
                <a:lnTo>
                  <a:pt x="93" y="23"/>
                </a:lnTo>
                <a:lnTo>
                  <a:pt x="47" y="29"/>
                </a:lnTo>
                <a:lnTo>
                  <a:pt x="37" y="23"/>
                </a:lnTo>
                <a:lnTo>
                  <a:pt x="35" y="23"/>
                </a:lnTo>
                <a:lnTo>
                  <a:pt x="40" y="32"/>
                </a:lnTo>
                <a:lnTo>
                  <a:pt x="35" y="55"/>
                </a:lnTo>
                <a:lnTo>
                  <a:pt x="29" y="58"/>
                </a:lnTo>
                <a:lnTo>
                  <a:pt x="31" y="64"/>
                </a:lnTo>
                <a:lnTo>
                  <a:pt x="20" y="84"/>
                </a:lnTo>
                <a:lnTo>
                  <a:pt x="22" y="69"/>
                </a:lnTo>
                <a:lnTo>
                  <a:pt x="20" y="63"/>
                </a:lnTo>
                <a:lnTo>
                  <a:pt x="14" y="61"/>
                </a:lnTo>
                <a:lnTo>
                  <a:pt x="22" y="34"/>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4" name="Freeform 79"/>
          <p:cNvSpPr>
            <a:spLocks/>
          </p:cNvSpPr>
          <p:nvPr/>
        </p:nvSpPr>
        <p:spPr bwMode="auto">
          <a:xfrm>
            <a:off x="5834063" y="4722813"/>
            <a:ext cx="95250" cy="44450"/>
          </a:xfrm>
          <a:custGeom>
            <a:avLst/>
            <a:gdLst>
              <a:gd name="T0" fmla="*/ 42843450 w 60"/>
              <a:gd name="T1" fmla="*/ 0 h 28"/>
              <a:gd name="T2" fmla="*/ 47883763 w 60"/>
              <a:gd name="T3" fmla="*/ 32762825 h 28"/>
              <a:gd name="T4" fmla="*/ 0 w 60"/>
              <a:gd name="T5" fmla="*/ 47883763 h 28"/>
              <a:gd name="T6" fmla="*/ 27722513 w 60"/>
              <a:gd name="T7" fmla="*/ 65524063 h 28"/>
              <a:gd name="T8" fmla="*/ 40322500 w 60"/>
              <a:gd name="T9" fmla="*/ 55443438 h 28"/>
              <a:gd name="T10" fmla="*/ 63004700 w 60"/>
              <a:gd name="T11" fmla="*/ 63004700 h 28"/>
              <a:gd name="T12" fmla="*/ 63004700 w 60"/>
              <a:gd name="T13" fmla="*/ 70564375 h 28"/>
              <a:gd name="T14" fmla="*/ 98286888 w 60"/>
              <a:gd name="T15" fmla="*/ 70564375 h 28"/>
              <a:gd name="T16" fmla="*/ 88206263 w 60"/>
              <a:gd name="T17" fmla="*/ 63004700 h 28"/>
              <a:gd name="T18" fmla="*/ 65524063 w 60"/>
              <a:gd name="T19" fmla="*/ 55443438 h 28"/>
              <a:gd name="T20" fmla="*/ 113407825 w 60"/>
              <a:gd name="T21" fmla="*/ 35282188 h 28"/>
              <a:gd name="T22" fmla="*/ 98286888 w 60"/>
              <a:gd name="T23" fmla="*/ 27722513 h 28"/>
              <a:gd name="T24" fmla="*/ 138609388 w 60"/>
              <a:gd name="T25" fmla="*/ 22682200 h 28"/>
              <a:gd name="T26" fmla="*/ 151209375 w 60"/>
              <a:gd name="T27" fmla="*/ 7561263 h 28"/>
              <a:gd name="T28" fmla="*/ 136088438 w 60"/>
              <a:gd name="T29" fmla="*/ 7561263 h 28"/>
              <a:gd name="T30" fmla="*/ 113407825 w 60"/>
              <a:gd name="T31" fmla="*/ 5040313 h 28"/>
              <a:gd name="T32" fmla="*/ 73085325 w 60"/>
              <a:gd name="T33" fmla="*/ 5040313 h 28"/>
              <a:gd name="T34" fmla="*/ 42843450 w 60"/>
              <a:gd name="T35" fmla="*/ 0 h 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28">
                <a:moveTo>
                  <a:pt x="17" y="0"/>
                </a:moveTo>
                <a:lnTo>
                  <a:pt x="19" y="13"/>
                </a:lnTo>
                <a:lnTo>
                  <a:pt x="0" y="19"/>
                </a:lnTo>
                <a:lnTo>
                  <a:pt x="11" y="26"/>
                </a:lnTo>
                <a:lnTo>
                  <a:pt x="16" y="22"/>
                </a:lnTo>
                <a:lnTo>
                  <a:pt x="25" y="25"/>
                </a:lnTo>
                <a:lnTo>
                  <a:pt x="25" y="28"/>
                </a:lnTo>
                <a:lnTo>
                  <a:pt x="39" y="28"/>
                </a:lnTo>
                <a:lnTo>
                  <a:pt x="35" y="25"/>
                </a:lnTo>
                <a:lnTo>
                  <a:pt x="26" y="22"/>
                </a:lnTo>
                <a:lnTo>
                  <a:pt x="45" y="14"/>
                </a:lnTo>
                <a:lnTo>
                  <a:pt x="39" y="11"/>
                </a:lnTo>
                <a:lnTo>
                  <a:pt x="55" y="9"/>
                </a:lnTo>
                <a:lnTo>
                  <a:pt x="60" y="3"/>
                </a:lnTo>
                <a:lnTo>
                  <a:pt x="54" y="3"/>
                </a:lnTo>
                <a:lnTo>
                  <a:pt x="45" y="2"/>
                </a:lnTo>
                <a:lnTo>
                  <a:pt x="29" y="2"/>
                </a:lnTo>
                <a:lnTo>
                  <a:pt x="17" y="0"/>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5" name="Freeform 80"/>
          <p:cNvSpPr>
            <a:spLocks/>
          </p:cNvSpPr>
          <p:nvPr/>
        </p:nvSpPr>
        <p:spPr bwMode="auto">
          <a:xfrm>
            <a:off x="5832475" y="4660900"/>
            <a:ext cx="74613" cy="25400"/>
          </a:xfrm>
          <a:custGeom>
            <a:avLst/>
            <a:gdLst>
              <a:gd name="T0" fmla="*/ 2520967 w 47"/>
              <a:gd name="T1" fmla="*/ 40322500 h 16"/>
              <a:gd name="T2" fmla="*/ 0 w 47"/>
              <a:gd name="T3" fmla="*/ 25201563 h 16"/>
              <a:gd name="T4" fmla="*/ 10080693 w 47"/>
              <a:gd name="T5" fmla="*/ 7561263 h 16"/>
              <a:gd name="T6" fmla="*/ 50403463 w 47"/>
              <a:gd name="T7" fmla="*/ 0 h 16"/>
              <a:gd name="T8" fmla="*/ 83166507 w 47"/>
              <a:gd name="T9" fmla="*/ 0 h 16"/>
              <a:gd name="T10" fmla="*/ 90726233 w 47"/>
              <a:gd name="T11" fmla="*/ 7561263 h 16"/>
              <a:gd name="T12" fmla="*/ 115927964 w 47"/>
              <a:gd name="T13" fmla="*/ 17641888 h 16"/>
              <a:gd name="T14" fmla="*/ 118448931 w 47"/>
              <a:gd name="T15" fmla="*/ 40322500 h 16"/>
              <a:gd name="T16" fmla="*/ 108368239 w 47"/>
              <a:gd name="T17" fmla="*/ 37803138 h 16"/>
              <a:gd name="T18" fmla="*/ 83166507 w 47"/>
              <a:gd name="T19" fmla="*/ 10080625 h 16"/>
              <a:gd name="T20" fmla="*/ 65524502 w 47"/>
              <a:gd name="T21" fmla="*/ 10080625 h 16"/>
              <a:gd name="T22" fmla="*/ 73085815 w 47"/>
              <a:gd name="T23" fmla="*/ 30241875 h 16"/>
              <a:gd name="T24" fmla="*/ 65524502 w 47"/>
              <a:gd name="T25" fmla="*/ 40322500 h 16"/>
              <a:gd name="T26" fmla="*/ 45363116 w 47"/>
              <a:gd name="T27" fmla="*/ 40322500 h 16"/>
              <a:gd name="T28" fmla="*/ 30242078 w 47"/>
              <a:gd name="T29" fmla="*/ 37803138 h 16"/>
              <a:gd name="T30" fmla="*/ 30242078 w 47"/>
              <a:gd name="T31" fmla="*/ 17641888 h 16"/>
              <a:gd name="T32" fmla="*/ 2520967 w 47"/>
              <a:gd name="T33" fmla="*/ 4032250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7" h="16">
                <a:moveTo>
                  <a:pt x="1" y="16"/>
                </a:moveTo>
                <a:lnTo>
                  <a:pt x="0" y="10"/>
                </a:lnTo>
                <a:lnTo>
                  <a:pt x="4" y="3"/>
                </a:lnTo>
                <a:lnTo>
                  <a:pt x="20" y="0"/>
                </a:lnTo>
                <a:lnTo>
                  <a:pt x="33" y="0"/>
                </a:lnTo>
                <a:lnTo>
                  <a:pt x="36" y="3"/>
                </a:lnTo>
                <a:lnTo>
                  <a:pt x="46" y="7"/>
                </a:lnTo>
                <a:lnTo>
                  <a:pt x="47" y="16"/>
                </a:lnTo>
                <a:lnTo>
                  <a:pt x="43" y="15"/>
                </a:lnTo>
                <a:lnTo>
                  <a:pt x="33" y="4"/>
                </a:lnTo>
                <a:lnTo>
                  <a:pt x="26" y="4"/>
                </a:lnTo>
                <a:lnTo>
                  <a:pt x="29" y="12"/>
                </a:lnTo>
                <a:lnTo>
                  <a:pt x="26" y="16"/>
                </a:lnTo>
                <a:lnTo>
                  <a:pt x="18" y="16"/>
                </a:lnTo>
                <a:lnTo>
                  <a:pt x="12" y="15"/>
                </a:lnTo>
                <a:lnTo>
                  <a:pt x="12" y="7"/>
                </a:lnTo>
                <a:lnTo>
                  <a:pt x="1" y="1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6" name="Freeform 81"/>
          <p:cNvSpPr>
            <a:spLocks/>
          </p:cNvSpPr>
          <p:nvPr/>
        </p:nvSpPr>
        <p:spPr bwMode="auto">
          <a:xfrm>
            <a:off x="5838825" y="4667250"/>
            <a:ext cx="58738" cy="28575"/>
          </a:xfrm>
          <a:custGeom>
            <a:avLst/>
            <a:gdLst>
              <a:gd name="T0" fmla="*/ 0 w 37"/>
              <a:gd name="T1" fmla="*/ 30241875 h 18"/>
              <a:gd name="T2" fmla="*/ 20161422 w 37"/>
              <a:gd name="T3" fmla="*/ 45362813 h 18"/>
              <a:gd name="T4" fmla="*/ 42843815 w 37"/>
              <a:gd name="T5" fmla="*/ 45362813 h 18"/>
              <a:gd name="T6" fmla="*/ 80645686 w 37"/>
              <a:gd name="T7" fmla="*/ 37803138 h 18"/>
              <a:gd name="T8" fmla="*/ 93247369 w 37"/>
              <a:gd name="T9" fmla="*/ 30241875 h 18"/>
              <a:gd name="T10" fmla="*/ 65524620 w 37"/>
              <a:gd name="T11" fmla="*/ 0 h 18"/>
              <a:gd name="T12" fmla="*/ 57964881 w 37"/>
              <a:gd name="T13" fmla="*/ 5040313 h 18"/>
              <a:gd name="T14" fmla="*/ 63005236 w 37"/>
              <a:gd name="T15" fmla="*/ 22682200 h 18"/>
              <a:gd name="T16" fmla="*/ 55443909 w 37"/>
              <a:gd name="T17" fmla="*/ 35282188 h 18"/>
              <a:gd name="T18" fmla="*/ 25201777 w 37"/>
              <a:gd name="T19" fmla="*/ 27722513 h 18"/>
              <a:gd name="T20" fmla="*/ 25201777 w 37"/>
              <a:gd name="T21" fmla="*/ 12601575 h 18"/>
              <a:gd name="T22" fmla="*/ 0 w 37"/>
              <a:gd name="T23" fmla="*/ 30241875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7" h="18">
                <a:moveTo>
                  <a:pt x="0" y="12"/>
                </a:moveTo>
                <a:lnTo>
                  <a:pt x="8" y="18"/>
                </a:lnTo>
                <a:lnTo>
                  <a:pt x="17" y="18"/>
                </a:lnTo>
                <a:lnTo>
                  <a:pt x="32" y="15"/>
                </a:lnTo>
                <a:lnTo>
                  <a:pt x="37" y="12"/>
                </a:lnTo>
                <a:lnTo>
                  <a:pt x="26" y="0"/>
                </a:lnTo>
                <a:lnTo>
                  <a:pt x="23" y="2"/>
                </a:lnTo>
                <a:lnTo>
                  <a:pt x="25" y="9"/>
                </a:lnTo>
                <a:lnTo>
                  <a:pt x="22" y="14"/>
                </a:lnTo>
                <a:lnTo>
                  <a:pt x="10" y="11"/>
                </a:lnTo>
                <a:lnTo>
                  <a:pt x="10" y="5"/>
                </a:lnTo>
                <a:lnTo>
                  <a:pt x="0"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7" name="Freeform 82"/>
          <p:cNvSpPr>
            <a:spLocks/>
          </p:cNvSpPr>
          <p:nvPr/>
        </p:nvSpPr>
        <p:spPr bwMode="auto">
          <a:xfrm>
            <a:off x="5646738" y="4635500"/>
            <a:ext cx="103187" cy="323850"/>
          </a:xfrm>
          <a:custGeom>
            <a:avLst/>
            <a:gdLst>
              <a:gd name="T0" fmla="*/ 83163960 w 65"/>
              <a:gd name="T1" fmla="*/ 0 h 204"/>
              <a:gd name="T2" fmla="*/ 47881943 w 65"/>
              <a:gd name="T3" fmla="*/ 5040313 h 204"/>
              <a:gd name="T4" fmla="*/ 32761079 w 65"/>
              <a:gd name="T5" fmla="*/ 20161250 h 204"/>
              <a:gd name="T6" fmla="*/ 30241728 w 65"/>
              <a:gd name="T7" fmla="*/ 30241875 h 204"/>
              <a:gd name="T8" fmla="*/ 30241728 w 65"/>
              <a:gd name="T9" fmla="*/ 47883763 h 204"/>
              <a:gd name="T10" fmla="*/ 17640215 w 65"/>
              <a:gd name="T11" fmla="*/ 85685313 h 204"/>
              <a:gd name="T12" fmla="*/ 7559638 w 65"/>
              <a:gd name="T13" fmla="*/ 115927188 h 204"/>
              <a:gd name="T14" fmla="*/ 7559638 w 65"/>
              <a:gd name="T15" fmla="*/ 143649700 h 204"/>
              <a:gd name="T16" fmla="*/ 0 w 65"/>
              <a:gd name="T17" fmla="*/ 153730325 h 204"/>
              <a:gd name="T18" fmla="*/ 0 w 65"/>
              <a:gd name="T19" fmla="*/ 166330313 h 204"/>
              <a:gd name="T20" fmla="*/ 10080576 w 65"/>
              <a:gd name="T21" fmla="*/ 171370625 h 204"/>
              <a:gd name="T22" fmla="*/ 10080576 w 65"/>
              <a:gd name="T23" fmla="*/ 219254388 h 204"/>
              <a:gd name="T24" fmla="*/ 32761079 w 65"/>
              <a:gd name="T25" fmla="*/ 254536575 h 204"/>
              <a:gd name="T26" fmla="*/ 30241728 w 65"/>
              <a:gd name="T27" fmla="*/ 302418750 h 204"/>
              <a:gd name="T28" fmla="*/ 45362593 w 65"/>
              <a:gd name="T29" fmla="*/ 342741250 h 204"/>
              <a:gd name="T30" fmla="*/ 47881943 w 65"/>
              <a:gd name="T31" fmla="*/ 378023438 h 204"/>
              <a:gd name="T32" fmla="*/ 52922231 w 65"/>
              <a:gd name="T33" fmla="*/ 420866888 h 204"/>
              <a:gd name="T34" fmla="*/ 63002807 w 65"/>
              <a:gd name="T35" fmla="*/ 458668438 h 204"/>
              <a:gd name="T36" fmla="*/ 120966914 w 65"/>
              <a:gd name="T37" fmla="*/ 509071563 h 204"/>
              <a:gd name="T38" fmla="*/ 163808569 w 65"/>
              <a:gd name="T39" fmla="*/ 514111875 h 204"/>
              <a:gd name="T40" fmla="*/ 95765473 w 65"/>
              <a:gd name="T41" fmla="*/ 458668438 h 204"/>
              <a:gd name="T42" fmla="*/ 88204248 w 65"/>
              <a:gd name="T43" fmla="*/ 420866888 h 204"/>
              <a:gd name="T44" fmla="*/ 80644609 w 65"/>
              <a:gd name="T45" fmla="*/ 390625013 h 204"/>
              <a:gd name="T46" fmla="*/ 88204248 w 65"/>
              <a:gd name="T47" fmla="*/ 383063750 h 204"/>
              <a:gd name="T48" fmla="*/ 95765473 w 65"/>
              <a:gd name="T49" fmla="*/ 367942813 h 204"/>
              <a:gd name="T50" fmla="*/ 80644609 w 65"/>
              <a:gd name="T51" fmla="*/ 362902500 h 204"/>
              <a:gd name="T52" fmla="*/ 60483457 w 65"/>
              <a:gd name="T53" fmla="*/ 342741250 h 204"/>
              <a:gd name="T54" fmla="*/ 60483457 w 65"/>
              <a:gd name="T55" fmla="*/ 320060638 h 204"/>
              <a:gd name="T56" fmla="*/ 63002807 w 65"/>
              <a:gd name="T57" fmla="*/ 309980013 h 204"/>
              <a:gd name="T58" fmla="*/ 73083383 w 65"/>
              <a:gd name="T59" fmla="*/ 282257500 h 204"/>
              <a:gd name="T60" fmla="*/ 73083383 w 65"/>
              <a:gd name="T61" fmla="*/ 269657513 h 204"/>
              <a:gd name="T62" fmla="*/ 60483457 w 65"/>
              <a:gd name="T63" fmla="*/ 259576888 h 204"/>
              <a:gd name="T64" fmla="*/ 63002807 w 65"/>
              <a:gd name="T65" fmla="*/ 219254388 h 204"/>
              <a:gd name="T66" fmla="*/ 68043095 w 65"/>
              <a:gd name="T67" fmla="*/ 186491563 h 204"/>
              <a:gd name="T68" fmla="*/ 88204248 w 65"/>
              <a:gd name="T69" fmla="*/ 166330313 h 204"/>
              <a:gd name="T70" fmla="*/ 90725185 w 65"/>
              <a:gd name="T71" fmla="*/ 158770638 h 204"/>
              <a:gd name="T72" fmla="*/ 98284824 w 65"/>
              <a:gd name="T73" fmla="*/ 136088438 h 204"/>
              <a:gd name="T74" fmla="*/ 98284824 w 65"/>
              <a:gd name="T75" fmla="*/ 128528763 h 204"/>
              <a:gd name="T76" fmla="*/ 113405688 w 65"/>
              <a:gd name="T77" fmla="*/ 100806250 h 204"/>
              <a:gd name="T78" fmla="*/ 120966914 w 65"/>
              <a:gd name="T79" fmla="*/ 80645000 h 204"/>
              <a:gd name="T80" fmla="*/ 98284824 w 65"/>
              <a:gd name="T81" fmla="*/ 78125638 h 204"/>
              <a:gd name="T82" fmla="*/ 83163960 w 65"/>
              <a:gd name="T83" fmla="*/ 65524063 h 204"/>
              <a:gd name="T84" fmla="*/ 63002807 w 65"/>
              <a:gd name="T85" fmla="*/ 50403125 h 204"/>
              <a:gd name="T86" fmla="*/ 60483457 w 65"/>
              <a:gd name="T87" fmla="*/ 40322500 h 204"/>
              <a:gd name="T88" fmla="*/ 52922231 w 65"/>
              <a:gd name="T89" fmla="*/ 30241875 h 204"/>
              <a:gd name="T90" fmla="*/ 52922231 w 65"/>
              <a:gd name="T91" fmla="*/ 22682200 h 204"/>
              <a:gd name="T92" fmla="*/ 83163960 w 65"/>
              <a:gd name="T93" fmla="*/ 0 h 20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5" h="204">
                <a:moveTo>
                  <a:pt x="33" y="0"/>
                </a:moveTo>
                <a:lnTo>
                  <a:pt x="19" y="2"/>
                </a:lnTo>
                <a:lnTo>
                  <a:pt x="13" y="8"/>
                </a:lnTo>
                <a:lnTo>
                  <a:pt x="12" y="12"/>
                </a:lnTo>
                <a:lnTo>
                  <a:pt x="12" y="19"/>
                </a:lnTo>
                <a:lnTo>
                  <a:pt x="7" y="34"/>
                </a:lnTo>
                <a:lnTo>
                  <a:pt x="3" y="46"/>
                </a:lnTo>
                <a:lnTo>
                  <a:pt x="3" y="57"/>
                </a:lnTo>
                <a:lnTo>
                  <a:pt x="0" y="61"/>
                </a:lnTo>
                <a:lnTo>
                  <a:pt x="0" y="66"/>
                </a:lnTo>
                <a:lnTo>
                  <a:pt x="4" y="68"/>
                </a:lnTo>
                <a:lnTo>
                  <a:pt x="4" y="87"/>
                </a:lnTo>
                <a:lnTo>
                  <a:pt x="13" y="101"/>
                </a:lnTo>
                <a:lnTo>
                  <a:pt x="12" y="120"/>
                </a:lnTo>
                <a:lnTo>
                  <a:pt x="18" y="136"/>
                </a:lnTo>
                <a:lnTo>
                  <a:pt x="19" y="150"/>
                </a:lnTo>
                <a:lnTo>
                  <a:pt x="21" y="167"/>
                </a:lnTo>
                <a:lnTo>
                  <a:pt x="25" y="182"/>
                </a:lnTo>
                <a:lnTo>
                  <a:pt x="48" y="202"/>
                </a:lnTo>
                <a:lnTo>
                  <a:pt x="65" y="204"/>
                </a:lnTo>
                <a:lnTo>
                  <a:pt x="38" y="182"/>
                </a:lnTo>
                <a:lnTo>
                  <a:pt x="35" y="167"/>
                </a:lnTo>
                <a:lnTo>
                  <a:pt x="32" y="155"/>
                </a:lnTo>
                <a:lnTo>
                  <a:pt x="35" y="152"/>
                </a:lnTo>
                <a:lnTo>
                  <a:pt x="38" y="146"/>
                </a:lnTo>
                <a:lnTo>
                  <a:pt x="32" y="144"/>
                </a:lnTo>
                <a:lnTo>
                  <a:pt x="24" y="136"/>
                </a:lnTo>
                <a:lnTo>
                  <a:pt x="24" y="127"/>
                </a:lnTo>
                <a:lnTo>
                  <a:pt x="25" y="123"/>
                </a:lnTo>
                <a:lnTo>
                  <a:pt x="29" y="112"/>
                </a:lnTo>
                <a:lnTo>
                  <a:pt x="29" y="107"/>
                </a:lnTo>
                <a:lnTo>
                  <a:pt x="24" y="103"/>
                </a:lnTo>
                <a:lnTo>
                  <a:pt x="25" y="87"/>
                </a:lnTo>
                <a:lnTo>
                  <a:pt x="27" y="74"/>
                </a:lnTo>
                <a:lnTo>
                  <a:pt x="35" y="66"/>
                </a:lnTo>
                <a:lnTo>
                  <a:pt x="36" y="63"/>
                </a:lnTo>
                <a:lnTo>
                  <a:pt x="39" y="54"/>
                </a:lnTo>
                <a:lnTo>
                  <a:pt x="39" y="51"/>
                </a:lnTo>
                <a:lnTo>
                  <a:pt x="45" y="40"/>
                </a:lnTo>
                <a:lnTo>
                  <a:pt x="48" y="32"/>
                </a:lnTo>
                <a:lnTo>
                  <a:pt x="39" y="31"/>
                </a:lnTo>
                <a:lnTo>
                  <a:pt x="33" y="26"/>
                </a:lnTo>
                <a:lnTo>
                  <a:pt x="25" y="20"/>
                </a:lnTo>
                <a:lnTo>
                  <a:pt x="24" y="16"/>
                </a:lnTo>
                <a:lnTo>
                  <a:pt x="21" y="12"/>
                </a:lnTo>
                <a:lnTo>
                  <a:pt x="21" y="9"/>
                </a:lnTo>
                <a:lnTo>
                  <a:pt x="33" y="0"/>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8" name="Freeform 83"/>
          <p:cNvSpPr>
            <a:spLocks/>
          </p:cNvSpPr>
          <p:nvPr/>
        </p:nvSpPr>
        <p:spPr bwMode="auto">
          <a:xfrm>
            <a:off x="5702300" y="4745038"/>
            <a:ext cx="46038" cy="60325"/>
          </a:xfrm>
          <a:custGeom>
            <a:avLst/>
            <a:gdLst>
              <a:gd name="T0" fmla="*/ 55444040 w 29"/>
              <a:gd name="T1" fmla="*/ 37803138 h 38"/>
              <a:gd name="T2" fmla="*/ 73086119 w 29"/>
              <a:gd name="T3" fmla="*/ 37803138 h 38"/>
              <a:gd name="T4" fmla="*/ 73086119 w 29"/>
              <a:gd name="T5" fmla="*/ 12601575 h 38"/>
              <a:gd name="T6" fmla="*/ 65524774 w 29"/>
              <a:gd name="T7" fmla="*/ 0 h 38"/>
              <a:gd name="T8" fmla="*/ 47884283 w 29"/>
              <a:gd name="T9" fmla="*/ 27722513 h 38"/>
              <a:gd name="T10" fmla="*/ 22682446 w 29"/>
              <a:gd name="T11" fmla="*/ 22682200 h 38"/>
              <a:gd name="T12" fmla="*/ 2520977 w 29"/>
              <a:gd name="T13" fmla="*/ 15120938 h 38"/>
              <a:gd name="T14" fmla="*/ 0 w 29"/>
              <a:gd name="T15" fmla="*/ 22682200 h 38"/>
              <a:gd name="T16" fmla="*/ 2520977 w 29"/>
              <a:gd name="T17" fmla="*/ 45362813 h 38"/>
              <a:gd name="T18" fmla="*/ 15121102 w 29"/>
              <a:gd name="T19" fmla="*/ 52924075 h 38"/>
              <a:gd name="T20" fmla="*/ 7561345 w 29"/>
              <a:gd name="T21" fmla="*/ 70564375 h 38"/>
              <a:gd name="T22" fmla="*/ 7561345 w 29"/>
              <a:gd name="T23" fmla="*/ 95765938 h 38"/>
              <a:gd name="T24" fmla="*/ 15121102 w 29"/>
              <a:gd name="T25" fmla="*/ 95765938 h 38"/>
              <a:gd name="T26" fmla="*/ 17642079 w 29"/>
              <a:gd name="T27" fmla="*/ 73085325 h 38"/>
              <a:gd name="T28" fmla="*/ 32763181 w 29"/>
              <a:gd name="T29" fmla="*/ 70564375 h 38"/>
              <a:gd name="T30" fmla="*/ 32763181 w 29"/>
              <a:gd name="T31" fmla="*/ 52924075 h 38"/>
              <a:gd name="T32" fmla="*/ 37803548 w 29"/>
              <a:gd name="T33" fmla="*/ 37803138 h 38"/>
              <a:gd name="T34" fmla="*/ 55444040 w 29"/>
              <a:gd name="T35" fmla="*/ 37803138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9" h="38">
                <a:moveTo>
                  <a:pt x="22" y="15"/>
                </a:moveTo>
                <a:lnTo>
                  <a:pt x="29" y="15"/>
                </a:lnTo>
                <a:lnTo>
                  <a:pt x="29" y="5"/>
                </a:lnTo>
                <a:lnTo>
                  <a:pt x="26" y="0"/>
                </a:lnTo>
                <a:lnTo>
                  <a:pt x="19" y="11"/>
                </a:lnTo>
                <a:lnTo>
                  <a:pt x="9" y="9"/>
                </a:lnTo>
                <a:lnTo>
                  <a:pt x="1" y="6"/>
                </a:lnTo>
                <a:lnTo>
                  <a:pt x="0" y="9"/>
                </a:lnTo>
                <a:lnTo>
                  <a:pt x="1" y="18"/>
                </a:lnTo>
                <a:lnTo>
                  <a:pt x="6" y="21"/>
                </a:lnTo>
                <a:lnTo>
                  <a:pt x="3" y="28"/>
                </a:lnTo>
                <a:lnTo>
                  <a:pt x="3" y="38"/>
                </a:lnTo>
                <a:lnTo>
                  <a:pt x="6" y="38"/>
                </a:lnTo>
                <a:lnTo>
                  <a:pt x="7" y="29"/>
                </a:lnTo>
                <a:lnTo>
                  <a:pt x="13" y="28"/>
                </a:lnTo>
                <a:lnTo>
                  <a:pt x="13" y="21"/>
                </a:lnTo>
                <a:lnTo>
                  <a:pt x="15" y="15"/>
                </a:lnTo>
                <a:lnTo>
                  <a:pt x="22" y="15"/>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39" name="Freeform 84"/>
          <p:cNvSpPr>
            <a:spLocks/>
          </p:cNvSpPr>
          <p:nvPr/>
        </p:nvSpPr>
        <p:spPr bwMode="auto">
          <a:xfrm>
            <a:off x="5726113" y="4672013"/>
            <a:ext cx="26987" cy="36512"/>
          </a:xfrm>
          <a:custGeom>
            <a:avLst/>
            <a:gdLst>
              <a:gd name="T0" fmla="*/ 35281534 w 17"/>
              <a:gd name="T1" fmla="*/ 0 h 23"/>
              <a:gd name="T2" fmla="*/ 42841069 w 17"/>
              <a:gd name="T3" fmla="*/ 22680302 h 23"/>
              <a:gd name="T4" fmla="*/ 15120657 w 17"/>
              <a:gd name="T5" fmla="*/ 35281704 h 23"/>
              <a:gd name="T6" fmla="*/ 15120657 w 17"/>
              <a:gd name="T7" fmla="*/ 55442678 h 23"/>
              <a:gd name="T8" fmla="*/ 0 w 17"/>
              <a:gd name="T9" fmla="*/ 57962006 h 23"/>
              <a:gd name="T10" fmla="*/ 7559535 w 17"/>
              <a:gd name="T11" fmla="*/ 22680302 h 23"/>
              <a:gd name="T12" fmla="*/ 35281534 w 17"/>
              <a:gd name="T13" fmla="*/ 0 h 2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23">
                <a:moveTo>
                  <a:pt x="14" y="0"/>
                </a:moveTo>
                <a:lnTo>
                  <a:pt x="17" y="9"/>
                </a:lnTo>
                <a:lnTo>
                  <a:pt x="6" y="14"/>
                </a:lnTo>
                <a:lnTo>
                  <a:pt x="6" y="22"/>
                </a:lnTo>
                <a:lnTo>
                  <a:pt x="0" y="23"/>
                </a:lnTo>
                <a:lnTo>
                  <a:pt x="3" y="9"/>
                </a:lnTo>
                <a:lnTo>
                  <a:pt x="14" y="0"/>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0" name="Freeform 85"/>
          <p:cNvSpPr>
            <a:spLocks/>
          </p:cNvSpPr>
          <p:nvPr/>
        </p:nvSpPr>
        <p:spPr bwMode="auto">
          <a:xfrm>
            <a:off x="5699125" y="4621213"/>
            <a:ext cx="50800" cy="22225"/>
          </a:xfrm>
          <a:custGeom>
            <a:avLst/>
            <a:gdLst>
              <a:gd name="T0" fmla="*/ 0 w 32"/>
              <a:gd name="T1" fmla="*/ 12601575 h 14"/>
              <a:gd name="T2" fmla="*/ 27722513 w 32"/>
              <a:gd name="T3" fmla="*/ 12601575 h 14"/>
              <a:gd name="T4" fmla="*/ 42843450 w 32"/>
              <a:gd name="T5" fmla="*/ 22682200 h 14"/>
              <a:gd name="T6" fmla="*/ 30241875 w 32"/>
              <a:gd name="T7" fmla="*/ 27722513 h 14"/>
              <a:gd name="T8" fmla="*/ 60483750 w 32"/>
              <a:gd name="T9" fmla="*/ 35282188 h 14"/>
              <a:gd name="T10" fmla="*/ 80645000 w 32"/>
              <a:gd name="T11" fmla="*/ 15120938 h 14"/>
              <a:gd name="T12" fmla="*/ 60483750 w 32"/>
              <a:gd name="T13" fmla="*/ 12601575 h 14"/>
              <a:gd name="T14" fmla="*/ 50403125 w 32"/>
              <a:gd name="T15" fmla="*/ 12601575 h 14"/>
              <a:gd name="T16" fmla="*/ 37803138 w 32"/>
              <a:gd name="T17" fmla="*/ 0 h 14"/>
              <a:gd name="T18" fmla="*/ 0 w 32"/>
              <a:gd name="T19" fmla="*/ 12601575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14">
                <a:moveTo>
                  <a:pt x="0" y="5"/>
                </a:moveTo>
                <a:lnTo>
                  <a:pt x="11" y="5"/>
                </a:lnTo>
                <a:lnTo>
                  <a:pt x="17" y="9"/>
                </a:lnTo>
                <a:lnTo>
                  <a:pt x="12" y="11"/>
                </a:lnTo>
                <a:lnTo>
                  <a:pt x="24" y="14"/>
                </a:lnTo>
                <a:lnTo>
                  <a:pt x="32" y="6"/>
                </a:lnTo>
                <a:lnTo>
                  <a:pt x="24" y="5"/>
                </a:lnTo>
                <a:lnTo>
                  <a:pt x="20" y="5"/>
                </a:lnTo>
                <a:lnTo>
                  <a:pt x="15" y="0"/>
                </a:lnTo>
                <a:lnTo>
                  <a:pt x="0" y="5"/>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1" name="Freeform 86"/>
          <p:cNvSpPr>
            <a:spLocks/>
          </p:cNvSpPr>
          <p:nvPr/>
        </p:nvSpPr>
        <p:spPr bwMode="auto">
          <a:xfrm>
            <a:off x="5759450" y="4665663"/>
            <a:ext cx="7938" cy="65087"/>
          </a:xfrm>
          <a:custGeom>
            <a:avLst/>
            <a:gdLst>
              <a:gd name="T0" fmla="*/ 5040630 w 5"/>
              <a:gd name="T1" fmla="*/ 0 h 41"/>
              <a:gd name="T2" fmla="*/ 12602369 w 5"/>
              <a:gd name="T3" fmla="*/ 25201369 h 41"/>
              <a:gd name="T4" fmla="*/ 12602369 w 5"/>
              <a:gd name="T5" fmla="*/ 75604107 h 41"/>
              <a:gd name="T6" fmla="*/ 0 w 5"/>
              <a:gd name="T7" fmla="*/ 103324819 h 41"/>
              <a:gd name="T8" fmla="*/ 5040630 w 5"/>
              <a:gd name="T9" fmla="*/ 65523559 h 41"/>
              <a:gd name="T10" fmla="*/ 5040630 w 5"/>
              <a:gd name="T11" fmla="*/ 0 h 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41">
                <a:moveTo>
                  <a:pt x="2" y="0"/>
                </a:moveTo>
                <a:lnTo>
                  <a:pt x="5" y="10"/>
                </a:lnTo>
                <a:lnTo>
                  <a:pt x="5" y="30"/>
                </a:lnTo>
                <a:lnTo>
                  <a:pt x="0" y="41"/>
                </a:lnTo>
                <a:lnTo>
                  <a:pt x="2" y="26"/>
                </a:lnTo>
                <a:lnTo>
                  <a:pt x="2" y="0"/>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2" name="Freeform 87"/>
          <p:cNvSpPr>
            <a:spLocks/>
          </p:cNvSpPr>
          <p:nvPr/>
        </p:nvSpPr>
        <p:spPr bwMode="auto">
          <a:xfrm>
            <a:off x="5689600" y="4640263"/>
            <a:ext cx="74613" cy="30162"/>
          </a:xfrm>
          <a:custGeom>
            <a:avLst/>
            <a:gdLst>
              <a:gd name="T0" fmla="*/ 20161385 w 47"/>
              <a:gd name="T1" fmla="*/ 15120687 h 19"/>
              <a:gd name="T2" fmla="*/ 0 w 47"/>
              <a:gd name="T3" fmla="*/ 20160916 h 19"/>
              <a:gd name="T4" fmla="*/ 5040346 w 47"/>
              <a:gd name="T5" fmla="*/ 7559550 h 19"/>
              <a:gd name="T6" fmla="*/ 42843737 w 47"/>
              <a:gd name="T7" fmla="*/ 0 h 19"/>
              <a:gd name="T8" fmla="*/ 73085815 w 47"/>
              <a:gd name="T9" fmla="*/ 0 h 19"/>
              <a:gd name="T10" fmla="*/ 85685887 w 47"/>
              <a:gd name="T11" fmla="*/ 7559550 h 19"/>
              <a:gd name="T12" fmla="*/ 108368239 w 47"/>
              <a:gd name="T13" fmla="*/ 15120687 h 19"/>
              <a:gd name="T14" fmla="*/ 118448931 w 47"/>
              <a:gd name="T15" fmla="*/ 35281603 h 19"/>
              <a:gd name="T16" fmla="*/ 118448931 w 47"/>
              <a:gd name="T17" fmla="*/ 42841152 h 19"/>
              <a:gd name="T18" fmla="*/ 110887618 w 47"/>
              <a:gd name="T19" fmla="*/ 47881381 h 19"/>
              <a:gd name="T20" fmla="*/ 100806926 w 47"/>
              <a:gd name="T21" fmla="*/ 35281603 h 19"/>
              <a:gd name="T22" fmla="*/ 88206854 w 47"/>
              <a:gd name="T23" fmla="*/ 15120687 h 19"/>
              <a:gd name="T24" fmla="*/ 68045468 w 47"/>
              <a:gd name="T25" fmla="*/ 12599779 h 19"/>
              <a:gd name="T26" fmla="*/ 57964776 w 47"/>
              <a:gd name="T27" fmla="*/ 12599779 h 19"/>
              <a:gd name="T28" fmla="*/ 60484155 w 47"/>
              <a:gd name="T29" fmla="*/ 20160916 h 19"/>
              <a:gd name="T30" fmla="*/ 57964776 w 47"/>
              <a:gd name="T31" fmla="*/ 47881381 h 19"/>
              <a:gd name="T32" fmla="*/ 42843737 w 47"/>
              <a:gd name="T33" fmla="*/ 47881381 h 19"/>
              <a:gd name="T34" fmla="*/ 27722698 w 47"/>
              <a:gd name="T35" fmla="*/ 42841152 h 19"/>
              <a:gd name="T36" fmla="*/ 20161385 w 47"/>
              <a:gd name="T37" fmla="*/ 15120687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7" h="19">
                <a:moveTo>
                  <a:pt x="8" y="6"/>
                </a:moveTo>
                <a:lnTo>
                  <a:pt x="0" y="8"/>
                </a:lnTo>
                <a:lnTo>
                  <a:pt x="2" y="3"/>
                </a:lnTo>
                <a:lnTo>
                  <a:pt x="17" y="0"/>
                </a:lnTo>
                <a:lnTo>
                  <a:pt x="29" y="0"/>
                </a:lnTo>
                <a:lnTo>
                  <a:pt x="34" y="3"/>
                </a:lnTo>
                <a:lnTo>
                  <a:pt x="43" y="6"/>
                </a:lnTo>
                <a:lnTo>
                  <a:pt x="47" y="14"/>
                </a:lnTo>
                <a:lnTo>
                  <a:pt x="47" y="17"/>
                </a:lnTo>
                <a:lnTo>
                  <a:pt x="44" y="19"/>
                </a:lnTo>
                <a:lnTo>
                  <a:pt x="40" y="14"/>
                </a:lnTo>
                <a:lnTo>
                  <a:pt x="35" y="6"/>
                </a:lnTo>
                <a:lnTo>
                  <a:pt x="27" y="5"/>
                </a:lnTo>
                <a:lnTo>
                  <a:pt x="23" y="5"/>
                </a:lnTo>
                <a:lnTo>
                  <a:pt x="24" y="8"/>
                </a:lnTo>
                <a:lnTo>
                  <a:pt x="23" y="19"/>
                </a:lnTo>
                <a:lnTo>
                  <a:pt x="17" y="19"/>
                </a:lnTo>
                <a:lnTo>
                  <a:pt x="11" y="17"/>
                </a:lnTo>
                <a:lnTo>
                  <a:pt x="8"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3" name="Freeform 88"/>
          <p:cNvSpPr>
            <a:spLocks/>
          </p:cNvSpPr>
          <p:nvPr/>
        </p:nvSpPr>
        <p:spPr bwMode="auto">
          <a:xfrm>
            <a:off x="5730875" y="4845050"/>
            <a:ext cx="107950" cy="23813"/>
          </a:xfrm>
          <a:custGeom>
            <a:avLst/>
            <a:gdLst>
              <a:gd name="T0" fmla="*/ 0 w 68"/>
              <a:gd name="T1" fmla="*/ 17642258 h 15"/>
              <a:gd name="T2" fmla="*/ 20161250 w 68"/>
              <a:gd name="T3" fmla="*/ 7561421 h 15"/>
              <a:gd name="T4" fmla="*/ 50403125 w 68"/>
              <a:gd name="T5" fmla="*/ 2521003 h 15"/>
              <a:gd name="T6" fmla="*/ 80645000 w 68"/>
              <a:gd name="T7" fmla="*/ 0 h 15"/>
              <a:gd name="T8" fmla="*/ 131048125 w 68"/>
              <a:gd name="T9" fmla="*/ 15121255 h 15"/>
              <a:gd name="T10" fmla="*/ 171370625 w 68"/>
              <a:gd name="T11" fmla="*/ 37803931 h 15"/>
              <a:gd name="T12" fmla="*/ 153730325 w 68"/>
              <a:gd name="T13" fmla="*/ 30242510 h 15"/>
              <a:gd name="T14" fmla="*/ 123488450 w 68"/>
              <a:gd name="T15" fmla="*/ 22682676 h 15"/>
              <a:gd name="T16" fmla="*/ 95765938 w 68"/>
              <a:gd name="T17" fmla="*/ 25202092 h 15"/>
              <a:gd name="T18" fmla="*/ 30241875 w 68"/>
              <a:gd name="T19" fmla="*/ 25202092 h 15"/>
              <a:gd name="T20" fmla="*/ 20161250 w 68"/>
              <a:gd name="T21" fmla="*/ 17642258 h 15"/>
              <a:gd name="T22" fmla="*/ 0 w 68"/>
              <a:gd name="T23" fmla="*/ 17642258 h 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8" h="15">
                <a:moveTo>
                  <a:pt x="0" y="7"/>
                </a:moveTo>
                <a:lnTo>
                  <a:pt x="8" y="3"/>
                </a:lnTo>
                <a:lnTo>
                  <a:pt x="20" y="1"/>
                </a:lnTo>
                <a:lnTo>
                  <a:pt x="32" y="0"/>
                </a:lnTo>
                <a:lnTo>
                  <a:pt x="52" y="6"/>
                </a:lnTo>
                <a:lnTo>
                  <a:pt x="68" y="15"/>
                </a:lnTo>
                <a:lnTo>
                  <a:pt x="61" y="12"/>
                </a:lnTo>
                <a:lnTo>
                  <a:pt x="49" y="9"/>
                </a:lnTo>
                <a:lnTo>
                  <a:pt x="38" y="10"/>
                </a:lnTo>
                <a:lnTo>
                  <a:pt x="12" y="10"/>
                </a:lnTo>
                <a:lnTo>
                  <a:pt x="8" y="7"/>
                </a:lnTo>
                <a:lnTo>
                  <a:pt x="0" y="7"/>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4" name="Freeform 89"/>
          <p:cNvSpPr>
            <a:spLocks/>
          </p:cNvSpPr>
          <p:nvPr/>
        </p:nvSpPr>
        <p:spPr bwMode="auto">
          <a:xfrm>
            <a:off x="5718175" y="4419600"/>
            <a:ext cx="49213" cy="87313"/>
          </a:xfrm>
          <a:custGeom>
            <a:avLst/>
            <a:gdLst>
              <a:gd name="T0" fmla="*/ 20161455 w 31"/>
              <a:gd name="T1" fmla="*/ 0 h 55"/>
              <a:gd name="T2" fmla="*/ 0 w 31"/>
              <a:gd name="T3" fmla="*/ 50403414 h 55"/>
              <a:gd name="T4" fmla="*/ 12601703 w 31"/>
              <a:gd name="T5" fmla="*/ 57964719 h 55"/>
              <a:gd name="T6" fmla="*/ 7561339 w 31"/>
              <a:gd name="T7" fmla="*/ 120968193 h 55"/>
              <a:gd name="T8" fmla="*/ 20161455 w 31"/>
              <a:gd name="T9" fmla="*/ 138610181 h 55"/>
              <a:gd name="T10" fmla="*/ 63005340 w 31"/>
              <a:gd name="T11" fmla="*/ 136089217 h 55"/>
              <a:gd name="T12" fmla="*/ 78126431 w 31"/>
              <a:gd name="T13" fmla="*/ 103327792 h 55"/>
              <a:gd name="T14" fmla="*/ 78126431 w 31"/>
              <a:gd name="T15" fmla="*/ 35282390 h 55"/>
              <a:gd name="T16" fmla="*/ 20161455 w 31"/>
              <a:gd name="T17" fmla="*/ 0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1" h="55">
                <a:moveTo>
                  <a:pt x="8" y="0"/>
                </a:moveTo>
                <a:lnTo>
                  <a:pt x="0" y="20"/>
                </a:lnTo>
                <a:lnTo>
                  <a:pt x="5" y="23"/>
                </a:lnTo>
                <a:lnTo>
                  <a:pt x="3" y="48"/>
                </a:lnTo>
                <a:lnTo>
                  <a:pt x="8" y="55"/>
                </a:lnTo>
                <a:lnTo>
                  <a:pt x="25" y="54"/>
                </a:lnTo>
                <a:lnTo>
                  <a:pt x="31" y="41"/>
                </a:lnTo>
                <a:lnTo>
                  <a:pt x="31" y="14"/>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5" name="Freeform 90"/>
          <p:cNvSpPr>
            <a:spLocks/>
          </p:cNvSpPr>
          <p:nvPr/>
        </p:nvSpPr>
        <p:spPr bwMode="auto">
          <a:xfrm>
            <a:off x="5689600" y="4460875"/>
            <a:ext cx="26988" cy="55563"/>
          </a:xfrm>
          <a:custGeom>
            <a:avLst/>
            <a:gdLst>
              <a:gd name="T0" fmla="*/ 30242435 w 17"/>
              <a:gd name="T1" fmla="*/ 0 h 35"/>
              <a:gd name="T2" fmla="*/ 42844244 w 17"/>
              <a:gd name="T3" fmla="*/ 12601688 h 35"/>
              <a:gd name="T4" fmla="*/ 27723026 w 17"/>
              <a:gd name="T5" fmla="*/ 30242147 h 35"/>
              <a:gd name="T6" fmla="*/ 30242435 w 17"/>
              <a:gd name="T7" fmla="*/ 57964909 h 35"/>
              <a:gd name="T8" fmla="*/ 22682620 w 17"/>
              <a:gd name="T9" fmla="*/ 88207056 h 35"/>
              <a:gd name="T10" fmla="*/ 0 w 17"/>
              <a:gd name="T11" fmla="*/ 73085983 h 35"/>
              <a:gd name="T12" fmla="*/ 7561403 w 17"/>
              <a:gd name="T13" fmla="*/ 30242147 h 35"/>
              <a:gd name="T14" fmla="*/ 30242435 w 17"/>
              <a:gd name="T15" fmla="*/ 0 h 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 h="35">
                <a:moveTo>
                  <a:pt x="12" y="0"/>
                </a:moveTo>
                <a:lnTo>
                  <a:pt x="17" y="5"/>
                </a:lnTo>
                <a:lnTo>
                  <a:pt x="11" y="12"/>
                </a:lnTo>
                <a:lnTo>
                  <a:pt x="12" y="23"/>
                </a:lnTo>
                <a:lnTo>
                  <a:pt x="9" y="35"/>
                </a:lnTo>
                <a:lnTo>
                  <a:pt x="0" y="29"/>
                </a:lnTo>
                <a:lnTo>
                  <a:pt x="3" y="12"/>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6" name="Freeform 91"/>
          <p:cNvSpPr>
            <a:spLocks/>
          </p:cNvSpPr>
          <p:nvPr/>
        </p:nvSpPr>
        <p:spPr bwMode="auto">
          <a:xfrm>
            <a:off x="5865813" y="4479925"/>
            <a:ext cx="14287" cy="30163"/>
          </a:xfrm>
          <a:custGeom>
            <a:avLst/>
            <a:gdLst>
              <a:gd name="T0" fmla="*/ 0 w 9"/>
              <a:gd name="T1" fmla="*/ 0 h 19"/>
              <a:gd name="T2" fmla="*/ 0 w 9"/>
              <a:gd name="T3" fmla="*/ 47884556 h 19"/>
              <a:gd name="T4" fmla="*/ 22679819 w 9"/>
              <a:gd name="T5" fmla="*/ 40323168 h 19"/>
              <a:gd name="T6" fmla="*/ 0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a:moveTo>
                  <a:pt x="0" y="0"/>
                </a:moveTo>
                <a:lnTo>
                  <a:pt x="0" y="19"/>
                </a:lnTo>
                <a:lnTo>
                  <a:pt x="9" y="16"/>
                </a:lnTo>
                <a:lnTo>
                  <a:pt x="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7" name="Freeform 92"/>
          <p:cNvSpPr>
            <a:spLocks/>
          </p:cNvSpPr>
          <p:nvPr/>
        </p:nvSpPr>
        <p:spPr bwMode="auto">
          <a:xfrm>
            <a:off x="6021388" y="4454525"/>
            <a:ext cx="60325" cy="165100"/>
          </a:xfrm>
          <a:custGeom>
            <a:avLst/>
            <a:gdLst>
              <a:gd name="T0" fmla="*/ 42843450 w 38"/>
              <a:gd name="T1" fmla="*/ 0 h 104"/>
              <a:gd name="T2" fmla="*/ 45362813 w 38"/>
              <a:gd name="T3" fmla="*/ 90725625 h 104"/>
              <a:gd name="T4" fmla="*/ 42843450 w 38"/>
              <a:gd name="T5" fmla="*/ 75604688 h 104"/>
              <a:gd name="T6" fmla="*/ 30241875 w 38"/>
              <a:gd name="T7" fmla="*/ 80645000 h 104"/>
              <a:gd name="T8" fmla="*/ 50403125 w 38"/>
              <a:gd name="T9" fmla="*/ 110886875 h 104"/>
              <a:gd name="T10" fmla="*/ 37803138 w 38"/>
              <a:gd name="T11" fmla="*/ 178931888 h 104"/>
              <a:gd name="T12" fmla="*/ 0 w 38"/>
              <a:gd name="T13" fmla="*/ 171370625 h 104"/>
              <a:gd name="T14" fmla="*/ 17641888 w 38"/>
              <a:gd name="T15" fmla="*/ 189012513 h 104"/>
              <a:gd name="T16" fmla="*/ 42843450 w 38"/>
              <a:gd name="T17" fmla="*/ 196572188 h 104"/>
              <a:gd name="T18" fmla="*/ 65524063 w 38"/>
              <a:gd name="T19" fmla="*/ 219254388 h 104"/>
              <a:gd name="T20" fmla="*/ 75604688 w 38"/>
              <a:gd name="T21" fmla="*/ 234375325 h 104"/>
              <a:gd name="T22" fmla="*/ 88206263 w 38"/>
              <a:gd name="T23" fmla="*/ 262096250 h 104"/>
              <a:gd name="T24" fmla="*/ 95765938 w 38"/>
              <a:gd name="T25" fmla="*/ 219254388 h 104"/>
              <a:gd name="T26" fmla="*/ 95765938 w 38"/>
              <a:gd name="T27" fmla="*/ 163810950 h 104"/>
              <a:gd name="T28" fmla="*/ 80645000 w 38"/>
              <a:gd name="T29" fmla="*/ 118448138 h 104"/>
              <a:gd name="T30" fmla="*/ 65524063 w 38"/>
              <a:gd name="T31" fmla="*/ 68045013 h 104"/>
              <a:gd name="T32" fmla="*/ 65524063 w 38"/>
              <a:gd name="T33" fmla="*/ 52924075 h 104"/>
              <a:gd name="T34" fmla="*/ 42843450 w 38"/>
              <a:gd name="T35" fmla="*/ 0 h 10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8" h="104">
                <a:moveTo>
                  <a:pt x="17" y="0"/>
                </a:moveTo>
                <a:lnTo>
                  <a:pt x="18" y="36"/>
                </a:lnTo>
                <a:lnTo>
                  <a:pt x="17" y="30"/>
                </a:lnTo>
                <a:lnTo>
                  <a:pt x="12" y="32"/>
                </a:lnTo>
                <a:lnTo>
                  <a:pt x="20" y="44"/>
                </a:lnTo>
                <a:lnTo>
                  <a:pt x="15" y="71"/>
                </a:lnTo>
                <a:lnTo>
                  <a:pt x="0" y="68"/>
                </a:lnTo>
                <a:lnTo>
                  <a:pt x="7" y="75"/>
                </a:lnTo>
                <a:lnTo>
                  <a:pt x="17" y="78"/>
                </a:lnTo>
                <a:lnTo>
                  <a:pt x="26" y="87"/>
                </a:lnTo>
                <a:lnTo>
                  <a:pt x="30" y="93"/>
                </a:lnTo>
                <a:lnTo>
                  <a:pt x="35" y="104"/>
                </a:lnTo>
                <a:lnTo>
                  <a:pt x="38" y="87"/>
                </a:lnTo>
                <a:lnTo>
                  <a:pt x="38" y="65"/>
                </a:lnTo>
                <a:lnTo>
                  <a:pt x="32" y="47"/>
                </a:lnTo>
                <a:lnTo>
                  <a:pt x="26" y="27"/>
                </a:lnTo>
                <a:lnTo>
                  <a:pt x="26" y="21"/>
                </a:lnTo>
                <a:lnTo>
                  <a:pt x="17"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48" name="Freeform 93"/>
          <p:cNvSpPr>
            <a:spLocks/>
          </p:cNvSpPr>
          <p:nvPr/>
        </p:nvSpPr>
        <p:spPr bwMode="auto">
          <a:xfrm>
            <a:off x="5791200" y="4892675"/>
            <a:ext cx="165100" cy="103188"/>
          </a:xfrm>
          <a:custGeom>
            <a:avLst/>
            <a:gdLst>
              <a:gd name="T0" fmla="*/ 262096250 w 104"/>
              <a:gd name="T1" fmla="*/ 0 h 65"/>
              <a:gd name="T2" fmla="*/ 254536575 w 104"/>
              <a:gd name="T3" fmla="*/ 55443706 h 65"/>
              <a:gd name="T4" fmla="*/ 254536575 w 104"/>
              <a:gd name="T5" fmla="*/ 100806738 h 65"/>
              <a:gd name="T6" fmla="*/ 241935000 w 104"/>
              <a:gd name="T7" fmla="*/ 131048760 h 65"/>
              <a:gd name="T8" fmla="*/ 196572188 w 104"/>
              <a:gd name="T9" fmla="*/ 163811744 h 65"/>
              <a:gd name="T10" fmla="*/ 0 w 104"/>
              <a:gd name="T11" fmla="*/ 105847075 h 65"/>
              <a:gd name="T12" fmla="*/ 189012513 w 104"/>
              <a:gd name="T13" fmla="*/ 70564717 h 65"/>
              <a:gd name="T14" fmla="*/ 262096250 w 104"/>
              <a:gd name="T15" fmla="*/ 0 h 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65">
                <a:moveTo>
                  <a:pt x="104" y="0"/>
                </a:moveTo>
                <a:lnTo>
                  <a:pt x="101" y="22"/>
                </a:lnTo>
                <a:lnTo>
                  <a:pt x="101" y="40"/>
                </a:lnTo>
                <a:lnTo>
                  <a:pt x="96" y="52"/>
                </a:lnTo>
                <a:lnTo>
                  <a:pt x="78" y="65"/>
                </a:lnTo>
                <a:lnTo>
                  <a:pt x="0" y="42"/>
                </a:lnTo>
                <a:lnTo>
                  <a:pt x="75" y="28"/>
                </a:lnTo>
                <a:lnTo>
                  <a:pt x="104" y="0"/>
                </a:lnTo>
                <a:close/>
              </a:path>
            </a:pathLst>
          </a:custGeom>
          <a:solidFill>
            <a:srgbClr val="804000"/>
          </a:solidFill>
          <a:ln w="4763">
            <a:solidFill>
              <a:srgbClr val="402000"/>
            </a:solidFill>
            <a:prstDash val="solid"/>
            <a:round/>
            <a:headEnd/>
            <a:tailEnd/>
          </a:ln>
        </p:spPr>
        <p:txBody>
          <a:bodyPr/>
          <a:lstStyle/>
          <a:p>
            <a:endParaRPr lang="en-US"/>
          </a:p>
        </p:txBody>
      </p:sp>
      <p:sp>
        <p:nvSpPr>
          <p:cNvPr id="77849" name="Freeform 94"/>
          <p:cNvSpPr>
            <a:spLocks/>
          </p:cNvSpPr>
          <p:nvPr/>
        </p:nvSpPr>
        <p:spPr bwMode="auto">
          <a:xfrm>
            <a:off x="5726113" y="4794250"/>
            <a:ext cx="26987" cy="9525"/>
          </a:xfrm>
          <a:custGeom>
            <a:avLst/>
            <a:gdLst>
              <a:gd name="T0" fmla="*/ 0 w 17"/>
              <a:gd name="T1" fmla="*/ 0 h 6"/>
              <a:gd name="T2" fmla="*/ 15120657 w 17"/>
              <a:gd name="T3" fmla="*/ 0 h 6"/>
              <a:gd name="T4" fmla="*/ 30241315 w 17"/>
              <a:gd name="T5" fmla="*/ 7561263 h 6"/>
              <a:gd name="T6" fmla="*/ 42841069 w 17"/>
              <a:gd name="T7" fmla="*/ 10080625 h 6"/>
              <a:gd name="T8" fmla="*/ 22680192 w 17"/>
              <a:gd name="T9" fmla="*/ 15120938 h 6"/>
              <a:gd name="T10" fmla="*/ 0 w 1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6">
                <a:moveTo>
                  <a:pt x="0" y="0"/>
                </a:moveTo>
                <a:lnTo>
                  <a:pt x="6" y="0"/>
                </a:lnTo>
                <a:lnTo>
                  <a:pt x="12" y="3"/>
                </a:lnTo>
                <a:lnTo>
                  <a:pt x="17" y="4"/>
                </a:lnTo>
                <a:lnTo>
                  <a:pt x="9" y="6"/>
                </a:lnTo>
                <a:lnTo>
                  <a:pt x="0" y="0"/>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50" name="Freeform 95"/>
          <p:cNvSpPr>
            <a:spLocks/>
          </p:cNvSpPr>
          <p:nvPr/>
        </p:nvSpPr>
        <p:spPr bwMode="auto">
          <a:xfrm>
            <a:off x="5602288" y="4548188"/>
            <a:ext cx="469900" cy="101600"/>
          </a:xfrm>
          <a:custGeom>
            <a:avLst/>
            <a:gdLst>
              <a:gd name="T0" fmla="*/ 37803138 w 296"/>
              <a:gd name="T1" fmla="*/ 88206263 h 64"/>
              <a:gd name="T2" fmla="*/ 7561263 w 296"/>
              <a:gd name="T3" fmla="*/ 65524063 h 64"/>
              <a:gd name="T4" fmla="*/ 0 w 296"/>
              <a:gd name="T5" fmla="*/ 40322500 h 64"/>
              <a:gd name="T6" fmla="*/ 7561263 w 296"/>
              <a:gd name="T7" fmla="*/ 20161250 h 64"/>
              <a:gd name="T8" fmla="*/ 15120938 w 296"/>
              <a:gd name="T9" fmla="*/ 7561263 h 64"/>
              <a:gd name="T10" fmla="*/ 57964388 w 296"/>
              <a:gd name="T11" fmla="*/ 0 h 64"/>
              <a:gd name="T12" fmla="*/ 123488450 w 296"/>
              <a:gd name="T13" fmla="*/ 0 h 64"/>
              <a:gd name="T14" fmla="*/ 330141263 w 296"/>
              <a:gd name="T15" fmla="*/ 0 h 64"/>
              <a:gd name="T16" fmla="*/ 541834388 w 296"/>
              <a:gd name="T17" fmla="*/ 5040313 h 64"/>
              <a:gd name="T18" fmla="*/ 609877813 w 296"/>
              <a:gd name="T19" fmla="*/ 15120938 h 64"/>
              <a:gd name="T20" fmla="*/ 675401875 w 296"/>
              <a:gd name="T21" fmla="*/ 40322500 h 64"/>
              <a:gd name="T22" fmla="*/ 718245325 w 296"/>
              <a:gd name="T23" fmla="*/ 70564375 h 64"/>
              <a:gd name="T24" fmla="*/ 738406575 w 296"/>
              <a:gd name="T25" fmla="*/ 93246575 h 64"/>
              <a:gd name="T26" fmla="*/ 745966250 w 296"/>
              <a:gd name="T27" fmla="*/ 108367513 h 64"/>
              <a:gd name="T28" fmla="*/ 745966250 w 296"/>
              <a:gd name="T29" fmla="*/ 120967500 h 64"/>
              <a:gd name="T30" fmla="*/ 733366263 w 296"/>
              <a:gd name="T31" fmla="*/ 136088438 h 64"/>
              <a:gd name="T32" fmla="*/ 690522813 w 296"/>
              <a:gd name="T33" fmla="*/ 161290000 h 64"/>
              <a:gd name="T34" fmla="*/ 690522813 w 296"/>
              <a:gd name="T35" fmla="*/ 131048125 h 64"/>
              <a:gd name="T36" fmla="*/ 682963138 w 296"/>
              <a:gd name="T37" fmla="*/ 100806250 h 64"/>
              <a:gd name="T38" fmla="*/ 672882513 w 296"/>
              <a:gd name="T39" fmla="*/ 78125638 h 64"/>
              <a:gd name="T40" fmla="*/ 650200313 w 296"/>
              <a:gd name="T41" fmla="*/ 65524063 h 64"/>
              <a:gd name="T42" fmla="*/ 614918125 w 296"/>
              <a:gd name="T43" fmla="*/ 42843450 h 64"/>
              <a:gd name="T44" fmla="*/ 579635938 w 296"/>
              <a:gd name="T45" fmla="*/ 35282188 h 64"/>
              <a:gd name="T46" fmla="*/ 546874700 w 296"/>
              <a:gd name="T47" fmla="*/ 27722513 h 64"/>
              <a:gd name="T48" fmla="*/ 408265313 w 296"/>
              <a:gd name="T49" fmla="*/ 20161250 h 64"/>
              <a:gd name="T50" fmla="*/ 95765938 w 296"/>
              <a:gd name="T51" fmla="*/ 20161250 h 64"/>
              <a:gd name="T52" fmla="*/ 42843450 w 296"/>
              <a:gd name="T53" fmla="*/ 20161250 h 64"/>
              <a:gd name="T54" fmla="*/ 20161250 w 296"/>
              <a:gd name="T55" fmla="*/ 22682200 h 64"/>
              <a:gd name="T56" fmla="*/ 12601575 w 296"/>
              <a:gd name="T57" fmla="*/ 35282188 h 64"/>
              <a:gd name="T58" fmla="*/ 15120938 w 296"/>
              <a:gd name="T59" fmla="*/ 47883763 h 64"/>
              <a:gd name="T60" fmla="*/ 37803138 w 296"/>
              <a:gd name="T61" fmla="*/ 88206263 h 6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6" h="64">
                <a:moveTo>
                  <a:pt x="15" y="35"/>
                </a:moveTo>
                <a:lnTo>
                  <a:pt x="3" y="26"/>
                </a:lnTo>
                <a:lnTo>
                  <a:pt x="0" y="16"/>
                </a:lnTo>
                <a:lnTo>
                  <a:pt x="3" y="8"/>
                </a:lnTo>
                <a:lnTo>
                  <a:pt x="6" y="3"/>
                </a:lnTo>
                <a:lnTo>
                  <a:pt x="23" y="0"/>
                </a:lnTo>
                <a:lnTo>
                  <a:pt x="49" y="0"/>
                </a:lnTo>
                <a:lnTo>
                  <a:pt x="131" y="0"/>
                </a:lnTo>
                <a:lnTo>
                  <a:pt x="215" y="2"/>
                </a:lnTo>
                <a:lnTo>
                  <a:pt x="242" y="6"/>
                </a:lnTo>
                <a:lnTo>
                  <a:pt x="268" y="16"/>
                </a:lnTo>
                <a:lnTo>
                  <a:pt x="285" y="28"/>
                </a:lnTo>
                <a:lnTo>
                  <a:pt x="293" y="37"/>
                </a:lnTo>
                <a:lnTo>
                  <a:pt x="296" y="43"/>
                </a:lnTo>
                <a:lnTo>
                  <a:pt x="296" y="48"/>
                </a:lnTo>
                <a:lnTo>
                  <a:pt x="291" y="54"/>
                </a:lnTo>
                <a:lnTo>
                  <a:pt x="274" y="64"/>
                </a:lnTo>
                <a:lnTo>
                  <a:pt x="274" y="52"/>
                </a:lnTo>
                <a:lnTo>
                  <a:pt x="271" y="40"/>
                </a:lnTo>
                <a:lnTo>
                  <a:pt x="267" y="31"/>
                </a:lnTo>
                <a:lnTo>
                  <a:pt x="258" y="26"/>
                </a:lnTo>
                <a:lnTo>
                  <a:pt x="244" y="17"/>
                </a:lnTo>
                <a:lnTo>
                  <a:pt x="230" y="14"/>
                </a:lnTo>
                <a:lnTo>
                  <a:pt x="217" y="11"/>
                </a:lnTo>
                <a:lnTo>
                  <a:pt x="162" y="8"/>
                </a:lnTo>
                <a:lnTo>
                  <a:pt x="38" y="8"/>
                </a:lnTo>
                <a:lnTo>
                  <a:pt x="17" y="8"/>
                </a:lnTo>
                <a:lnTo>
                  <a:pt x="8" y="9"/>
                </a:lnTo>
                <a:lnTo>
                  <a:pt x="5" y="14"/>
                </a:lnTo>
                <a:lnTo>
                  <a:pt x="6" y="19"/>
                </a:lnTo>
                <a:lnTo>
                  <a:pt x="15" y="35"/>
                </a:lnTo>
                <a:close/>
              </a:path>
            </a:pathLst>
          </a:custGeom>
          <a:solidFill>
            <a:srgbClr val="000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51" name="Freeform 96"/>
          <p:cNvSpPr>
            <a:spLocks/>
          </p:cNvSpPr>
          <p:nvPr/>
        </p:nvSpPr>
        <p:spPr bwMode="auto">
          <a:xfrm>
            <a:off x="5614988" y="4532313"/>
            <a:ext cx="47625" cy="14287"/>
          </a:xfrm>
          <a:custGeom>
            <a:avLst/>
            <a:gdLst>
              <a:gd name="T0" fmla="*/ 0 w 30"/>
              <a:gd name="T1" fmla="*/ 10080272 h 9"/>
              <a:gd name="T2" fmla="*/ 30241875 w 30"/>
              <a:gd name="T3" fmla="*/ 10080272 h 9"/>
              <a:gd name="T4" fmla="*/ 57964388 w 30"/>
              <a:gd name="T5" fmla="*/ 2519274 h 9"/>
              <a:gd name="T6" fmla="*/ 75604688 w 30"/>
              <a:gd name="T7" fmla="*/ 0 h 9"/>
              <a:gd name="T8" fmla="*/ 37803138 w 30"/>
              <a:gd name="T9" fmla="*/ 22679819 h 9"/>
              <a:gd name="T10" fmla="*/ 0 w 30"/>
              <a:gd name="T11" fmla="*/ 10080272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0" h="9">
                <a:moveTo>
                  <a:pt x="0" y="4"/>
                </a:moveTo>
                <a:lnTo>
                  <a:pt x="12" y="4"/>
                </a:lnTo>
                <a:lnTo>
                  <a:pt x="23" y="1"/>
                </a:lnTo>
                <a:lnTo>
                  <a:pt x="30" y="0"/>
                </a:lnTo>
                <a:lnTo>
                  <a:pt x="15" y="9"/>
                </a:lnTo>
                <a:lnTo>
                  <a:pt x="0" y="4"/>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52" name="Freeform 97"/>
          <p:cNvSpPr>
            <a:spLocks/>
          </p:cNvSpPr>
          <p:nvPr/>
        </p:nvSpPr>
        <p:spPr bwMode="auto">
          <a:xfrm>
            <a:off x="5646738" y="4548188"/>
            <a:ext cx="88900" cy="9525"/>
          </a:xfrm>
          <a:custGeom>
            <a:avLst/>
            <a:gdLst>
              <a:gd name="T0" fmla="*/ 15120938 w 56"/>
              <a:gd name="T1" fmla="*/ 0 h 6"/>
              <a:gd name="T2" fmla="*/ 0 w 56"/>
              <a:gd name="T3" fmla="*/ 15120938 h 6"/>
              <a:gd name="T4" fmla="*/ 133569075 w 56"/>
              <a:gd name="T5" fmla="*/ 12601575 h 6"/>
              <a:gd name="T6" fmla="*/ 141128750 w 56"/>
              <a:gd name="T7" fmla="*/ 0 h 6"/>
              <a:gd name="T8" fmla="*/ 15120938 w 5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6">
                <a:moveTo>
                  <a:pt x="6" y="0"/>
                </a:moveTo>
                <a:lnTo>
                  <a:pt x="0" y="6"/>
                </a:lnTo>
                <a:lnTo>
                  <a:pt x="53" y="5"/>
                </a:lnTo>
                <a:lnTo>
                  <a:pt x="56" y="0"/>
                </a:lnTo>
                <a:lnTo>
                  <a:pt x="6" y="0"/>
                </a:lnTo>
                <a:close/>
              </a:path>
            </a:pathLst>
          </a:custGeom>
          <a:solidFill>
            <a:srgbClr val="404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53" name="Freeform 98"/>
          <p:cNvSpPr>
            <a:spLocks/>
          </p:cNvSpPr>
          <p:nvPr/>
        </p:nvSpPr>
        <p:spPr bwMode="auto">
          <a:xfrm>
            <a:off x="5757863" y="4819650"/>
            <a:ext cx="4762" cy="20638"/>
          </a:xfrm>
          <a:custGeom>
            <a:avLst/>
            <a:gdLst>
              <a:gd name="T0" fmla="*/ 7558881 w 3"/>
              <a:gd name="T1" fmla="*/ 0 h 13"/>
              <a:gd name="T2" fmla="*/ 0 w 3"/>
              <a:gd name="T3" fmla="*/ 12601880 h 13"/>
              <a:gd name="T4" fmla="*/ 7558881 w 3"/>
              <a:gd name="T5" fmla="*/ 32763619 h 13"/>
              <a:gd name="T6" fmla="*/ 7558881 w 3"/>
              <a:gd name="T7" fmla="*/ 0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3">
                <a:moveTo>
                  <a:pt x="3" y="0"/>
                </a:moveTo>
                <a:lnTo>
                  <a:pt x="0" y="5"/>
                </a:lnTo>
                <a:lnTo>
                  <a:pt x="3" y="13"/>
                </a:lnTo>
                <a:lnTo>
                  <a:pt x="3" y="0"/>
                </a:lnTo>
                <a:close/>
              </a:path>
            </a:pathLst>
          </a:custGeom>
          <a:solidFill>
            <a:srgbClr val="A05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77854" name="Group 99"/>
          <p:cNvGrpSpPr>
            <a:grpSpLocks/>
          </p:cNvGrpSpPr>
          <p:nvPr/>
        </p:nvGrpSpPr>
        <p:grpSpPr bwMode="auto">
          <a:xfrm>
            <a:off x="5254625" y="4752975"/>
            <a:ext cx="965200" cy="620713"/>
            <a:chOff x="3310" y="2994"/>
            <a:chExt cx="608" cy="391"/>
          </a:xfrm>
        </p:grpSpPr>
        <p:sp>
          <p:nvSpPr>
            <p:cNvPr id="77867" name="Freeform 100"/>
            <p:cNvSpPr>
              <a:spLocks/>
            </p:cNvSpPr>
            <p:nvPr/>
          </p:nvSpPr>
          <p:spPr bwMode="auto">
            <a:xfrm>
              <a:off x="3310" y="2994"/>
              <a:ext cx="608" cy="391"/>
            </a:xfrm>
            <a:custGeom>
              <a:avLst/>
              <a:gdLst>
                <a:gd name="T0" fmla="*/ 13 w 608"/>
                <a:gd name="T1" fmla="*/ 26 h 391"/>
                <a:gd name="T2" fmla="*/ 0 w 608"/>
                <a:gd name="T3" fmla="*/ 12 h 391"/>
                <a:gd name="T4" fmla="*/ 4 w 608"/>
                <a:gd name="T5" fmla="*/ 1 h 391"/>
                <a:gd name="T6" fmla="*/ 56 w 608"/>
                <a:gd name="T7" fmla="*/ 0 h 391"/>
                <a:gd name="T8" fmla="*/ 85 w 608"/>
                <a:gd name="T9" fmla="*/ 10 h 391"/>
                <a:gd name="T10" fmla="*/ 123 w 608"/>
                <a:gd name="T11" fmla="*/ 20 h 391"/>
                <a:gd name="T12" fmla="*/ 134 w 608"/>
                <a:gd name="T13" fmla="*/ 26 h 391"/>
                <a:gd name="T14" fmla="*/ 154 w 608"/>
                <a:gd name="T15" fmla="*/ 32 h 391"/>
                <a:gd name="T16" fmla="*/ 175 w 608"/>
                <a:gd name="T17" fmla="*/ 58 h 391"/>
                <a:gd name="T18" fmla="*/ 219 w 608"/>
                <a:gd name="T19" fmla="*/ 88 h 391"/>
                <a:gd name="T20" fmla="*/ 266 w 608"/>
                <a:gd name="T21" fmla="*/ 108 h 391"/>
                <a:gd name="T22" fmla="*/ 304 w 608"/>
                <a:gd name="T23" fmla="*/ 120 h 391"/>
                <a:gd name="T24" fmla="*/ 361 w 608"/>
                <a:gd name="T25" fmla="*/ 134 h 391"/>
                <a:gd name="T26" fmla="*/ 454 w 608"/>
                <a:gd name="T27" fmla="*/ 159 h 391"/>
                <a:gd name="T28" fmla="*/ 545 w 608"/>
                <a:gd name="T29" fmla="*/ 211 h 391"/>
                <a:gd name="T30" fmla="*/ 592 w 608"/>
                <a:gd name="T31" fmla="*/ 290 h 391"/>
                <a:gd name="T32" fmla="*/ 608 w 608"/>
                <a:gd name="T33" fmla="*/ 367 h 391"/>
                <a:gd name="T34" fmla="*/ 553 w 608"/>
                <a:gd name="T35" fmla="*/ 370 h 391"/>
                <a:gd name="T36" fmla="*/ 390 w 608"/>
                <a:gd name="T37" fmla="*/ 302 h 391"/>
                <a:gd name="T38" fmla="*/ 245 w 608"/>
                <a:gd name="T39" fmla="*/ 186 h 391"/>
                <a:gd name="T40" fmla="*/ 172 w 608"/>
                <a:gd name="T41" fmla="*/ 166 h 391"/>
                <a:gd name="T42" fmla="*/ 119 w 608"/>
                <a:gd name="T43" fmla="*/ 165 h 391"/>
                <a:gd name="T44" fmla="*/ 106 w 608"/>
                <a:gd name="T45" fmla="*/ 194 h 391"/>
                <a:gd name="T46" fmla="*/ 94 w 608"/>
                <a:gd name="T47" fmla="*/ 163 h 391"/>
                <a:gd name="T48" fmla="*/ 91 w 608"/>
                <a:gd name="T49" fmla="*/ 157 h 391"/>
                <a:gd name="T50" fmla="*/ 84 w 608"/>
                <a:gd name="T51" fmla="*/ 151 h 391"/>
                <a:gd name="T52" fmla="*/ 84 w 608"/>
                <a:gd name="T53" fmla="*/ 124 h 391"/>
                <a:gd name="T54" fmla="*/ 61 w 608"/>
                <a:gd name="T55" fmla="*/ 124 h 391"/>
                <a:gd name="T56" fmla="*/ 53 w 608"/>
                <a:gd name="T57" fmla="*/ 108 h 391"/>
                <a:gd name="T58" fmla="*/ 73 w 608"/>
                <a:gd name="T59" fmla="*/ 85 h 391"/>
                <a:gd name="T60" fmla="*/ 96 w 608"/>
                <a:gd name="T61" fmla="*/ 64 h 391"/>
                <a:gd name="T62" fmla="*/ 62 w 608"/>
                <a:gd name="T63" fmla="*/ 55 h 391"/>
                <a:gd name="T64" fmla="*/ 24 w 608"/>
                <a:gd name="T65" fmla="*/ 58 h 391"/>
                <a:gd name="T66" fmla="*/ 0 w 608"/>
                <a:gd name="T67" fmla="*/ 53 h 391"/>
                <a:gd name="T68" fmla="*/ 4 w 608"/>
                <a:gd name="T69" fmla="*/ 32 h 391"/>
                <a:gd name="T70" fmla="*/ 32 w 608"/>
                <a:gd name="T71" fmla="*/ 30 h 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8" h="391">
                  <a:moveTo>
                    <a:pt x="32" y="30"/>
                  </a:moveTo>
                  <a:lnTo>
                    <a:pt x="13" y="26"/>
                  </a:lnTo>
                  <a:lnTo>
                    <a:pt x="1" y="20"/>
                  </a:lnTo>
                  <a:lnTo>
                    <a:pt x="0" y="12"/>
                  </a:lnTo>
                  <a:lnTo>
                    <a:pt x="1" y="4"/>
                  </a:lnTo>
                  <a:lnTo>
                    <a:pt x="4" y="1"/>
                  </a:lnTo>
                  <a:lnTo>
                    <a:pt x="27" y="0"/>
                  </a:lnTo>
                  <a:lnTo>
                    <a:pt x="56" y="0"/>
                  </a:lnTo>
                  <a:lnTo>
                    <a:pt x="68" y="4"/>
                  </a:lnTo>
                  <a:lnTo>
                    <a:pt x="85" y="10"/>
                  </a:lnTo>
                  <a:lnTo>
                    <a:pt x="102" y="15"/>
                  </a:lnTo>
                  <a:lnTo>
                    <a:pt x="123" y="20"/>
                  </a:lnTo>
                  <a:lnTo>
                    <a:pt x="126" y="24"/>
                  </a:lnTo>
                  <a:lnTo>
                    <a:pt x="134" y="26"/>
                  </a:lnTo>
                  <a:lnTo>
                    <a:pt x="143" y="27"/>
                  </a:lnTo>
                  <a:lnTo>
                    <a:pt x="154" y="32"/>
                  </a:lnTo>
                  <a:lnTo>
                    <a:pt x="157" y="36"/>
                  </a:lnTo>
                  <a:lnTo>
                    <a:pt x="175" y="58"/>
                  </a:lnTo>
                  <a:lnTo>
                    <a:pt x="189" y="70"/>
                  </a:lnTo>
                  <a:lnTo>
                    <a:pt x="219" y="88"/>
                  </a:lnTo>
                  <a:lnTo>
                    <a:pt x="250" y="105"/>
                  </a:lnTo>
                  <a:lnTo>
                    <a:pt x="266" y="108"/>
                  </a:lnTo>
                  <a:lnTo>
                    <a:pt x="286" y="110"/>
                  </a:lnTo>
                  <a:lnTo>
                    <a:pt x="304" y="120"/>
                  </a:lnTo>
                  <a:lnTo>
                    <a:pt x="329" y="131"/>
                  </a:lnTo>
                  <a:lnTo>
                    <a:pt x="361" y="134"/>
                  </a:lnTo>
                  <a:lnTo>
                    <a:pt x="411" y="146"/>
                  </a:lnTo>
                  <a:lnTo>
                    <a:pt x="454" y="159"/>
                  </a:lnTo>
                  <a:lnTo>
                    <a:pt x="501" y="179"/>
                  </a:lnTo>
                  <a:lnTo>
                    <a:pt x="545" y="211"/>
                  </a:lnTo>
                  <a:lnTo>
                    <a:pt x="579" y="249"/>
                  </a:lnTo>
                  <a:lnTo>
                    <a:pt x="592" y="290"/>
                  </a:lnTo>
                  <a:lnTo>
                    <a:pt x="606" y="336"/>
                  </a:lnTo>
                  <a:lnTo>
                    <a:pt x="608" y="367"/>
                  </a:lnTo>
                  <a:lnTo>
                    <a:pt x="600" y="391"/>
                  </a:lnTo>
                  <a:lnTo>
                    <a:pt x="553" y="370"/>
                  </a:lnTo>
                  <a:lnTo>
                    <a:pt x="466" y="335"/>
                  </a:lnTo>
                  <a:lnTo>
                    <a:pt x="390" y="302"/>
                  </a:lnTo>
                  <a:lnTo>
                    <a:pt x="303" y="220"/>
                  </a:lnTo>
                  <a:lnTo>
                    <a:pt x="245" y="186"/>
                  </a:lnTo>
                  <a:lnTo>
                    <a:pt x="202" y="165"/>
                  </a:lnTo>
                  <a:lnTo>
                    <a:pt x="172" y="166"/>
                  </a:lnTo>
                  <a:lnTo>
                    <a:pt x="138" y="156"/>
                  </a:lnTo>
                  <a:lnTo>
                    <a:pt x="119" y="165"/>
                  </a:lnTo>
                  <a:lnTo>
                    <a:pt x="120" y="183"/>
                  </a:lnTo>
                  <a:lnTo>
                    <a:pt x="106" y="194"/>
                  </a:lnTo>
                  <a:lnTo>
                    <a:pt x="97" y="189"/>
                  </a:lnTo>
                  <a:lnTo>
                    <a:pt x="94" y="163"/>
                  </a:lnTo>
                  <a:lnTo>
                    <a:pt x="100" y="150"/>
                  </a:lnTo>
                  <a:lnTo>
                    <a:pt x="91" y="157"/>
                  </a:lnTo>
                  <a:lnTo>
                    <a:pt x="84" y="156"/>
                  </a:lnTo>
                  <a:lnTo>
                    <a:pt x="84" y="151"/>
                  </a:lnTo>
                  <a:lnTo>
                    <a:pt x="84" y="143"/>
                  </a:lnTo>
                  <a:lnTo>
                    <a:pt x="84" y="124"/>
                  </a:lnTo>
                  <a:lnTo>
                    <a:pt x="70" y="127"/>
                  </a:lnTo>
                  <a:lnTo>
                    <a:pt x="61" y="124"/>
                  </a:lnTo>
                  <a:lnTo>
                    <a:pt x="55" y="114"/>
                  </a:lnTo>
                  <a:lnTo>
                    <a:pt x="53" y="108"/>
                  </a:lnTo>
                  <a:lnTo>
                    <a:pt x="59" y="96"/>
                  </a:lnTo>
                  <a:lnTo>
                    <a:pt x="73" y="85"/>
                  </a:lnTo>
                  <a:lnTo>
                    <a:pt x="96" y="72"/>
                  </a:lnTo>
                  <a:lnTo>
                    <a:pt x="96" y="64"/>
                  </a:lnTo>
                  <a:lnTo>
                    <a:pt x="77" y="55"/>
                  </a:lnTo>
                  <a:lnTo>
                    <a:pt x="62" y="55"/>
                  </a:lnTo>
                  <a:lnTo>
                    <a:pt x="44" y="56"/>
                  </a:lnTo>
                  <a:lnTo>
                    <a:pt x="24" y="58"/>
                  </a:lnTo>
                  <a:lnTo>
                    <a:pt x="4" y="56"/>
                  </a:lnTo>
                  <a:lnTo>
                    <a:pt x="0" y="53"/>
                  </a:lnTo>
                  <a:lnTo>
                    <a:pt x="0" y="39"/>
                  </a:lnTo>
                  <a:lnTo>
                    <a:pt x="4" y="32"/>
                  </a:lnTo>
                  <a:lnTo>
                    <a:pt x="10" y="30"/>
                  </a:lnTo>
                  <a:lnTo>
                    <a:pt x="32" y="30"/>
                  </a:lnTo>
                  <a:close/>
                </a:path>
              </a:pathLst>
            </a:custGeom>
            <a:solidFill>
              <a:srgbClr val="A05000"/>
            </a:solidFill>
            <a:ln w="4763">
              <a:solidFill>
                <a:srgbClr val="402000"/>
              </a:solidFill>
              <a:prstDash val="solid"/>
              <a:round/>
              <a:headEnd/>
              <a:tailEnd/>
            </a:ln>
          </p:spPr>
          <p:txBody>
            <a:bodyPr/>
            <a:lstStyle/>
            <a:p>
              <a:endParaRPr lang="en-US"/>
            </a:p>
          </p:txBody>
        </p:sp>
        <p:sp>
          <p:nvSpPr>
            <p:cNvPr id="77868" name="Freeform 101"/>
            <p:cNvSpPr>
              <a:spLocks/>
            </p:cNvSpPr>
            <p:nvPr/>
          </p:nvSpPr>
          <p:spPr bwMode="auto">
            <a:xfrm>
              <a:off x="3311" y="3010"/>
              <a:ext cx="143" cy="33"/>
            </a:xfrm>
            <a:custGeom>
              <a:avLst/>
              <a:gdLst>
                <a:gd name="T0" fmla="*/ 2 w 143"/>
                <a:gd name="T1" fmla="*/ 30 h 33"/>
                <a:gd name="T2" fmla="*/ 11 w 143"/>
                <a:gd name="T3" fmla="*/ 33 h 33"/>
                <a:gd name="T4" fmla="*/ 15 w 143"/>
                <a:gd name="T5" fmla="*/ 23 h 33"/>
                <a:gd name="T6" fmla="*/ 28 w 143"/>
                <a:gd name="T7" fmla="*/ 25 h 33"/>
                <a:gd name="T8" fmla="*/ 34 w 143"/>
                <a:gd name="T9" fmla="*/ 19 h 33"/>
                <a:gd name="T10" fmla="*/ 67 w 143"/>
                <a:gd name="T11" fmla="*/ 16 h 33"/>
                <a:gd name="T12" fmla="*/ 87 w 143"/>
                <a:gd name="T13" fmla="*/ 11 h 33"/>
                <a:gd name="T14" fmla="*/ 104 w 143"/>
                <a:gd name="T15" fmla="*/ 11 h 33"/>
                <a:gd name="T16" fmla="*/ 124 w 143"/>
                <a:gd name="T17" fmla="*/ 14 h 33"/>
                <a:gd name="T18" fmla="*/ 134 w 143"/>
                <a:gd name="T19" fmla="*/ 17 h 33"/>
                <a:gd name="T20" fmla="*/ 139 w 143"/>
                <a:gd name="T21" fmla="*/ 23 h 33"/>
                <a:gd name="T22" fmla="*/ 143 w 143"/>
                <a:gd name="T23" fmla="*/ 16 h 33"/>
                <a:gd name="T24" fmla="*/ 127 w 143"/>
                <a:gd name="T25" fmla="*/ 11 h 33"/>
                <a:gd name="T26" fmla="*/ 121 w 143"/>
                <a:gd name="T27" fmla="*/ 5 h 33"/>
                <a:gd name="T28" fmla="*/ 81 w 143"/>
                <a:gd name="T29" fmla="*/ 4 h 33"/>
                <a:gd name="T30" fmla="*/ 76 w 143"/>
                <a:gd name="T31" fmla="*/ 0 h 33"/>
                <a:gd name="T32" fmla="*/ 57 w 143"/>
                <a:gd name="T33" fmla="*/ 5 h 33"/>
                <a:gd name="T34" fmla="*/ 38 w 143"/>
                <a:gd name="T35" fmla="*/ 13 h 33"/>
                <a:gd name="T36" fmla="*/ 31 w 143"/>
                <a:gd name="T37" fmla="*/ 13 h 33"/>
                <a:gd name="T38" fmla="*/ 17 w 143"/>
                <a:gd name="T39" fmla="*/ 14 h 33"/>
                <a:gd name="T40" fmla="*/ 8 w 143"/>
                <a:gd name="T41" fmla="*/ 16 h 33"/>
                <a:gd name="T42" fmla="*/ 0 w 143"/>
                <a:gd name="T43" fmla="*/ 23 h 33"/>
                <a:gd name="T44" fmla="*/ 2 w 143"/>
                <a:gd name="T45" fmla="*/ 30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3" h="33">
                  <a:moveTo>
                    <a:pt x="2" y="30"/>
                  </a:moveTo>
                  <a:lnTo>
                    <a:pt x="11" y="33"/>
                  </a:lnTo>
                  <a:lnTo>
                    <a:pt x="15" y="23"/>
                  </a:lnTo>
                  <a:lnTo>
                    <a:pt x="28" y="25"/>
                  </a:lnTo>
                  <a:lnTo>
                    <a:pt x="34" y="19"/>
                  </a:lnTo>
                  <a:lnTo>
                    <a:pt x="67" y="16"/>
                  </a:lnTo>
                  <a:lnTo>
                    <a:pt x="87" y="11"/>
                  </a:lnTo>
                  <a:lnTo>
                    <a:pt x="104" y="11"/>
                  </a:lnTo>
                  <a:lnTo>
                    <a:pt x="124" y="14"/>
                  </a:lnTo>
                  <a:lnTo>
                    <a:pt x="134" y="17"/>
                  </a:lnTo>
                  <a:lnTo>
                    <a:pt x="139" y="23"/>
                  </a:lnTo>
                  <a:lnTo>
                    <a:pt x="143" y="16"/>
                  </a:lnTo>
                  <a:lnTo>
                    <a:pt x="127" y="11"/>
                  </a:lnTo>
                  <a:lnTo>
                    <a:pt x="121" y="5"/>
                  </a:lnTo>
                  <a:lnTo>
                    <a:pt x="81" y="4"/>
                  </a:lnTo>
                  <a:lnTo>
                    <a:pt x="76" y="0"/>
                  </a:lnTo>
                  <a:lnTo>
                    <a:pt x="57" y="5"/>
                  </a:lnTo>
                  <a:lnTo>
                    <a:pt x="38" y="13"/>
                  </a:lnTo>
                  <a:lnTo>
                    <a:pt x="31" y="13"/>
                  </a:lnTo>
                  <a:lnTo>
                    <a:pt x="17" y="14"/>
                  </a:lnTo>
                  <a:lnTo>
                    <a:pt x="8" y="16"/>
                  </a:lnTo>
                  <a:lnTo>
                    <a:pt x="0" y="23"/>
                  </a:lnTo>
                  <a:lnTo>
                    <a:pt x="2" y="3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9" name="Freeform 102"/>
            <p:cNvSpPr>
              <a:spLocks/>
            </p:cNvSpPr>
            <p:nvPr/>
          </p:nvSpPr>
          <p:spPr bwMode="auto">
            <a:xfrm>
              <a:off x="3311" y="2994"/>
              <a:ext cx="64" cy="16"/>
            </a:xfrm>
            <a:custGeom>
              <a:avLst/>
              <a:gdLst>
                <a:gd name="T0" fmla="*/ 3 w 64"/>
                <a:gd name="T1" fmla="*/ 16 h 16"/>
                <a:gd name="T2" fmla="*/ 8 w 64"/>
                <a:gd name="T3" fmla="*/ 13 h 16"/>
                <a:gd name="T4" fmla="*/ 11 w 64"/>
                <a:gd name="T5" fmla="*/ 13 h 16"/>
                <a:gd name="T6" fmla="*/ 14 w 64"/>
                <a:gd name="T7" fmla="*/ 6 h 16"/>
                <a:gd name="T8" fmla="*/ 19 w 64"/>
                <a:gd name="T9" fmla="*/ 6 h 16"/>
                <a:gd name="T10" fmla="*/ 26 w 64"/>
                <a:gd name="T11" fmla="*/ 12 h 16"/>
                <a:gd name="T12" fmla="*/ 29 w 64"/>
                <a:gd name="T13" fmla="*/ 4 h 16"/>
                <a:gd name="T14" fmla="*/ 43 w 64"/>
                <a:gd name="T15" fmla="*/ 9 h 16"/>
                <a:gd name="T16" fmla="*/ 64 w 64"/>
                <a:gd name="T17" fmla="*/ 9 h 16"/>
                <a:gd name="T18" fmla="*/ 58 w 64"/>
                <a:gd name="T19" fmla="*/ 1 h 16"/>
                <a:gd name="T20" fmla="*/ 31 w 64"/>
                <a:gd name="T21" fmla="*/ 0 h 16"/>
                <a:gd name="T22" fmla="*/ 12 w 64"/>
                <a:gd name="T23" fmla="*/ 1 h 16"/>
                <a:gd name="T24" fmla="*/ 2 w 64"/>
                <a:gd name="T25" fmla="*/ 3 h 16"/>
                <a:gd name="T26" fmla="*/ 0 w 64"/>
                <a:gd name="T27" fmla="*/ 9 h 16"/>
                <a:gd name="T28" fmla="*/ 3 w 64"/>
                <a:gd name="T29" fmla="*/ 16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4" h="16">
                  <a:moveTo>
                    <a:pt x="3" y="16"/>
                  </a:moveTo>
                  <a:lnTo>
                    <a:pt x="8" y="13"/>
                  </a:lnTo>
                  <a:lnTo>
                    <a:pt x="11" y="13"/>
                  </a:lnTo>
                  <a:lnTo>
                    <a:pt x="14" y="6"/>
                  </a:lnTo>
                  <a:lnTo>
                    <a:pt x="19" y="6"/>
                  </a:lnTo>
                  <a:lnTo>
                    <a:pt x="26" y="12"/>
                  </a:lnTo>
                  <a:lnTo>
                    <a:pt x="29" y="4"/>
                  </a:lnTo>
                  <a:lnTo>
                    <a:pt x="43" y="9"/>
                  </a:lnTo>
                  <a:lnTo>
                    <a:pt x="64" y="9"/>
                  </a:lnTo>
                  <a:lnTo>
                    <a:pt x="58" y="1"/>
                  </a:lnTo>
                  <a:lnTo>
                    <a:pt x="31" y="0"/>
                  </a:lnTo>
                  <a:lnTo>
                    <a:pt x="12" y="1"/>
                  </a:lnTo>
                  <a:lnTo>
                    <a:pt x="2" y="3"/>
                  </a:lnTo>
                  <a:lnTo>
                    <a:pt x="0" y="9"/>
                  </a:lnTo>
                  <a:lnTo>
                    <a:pt x="3" y="16"/>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0" name="Freeform 103"/>
            <p:cNvSpPr>
              <a:spLocks/>
            </p:cNvSpPr>
            <p:nvPr/>
          </p:nvSpPr>
          <p:spPr bwMode="auto">
            <a:xfrm>
              <a:off x="3365" y="3078"/>
              <a:ext cx="29" cy="32"/>
            </a:xfrm>
            <a:custGeom>
              <a:avLst/>
              <a:gdLst>
                <a:gd name="T0" fmla="*/ 27 w 29"/>
                <a:gd name="T1" fmla="*/ 0 h 32"/>
                <a:gd name="T2" fmla="*/ 29 w 29"/>
                <a:gd name="T3" fmla="*/ 10 h 32"/>
                <a:gd name="T4" fmla="*/ 18 w 29"/>
                <a:gd name="T5" fmla="*/ 10 h 32"/>
                <a:gd name="T6" fmla="*/ 24 w 29"/>
                <a:gd name="T7" fmla="*/ 18 h 32"/>
                <a:gd name="T8" fmla="*/ 21 w 29"/>
                <a:gd name="T9" fmla="*/ 27 h 32"/>
                <a:gd name="T10" fmla="*/ 13 w 29"/>
                <a:gd name="T11" fmla="*/ 30 h 32"/>
                <a:gd name="T12" fmla="*/ 4 w 29"/>
                <a:gd name="T13" fmla="*/ 32 h 32"/>
                <a:gd name="T14" fmla="*/ 0 w 29"/>
                <a:gd name="T15" fmla="*/ 24 h 32"/>
                <a:gd name="T16" fmla="*/ 6 w 29"/>
                <a:gd name="T17" fmla="*/ 12 h 32"/>
                <a:gd name="T18" fmla="*/ 15 w 29"/>
                <a:gd name="T19" fmla="*/ 4 h 32"/>
                <a:gd name="T20" fmla="*/ 27 w 29"/>
                <a:gd name="T21" fmla="*/ 0 h 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9" h="32">
                  <a:moveTo>
                    <a:pt x="27" y="0"/>
                  </a:moveTo>
                  <a:lnTo>
                    <a:pt x="29" y="10"/>
                  </a:lnTo>
                  <a:lnTo>
                    <a:pt x="18" y="10"/>
                  </a:lnTo>
                  <a:lnTo>
                    <a:pt x="24" y="18"/>
                  </a:lnTo>
                  <a:lnTo>
                    <a:pt x="21" y="27"/>
                  </a:lnTo>
                  <a:lnTo>
                    <a:pt x="13" y="30"/>
                  </a:lnTo>
                  <a:lnTo>
                    <a:pt x="4" y="32"/>
                  </a:lnTo>
                  <a:lnTo>
                    <a:pt x="0" y="24"/>
                  </a:lnTo>
                  <a:lnTo>
                    <a:pt x="6" y="12"/>
                  </a:lnTo>
                  <a:lnTo>
                    <a:pt x="15" y="4"/>
                  </a:lnTo>
                  <a:lnTo>
                    <a:pt x="27"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1" name="Freeform 104"/>
            <p:cNvSpPr>
              <a:spLocks/>
            </p:cNvSpPr>
            <p:nvPr/>
          </p:nvSpPr>
          <p:spPr bwMode="auto">
            <a:xfrm>
              <a:off x="3395" y="3076"/>
              <a:ext cx="24" cy="72"/>
            </a:xfrm>
            <a:custGeom>
              <a:avLst/>
              <a:gdLst>
                <a:gd name="T0" fmla="*/ 11 w 24"/>
                <a:gd name="T1" fmla="*/ 0 h 72"/>
                <a:gd name="T2" fmla="*/ 17 w 24"/>
                <a:gd name="T3" fmla="*/ 12 h 72"/>
                <a:gd name="T4" fmla="*/ 24 w 24"/>
                <a:gd name="T5" fmla="*/ 19 h 72"/>
                <a:gd name="T6" fmla="*/ 15 w 24"/>
                <a:gd name="T7" fmla="*/ 32 h 72"/>
                <a:gd name="T8" fmla="*/ 15 w 24"/>
                <a:gd name="T9" fmla="*/ 45 h 72"/>
                <a:gd name="T10" fmla="*/ 6 w 24"/>
                <a:gd name="T11" fmla="*/ 55 h 72"/>
                <a:gd name="T12" fmla="*/ 5 w 24"/>
                <a:gd name="T13" fmla="*/ 72 h 72"/>
                <a:gd name="T14" fmla="*/ 0 w 24"/>
                <a:gd name="T15" fmla="*/ 69 h 72"/>
                <a:gd name="T16" fmla="*/ 0 w 24"/>
                <a:gd name="T17" fmla="*/ 49 h 72"/>
                <a:gd name="T18" fmla="*/ 2 w 24"/>
                <a:gd name="T19" fmla="*/ 31 h 72"/>
                <a:gd name="T20" fmla="*/ 5 w 24"/>
                <a:gd name="T21" fmla="*/ 14 h 72"/>
                <a:gd name="T22" fmla="*/ 11 w 24"/>
                <a:gd name="T23" fmla="*/ 0 h 7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 h="72">
                  <a:moveTo>
                    <a:pt x="11" y="0"/>
                  </a:moveTo>
                  <a:lnTo>
                    <a:pt x="17" y="12"/>
                  </a:lnTo>
                  <a:lnTo>
                    <a:pt x="24" y="19"/>
                  </a:lnTo>
                  <a:lnTo>
                    <a:pt x="15" y="32"/>
                  </a:lnTo>
                  <a:lnTo>
                    <a:pt x="15" y="45"/>
                  </a:lnTo>
                  <a:lnTo>
                    <a:pt x="6" y="55"/>
                  </a:lnTo>
                  <a:lnTo>
                    <a:pt x="5" y="72"/>
                  </a:lnTo>
                  <a:lnTo>
                    <a:pt x="0" y="69"/>
                  </a:lnTo>
                  <a:lnTo>
                    <a:pt x="0" y="49"/>
                  </a:lnTo>
                  <a:lnTo>
                    <a:pt x="2" y="31"/>
                  </a:lnTo>
                  <a:lnTo>
                    <a:pt x="5" y="14"/>
                  </a:lnTo>
                  <a:lnTo>
                    <a:pt x="11"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2" name="Freeform 105"/>
            <p:cNvSpPr>
              <a:spLocks/>
            </p:cNvSpPr>
            <p:nvPr/>
          </p:nvSpPr>
          <p:spPr bwMode="auto">
            <a:xfrm>
              <a:off x="3407" y="3110"/>
              <a:ext cx="31" cy="75"/>
            </a:xfrm>
            <a:custGeom>
              <a:avLst/>
              <a:gdLst>
                <a:gd name="T0" fmla="*/ 31 w 31"/>
                <a:gd name="T1" fmla="*/ 0 h 75"/>
                <a:gd name="T2" fmla="*/ 28 w 31"/>
                <a:gd name="T3" fmla="*/ 6 h 75"/>
                <a:gd name="T4" fmla="*/ 31 w 31"/>
                <a:gd name="T5" fmla="*/ 20 h 75"/>
                <a:gd name="T6" fmla="*/ 17 w 31"/>
                <a:gd name="T7" fmla="*/ 29 h 75"/>
                <a:gd name="T8" fmla="*/ 12 w 31"/>
                <a:gd name="T9" fmla="*/ 38 h 75"/>
                <a:gd name="T10" fmla="*/ 9 w 31"/>
                <a:gd name="T11" fmla="*/ 58 h 75"/>
                <a:gd name="T12" fmla="*/ 9 w 31"/>
                <a:gd name="T13" fmla="*/ 75 h 75"/>
                <a:gd name="T14" fmla="*/ 2 w 31"/>
                <a:gd name="T15" fmla="*/ 70 h 75"/>
                <a:gd name="T16" fmla="*/ 0 w 31"/>
                <a:gd name="T17" fmla="*/ 61 h 75"/>
                <a:gd name="T18" fmla="*/ 0 w 31"/>
                <a:gd name="T19" fmla="*/ 43 h 75"/>
                <a:gd name="T20" fmla="*/ 3 w 31"/>
                <a:gd name="T21" fmla="*/ 37 h 75"/>
                <a:gd name="T22" fmla="*/ 8 w 31"/>
                <a:gd name="T23" fmla="*/ 26 h 75"/>
                <a:gd name="T24" fmla="*/ 15 w 31"/>
                <a:gd name="T25" fmla="*/ 12 h 75"/>
                <a:gd name="T26" fmla="*/ 31 w 31"/>
                <a:gd name="T27" fmla="*/ 0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 h="75">
                  <a:moveTo>
                    <a:pt x="31" y="0"/>
                  </a:moveTo>
                  <a:lnTo>
                    <a:pt x="28" y="6"/>
                  </a:lnTo>
                  <a:lnTo>
                    <a:pt x="31" y="20"/>
                  </a:lnTo>
                  <a:lnTo>
                    <a:pt x="17" y="29"/>
                  </a:lnTo>
                  <a:lnTo>
                    <a:pt x="12" y="38"/>
                  </a:lnTo>
                  <a:lnTo>
                    <a:pt x="9" y="58"/>
                  </a:lnTo>
                  <a:lnTo>
                    <a:pt x="9" y="75"/>
                  </a:lnTo>
                  <a:lnTo>
                    <a:pt x="2" y="70"/>
                  </a:lnTo>
                  <a:lnTo>
                    <a:pt x="0" y="61"/>
                  </a:lnTo>
                  <a:lnTo>
                    <a:pt x="0" y="43"/>
                  </a:lnTo>
                  <a:lnTo>
                    <a:pt x="3" y="37"/>
                  </a:lnTo>
                  <a:lnTo>
                    <a:pt x="8" y="26"/>
                  </a:lnTo>
                  <a:lnTo>
                    <a:pt x="15" y="12"/>
                  </a:lnTo>
                  <a:lnTo>
                    <a:pt x="31"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3" name="Freeform 106"/>
            <p:cNvSpPr>
              <a:spLocks/>
            </p:cNvSpPr>
            <p:nvPr/>
          </p:nvSpPr>
          <p:spPr bwMode="auto">
            <a:xfrm>
              <a:off x="3549" y="3104"/>
              <a:ext cx="17" cy="26"/>
            </a:xfrm>
            <a:custGeom>
              <a:avLst/>
              <a:gdLst>
                <a:gd name="T0" fmla="*/ 0 w 17"/>
                <a:gd name="T1" fmla="*/ 0 h 26"/>
                <a:gd name="T2" fmla="*/ 1 w 17"/>
                <a:gd name="T3" fmla="*/ 14 h 26"/>
                <a:gd name="T4" fmla="*/ 1 w 17"/>
                <a:gd name="T5" fmla="*/ 26 h 26"/>
                <a:gd name="T6" fmla="*/ 17 w 17"/>
                <a:gd name="T7" fmla="*/ 14 h 26"/>
                <a:gd name="T8" fmla="*/ 17 w 17"/>
                <a:gd name="T9" fmla="*/ 6 h 26"/>
                <a:gd name="T10" fmla="*/ 0 w 17"/>
                <a:gd name="T11" fmla="*/ 0 h 2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26">
                  <a:moveTo>
                    <a:pt x="0" y="0"/>
                  </a:moveTo>
                  <a:lnTo>
                    <a:pt x="1" y="14"/>
                  </a:lnTo>
                  <a:lnTo>
                    <a:pt x="1" y="26"/>
                  </a:lnTo>
                  <a:lnTo>
                    <a:pt x="17" y="14"/>
                  </a:lnTo>
                  <a:lnTo>
                    <a:pt x="17" y="6"/>
                  </a:lnTo>
                  <a:lnTo>
                    <a:pt x="0" y="0"/>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74" name="Freeform 107"/>
            <p:cNvSpPr>
              <a:spLocks/>
            </p:cNvSpPr>
            <p:nvPr/>
          </p:nvSpPr>
          <p:spPr bwMode="auto">
            <a:xfrm>
              <a:off x="3665" y="3133"/>
              <a:ext cx="158" cy="58"/>
            </a:xfrm>
            <a:custGeom>
              <a:avLst/>
              <a:gdLst>
                <a:gd name="T0" fmla="*/ 0 w 158"/>
                <a:gd name="T1" fmla="*/ 0 h 58"/>
                <a:gd name="T2" fmla="*/ 36 w 158"/>
                <a:gd name="T3" fmla="*/ 23 h 58"/>
                <a:gd name="T4" fmla="*/ 77 w 158"/>
                <a:gd name="T5" fmla="*/ 26 h 58"/>
                <a:gd name="T6" fmla="*/ 129 w 158"/>
                <a:gd name="T7" fmla="*/ 43 h 58"/>
                <a:gd name="T8" fmla="*/ 158 w 158"/>
                <a:gd name="T9" fmla="*/ 58 h 58"/>
                <a:gd name="T10" fmla="*/ 123 w 158"/>
                <a:gd name="T11" fmla="*/ 33 h 58"/>
                <a:gd name="T12" fmla="*/ 90 w 158"/>
                <a:gd name="T13" fmla="*/ 18 h 58"/>
                <a:gd name="T14" fmla="*/ 52 w 158"/>
                <a:gd name="T15" fmla="*/ 9 h 58"/>
                <a:gd name="T16" fmla="*/ 30 w 158"/>
                <a:gd name="T17" fmla="*/ 6 h 58"/>
                <a:gd name="T18" fmla="*/ 0 w 158"/>
                <a:gd name="T19" fmla="*/ 0 h 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58">
                  <a:moveTo>
                    <a:pt x="0" y="0"/>
                  </a:moveTo>
                  <a:lnTo>
                    <a:pt x="36" y="23"/>
                  </a:lnTo>
                  <a:lnTo>
                    <a:pt x="77" y="26"/>
                  </a:lnTo>
                  <a:lnTo>
                    <a:pt x="129" y="43"/>
                  </a:lnTo>
                  <a:lnTo>
                    <a:pt x="158" y="58"/>
                  </a:lnTo>
                  <a:lnTo>
                    <a:pt x="123" y="33"/>
                  </a:lnTo>
                  <a:lnTo>
                    <a:pt x="90" y="18"/>
                  </a:lnTo>
                  <a:lnTo>
                    <a:pt x="52" y="9"/>
                  </a:lnTo>
                  <a:lnTo>
                    <a:pt x="30" y="6"/>
                  </a:lnTo>
                  <a:lnTo>
                    <a:pt x="0" y="0"/>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7855" name="Freeform 108"/>
          <p:cNvSpPr>
            <a:spLocks/>
          </p:cNvSpPr>
          <p:nvPr/>
        </p:nvSpPr>
        <p:spPr bwMode="auto">
          <a:xfrm>
            <a:off x="5032375" y="5002213"/>
            <a:ext cx="1506538" cy="1266825"/>
          </a:xfrm>
          <a:custGeom>
            <a:avLst/>
            <a:gdLst>
              <a:gd name="T0" fmla="*/ 60483770 w 949"/>
              <a:gd name="T1" fmla="*/ 0 h 798"/>
              <a:gd name="T2" fmla="*/ 25201571 w 949"/>
              <a:gd name="T3" fmla="*/ 57964388 h 798"/>
              <a:gd name="T4" fmla="*/ 15120943 w 949"/>
              <a:gd name="T5" fmla="*/ 95765938 h 798"/>
              <a:gd name="T6" fmla="*/ 40322513 w 949"/>
              <a:gd name="T7" fmla="*/ 146169063 h 798"/>
              <a:gd name="T8" fmla="*/ 75604713 w 949"/>
              <a:gd name="T9" fmla="*/ 196572188 h 798"/>
              <a:gd name="T10" fmla="*/ 126007854 w 949"/>
              <a:gd name="T11" fmla="*/ 231854375 h 798"/>
              <a:gd name="T12" fmla="*/ 325101058 w 949"/>
              <a:gd name="T13" fmla="*/ 282257500 h 798"/>
              <a:gd name="T14" fmla="*/ 624998957 w 949"/>
              <a:gd name="T15" fmla="*/ 201612500 h 798"/>
              <a:gd name="T16" fmla="*/ 887095294 w 949"/>
              <a:gd name="T17" fmla="*/ 103327200 h 798"/>
              <a:gd name="T18" fmla="*/ 1086188498 w 949"/>
              <a:gd name="T19" fmla="*/ 42843450 h 798"/>
              <a:gd name="T20" fmla="*/ 2147483646 w 949"/>
              <a:gd name="T21" fmla="*/ 1872476888 h 798"/>
              <a:gd name="T22" fmla="*/ 2147483646 w 949"/>
              <a:gd name="T23" fmla="*/ 1834673750 h 798"/>
              <a:gd name="T24" fmla="*/ 2137093209 w 949"/>
              <a:gd name="T25" fmla="*/ 1827114075 h 798"/>
              <a:gd name="T26" fmla="*/ 2053928819 w 949"/>
              <a:gd name="T27" fmla="*/ 1832154388 h 798"/>
              <a:gd name="T28" fmla="*/ 1930440328 w 949"/>
              <a:gd name="T29" fmla="*/ 1832154388 h 798"/>
              <a:gd name="T30" fmla="*/ 1844754987 w 949"/>
              <a:gd name="T31" fmla="*/ 1822073763 h 798"/>
              <a:gd name="T32" fmla="*/ 1748989018 w 949"/>
              <a:gd name="T33" fmla="*/ 1806952825 h 798"/>
              <a:gd name="T34" fmla="*/ 1628021478 w 949"/>
              <a:gd name="T35" fmla="*/ 1781751263 h 798"/>
              <a:gd name="T36" fmla="*/ 1554937716 w 949"/>
              <a:gd name="T37" fmla="*/ 1781751263 h 798"/>
              <a:gd name="T38" fmla="*/ 1484373318 w 949"/>
              <a:gd name="T39" fmla="*/ 1799391563 h 798"/>
              <a:gd name="T40" fmla="*/ 1451610482 w 949"/>
              <a:gd name="T41" fmla="*/ 1842235013 h 798"/>
              <a:gd name="T42" fmla="*/ 1416328283 w 949"/>
              <a:gd name="T43" fmla="*/ 1887597825 h 798"/>
              <a:gd name="T44" fmla="*/ 1365925141 w 949"/>
              <a:gd name="T45" fmla="*/ 1938000950 h 798"/>
              <a:gd name="T46" fmla="*/ 1320562313 w 949"/>
              <a:gd name="T47" fmla="*/ 1973283138 h 798"/>
              <a:gd name="T48" fmla="*/ 1257559180 w 949"/>
              <a:gd name="T49" fmla="*/ 2001004063 h 798"/>
              <a:gd name="T50" fmla="*/ 1184473831 w 949"/>
              <a:gd name="T51" fmla="*/ 2011084688 h 798"/>
              <a:gd name="T52" fmla="*/ 1116430383 w 949"/>
              <a:gd name="T53" fmla="*/ 1985883125 h 798"/>
              <a:gd name="T54" fmla="*/ 1071067555 w 949"/>
              <a:gd name="T55" fmla="*/ 1953121888 h 798"/>
              <a:gd name="T56" fmla="*/ 1035785356 w 949"/>
              <a:gd name="T57" fmla="*/ 1927920325 h 798"/>
              <a:gd name="T58" fmla="*/ 17641893 w 949"/>
              <a:gd name="T59" fmla="*/ 151209375 h 798"/>
              <a:gd name="T60" fmla="*/ 0 w 949"/>
              <a:gd name="T61" fmla="*/ 103327200 h 798"/>
              <a:gd name="T62" fmla="*/ 7561265 w 949"/>
              <a:gd name="T63" fmla="*/ 65524063 h 798"/>
              <a:gd name="T64" fmla="*/ 22682208 w 949"/>
              <a:gd name="T65" fmla="*/ 35282188 h 798"/>
              <a:gd name="T66" fmla="*/ 60483770 w 949"/>
              <a:gd name="T67" fmla="*/ 0 h 7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949" h="798">
                <a:moveTo>
                  <a:pt x="24" y="0"/>
                </a:moveTo>
                <a:lnTo>
                  <a:pt x="10" y="23"/>
                </a:lnTo>
                <a:lnTo>
                  <a:pt x="6" y="38"/>
                </a:lnTo>
                <a:lnTo>
                  <a:pt x="16" y="58"/>
                </a:lnTo>
                <a:lnTo>
                  <a:pt x="30" y="78"/>
                </a:lnTo>
                <a:lnTo>
                  <a:pt x="50" y="92"/>
                </a:lnTo>
                <a:lnTo>
                  <a:pt x="129" y="112"/>
                </a:lnTo>
                <a:lnTo>
                  <a:pt x="248" y="80"/>
                </a:lnTo>
                <a:lnTo>
                  <a:pt x="352" y="41"/>
                </a:lnTo>
                <a:lnTo>
                  <a:pt x="431" y="17"/>
                </a:lnTo>
                <a:lnTo>
                  <a:pt x="949" y="743"/>
                </a:lnTo>
                <a:lnTo>
                  <a:pt x="882" y="728"/>
                </a:lnTo>
                <a:lnTo>
                  <a:pt x="848" y="725"/>
                </a:lnTo>
                <a:lnTo>
                  <a:pt x="815" y="727"/>
                </a:lnTo>
                <a:lnTo>
                  <a:pt x="766" y="727"/>
                </a:lnTo>
                <a:lnTo>
                  <a:pt x="732" y="723"/>
                </a:lnTo>
                <a:lnTo>
                  <a:pt x="694" y="717"/>
                </a:lnTo>
                <a:lnTo>
                  <a:pt x="646" y="707"/>
                </a:lnTo>
                <a:lnTo>
                  <a:pt x="617" y="707"/>
                </a:lnTo>
                <a:lnTo>
                  <a:pt x="589" y="714"/>
                </a:lnTo>
                <a:lnTo>
                  <a:pt x="576" y="731"/>
                </a:lnTo>
                <a:lnTo>
                  <a:pt x="562" y="749"/>
                </a:lnTo>
                <a:lnTo>
                  <a:pt x="542" y="769"/>
                </a:lnTo>
                <a:lnTo>
                  <a:pt x="524" y="783"/>
                </a:lnTo>
                <a:lnTo>
                  <a:pt x="499" y="794"/>
                </a:lnTo>
                <a:lnTo>
                  <a:pt x="470" y="798"/>
                </a:lnTo>
                <a:lnTo>
                  <a:pt x="443" y="788"/>
                </a:lnTo>
                <a:lnTo>
                  <a:pt x="425" y="775"/>
                </a:lnTo>
                <a:lnTo>
                  <a:pt x="411" y="765"/>
                </a:lnTo>
                <a:lnTo>
                  <a:pt x="7" y="60"/>
                </a:lnTo>
                <a:lnTo>
                  <a:pt x="0" y="41"/>
                </a:lnTo>
                <a:lnTo>
                  <a:pt x="3" y="26"/>
                </a:lnTo>
                <a:lnTo>
                  <a:pt x="9" y="14"/>
                </a:lnTo>
                <a:lnTo>
                  <a:pt x="24" y="0"/>
                </a:lnTo>
                <a:close/>
              </a:path>
            </a:pathLst>
          </a:custGeom>
          <a:solidFill>
            <a:srgbClr val="E0E0E0"/>
          </a:solidFill>
          <a:ln w="4763">
            <a:solidFill>
              <a:srgbClr val="000000"/>
            </a:solidFill>
            <a:prstDash val="solid"/>
            <a:round/>
            <a:headEnd/>
            <a:tailEnd/>
          </a:ln>
        </p:spPr>
        <p:txBody>
          <a:bodyPr/>
          <a:lstStyle/>
          <a:p>
            <a:endParaRPr lang="en-US"/>
          </a:p>
        </p:txBody>
      </p:sp>
      <p:sp>
        <p:nvSpPr>
          <p:cNvPr id="77856" name="Freeform 109"/>
          <p:cNvSpPr>
            <a:spLocks/>
          </p:cNvSpPr>
          <p:nvPr/>
        </p:nvSpPr>
        <p:spPr bwMode="auto">
          <a:xfrm>
            <a:off x="5041900" y="5005388"/>
            <a:ext cx="190500" cy="174625"/>
          </a:xfrm>
          <a:custGeom>
            <a:avLst/>
            <a:gdLst>
              <a:gd name="T0" fmla="*/ 45362813 w 120"/>
              <a:gd name="T1" fmla="*/ 0 h 110"/>
              <a:gd name="T2" fmla="*/ 68045013 w 120"/>
              <a:gd name="T3" fmla="*/ 73085325 h 110"/>
              <a:gd name="T4" fmla="*/ 118448138 w 120"/>
              <a:gd name="T5" fmla="*/ 133569075 h 110"/>
              <a:gd name="T6" fmla="*/ 191531875 w 120"/>
              <a:gd name="T7" fmla="*/ 206652813 h 110"/>
              <a:gd name="T8" fmla="*/ 264617200 w 120"/>
              <a:gd name="T9" fmla="*/ 257055938 h 110"/>
              <a:gd name="T10" fmla="*/ 302418750 w 120"/>
              <a:gd name="T11" fmla="*/ 277217188 h 110"/>
              <a:gd name="T12" fmla="*/ 105846563 w 120"/>
              <a:gd name="T13" fmla="*/ 221773750 h 110"/>
              <a:gd name="T14" fmla="*/ 60483750 w 120"/>
              <a:gd name="T15" fmla="*/ 196572188 h 110"/>
              <a:gd name="T16" fmla="*/ 30241875 w 120"/>
              <a:gd name="T17" fmla="*/ 141128750 h 110"/>
              <a:gd name="T18" fmla="*/ 0 w 120"/>
              <a:gd name="T19" fmla="*/ 90725625 h 110"/>
              <a:gd name="T20" fmla="*/ 17641888 w 120"/>
              <a:gd name="T21" fmla="*/ 42843450 h 110"/>
              <a:gd name="T22" fmla="*/ 45362813 w 120"/>
              <a:gd name="T23" fmla="*/ 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0" h="110">
                <a:moveTo>
                  <a:pt x="18" y="0"/>
                </a:moveTo>
                <a:lnTo>
                  <a:pt x="27" y="29"/>
                </a:lnTo>
                <a:lnTo>
                  <a:pt x="47" y="53"/>
                </a:lnTo>
                <a:lnTo>
                  <a:pt x="76" y="82"/>
                </a:lnTo>
                <a:lnTo>
                  <a:pt x="105" y="102"/>
                </a:lnTo>
                <a:lnTo>
                  <a:pt x="120" y="110"/>
                </a:lnTo>
                <a:lnTo>
                  <a:pt x="42" y="88"/>
                </a:lnTo>
                <a:lnTo>
                  <a:pt x="24" y="78"/>
                </a:lnTo>
                <a:lnTo>
                  <a:pt x="12" y="56"/>
                </a:lnTo>
                <a:lnTo>
                  <a:pt x="0" y="36"/>
                </a:lnTo>
                <a:lnTo>
                  <a:pt x="7" y="17"/>
                </a:lnTo>
                <a:lnTo>
                  <a:pt x="18" y="0"/>
                </a:lnTo>
                <a:close/>
              </a:path>
            </a:pathLst>
          </a:custGeom>
          <a:solidFill>
            <a:srgbClr val="C0C0C0"/>
          </a:solidFill>
          <a:ln w="4763">
            <a:solidFill>
              <a:srgbClr val="000000"/>
            </a:solidFill>
            <a:prstDash val="solid"/>
            <a:round/>
            <a:headEnd/>
            <a:tailEnd/>
          </a:ln>
        </p:spPr>
        <p:txBody>
          <a:bodyPr/>
          <a:lstStyle/>
          <a:p>
            <a:endParaRPr lang="en-US"/>
          </a:p>
        </p:txBody>
      </p:sp>
      <p:grpSp>
        <p:nvGrpSpPr>
          <p:cNvPr id="77857" name="Group 110"/>
          <p:cNvGrpSpPr>
            <a:grpSpLocks/>
          </p:cNvGrpSpPr>
          <p:nvPr/>
        </p:nvGrpSpPr>
        <p:grpSpPr bwMode="auto">
          <a:xfrm>
            <a:off x="5053013" y="5264150"/>
            <a:ext cx="271462" cy="628650"/>
            <a:chOff x="3183" y="3316"/>
            <a:chExt cx="171" cy="396"/>
          </a:xfrm>
        </p:grpSpPr>
        <p:sp>
          <p:nvSpPr>
            <p:cNvPr id="77859" name="Freeform 111"/>
            <p:cNvSpPr>
              <a:spLocks/>
            </p:cNvSpPr>
            <p:nvPr/>
          </p:nvSpPr>
          <p:spPr bwMode="auto">
            <a:xfrm>
              <a:off x="3183" y="3477"/>
              <a:ext cx="159" cy="235"/>
            </a:xfrm>
            <a:custGeom>
              <a:avLst/>
              <a:gdLst>
                <a:gd name="T0" fmla="*/ 46 w 159"/>
                <a:gd name="T1" fmla="*/ 3 h 235"/>
                <a:gd name="T2" fmla="*/ 23 w 159"/>
                <a:gd name="T3" fmla="*/ 56 h 235"/>
                <a:gd name="T4" fmla="*/ 5 w 159"/>
                <a:gd name="T5" fmla="*/ 90 h 235"/>
                <a:gd name="T6" fmla="*/ 0 w 159"/>
                <a:gd name="T7" fmla="*/ 105 h 235"/>
                <a:gd name="T8" fmla="*/ 3 w 159"/>
                <a:gd name="T9" fmla="*/ 125 h 235"/>
                <a:gd name="T10" fmla="*/ 8 w 159"/>
                <a:gd name="T11" fmla="*/ 148 h 235"/>
                <a:gd name="T12" fmla="*/ 9 w 159"/>
                <a:gd name="T13" fmla="*/ 165 h 235"/>
                <a:gd name="T14" fmla="*/ 17 w 159"/>
                <a:gd name="T15" fmla="*/ 185 h 235"/>
                <a:gd name="T16" fmla="*/ 28 w 159"/>
                <a:gd name="T17" fmla="*/ 200 h 235"/>
                <a:gd name="T18" fmla="*/ 37 w 159"/>
                <a:gd name="T19" fmla="*/ 211 h 235"/>
                <a:gd name="T20" fmla="*/ 41 w 159"/>
                <a:gd name="T21" fmla="*/ 217 h 235"/>
                <a:gd name="T22" fmla="*/ 49 w 159"/>
                <a:gd name="T23" fmla="*/ 229 h 235"/>
                <a:gd name="T24" fmla="*/ 58 w 159"/>
                <a:gd name="T25" fmla="*/ 235 h 235"/>
                <a:gd name="T26" fmla="*/ 73 w 159"/>
                <a:gd name="T27" fmla="*/ 232 h 235"/>
                <a:gd name="T28" fmla="*/ 83 w 159"/>
                <a:gd name="T29" fmla="*/ 228 h 235"/>
                <a:gd name="T30" fmla="*/ 92 w 159"/>
                <a:gd name="T31" fmla="*/ 228 h 235"/>
                <a:gd name="T32" fmla="*/ 108 w 159"/>
                <a:gd name="T33" fmla="*/ 216 h 235"/>
                <a:gd name="T34" fmla="*/ 134 w 159"/>
                <a:gd name="T35" fmla="*/ 194 h 235"/>
                <a:gd name="T36" fmla="*/ 148 w 159"/>
                <a:gd name="T37" fmla="*/ 179 h 235"/>
                <a:gd name="T38" fmla="*/ 154 w 159"/>
                <a:gd name="T39" fmla="*/ 167 h 235"/>
                <a:gd name="T40" fmla="*/ 159 w 159"/>
                <a:gd name="T41" fmla="*/ 153 h 235"/>
                <a:gd name="T42" fmla="*/ 154 w 159"/>
                <a:gd name="T43" fmla="*/ 124 h 235"/>
                <a:gd name="T44" fmla="*/ 148 w 159"/>
                <a:gd name="T45" fmla="*/ 104 h 235"/>
                <a:gd name="T46" fmla="*/ 142 w 159"/>
                <a:gd name="T47" fmla="*/ 89 h 235"/>
                <a:gd name="T48" fmla="*/ 137 w 159"/>
                <a:gd name="T49" fmla="*/ 76 h 235"/>
                <a:gd name="T50" fmla="*/ 134 w 159"/>
                <a:gd name="T51" fmla="*/ 63 h 235"/>
                <a:gd name="T52" fmla="*/ 134 w 159"/>
                <a:gd name="T53" fmla="*/ 32 h 235"/>
                <a:gd name="T54" fmla="*/ 133 w 159"/>
                <a:gd name="T55" fmla="*/ 6 h 235"/>
                <a:gd name="T56" fmla="*/ 133 w 159"/>
                <a:gd name="T57" fmla="*/ 0 h 235"/>
                <a:gd name="T58" fmla="*/ 46 w 159"/>
                <a:gd name="T59" fmla="*/ 3 h 2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59" h="235">
                  <a:moveTo>
                    <a:pt x="46" y="3"/>
                  </a:moveTo>
                  <a:lnTo>
                    <a:pt x="23" y="56"/>
                  </a:lnTo>
                  <a:lnTo>
                    <a:pt x="5" y="90"/>
                  </a:lnTo>
                  <a:lnTo>
                    <a:pt x="0" y="105"/>
                  </a:lnTo>
                  <a:lnTo>
                    <a:pt x="3" y="125"/>
                  </a:lnTo>
                  <a:lnTo>
                    <a:pt x="8" y="148"/>
                  </a:lnTo>
                  <a:lnTo>
                    <a:pt x="9" y="165"/>
                  </a:lnTo>
                  <a:lnTo>
                    <a:pt x="17" y="185"/>
                  </a:lnTo>
                  <a:lnTo>
                    <a:pt x="28" y="200"/>
                  </a:lnTo>
                  <a:lnTo>
                    <a:pt x="37" y="211"/>
                  </a:lnTo>
                  <a:lnTo>
                    <a:pt x="41" y="217"/>
                  </a:lnTo>
                  <a:lnTo>
                    <a:pt x="49" y="229"/>
                  </a:lnTo>
                  <a:lnTo>
                    <a:pt x="58" y="235"/>
                  </a:lnTo>
                  <a:lnTo>
                    <a:pt x="73" y="232"/>
                  </a:lnTo>
                  <a:lnTo>
                    <a:pt x="83" y="228"/>
                  </a:lnTo>
                  <a:lnTo>
                    <a:pt x="92" y="228"/>
                  </a:lnTo>
                  <a:lnTo>
                    <a:pt x="108" y="216"/>
                  </a:lnTo>
                  <a:lnTo>
                    <a:pt x="134" y="194"/>
                  </a:lnTo>
                  <a:lnTo>
                    <a:pt x="148" y="179"/>
                  </a:lnTo>
                  <a:lnTo>
                    <a:pt x="154" y="167"/>
                  </a:lnTo>
                  <a:lnTo>
                    <a:pt x="159" y="153"/>
                  </a:lnTo>
                  <a:lnTo>
                    <a:pt x="154" y="124"/>
                  </a:lnTo>
                  <a:lnTo>
                    <a:pt x="148" y="104"/>
                  </a:lnTo>
                  <a:lnTo>
                    <a:pt x="142" y="89"/>
                  </a:lnTo>
                  <a:lnTo>
                    <a:pt x="137" y="76"/>
                  </a:lnTo>
                  <a:lnTo>
                    <a:pt x="134" y="63"/>
                  </a:lnTo>
                  <a:lnTo>
                    <a:pt x="134" y="32"/>
                  </a:lnTo>
                  <a:lnTo>
                    <a:pt x="133" y="6"/>
                  </a:lnTo>
                  <a:lnTo>
                    <a:pt x="133" y="0"/>
                  </a:lnTo>
                  <a:lnTo>
                    <a:pt x="46" y="3"/>
                  </a:lnTo>
                  <a:close/>
                </a:path>
              </a:pathLst>
            </a:custGeom>
            <a:solidFill>
              <a:srgbClr val="A05000"/>
            </a:solidFill>
            <a:ln w="4763">
              <a:solidFill>
                <a:srgbClr val="402000"/>
              </a:solidFill>
              <a:prstDash val="solid"/>
              <a:round/>
              <a:headEnd/>
              <a:tailEnd/>
            </a:ln>
          </p:spPr>
          <p:txBody>
            <a:bodyPr/>
            <a:lstStyle/>
            <a:p>
              <a:endParaRPr lang="en-US"/>
            </a:p>
          </p:txBody>
        </p:sp>
        <p:sp>
          <p:nvSpPr>
            <p:cNvPr id="77860" name="Freeform 112"/>
            <p:cNvSpPr>
              <a:spLocks/>
            </p:cNvSpPr>
            <p:nvPr/>
          </p:nvSpPr>
          <p:spPr bwMode="auto">
            <a:xfrm>
              <a:off x="3186" y="3485"/>
              <a:ext cx="80" cy="182"/>
            </a:xfrm>
            <a:custGeom>
              <a:avLst/>
              <a:gdLst>
                <a:gd name="T0" fmla="*/ 75 w 80"/>
                <a:gd name="T1" fmla="*/ 10 h 182"/>
                <a:gd name="T2" fmla="*/ 73 w 80"/>
                <a:gd name="T3" fmla="*/ 21 h 182"/>
                <a:gd name="T4" fmla="*/ 76 w 80"/>
                <a:gd name="T5" fmla="*/ 47 h 182"/>
                <a:gd name="T6" fmla="*/ 80 w 80"/>
                <a:gd name="T7" fmla="*/ 84 h 182"/>
                <a:gd name="T8" fmla="*/ 76 w 80"/>
                <a:gd name="T9" fmla="*/ 116 h 182"/>
                <a:gd name="T10" fmla="*/ 69 w 80"/>
                <a:gd name="T11" fmla="*/ 137 h 182"/>
                <a:gd name="T12" fmla="*/ 57 w 80"/>
                <a:gd name="T13" fmla="*/ 151 h 182"/>
                <a:gd name="T14" fmla="*/ 51 w 80"/>
                <a:gd name="T15" fmla="*/ 152 h 182"/>
                <a:gd name="T16" fmla="*/ 44 w 80"/>
                <a:gd name="T17" fmla="*/ 151 h 182"/>
                <a:gd name="T18" fmla="*/ 43 w 80"/>
                <a:gd name="T19" fmla="*/ 140 h 182"/>
                <a:gd name="T20" fmla="*/ 43 w 80"/>
                <a:gd name="T21" fmla="*/ 122 h 182"/>
                <a:gd name="T22" fmla="*/ 46 w 80"/>
                <a:gd name="T23" fmla="*/ 96 h 182"/>
                <a:gd name="T24" fmla="*/ 52 w 80"/>
                <a:gd name="T25" fmla="*/ 76 h 182"/>
                <a:gd name="T26" fmla="*/ 60 w 80"/>
                <a:gd name="T27" fmla="*/ 62 h 182"/>
                <a:gd name="T28" fmla="*/ 66 w 80"/>
                <a:gd name="T29" fmla="*/ 48 h 182"/>
                <a:gd name="T30" fmla="*/ 48 w 80"/>
                <a:gd name="T31" fmla="*/ 74 h 182"/>
                <a:gd name="T32" fmla="*/ 37 w 80"/>
                <a:gd name="T33" fmla="*/ 100 h 182"/>
                <a:gd name="T34" fmla="*/ 25 w 80"/>
                <a:gd name="T35" fmla="*/ 130 h 182"/>
                <a:gd name="T36" fmla="*/ 25 w 80"/>
                <a:gd name="T37" fmla="*/ 152 h 182"/>
                <a:gd name="T38" fmla="*/ 23 w 80"/>
                <a:gd name="T39" fmla="*/ 178 h 182"/>
                <a:gd name="T40" fmla="*/ 20 w 80"/>
                <a:gd name="T41" fmla="*/ 182 h 182"/>
                <a:gd name="T42" fmla="*/ 12 w 80"/>
                <a:gd name="T43" fmla="*/ 160 h 182"/>
                <a:gd name="T44" fmla="*/ 2 w 80"/>
                <a:gd name="T45" fmla="*/ 119 h 182"/>
                <a:gd name="T46" fmla="*/ 0 w 80"/>
                <a:gd name="T47" fmla="*/ 96 h 182"/>
                <a:gd name="T48" fmla="*/ 11 w 80"/>
                <a:gd name="T49" fmla="*/ 70 h 182"/>
                <a:gd name="T50" fmla="*/ 25 w 80"/>
                <a:gd name="T51" fmla="*/ 42 h 182"/>
                <a:gd name="T52" fmla="*/ 32 w 80"/>
                <a:gd name="T53" fmla="*/ 21 h 182"/>
                <a:gd name="T54" fmla="*/ 44 w 80"/>
                <a:gd name="T55" fmla="*/ 0 h 182"/>
                <a:gd name="T56" fmla="*/ 75 w 80"/>
                <a:gd name="T57" fmla="*/ 10 h 18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0" h="182">
                  <a:moveTo>
                    <a:pt x="75" y="10"/>
                  </a:moveTo>
                  <a:lnTo>
                    <a:pt x="73" y="21"/>
                  </a:lnTo>
                  <a:lnTo>
                    <a:pt x="76" y="47"/>
                  </a:lnTo>
                  <a:lnTo>
                    <a:pt x="80" y="84"/>
                  </a:lnTo>
                  <a:lnTo>
                    <a:pt x="76" y="116"/>
                  </a:lnTo>
                  <a:lnTo>
                    <a:pt x="69" y="137"/>
                  </a:lnTo>
                  <a:lnTo>
                    <a:pt x="57" y="151"/>
                  </a:lnTo>
                  <a:lnTo>
                    <a:pt x="51" y="152"/>
                  </a:lnTo>
                  <a:lnTo>
                    <a:pt x="44" y="151"/>
                  </a:lnTo>
                  <a:lnTo>
                    <a:pt x="43" y="140"/>
                  </a:lnTo>
                  <a:lnTo>
                    <a:pt x="43" y="122"/>
                  </a:lnTo>
                  <a:lnTo>
                    <a:pt x="46" y="96"/>
                  </a:lnTo>
                  <a:lnTo>
                    <a:pt x="52" y="76"/>
                  </a:lnTo>
                  <a:lnTo>
                    <a:pt x="60" y="62"/>
                  </a:lnTo>
                  <a:lnTo>
                    <a:pt x="66" y="48"/>
                  </a:lnTo>
                  <a:lnTo>
                    <a:pt x="48" y="74"/>
                  </a:lnTo>
                  <a:lnTo>
                    <a:pt x="37" y="100"/>
                  </a:lnTo>
                  <a:lnTo>
                    <a:pt x="25" y="130"/>
                  </a:lnTo>
                  <a:lnTo>
                    <a:pt x="25" y="152"/>
                  </a:lnTo>
                  <a:lnTo>
                    <a:pt x="23" y="178"/>
                  </a:lnTo>
                  <a:lnTo>
                    <a:pt x="20" y="182"/>
                  </a:lnTo>
                  <a:lnTo>
                    <a:pt x="12" y="160"/>
                  </a:lnTo>
                  <a:lnTo>
                    <a:pt x="2" y="119"/>
                  </a:lnTo>
                  <a:lnTo>
                    <a:pt x="0" y="96"/>
                  </a:lnTo>
                  <a:lnTo>
                    <a:pt x="11" y="70"/>
                  </a:lnTo>
                  <a:lnTo>
                    <a:pt x="25" y="42"/>
                  </a:lnTo>
                  <a:lnTo>
                    <a:pt x="32" y="21"/>
                  </a:lnTo>
                  <a:lnTo>
                    <a:pt x="44" y="0"/>
                  </a:lnTo>
                  <a:lnTo>
                    <a:pt x="75" y="1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1" name="Freeform 113"/>
            <p:cNvSpPr>
              <a:spLocks/>
            </p:cNvSpPr>
            <p:nvPr/>
          </p:nvSpPr>
          <p:spPr bwMode="auto">
            <a:xfrm>
              <a:off x="3214" y="3316"/>
              <a:ext cx="140" cy="175"/>
            </a:xfrm>
            <a:custGeom>
              <a:avLst/>
              <a:gdLst>
                <a:gd name="T0" fmla="*/ 94 w 140"/>
                <a:gd name="T1" fmla="*/ 52 h 175"/>
                <a:gd name="T2" fmla="*/ 93 w 140"/>
                <a:gd name="T3" fmla="*/ 39 h 175"/>
                <a:gd name="T4" fmla="*/ 87 w 140"/>
                <a:gd name="T5" fmla="*/ 31 h 175"/>
                <a:gd name="T6" fmla="*/ 73 w 140"/>
                <a:gd name="T7" fmla="*/ 17 h 175"/>
                <a:gd name="T8" fmla="*/ 56 w 140"/>
                <a:gd name="T9" fmla="*/ 5 h 175"/>
                <a:gd name="T10" fmla="*/ 44 w 140"/>
                <a:gd name="T11" fmla="*/ 0 h 175"/>
                <a:gd name="T12" fmla="*/ 38 w 140"/>
                <a:gd name="T13" fmla="*/ 0 h 175"/>
                <a:gd name="T14" fmla="*/ 26 w 140"/>
                <a:gd name="T15" fmla="*/ 10 h 175"/>
                <a:gd name="T16" fmla="*/ 23 w 140"/>
                <a:gd name="T17" fmla="*/ 16 h 175"/>
                <a:gd name="T18" fmla="*/ 23 w 140"/>
                <a:gd name="T19" fmla="*/ 29 h 175"/>
                <a:gd name="T20" fmla="*/ 27 w 140"/>
                <a:gd name="T21" fmla="*/ 40 h 175"/>
                <a:gd name="T22" fmla="*/ 33 w 140"/>
                <a:gd name="T23" fmla="*/ 48 h 175"/>
                <a:gd name="T24" fmla="*/ 18 w 140"/>
                <a:gd name="T25" fmla="*/ 51 h 175"/>
                <a:gd name="T26" fmla="*/ 7 w 140"/>
                <a:gd name="T27" fmla="*/ 55 h 175"/>
                <a:gd name="T28" fmla="*/ 1 w 140"/>
                <a:gd name="T29" fmla="*/ 69 h 175"/>
                <a:gd name="T30" fmla="*/ 3 w 140"/>
                <a:gd name="T31" fmla="*/ 74 h 175"/>
                <a:gd name="T32" fmla="*/ 9 w 140"/>
                <a:gd name="T33" fmla="*/ 81 h 175"/>
                <a:gd name="T34" fmla="*/ 16 w 140"/>
                <a:gd name="T35" fmla="*/ 86 h 175"/>
                <a:gd name="T36" fmla="*/ 9 w 140"/>
                <a:gd name="T37" fmla="*/ 92 h 175"/>
                <a:gd name="T38" fmla="*/ 1 w 140"/>
                <a:gd name="T39" fmla="*/ 97 h 175"/>
                <a:gd name="T40" fmla="*/ 0 w 140"/>
                <a:gd name="T41" fmla="*/ 104 h 175"/>
                <a:gd name="T42" fmla="*/ 0 w 140"/>
                <a:gd name="T43" fmla="*/ 112 h 175"/>
                <a:gd name="T44" fmla="*/ 1 w 140"/>
                <a:gd name="T45" fmla="*/ 118 h 175"/>
                <a:gd name="T46" fmla="*/ 6 w 140"/>
                <a:gd name="T47" fmla="*/ 124 h 175"/>
                <a:gd name="T48" fmla="*/ 1 w 140"/>
                <a:gd name="T49" fmla="*/ 132 h 175"/>
                <a:gd name="T50" fmla="*/ 1 w 140"/>
                <a:gd name="T51" fmla="*/ 138 h 175"/>
                <a:gd name="T52" fmla="*/ 6 w 140"/>
                <a:gd name="T53" fmla="*/ 147 h 175"/>
                <a:gd name="T54" fmla="*/ 12 w 140"/>
                <a:gd name="T55" fmla="*/ 149 h 175"/>
                <a:gd name="T56" fmla="*/ 12 w 140"/>
                <a:gd name="T57" fmla="*/ 161 h 175"/>
                <a:gd name="T58" fmla="*/ 24 w 140"/>
                <a:gd name="T59" fmla="*/ 172 h 175"/>
                <a:gd name="T60" fmla="*/ 53 w 140"/>
                <a:gd name="T61" fmla="*/ 175 h 175"/>
                <a:gd name="T62" fmla="*/ 71 w 140"/>
                <a:gd name="T63" fmla="*/ 169 h 175"/>
                <a:gd name="T64" fmla="*/ 94 w 140"/>
                <a:gd name="T65" fmla="*/ 164 h 175"/>
                <a:gd name="T66" fmla="*/ 105 w 140"/>
                <a:gd name="T67" fmla="*/ 158 h 175"/>
                <a:gd name="T68" fmla="*/ 120 w 140"/>
                <a:gd name="T69" fmla="*/ 149 h 175"/>
                <a:gd name="T70" fmla="*/ 123 w 140"/>
                <a:gd name="T71" fmla="*/ 141 h 175"/>
                <a:gd name="T72" fmla="*/ 131 w 140"/>
                <a:gd name="T73" fmla="*/ 139 h 175"/>
                <a:gd name="T74" fmla="*/ 138 w 140"/>
                <a:gd name="T75" fmla="*/ 135 h 175"/>
                <a:gd name="T76" fmla="*/ 140 w 140"/>
                <a:gd name="T77" fmla="*/ 127 h 175"/>
                <a:gd name="T78" fmla="*/ 140 w 140"/>
                <a:gd name="T79" fmla="*/ 121 h 175"/>
                <a:gd name="T80" fmla="*/ 135 w 140"/>
                <a:gd name="T81" fmla="*/ 115 h 175"/>
                <a:gd name="T82" fmla="*/ 134 w 140"/>
                <a:gd name="T83" fmla="*/ 110 h 175"/>
                <a:gd name="T84" fmla="*/ 135 w 140"/>
                <a:gd name="T85" fmla="*/ 103 h 175"/>
                <a:gd name="T86" fmla="*/ 135 w 140"/>
                <a:gd name="T87" fmla="*/ 95 h 175"/>
                <a:gd name="T88" fmla="*/ 129 w 140"/>
                <a:gd name="T89" fmla="*/ 87 h 175"/>
                <a:gd name="T90" fmla="*/ 119 w 140"/>
                <a:gd name="T91" fmla="*/ 80 h 175"/>
                <a:gd name="T92" fmla="*/ 112 w 140"/>
                <a:gd name="T93" fmla="*/ 71 h 175"/>
                <a:gd name="T94" fmla="*/ 103 w 140"/>
                <a:gd name="T95" fmla="*/ 63 h 175"/>
                <a:gd name="T96" fmla="*/ 94 w 140"/>
                <a:gd name="T97" fmla="*/ 52 h 17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0" h="175">
                  <a:moveTo>
                    <a:pt x="94" y="52"/>
                  </a:moveTo>
                  <a:lnTo>
                    <a:pt x="93" y="39"/>
                  </a:lnTo>
                  <a:lnTo>
                    <a:pt x="87" y="31"/>
                  </a:lnTo>
                  <a:lnTo>
                    <a:pt x="73" y="17"/>
                  </a:lnTo>
                  <a:lnTo>
                    <a:pt x="56" y="5"/>
                  </a:lnTo>
                  <a:lnTo>
                    <a:pt x="44" y="0"/>
                  </a:lnTo>
                  <a:lnTo>
                    <a:pt x="38" y="0"/>
                  </a:lnTo>
                  <a:lnTo>
                    <a:pt x="26" y="10"/>
                  </a:lnTo>
                  <a:lnTo>
                    <a:pt x="23" y="16"/>
                  </a:lnTo>
                  <a:lnTo>
                    <a:pt x="23" y="29"/>
                  </a:lnTo>
                  <a:lnTo>
                    <a:pt x="27" y="40"/>
                  </a:lnTo>
                  <a:lnTo>
                    <a:pt x="33" y="48"/>
                  </a:lnTo>
                  <a:lnTo>
                    <a:pt x="18" y="51"/>
                  </a:lnTo>
                  <a:lnTo>
                    <a:pt x="7" y="55"/>
                  </a:lnTo>
                  <a:lnTo>
                    <a:pt x="1" y="69"/>
                  </a:lnTo>
                  <a:lnTo>
                    <a:pt x="3" y="74"/>
                  </a:lnTo>
                  <a:lnTo>
                    <a:pt x="9" y="81"/>
                  </a:lnTo>
                  <a:lnTo>
                    <a:pt x="16" y="86"/>
                  </a:lnTo>
                  <a:lnTo>
                    <a:pt x="9" y="92"/>
                  </a:lnTo>
                  <a:lnTo>
                    <a:pt x="1" y="97"/>
                  </a:lnTo>
                  <a:lnTo>
                    <a:pt x="0" y="104"/>
                  </a:lnTo>
                  <a:lnTo>
                    <a:pt x="0" y="112"/>
                  </a:lnTo>
                  <a:lnTo>
                    <a:pt x="1" y="118"/>
                  </a:lnTo>
                  <a:lnTo>
                    <a:pt x="6" y="124"/>
                  </a:lnTo>
                  <a:lnTo>
                    <a:pt x="1" y="132"/>
                  </a:lnTo>
                  <a:lnTo>
                    <a:pt x="1" y="138"/>
                  </a:lnTo>
                  <a:lnTo>
                    <a:pt x="6" y="147"/>
                  </a:lnTo>
                  <a:lnTo>
                    <a:pt x="12" y="149"/>
                  </a:lnTo>
                  <a:lnTo>
                    <a:pt x="12" y="161"/>
                  </a:lnTo>
                  <a:lnTo>
                    <a:pt x="24" y="172"/>
                  </a:lnTo>
                  <a:lnTo>
                    <a:pt x="53" y="175"/>
                  </a:lnTo>
                  <a:lnTo>
                    <a:pt x="71" y="169"/>
                  </a:lnTo>
                  <a:lnTo>
                    <a:pt x="94" y="164"/>
                  </a:lnTo>
                  <a:lnTo>
                    <a:pt x="105" y="158"/>
                  </a:lnTo>
                  <a:lnTo>
                    <a:pt x="120" y="149"/>
                  </a:lnTo>
                  <a:lnTo>
                    <a:pt x="123" y="141"/>
                  </a:lnTo>
                  <a:lnTo>
                    <a:pt x="131" y="139"/>
                  </a:lnTo>
                  <a:lnTo>
                    <a:pt x="138" y="135"/>
                  </a:lnTo>
                  <a:lnTo>
                    <a:pt x="140" y="127"/>
                  </a:lnTo>
                  <a:lnTo>
                    <a:pt x="140" y="121"/>
                  </a:lnTo>
                  <a:lnTo>
                    <a:pt x="135" y="115"/>
                  </a:lnTo>
                  <a:lnTo>
                    <a:pt x="134" y="110"/>
                  </a:lnTo>
                  <a:lnTo>
                    <a:pt x="135" y="103"/>
                  </a:lnTo>
                  <a:lnTo>
                    <a:pt x="135" y="95"/>
                  </a:lnTo>
                  <a:lnTo>
                    <a:pt x="129" y="87"/>
                  </a:lnTo>
                  <a:lnTo>
                    <a:pt x="119" y="80"/>
                  </a:lnTo>
                  <a:lnTo>
                    <a:pt x="112" y="71"/>
                  </a:lnTo>
                  <a:lnTo>
                    <a:pt x="103" y="63"/>
                  </a:lnTo>
                  <a:lnTo>
                    <a:pt x="94" y="52"/>
                  </a:lnTo>
                  <a:close/>
                </a:path>
              </a:pathLst>
            </a:custGeom>
            <a:solidFill>
              <a:srgbClr val="A05000"/>
            </a:solidFill>
            <a:ln w="4763">
              <a:solidFill>
                <a:srgbClr val="402000"/>
              </a:solidFill>
              <a:prstDash val="solid"/>
              <a:round/>
              <a:headEnd/>
              <a:tailEnd/>
            </a:ln>
          </p:spPr>
          <p:txBody>
            <a:bodyPr/>
            <a:lstStyle/>
            <a:p>
              <a:endParaRPr lang="en-US"/>
            </a:p>
          </p:txBody>
        </p:sp>
        <p:sp>
          <p:nvSpPr>
            <p:cNvPr id="77862" name="Freeform 114"/>
            <p:cNvSpPr>
              <a:spLocks/>
            </p:cNvSpPr>
            <p:nvPr/>
          </p:nvSpPr>
          <p:spPr bwMode="auto">
            <a:xfrm>
              <a:off x="3240" y="3316"/>
              <a:ext cx="50" cy="39"/>
            </a:xfrm>
            <a:custGeom>
              <a:avLst/>
              <a:gdLst>
                <a:gd name="T0" fmla="*/ 0 w 50"/>
                <a:gd name="T1" fmla="*/ 20 h 39"/>
                <a:gd name="T2" fmla="*/ 10 w 50"/>
                <a:gd name="T3" fmla="*/ 32 h 39"/>
                <a:gd name="T4" fmla="*/ 27 w 50"/>
                <a:gd name="T5" fmla="*/ 39 h 39"/>
                <a:gd name="T6" fmla="*/ 38 w 50"/>
                <a:gd name="T7" fmla="*/ 37 h 39"/>
                <a:gd name="T8" fmla="*/ 47 w 50"/>
                <a:gd name="T9" fmla="*/ 34 h 39"/>
                <a:gd name="T10" fmla="*/ 50 w 50"/>
                <a:gd name="T11" fmla="*/ 23 h 39"/>
                <a:gd name="T12" fmla="*/ 50 w 50"/>
                <a:gd name="T13" fmla="*/ 17 h 39"/>
                <a:gd name="T14" fmla="*/ 33 w 50"/>
                <a:gd name="T15" fmla="*/ 8 h 39"/>
                <a:gd name="T16" fmla="*/ 21 w 50"/>
                <a:gd name="T17" fmla="*/ 0 h 39"/>
                <a:gd name="T18" fmla="*/ 12 w 50"/>
                <a:gd name="T19" fmla="*/ 0 h 39"/>
                <a:gd name="T20" fmla="*/ 1 w 50"/>
                <a:gd name="T21" fmla="*/ 11 h 39"/>
                <a:gd name="T22" fmla="*/ 0 w 50"/>
                <a:gd name="T23" fmla="*/ 20 h 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0" h="39">
                  <a:moveTo>
                    <a:pt x="0" y="20"/>
                  </a:moveTo>
                  <a:lnTo>
                    <a:pt x="10" y="32"/>
                  </a:lnTo>
                  <a:lnTo>
                    <a:pt x="27" y="39"/>
                  </a:lnTo>
                  <a:lnTo>
                    <a:pt x="38" y="37"/>
                  </a:lnTo>
                  <a:lnTo>
                    <a:pt x="47" y="34"/>
                  </a:lnTo>
                  <a:lnTo>
                    <a:pt x="50" y="23"/>
                  </a:lnTo>
                  <a:lnTo>
                    <a:pt x="50" y="17"/>
                  </a:lnTo>
                  <a:lnTo>
                    <a:pt x="33" y="8"/>
                  </a:lnTo>
                  <a:lnTo>
                    <a:pt x="21" y="0"/>
                  </a:lnTo>
                  <a:lnTo>
                    <a:pt x="12" y="0"/>
                  </a:lnTo>
                  <a:lnTo>
                    <a:pt x="1" y="11"/>
                  </a:lnTo>
                  <a:lnTo>
                    <a:pt x="0" y="2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3" name="Freeform 115"/>
            <p:cNvSpPr>
              <a:spLocks/>
            </p:cNvSpPr>
            <p:nvPr/>
          </p:nvSpPr>
          <p:spPr bwMode="auto">
            <a:xfrm>
              <a:off x="3217" y="3365"/>
              <a:ext cx="58" cy="42"/>
            </a:xfrm>
            <a:custGeom>
              <a:avLst/>
              <a:gdLst>
                <a:gd name="T0" fmla="*/ 29 w 58"/>
                <a:gd name="T1" fmla="*/ 0 h 42"/>
                <a:gd name="T2" fmla="*/ 58 w 58"/>
                <a:gd name="T3" fmla="*/ 5 h 42"/>
                <a:gd name="T4" fmla="*/ 49 w 58"/>
                <a:gd name="T5" fmla="*/ 20 h 42"/>
                <a:gd name="T6" fmla="*/ 49 w 58"/>
                <a:gd name="T7" fmla="*/ 26 h 42"/>
                <a:gd name="T8" fmla="*/ 49 w 58"/>
                <a:gd name="T9" fmla="*/ 42 h 42"/>
                <a:gd name="T10" fmla="*/ 21 w 58"/>
                <a:gd name="T11" fmla="*/ 38 h 42"/>
                <a:gd name="T12" fmla="*/ 9 w 58"/>
                <a:gd name="T13" fmla="*/ 34 h 42"/>
                <a:gd name="T14" fmla="*/ 3 w 58"/>
                <a:gd name="T15" fmla="*/ 28 h 42"/>
                <a:gd name="T16" fmla="*/ 0 w 58"/>
                <a:gd name="T17" fmla="*/ 25 h 42"/>
                <a:gd name="T18" fmla="*/ 1 w 58"/>
                <a:gd name="T19" fmla="*/ 17 h 42"/>
                <a:gd name="T20" fmla="*/ 6 w 58"/>
                <a:gd name="T21" fmla="*/ 9 h 42"/>
                <a:gd name="T22" fmla="*/ 15 w 58"/>
                <a:gd name="T23" fmla="*/ 5 h 42"/>
                <a:gd name="T24" fmla="*/ 29 w 58"/>
                <a:gd name="T25" fmla="*/ 0 h 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8" h="42">
                  <a:moveTo>
                    <a:pt x="29" y="0"/>
                  </a:moveTo>
                  <a:lnTo>
                    <a:pt x="58" y="5"/>
                  </a:lnTo>
                  <a:lnTo>
                    <a:pt x="49" y="20"/>
                  </a:lnTo>
                  <a:lnTo>
                    <a:pt x="49" y="26"/>
                  </a:lnTo>
                  <a:lnTo>
                    <a:pt x="49" y="42"/>
                  </a:lnTo>
                  <a:lnTo>
                    <a:pt x="21" y="38"/>
                  </a:lnTo>
                  <a:lnTo>
                    <a:pt x="9" y="34"/>
                  </a:lnTo>
                  <a:lnTo>
                    <a:pt x="3" y="28"/>
                  </a:lnTo>
                  <a:lnTo>
                    <a:pt x="0" y="25"/>
                  </a:lnTo>
                  <a:lnTo>
                    <a:pt x="1" y="17"/>
                  </a:lnTo>
                  <a:lnTo>
                    <a:pt x="6" y="9"/>
                  </a:lnTo>
                  <a:lnTo>
                    <a:pt x="15" y="5"/>
                  </a:lnTo>
                  <a:lnTo>
                    <a:pt x="29"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4" name="Freeform 116"/>
            <p:cNvSpPr>
              <a:spLocks/>
            </p:cNvSpPr>
            <p:nvPr/>
          </p:nvSpPr>
          <p:spPr bwMode="auto">
            <a:xfrm>
              <a:off x="3215" y="3405"/>
              <a:ext cx="64" cy="66"/>
            </a:xfrm>
            <a:custGeom>
              <a:avLst/>
              <a:gdLst>
                <a:gd name="T0" fmla="*/ 19 w 64"/>
                <a:gd name="T1" fmla="*/ 0 h 66"/>
                <a:gd name="T2" fmla="*/ 37 w 64"/>
                <a:gd name="T3" fmla="*/ 3 h 66"/>
                <a:gd name="T4" fmla="*/ 61 w 64"/>
                <a:gd name="T5" fmla="*/ 8 h 66"/>
                <a:gd name="T6" fmla="*/ 57 w 64"/>
                <a:gd name="T7" fmla="*/ 17 h 66"/>
                <a:gd name="T8" fmla="*/ 57 w 64"/>
                <a:gd name="T9" fmla="*/ 24 h 66"/>
                <a:gd name="T10" fmla="*/ 63 w 64"/>
                <a:gd name="T11" fmla="*/ 37 h 66"/>
                <a:gd name="T12" fmla="*/ 64 w 64"/>
                <a:gd name="T13" fmla="*/ 41 h 66"/>
                <a:gd name="T14" fmla="*/ 40 w 64"/>
                <a:gd name="T15" fmla="*/ 35 h 66"/>
                <a:gd name="T16" fmla="*/ 31 w 64"/>
                <a:gd name="T17" fmla="*/ 32 h 66"/>
                <a:gd name="T18" fmla="*/ 12 w 64"/>
                <a:gd name="T19" fmla="*/ 34 h 66"/>
                <a:gd name="T20" fmla="*/ 31 w 64"/>
                <a:gd name="T21" fmla="*/ 41 h 66"/>
                <a:gd name="T22" fmla="*/ 52 w 64"/>
                <a:gd name="T23" fmla="*/ 46 h 66"/>
                <a:gd name="T24" fmla="*/ 64 w 64"/>
                <a:gd name="T25" fmla="*/ 46 h 66"/>
                <a:gd name="T26" fmla="*/ 64 w 64"/>
                <a:gd name="T27" fmla="*/ 58 h 66"/>
                <a:gd name="T28" fmla="*/ 64 w 64"/>
                <a:gd name="T29" fmla="*/ 64 h 66"/>
                <a:gd name="T30" fmla="*/ 49 w 64"/>
                <a:gd name="T31" fmla="*/ 66 h 66"/>
                <a:gd name="T32" fmla="*/ 28 w 64"/>
                <a:gd name="T33" fmla="*/ 66 h 66"/>
                <a:gd name="T34" fmla="*/ 17 w 64"/>
                <a:gd name="T35" fmla="*/ 63 h 66"/>
                <a:gd name="T36" fmla="*/ 11 w 64"/>
                <a:gd name="T37" fmla="*/ 58 h 66"/>
                <a:gd name="T38" fmla="*/ 5 w 64"/>
                <a:gd name="T39" fmla="*/ 55 h 66"/>
                <a:gd name="T40" fmla="*/ 3 w 64"/>
                <a:gd name="T41" fmla="*/ 49 h 66"/>
                <a:gd name="T42" fmla="*/ 5 w 64"/>
                <a:gd name="T43" fmla="*/ 44 h 66"/>
                <a:gd name="T44" fmla="*/ 8 w 64"/>
                <a:gd name="T45" fmla="*/ 34 h 66"/>
                <a:gd name="T46" fmla="*/ 2 w 64"/>
                <a:gd name="T47" fmla="*/ 29 h 66"/>
                <a:gd name="T48" fmla="*/ 0 w 64"/>
                <a:gd name="T49" fmla="*/ 21 h 66"/>
                <a:gd name="T50" fmla="*/ 2 w 64"/>
                <a:gd name="T51" fmla="*/ 15 h 66"/>
                <a:gd name="T52" fmla="*/ 6 w 64"/>
                <a:gd name="T53" fmla="*/ 8 h 66"/>
                <a:gd name="T54" fmla="*/ 19 w 64"/>
                <a:gd name="T55" fmla="*/ 0 h 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4" h="66">
                  <a:moveTo>
                    <a:pt x="19" y="0"/>
                  </a:moveTo>
                  <a:lnTo>
                    <a:pt x="37" y="3"/>
                  </a:lnTo>
                  <a:lnTo>
                    <a:pt x="61" y="8"/>
                  </a:lnTo>
                  <a:lnTo>
                    <a:pt x="57" y="17"/>
                  </a:lnTo>
                  <a:lnTo>
                    <a:pt x="57" y="24"/>
                  </a:lnTo>
                  <a:lnTo>
                    <a:pt x="63" y="37"/>
                  </a:lnTo>
                  <a:lnTo>
                    <a:pt x="64" y="41"/>
                  </a:lnTo>
                  <a:lnTo>
                    <a:pt x="40" y="35"/>
                  </a:lnTo>
                  <a:lnTo>
                    <a:pt x="31" y="32"/>
                  </a:lnTo>
                  <a:lnTo>
                    <a:pt x="12" y="34"/>
                  </a:lnTo>
                  <a:lnTo>
                    <a:pt x="31" y="41"/>
                  </a:lnTo>
                  <a:lnTo>
                    <a:pt x="52" y="46"/>
                  </a:lnTo>
                  <a:lnTo>
                    <a:pt x="64" y="46"/>
                  </a:lnTo>
                  <a:lnTo>
                    <a:pt x="64" y="58"/>
                  </a:lnTo>
                  <a:lnTo>
                    <a:pt x="64" y="64"/>
                  </a:lnTo>
                  <a:lnTo>
                    <a:pt x="49" y="66"/>
                  </a:lnTo>
                  <a:lnTo>
                    <a:pt x="28" y="66"/>
                  </a:lnTo>
                  <a:lnTo>
                    <a:pt x="17" y="63"/>
                  </a:lnTo>
                  <a:lnTo>
                    <a:pt x="11" y="58"/>
                  </a:lnTo>
                  <a:lnTo>
                    <a:pt x="5" y="55"/>
                  </a:lnTo>
                  <a:lnTo>
                    <a:pt x="3" y="49"/>
                  </a:lnTo>
                  <a:lnTo>
                    <a:pt x="5" y="44"/>
                  </a:lnTo>
                  <a:lnTo>
                    <a:pt x="8" y="34"/>
                  </a:lnTo>
                  <a:lnTo>
                    <a:pt x="2" y="29"/>
                  </a:lnTo>
                  <a:lnTo>
                    <a:pt x="0" y="21"/>
                  </a:lnTo>
                  <a:lnTo>
                    <a:pt x="2" y="15"/>
                  </a:lnTo>
                  <a:lnTo>
                    <a:pt x="6" y="8"/>
                  </a:lnTo>
                  <a:lnTo>
                    <a:pt x="19" y="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5" name="Freeform 117"/>
            <p:cNvSpPr>
              <a:spLocks/>
            </p:cNvSpPr>
            <p:nvPr/>
          </p:nvSpPr>
          <p:spPr bwMode="auto">
            <a:xfrm>
              <a:off x="3269" y="3373"/>
              <a:ext cx="80" cy="96"/>
            </a:xfrm>
            <a:custGeom>
              <a:avLst/>
              <a:gdLst>
                <a:gd name="T0" fmla="*/ 12 w 80"/>
                <a:gd name="T1" fmla="*/ 0 h 96"/>
                <a:gd name="T2" fmla="*/ 42 w 80"/>
                <a:gd name="T3" fmla="*/ 12 h 96"/>
                <a:gd name="T4" fmla="*/ 54 w 80"/>
                <a:gd name="T5" fmla="*/ 21 h 96"/>
                <a:gd name="T6" fmla="*/ 57 w 80"/>
                <a:gd name="T7" fmla="*/ 24 h 96"/>
                <a:gd name="T8" fmla="*/ 62 w 80"/>
                <a:gd name="T9" fmla="*/ 29 h 96"/>
                <a:gd name="T10" fmla="*/ 74 w 80"/>
                <a:gd name="T11" fmla="*/ 37 h 96"/>
                <a:gd name="T12" fmla="*/ 74 w 80"/>
                <a:gd name="T13" fmla="*/ 49 h 96"/>
                <a:gd name="T14" fmla="*/ 71 w 80"/>
                <a:gd name="T15" fmla="*/ 56 h 96"/>
                <a:gd name="T16" fmla="*/ 74 w 80"/>
                <a:gd name="T17" fmla="*/ 58 h 96"/>
                <a:gd name="T18" fmla="*/ 80 w 80"/>
                <a:gd name="T19" fmla="*/ 69 h 96"/>
                <a:gd name="T20" fmla="*/ 80 w 80"/>
                <a:gd name="T21" fmla="*/ 73 h 96"/>
                <a:gd name="T22" fmla="*/ 74 w 80"/>
                <a:gd name="T23" fmla="*/ 76 h 96"/>
                <a:gd name="T24" fmla="*/ 61 w 80"/>
                <a:gd name="T25" fmla="*/ 78 h 96"/>
                <a:gd name="T26" fmla="*/ 59 w 80"/>
                <a:gd name="T27" fmla="*/ 84 h 96"/>
                <a:gd name="T28" fmla="*/ 50 w 80"/>
                <a:gd name="T29" fmla="*/ 93 h 96"/>
                <a:gd name="T30" fmla="*/ 29 w 80"/>
                <a:gd name="T31" fmla="*/ 96 h 96"/>
                <a:gd name="T32" fmla="*/ 18 w 80"/>
                <a:gd name="T33" fmla="*/ 96 h 96"/>
                <a:gd name="T34" fmla="*/ 16 w 80"/>
                <a:gd name="T35" fmla="*/ 79 h 96"/>
                <a:gd name="T36" fmla="*/ 38 w 80"/>
                <a:gd name="T37" fmla="*/ 76 h 96"/>
                <a:gd name="T38" fmla="*/ 24 w 80"/>
                <a:gd name="T39" fmla="*/ 70 h 96"/>
                <a:gd name="T40" fmla="*/ 13 w 80"/>
                <a:gd name="T41" fmla="*/ 69 h 96"/>
                <a:gd name="T42" fmla="*/ 7 w 80"/>
                <a:gd name="T43" fmla="*/ 56 h 96"/>
                <a:gd name="T44" fmla="*/ 9 w 80"/>
                <a:gd name="T45" fmla="*/ 46 h 96"/>
                <a:gd name="T46" fmla="*/ 10 w 80"/>
                <a:gd name="T47" fmla="*/ 43 h 96"/>
                <a:gd name="T48" fmla="*/ 22 w 80"/>
                <a:gd name="T49" fmla="*/ 41 h 96"/>
                <a:gd name="T50" fmla="*/ 47 w 80"/>
                <a:gd name="T51" fmla="*/ 44 h 96"/>
                <a:gd name="T52" fmla="*/ 29 w 80"/>
                <a:gd name="T53" fmla="*/ 38 h 96"/>
                <a:gd name="T54" fmla="*/ 3 w 80"/>
                <a:gd name="T55" fmla="*/ 34 h 96"/>
                <a:gd name="T56" fmla="*/ 0 w 80"/>
                <a:gd name="T57" fmla="*/ 21 h 96"/>
                <a:gd name="T58" fmla="*/ 1 w 80"/>
                <a:gd name="T59" fmla="*/ 11 h 96"/>
                <a:gd name="T60" fmla="*/ 12 w 80"/>
                <a:gd name="T61" fmla="*/ 0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0" h="96">
                  <a:moveTo>
                    <a:pt x="12" y="0"/>
                  </a:moveTo>
                  <a:lnTo>
                    <a:pt x="42" y="12"/>
                  </a:lnTo>
                  <a:lnTo>
                    <a:pt x="54" y="21"/>
                  </a:lnTo>
                  <a:lnTo>
                    <a:pt x="57" y="24"/>
                  </a:lnTo>
                  <a:lnTo>
                    <a:pt x="62" y="29"/>
                  </a:lnTo>
                  <a:lnTo>
                    <a:pt x="74" y="37"/>
                  </a:lnTo>
                  <a:lnTo>
                    <a:pt x="74" y="49"/>
                  </a:lnTo>
                  <a:lnTo>
                    <a:pt x="71" y="56"/>
                  </a:lnTo>
                  <a:lnTo>
                    <a:pt x="74" y="58"/>
                  </a:lnTo>
                  <a:lnTo>
                    <a:pt x="80" y="69"/>
                  </a:lnTo>
                  <a:lnTo>
                    <a:pt x="80" y="73"/>
                  </a:lnTo>
                  <a:lnTo>
                    <a:pt x="74" y="76"/>
                  </a:lnTo>
                  <a:lnTo>
                    <a:pt x="61" y="78"/>
                  </a:lnTo>
                  <a:lnTo>
                    <a:pt x="59" y="84"/>
                  </a:lnTo>
                  <a:lnTo>
                    <a:pt x="50" y="93"/>
                  </a:lnTo>
                  <a:lnTo>
                    <a:pt x="29" y="96"/>
                  </a:lnTo>
                  <a:lnTo>
                    <a:pt x="18" y="96"/>
                  </a:lnTo>
                  <a:lnTo>
                    <a:pt x="16" y="79"/>
                  </a:lnTo>
                  <a:lnTo>
                    <a:pt x="38" y="76"/>
                  </a:lnTo>
                  <a:lnTo>
                    <a:pt x="24" y="70"/>
                  </a:lnTo>
                  <a:lnTo>
                    <a:pt x="13" y="69"/>
                  </a:lnTo>
                  <a:lnTo>
                    <a:pt x="7" y="56"/>
                  </a:lnTo>
                  <a:lnTo>
                    <a:pt x="9" y="46"/>
                  </a:lnTo>
                  <a:lnTo>
                    <a:pt x="10" y="43"/>
                  </a:lnTo>
                  <a:lnTo>
                    <a:pt x="22" y="41"/>
                  </a:lnTo>
                  <a:lnTo>
                    <a:pt x="47" y="44"/>
                  </a:lnTo>
                  <a:lnTo>
                    <a:pt x="29" y="38"/>
                  </a:lnTo>
                  <a:lnTo>
                    <a:pt x="3" y="34"/>
                  </a:lnTo>
                  <a:lnTo>
                    <a:pt x="0" y="21"/>
                  </a:lnTo>
                  <a:lnTo>
                    <a:pt x="1" y="11"/>
                  </a:lnTo>
                  <a:lnTo>
                    <a:pt x="12" y="0"/>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7866" name="Freeform 118"/>
            <p:cNvSpPr>
              <a:spLocks/>
            </p:cNvSpPr>
            <p:nvPr/>
          </p:nvSpPr>
          <p:spPr bwMode="auto">
            <a:xfrm>
              <a:off x="3264" y="3338"/>
              <a:ext cx="41" cy="35"/>
            </a:xfrm>
            <a:custGeom>
              <a:avLst/>
              <a:gdLst>
                <a:gd name="T0" fmla="*/ 29 w 41"/>
                <a:gd name="T1" fmla="*/ 0 h 35"/>
                <a:gd name="T2" fmla="*/ 27 w 41"/>
                <a:gd name="T3" fmla="*/ 12 h 35"/>
                <a:gd name="T4" fmla="*/ 20 w 41"/>
                <a:gd name="T5" fmla="*/ 18 h 35"/>
                <a:gd name="T6" fmla="*/ 0 w 41"/>
                <a:gd name="T7" fmla="*/ 18 h 35"/>
                <a:gd name="T8" fmla="*/ 6 w 41"/>
                <a:gd name="T9" fmla="*/ 24 h 35"/>
                <a:gd name="T10" fmla="*/ 18 w 41"/>
                <a:gd name="T11" fmla="*/ 32 h 35"/>
                <a:gd name="T12" fmla="*/ 35 w 41"/>
                <a:gd name="T13" fmla="*/ 35 h 35"/>
                <a:gd name="T14" fmla="*/ 40 w 41"/>
                <a:gd name="T15" fmla="*/ 26 h 35"/>
                <a:gd name="T16" fmla="*/ 41 w 41"/>
                <a:gd name="T17" fmla="*/ 20 h 35"/>
                <a:gd name="T18" fmla="*/ 29 w 41"/>
                <a:gd name="T19" fmla="*/ 0 h 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35">
                  <a:moveTo>
                    <a:pt x="29" y="0"/>
                  </a:moveTo>
                  <a:lnTo>
                    <a:pt x="27" y="12"/>
                  </a:lnTo>
                  <a:lnTo>
                    <a:pt x="20" y="18"/>
                  </a:lnTo>
                  <a:lnTo>
                    <a:pt x="0" y="18"/>
                  </a:lnTo>
                  <a:lnTo>
                    <a:pt x="6" y="24"/>
                  </a:lnTo>
                  <a:lnTo>
                    <a:pt x="18" y="32"/>
                  </a:lnTo>
                  <a:lnTo>
                    <a:pt x="35" y="35"/>
                  </a:lnTo>
                  <a:lnTo>
                    <a:pt x="40" y="26"/>
                  </a:lnTo>
                  <a:lnTo>
                    <a:pt x="41" y="20"/>
                  </a:lnTo>
                  <a:lnTo>
                    <a:pt x="29" y="0"/>
                  </a:lnTo>
                  <a:close/>
                </a:path>
              </a:pathLst>
            </a:custGeom>
            <a:solidFill>
              <a:srgbClr val="FF8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77858" name="Rectangle 119"/>
          <p:cNvSpPr>
            <a:spLocks noChangeArrowheads="1"/>
          </p:cNvSpPr>
          <p:nvPr/>
        </p:nvSpPr>
        <p:spPr bwMode="auto">
          <a:xfrm rot="-1757688">
            <a:off x="5362575" y="5127625"/>
            <a:ext cx="88106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2800" b="1">
                <a:solidFill>
                  <a:srgbClr val="000000"/>
                </a:solidFill>
                <a:latin typeface="Arial Narrow" panose="020B0606020202030204" pitchFamily="34" charset="0"/>
              </a:rPr>
              <a:t>QC</a:t>
            </a:r>
          </a:p>
          <a:p>
            <a:pPr>
              <a:spcBef>
                <a:spcPct val="0"/>
              </a:spcBef>
              <a:buFontTx/>
              <a:buNone/>
            </a:pPr>
            <a:r>
              <a:rPr lang="en-US" altLang="en-US" sz="2800" b="1">
                <a:solidFill>
                  <a:srgbClr val="000000"/>
                </a:solidFill>
                <a:latin typeface="Arial Narrow" panose="020B0606020202030204" pitchFamily="34" charset="0"/>
              </a:rPr>
              <a:t>Plan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00050" y="419100"/>
            <a:ext cx="8743950" cy="1143000"/>
          </a:xfrm>
          <a:noFill/>
        </p:spPr>
        <p:txBody>
          <a:bodyPr lIns="92075" tIns="46038" rIns="92075" bIns="46038"/>
          <a:lstStyle/>
          <a:p>
            <a:pPr eaLnBrk="1" hangingPunct="1"/>
            <a:r>
              <a:rPr lang="en-US" altLang="en-US" smtClean="0"/>
              <a:t>4. Performance Based Specifications</a:t>
            </a:r>
          </a:p>
        </p:txBody>
      </p:sp>
      <p:sp>
        <p:nvSpPr>
          <p:cNvPr id="78851" name="Rectangle 3"/>
          <p:cNvSpPr>
            <a:spLocks noGrp="1" noChangeArrowheads="1"/>
          </p:cNvSpPr>
          <p:nvPr>
            <p:ph type="body" idx="1"/>
          </p:nvPr>
        </p:nvSpPr>
        <p:spPr>
          <a:xfrm>
            <a:off x="457200" y="1981200"/>
            <a:ext cx="8229600" cy="4114800"/>
          </a:xfrm>
          <a:noFill/>
        </p:spPr>
        <p:txBody>
          <a:bodyPr lIns="92075" tIns="46038" rIns="92075" bIns="46038"/>
          <a:lstStyle/>
          <a:p>
            <a:pPr eaLnBrk="1" hangingPunct="1"/>
            <a:r>
              <a:rPr lang="en-US" altLang="en-US" smtClean="0"/>
              <a:t>Contractor warranties performance for a specified period of time</a:t>
            </a:r>
          </a:p>
          <a:p>
            <a:pPr eaLnBrk="1" hangingPunct="1"/>
            <a:r>
              <a:rPr lang="en-US" altLang="en-US" smtClean="0"/>
              <a:t>Contractor controls design, materials, and construction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1495426" y="381000"/>
            <a:ext cx="6457950" cy="685800"/>
          </a:xfrm>
        </p:spPr>
        <p:txBody>
          <a:bodyPr/>
          <a:lstStyle/>
          <a:p>
            <a:pPr algn="ctr" eaLnBrk="1" hangingPunct="1"/>
            <a:r>
              <a:rPr lang="en-US" dirty="0" smtClean="0">
                <a:latin typeface="Comic Sans MS" panose="030F0702030302020204" pitchFamily="66" charset="0"/>
              </a:rPr>
              <a:t>Types of Distresses</a:t>
            </a:r>
          </a:p>
        </p:txBody>
      </p:sp>
      <p:sp>
        <p:nvSpPr>
          <p:cNvPr id="1435651" name="Rectangle 1027"/>
          <p:cNvSpPr>
            <a:spLocks noGrp="1" noChangeArrowheads="1"/>
          </p:cNvSpPr>
          <p:nvPr>
            <p:ph type="body" idx="1"/>
          </p:nvPr>
        </p:nvSpPr>
        <p:spPr>
          <a:xfrm>
            <a:off x="266701" y="1676400"/>
            <a:ext cx="4457700" cy="4257675"/>
          </a:xfrm>
        </p:spPr>
        <p:txBody>
          <a:bodyPr>
            <a:noAutofit/>
          </a:bodyPr>
          <a:lstStyle/>
          <a:p>
            <a:pPr eaLnBrk="1" hangingPunct="1">
              <a:lnSpc>
                <a:spcPct val="90000"/>
              </a:lnSpc>
            </a:pPr>
            <a:r>
              <a:rPr lang="en-US" sz="2700" dirty="0">
                <a:latin typeface="Arial" charset="0"/>
              </a:rPr>
              <a:t>Fatigue cracking</a:t>
            </a:r>
          </a:p>
          <a:p>
            <a:r>
              <a:rPr lang="en-US" sz="2700" dirty="0">
                <a:latin typeface="Arial" charset="0"/>
              </a:rPr>
              <a:t>Rutting</a:t>
            </a:r>
          </a:p>
          <a:p>
            <a:pPr eaLnBrk="1" hangingPunct="1">
              <a:lnSpc>
                <a:spcPct val="90000"/>
              </a:lnSpc>
            </a:pPr>
            <a:r>
              <a:rPr lang="en-US" sz="2700" dirty="0">
                <a:latin typeface="Arial" charset="0"/>
              </a:rPr>
              <a:t>Thermal cracking</a:t>
            </a:r>
          </a:p>
          <a:p>
            <a:pPr eaLnBrk="1" hangingPunct="1">
              <a:lnSpc>
                <a:spcPct val="90000"/>
              </a:lnSpc>
            </a:pPr>
            <a:r>
              <a:rPr lang="en-US" sz="2700" dirty="0">
                <a:latin typeface="Arial" charset="0"/>
              </a:rPr>
              <a:t>Block cracking</a:t>
            </a:r>
          </a:p>
          <a:p>
            <a:pPr eaLnBrk="1" hangingPunct="1">
              <a:lnSpc>
                <a:spcPct val="90000"/>
              </a:lnSpc>
            </a:pPr>
            <a:r>
              <a:rPr lang="en-US" sz="2700" dirty="0">
                <a:latin typeface="Arial" charset="0"/>
              </a:rPr>
              <a:t>Roughness</a:t>
            </a:r>
          </a:p>
          <a:p>
            <a:pPr eaLnBrk="1" hangingPunct="1">
              <a:lnSpc>
                <a:spcPct val="90000"/>
              </a:lnSpc>
            </a:pPr>
            <a:r>
              <a:rPr lang="en-US" sz="2700" dirty="0">
                <a:latin typeface="Arial" charset="0"/>
              </a:rPr>
              <a:t>Frost effect</a:t>
            </a:r>
          </a:p>
          <a:p>
            <a:pPr eaLnBrk="1" hangingPunct="1">
              <a:lnSpc>
                <a:spcPct val="90000"/>
              </a:lnSpc>
            </a:pPr>
            <a:r>
              <a:rPr lang="en-US" sz="2700" dirty="0">
                <a:latin typeface="Arial" charset="0"/>
              </a:rPr>
              <a:t>Poor drainage effect</a:t>
            </a:r>
          </a:p>
          <a:p>
            <a:r>
              <a:rPr lang="en-US" sz="2700" dirty="0">
                <a:latin typeface="Arial" charset="0"/>
              </a:rPr>
              <a:t>Water bleeding &amp; pumping</a:t>
            </a:r>
          </a:p>
          <a:p>
            <a:r>
              <a:rPr lang="en-US" sz="2700" dirty="0">
                <a:latin typeface="Arial" charset="0"/>
              </a:rPr>
              <a:t>Stripping</a:t>
            </a:r>
          </a:p>
        </p:txBody>
      </p:sp>
      <p:sp>
        <p:nvSpPr>
          <p:cNvPr id="4" name="Rectangle 1027"/>
          <p:cNvSpPr txBox="1">
            <a:spLocks noChangeArrowheads="1"/>
          </p:cNvSpPr>
          <p:nvPr/>
        </p:nvSpPr>
        <p:spPr>
          <a:xfrm>
            <a:off x="5015262" y="1676400"/>
            <a:ext cx="3328639" cy="422910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fontAlgn="auto">
              <a:spcBef>
                <a:spcPts val="750"/>
              </a:spcBef>
              <a:spcAft>
                <a:spcPts val="0"/>
              </a:spcAft>
            </a:pPr>
            <a:r>
              <a:rPr lang="en-US" sz="2700" dirty="0">
                <a:solidFill>
                  <a:prstClr val="black"/>
                </a:solidFill>
                <a:latin typeface="Arial" charset="0"/>
              </a:rPr>
              <a:t>Raveling</a:t>
            </a:r>
          </a:p>
          <a:p>
            <a:pPr marL="171450" indent="-171450" defTabSz="685800" fontAlgn="auto">
              <a:spcBef>
                <a:spcPts val="750"/>
              </a:spcBef>
              <a:spcAft>
                <a:spcPts val="0"/>
              </a:spcAft>
            </a:pPr>
            <a:r>
              <a:rPr lang="en-US" sz="2700" dirty="0">
                <a:solidFill>
                  <a:prstClr val="black"/>
                </a:solidFill>
                <a:latin typeface="Arial" charset="0"/>
              </a:rPr>
              <a:t>Bleeding/flushing</a:t>
            </a:r>
          </a:p>
          <a:p>
            <a:pPr marL="171450" indent="-171450" defTabSz="685800" fontAlgn="auto">
              <a:spcBef>
                <a:spcPts val="750"/>
              </a:spcBef>
              <a:spcAft>
                <a:spcPts val="0"/>
              </a:spcAft>
            </a:pPr>
            <a:r>
              <a:rPr lang="en-US" sz="2700" dirty="0">
                <a:solidFill>
                  <a:prstClr val="black"/>
                </a:solidFill>
                <a:latin typeface="Arial" charset="0"/>
              </a:rPr>
              <a:t>Polished aggregate</a:t>
            </a:r>
          </a:p>
          <a:p>
            <a:pPr marL="171450" indent="-171450" defTabSz="685800" fontAlgn="auto">
              <a:spcBef>
                <a:spcPts val="750"/>
              </a:spcBef>
              <a:spcAft>
                <a:spcPts val="0"/>
              </a:spcAft>
            </a:pPr>
            <a:r>
              <a:rPr lang="en-US" sz="2700" dirty="0">
                <a:solidFill>
                  <a:prstClr val="black"/>
                </a:solidFill>
                <a:latin typeface="Arial" charset="0"/>
              </a:rPr>
              <a:t>Slickness</a:t>
            </a:r>
          </a:p>
          <a:p>
            <a:pPr marL="171450" indent="-171450" defTabSz="685800" fontAlgn="auto">
              <a:spcBef>
                <a:spcPts val="750"/>
              </a:spcBef>
              <a:spcAft>
                <a:spcPts val="0"/>
              </a:spcAft>
            </a:pPr>
            <a:r>
              <a:rPr lang="en-US" sz="2700" dirty="0">
                <a:solidFill>
                  <a:prstClr val="black"/>
                </a:solidFill>
                <a:latin typeface="Arial" charset="0"/>
              </a:rPr>
              <a:t>Shoving</a:t>
            </a:r>
          </a:p>
          <a:p>
            <a:pPr marL="171450" indent="-171450" defTabSz="685800" fontAlgn="auto">
              <a:spcBef>
                <a:spcPts val="750"/>
              </a:spcBef>
              <a:spcAft>
                <a:spcPts val="0"/>
              </a:spcAft>
            </a:pPr>
            <a:r>
              <a:rPr lang="en-US" altLang="en-US" sz="2700" dirty="0">
                <a:solidFill>
                  <a:prstClr val="black"/>
                </a:solidFill>
                <a:latin typeface="Calibri" panose="020F0502020204030204"/>
              </a:rPr>
              <a:t>Slippage Cracking</a:t>
            </a:r>
          </a:p>
          <a:p>
            <a:pPr marL="171450" indent="-171450" defTabSz="685800" fontAlgn="auto">
              <a:spcBef>
                <a:spcPts val="750"/>
              </a:spcBef>
              <a:spcAft>
                <a:spcPts val="0"/>
              </a:spcAft>
            </a:pPr>
            <a:r>
              <a:rPr lang="en-US" sz="2700" dirty="0">
                <a:solidFill>
                  <a:prstClr val="black"/>
                </a:solidFill>
                <a:latin typeface="Arial" charset="0"/>
              </a:rPr>
              <a:t>Depression</a:t>
            </a:r>
          </a:p>
          <a:p>
            <a:pPr marL="171450" indent="-171450" defTabSz="685800" fontAlgn="auto">
              <a:spcBef>
                <a:spcPts val="750"/>
              </a:spcBef>
              <a:spcAft>
                <a:spcPts val="0"/>
              </a:spcAft>
            </a:pPr>
            <a:r>
              <a:rPr lang="en-US" sz="2700" dirty="0">
                <a:solidFill>
                  <a:prstClr val="black"/>
                </a:solidFill>
                <a:latin typeface="Arial" charset="0"/>
              </a:rPr>
              <a:t>Reflection cracking</a:t>
            </a:r>
          </a:p>
          <a:p>
            <a:pPr marL="171450" indent="-171450" defTabSz="685800" fontAlgn="auto">
              <a:spcBef>
                <a:spcPts val="750"/>
              </a:spcBef>
              <a:spcAft>
                <a:spcPts val="0"/>
              </a:spcAft>
            </a:pPr>
            <a:r>
              <a:rPr lang="en-US" sz="2700" dirty="0">
                <a:solidFill>
                  <a:prstClr val="black"/>
                </a:solidFill>
                <a:latin typeface="Arial" charset="0"/>
              </a:rPr>
              <a:t>Etc.</a:t>
            </a:r>
          </a:p>
        </p:txBody>
      </p:sp>
    </p:spTree>
    <p:extLst>
      <p:ext uri="{BB962C8B-B14F-4D97-AF65-F5344CB8AC3E}">
        <p14:creationId xmlns:p14="http://schemas.microsoft.com/office/powerpoint/2010/main" val="16149747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651">
                                            <p:txEl>
                                              <p:pRg st="0" end="0"/>
                                            </p:txEl>
                                          </p:spTgt>
                                        </p:tgtEl>
                                        <p:attrNameLst>
                                          <p:attrName>style.visibility</p:attrName>
                                        </p:attrNameLst>
                                      </p:cBhvr>
                                      <p:to>
                                        <p:strVal val="visible"/>
                                      </p:to>
                                    </p:set>
                                    <p:anim calcmode="lin" valueType="num">
                                      <p:cBhvr additive="base">
                                        <p:cTn id="7" dur="500" fill="hold"/>
                                        <p:tgtEl>
                                          <p:spTgt spid="1435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651">
                                            <p:txEl>
                                              <p:pRg st="1" end="1"/>
                                            </p:txEl>
                                          </p:spTgt>
                                        </p:tgtEl>
                                        <p:attrNameLst>
                                          <p:attrName>style.visibility</p:attrName>
                                        </p:attrNameLst>
                                      </p:cBhvr>
                                      <p:to>
                                        <p:strVal val="visible"/>
                                      </p:to>
                                    </p:set>
                                    <p:anim calcmode="lin" valueType="num">
                                      <p:cBhvr additive="base">
                                        <p:cTn id="13" dur="500" fill="hold"/>
                                        <p:tgtEl>
                                          <p:spTgt spid="1435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651">
                                            <p:txEl>
                                              <p:pRg st="2" end="2"/>
                                            </p:txEl>
                                          </p:spTgt>
                                        </p:tgtEl>
                                        <p:attrNameLst>
                                          <p:attrName>style.visibility</p:attrName>
                                        </p:attrNameLst>
                                      </p:cBhvr>
                                      <p:to>
                                        <p:strVal val="visible"/>
                                      </p:to>
                                    </p:set>
                                    <p:anim calcmode="lin" valueType="num">
                                      <p:cBhvr additive="base">
                                        <p:cTn id="19" dur="500" fill="hold"/>
                                        <p:tgtEl>
                                          <p:spTgt spid="143565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651">
                                            <p:txEl>
                                              <p:pRg st="3" end="3"/>
                                            </p:txEl>
                                          </p:spTgt>
                                        </p:tgtEl>
                                        <p:attrNameLst>
                                          <p:attrName>style.visibility</p:attrName>
                                        </p:attrNameLst>
                                      </p:cBhvr>
                                      <p:to>
                                        <p:strVal val="visible"/>
                                      </p:to>
                                    </p:set>
                                    <p:anim calcmode="lin" valueType="num">
                                      <p:cBhvr additive="base">
                                        <p:cTn id="25" dur="500" fill="hold"/>
                                        <p:tgtEl>
                                          <p:spTgt spid="143565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651">
                                            <p:txEl>
                                              <p:pRg st="4" end="4"/>
                                            </p:txEl>
                                          </p:spTgt>
                                        </p:tgtEl>
                                        <p:attrNameLst>
                                          <p:attrName>style.visibility</p:attrName>
                                        </p:attrNameLst>
                                      </p:cBhvr>
                                      <p:to>
                                        <p:strVal val="visible"/>
                                      </p:to>
                                    </p:set>
                                    <p:anim calcmode="lin" valueType="num">
                                      <p:cBhvr additive="base">
                                        <p:cTn id="31" dur="500" fill="hold"/>
                                        <p:tgtEl>
                                          <p:spTgt spid="143565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65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5651">
                                            <p:txEl>
                                              <p:pRg st="5" end="5"/>
                                            </p:txEl>
                                          </p:spTgt>
                                        </p:tgtEl>
                                        <p:attrNameLst>
                                          <p:attrName>style.visibility</p:attrName>
                                        </p:attrNameLst>
                                      </p:cBhvr>
                                      <p:to>
                                        <p:strVal val="visible"/>
                                      </p:to>
                                    </p:set>
                                    <p:anim calcmode="lin" valueType="num">
                                      <p:cBhvr additive="base">
                                        <p:cTn id="37" dur="500" fill="hold"/>
                                        <p:tgtEl>
                                          <p:spTgt spid="143565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565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435651">
                                            <p:txEl>
                                              <p:pRg st="6" end="6"/>
                                            </p:txEl>
                                          </p:spTgt>
                                        </p:tgtEl>
                                        <p:attrNameLst>
                                          <p:attrName>style.visibility</p:attrName>
                                        </p:attrNameLst>
                                      </p:cBhvr>
                                      <p:to>
                                        <p:strVal val="visible"/>
                                      </p:to>
                                    </p:set>
                                    <p:anim calcmode="lin" valueType="num">
                                      <p:cBhvr additive="base">
                                        <p:cTn id="43" dur="500" fill="hold"/>
                                        <p:tgtEl>
                                          <p:spTgt spid="143565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56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35651">
                                            <p:txEl>
                                              <p:pRg st="7" end="7"/>
                                            </p:txEl>
                                          </p:spTgt>
                                        </p:tgtEl>
                                        <p:attrNameLst>
                                          <p:attrName>style.visibility</p:attrName>
                                        </p:attrNameLst>
                                      </p:cBhvr>
                                      <p:to>
                                        <p:strVal val="visible"/>
                                      </p:to>
                                    </p:set>
                                    <p:anim calcmode="lin" valueType="num">
                                      <p:cBhvr additive="base">
                                        <p:cTn id="49" dur="500" fill="hold"/>
                                        <p:tgtEl>
                                          <p:spTgt spid="1435651">
                                            <p:txEl>
                                              <p:pRg st="7" end="7"/>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143565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435651">
                                            <p:txEl>
                                              <p:pRg st="8" end="8"/>
                                            </p:txEl>
                                          </p:spTgt>
                                        </p:tgtEl>
                                        <p:attrNameLst>
                                          <p:attrName>style.visibility</p:attrName>
                                        </p:attrNameLst>
                                      </p:cBhvr>
                                      <p:to>
                                        <p:strVal val="visible"/>
                                      </p:to>
                                    </p:set>
                                    <p:anim calcmode="lin" valueType="num">
                                      <p:cBhvr additive="base">
                                        <p:cTn id="55" dur="500" fill="hold"/>
                                        <p:tgtEl>
                                          <p:spTgt spid="1435651">
                                            <p:txEl>
                                              <p:pRg st="8" end="8"/>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3565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
                                            <p:txEl>
                                              <p:pRg st="0" end="0"/>
                                            </p:txEl>
                                          </p:spTgt>
                                        </p:tgtEl>
                                        <p:attrNameLst>
                                          <p:attrName>style.visibility</p:attrName>
                                        </p:attrNameLst>
                                      </p:cBhvr>
                                      <p:to>
                                        <p:strVal val="visible"/>
                                      </p:to>
                                    </p:set>
                                    <p:anim calcmode="lin" valueType="num">
                                      <p:cBhvr additive="base">
                                        <p:cTn id="6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
                                            <p:txEl>
                                              <p:pRg st="1" end="1"/>
                                            </p:txEl>
                                          </p:spTgt>
                                        </p:tgtEl>
                                        <p:attrNameLst>
                                          <p:attrName>style.visibility</p:attrName>
                                        </p:attrNameLst>
                                      </p:cBhvr>
                                      <p:to>
                                        <p:strVal val="visible"/>
                                      </p:to>
                                    </p:set>
                                    <p:anim calcmode="lin" valueType="num">
                                      <p:cBhvr additive="base">
                                        <p:cTn id="6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4">
                                            <p:txEl>
                                              <p:pRg st="2" end="2"/>
                                            </p:txEl>
                                          </p:spTgt>
                                        </p:tgtEl>
                                        <p:attrNameLst>
                                          <p:attrName>style.visibility</p:attrName>
                                        </p:attrNameLst>
                                      </p:cBhvr>
                                      <p:to>
                                        <p:strVal val="visible"/>
                                      </p:to>
                                    </p:set>
                                    <p:anim calcmode="lin" valueType="num">
                                      <p:cBhvr additive="base">
                                        <p:cTn id="7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
                                            <p:txEl>
                                              <p:pRg st="3" end="3"/>
                                            </p:txEl>
                                          </p:spTgt>
                                        </p:tgtEl>
                                        <p:attrNameLst>
                                          <p:attrName>style.visibility</p:attrName>
                                        </p:attrNameLst>
                                      </p:cBhvr>
                                      <p:to>
                                        <p:strVal val="visible"/>
                                      </p:to>
                                    </p:set>
                                    <p:anim calcmode="lin" valueType="num">
                                      <p:cBhvr additive="base">
                                        <p:cTn id="7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
                                            <p:txEl>
                                              <p:pRg st="4" end="4"/>
                                            </p:txEl>
                                          </p:spTgt>
                                        </p:tgtEl>
                                        <p:attrNameLst>
                                          <p:attrName>style.visibility</p:attrName>
                                        </p:attrNameLst>
                                      </p:cBhvr>
                                      <p:to>
                                        <p:strVal val="visible"/>
                                      </p:to>
                                    </p:set>
                                    <p:anim calcmode="lin" valueType="num">
                                      <p:cBhvr additive="base">
                                        <p:cTn id="85"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
                                            <p:txEl>
                                              <p:pRg st="5" end="5"/>
                                            </p:txEl>
                                          </p:spTgt>
                                        </p:tgtEl>
                                        <p:attrNameLst>
                                          <p:attrName>style.visibility</p:attrName>
                                        </p:attrNameLst>
                                      </p:cBhvr>
                                      <p:to>
                                        <p:strVal val="visible"/>
                                      </p:to>
                                    </p:set>
                                    <p:anim calcmode="lin" valueType="num">
                                      <p:cBhvr additive="base">
                                        <p:cTn id="91" dur="500" fill="hold"/>
                                        <p:tgtEl>
                                          <p:spTgt spid="4">
                                            <p:txEl>
                                              <p:pRg st="5" end="5"/>
                                            </p:tx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4">
                                            <p:txEl>
                                              <p:pRg st="6" end="6"/>
                                            </p:txEl>
                                          </p:spTgt>
                                        </p:tgtEl>
                                        <p:attrNameLst>
                                          <p:attrName>style.visibility</p:attrName>
                                        </p:attrNameLst>
                                      </p:cBhvr>
                                      <p:to>
                                        <p:strVal val="visible"/>
                                      </p:to>
                                    </p:set>
                                    <p:anim calcmode="lin" valueType="num">
                                      <p:cBhvr additive="base">
                                        <p:cTn id="97"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4">
                                            <p:txEl>
                                              <p:pRg st="7" end="7"/>
                                            </p:txEl>
                                          </p:spTgt>
                                        </p:tgtEl>
                                        <p:attrNameLst>
                                          <p:attrName>style.visibility</p:attrName>
                                        </p:attrNameLst>
                                      </p:cBhvr>
                                      <p:to>
                                        <p:strVal val="visible"/>
                                      </p:to>
                                    </p:set>
                                    <p:anim calcmode="lin" valueType="num">
                                      <p:cBhvr additive="base">
                                        <p:cTn id="103" dur="500" fill="hold"/>
                                        <p:tgtEl>
                                          <p:spTgt spid="4">
                                            <p:txEl>
                                              <p:pRg st="7" end="7"/>
                                            </p:txEl>
                                          </p:spTgt>
                                        </p:tgtEl>
                                        <p:attrNameLst>
                                          <p:attrName>ppt_x</p:attrName>
                                        </p:attrNameLst>
                                      </p:cBhvr>
                                      <p:tavLst>
                                        <p:tav tm="0">
                                          <p:val>
                                            <p:strVal val="0-#ppt_w/2"/>
                                          </p:val>
                                        </p:tav>
                                        <p:tav tm="100000">
                                          <p:val>
                                            <p:strVal val="#ppt_x"/>
                                          </p:val>
                                        </p:tav>
                                      </p:tavLst>
                                    </p:anim>
                                    <p:anim calcmode="lin" valueType="num">
                                      <p:cBhvr additive="base">
                                        <p:cTn id="104" dur="500" fill="hold"/>
                                        <p:tgtEl>
                                          <p:spTgt spid="4">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4">
                                            <p:txEl>
                                              <p:pRg st="8" end="8"/>
                                            </p:txEl>
                                          </p:spTgt>
                                        </p:tgtEl>
                                        <p:attrNameLst>
                                          <p:attrName>style.visibility</p:attrName>
                                        </p:attrNameLst>
                                      </p:cBhvr>
                                      <p:to>
                                        <p:strVal val="visible"/>
                                      </p:to>
                                    </p:set>
                                    <p:anim calcmode="lin" valueType="num">
                                      <p:cBhvr additive="base">
                                        <p:cTn id="109"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110"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1" grpId="0" build="p" bldLvl="2" autoUpdateAnimBg="0"/>
      <p:bldP spid="4" grpId="0" build="p" bldLvl="2"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n-US" altLang="en-US" smtClean="0"/>
              <a:t>Monitoring Performance</a:t>
            </a:r>
          </a:p>
        </p:txBody>
      </p:sp>
      <p:grpSp>
        <p:nvGrpSpPr>
          <p:cNvPr id="79875" name="Group 3"/>
          <p:cNvGrpSpPr>
            <a:grpSpLocks/>
          </p:cNvGrpSpPr>
          <p:nvPr/>
        </p:nvGrpSpPr>
        <p:grpSpPr bwMode="auto">
          <a:xfrm>
            <a:off x="1617663" y="1812925"/>
            <a:ext cx="1666875" cy="2368550"/>
            <a:chOff x="1019" y="1142"/>
            <a:chExt cx="1050" cy="1492"/>
          </a:xfrm>
        </p:grpSpPr>
        <p:graphicFrame>
          <p:nvGraphicFramePr>
            <p:cNvPr id="79886" name="Object 4"/>
            <p:cNvGraphicFramePr>
              <a:graphicFrameLocks noChangeAspect="1"/>
            </p:cNvGraphicFramePr>
            <p:nvPr/>
          </p:nvGraphicFramePr>
          <p:xfrm>
            <a:off x="1019" y="1142"/>
            <a:ext cx="1013" cy="948"/>
          </p:xfrm>
          <a:graphic>
            <a:graphicData uri="http://schemas.openxmlformats.org/presentationml/2006/ole">
              <mc:AlternateContent xmlns:mc="http://schemas.openxmlformats.org/markup-compatibility/2006">
                <mc:Choice xmlns:v="urn:schemas-microsoft-com:vml" Requires="v">
                  <p:oleObj spid="_x0000_s79903" name="Clip" r:id="rId4" imgW="1114654" imgH="1044245" progId="MS_ClipArt_Gallery.2">
                    <p:embed/>
                  </p:oleObj>
                </mc:Choice>
                <mc:Fallback>
                  <p:oleObj name="Clip" r:id="rId4" imgW="1114654" imgH="1044245" progId="MS_ClipArt_Gallery.2">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 y="1142"/>
                          <a:ext cx="1013" cy="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887" name="Text Box 5"/>
            <p:cNvSpPr txBox="1">
              <a:spLocks noChangeArrowheads="1"/>
            </p:cNvSpPr>
            <p:nvPr/>
          </p:nvSpPr>
          <p:spPr bwMode="auto">
            <a:xfrm>
              <a:off x="1021" y="2230"/>
              <a:ext cx="104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3600" b="1">
                  <a:latin typeface="Comic Sans MS" panose="030F0702030302020204" pitchFamily="66" charset="0"/>
                </a:rPr>
                <a:t>Collect</a:t>
              </a:r>
            </a:p>
          </p:txBody>
        </p:sp>
      </p:grpSp>
      <p:grpSp>
        <p:nvGrpSpPr>
          <p:cNvPr id="79876" name="Group 6"/>
          <p:cNvGrpSpPr>
            <a:grpSpLocks/>
          </p:cNvGrpSpPr>
          <p:nvPr/>
        </p:nvGrpSpPr>
        <p:grpSpPr bwMode="auto">
          <a:xfrm>
            <a:off x="4013200" y="2998788"/>
            <a:ext cx="1593850" cy="2312987"/>
            <a:chOff x="2528" y="1889"/>
            <a:chExt cx="1004" cy="1457"/>
          </a:xfrm>
        </p:grpSpPr>
        <p:graphicFrame>
          <p:nvGraphicFramePr>
            <p:cNvPr id="79884" name="Object 7"/>
            <p:cNvGraphicFramePr>
              <a:graphicFrameLocks noChangeAspect="1"/>
            </p:cNvGraphicFramePr>
            <p:nvPr/>
          </p:nvGraphicFramePr>
          <p:xfrm>
            <a:off x="2528" y="1889"/>
            <a:ext cx="1004" cy="907"/>
          </p:xfrm>
          <a:graphic>
            <a:graphicData uri="http://schemas.openxmlformats.org/presentationml/2006/ole">
              <mc:AlternateContent xmlns:mc="http://schemas.openxmlformats.org/markup-compatibility/2006">
                <mc:Choice xmlns:v="urn:schemas-microsoft-com:vml" Requires="v">
                  <p:oleObj spid="_x0000_s79904" name="Clip" r:id="rId6" imgW="1260043" imgH="1137514" progId="MS_ClipArt_Gallery.2">
                    <p:embed/>
                  </p:oleObj>
                </mc:Choice>
                <mc:Fallback>
                  <p:oleObj name="Clip" r:id="rId6" imgW="1260043" imgH="1137514" progId="MS_ClipArt_Gallery.2">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8" y="1889"/>
                          <a:ext cx="1004" cy="9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885" name="Text Box 8"/>
            <p:cNvSpPr txBox="1">
              <a:spLocks noChangeArrowheads="1"/>
            </p:cNvSpPr>
            <p:nvPr/>
          </p:nvSpPr>
          <p:spPr bwMode="auto">
            <a:xfrm>
              <a:off x="2576" y="2942"/>
              <a:ext cx="90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3600" b="1">
                  <a:latin typeface="Comic Sans MS" panose="030F0702030302020204" pitchFamily="66" charset="0"/>
                </a:rPr>
                <a:t>Store</a:t>
              </a:r>
            </a:p>
          </p:txBody>
        </p:sp>
      </p:grpSp>
      <p:grpSp>
        <p:nvGrpSpPr>
          <p:cNvPr id="79877" name="Group 9"/>
          <p:cNvGrpSpPr>
            <a:grpSpLocks/>
          </p:cNvGrpSpPr>
          <p:nvPr/>
        </p:nvGrpSpPr>
        <p:grpSpPr bwMode="auto">
          <a:xfrm>
            <a:off x="6461125" y="4078288"/>
            <a:ext cx="2044700" cy="2203450"/>
            <a:chOff x="4070" y="2569"/>
            <a:chExt cx="1288" cy="1388"/>
          </a:xfrm>
        </p:grpSpPr>
        <p:graphicFrame>
          <p:nvGraphicFramePr>
            <p:cNvPr id="79882" name="Object 10"/>
            <p:cNvGraphicFramePr>
              <a:graphicFrameLocks noChangeAspect="1"/>
            </p:cNvGraphicFramePr>
            <p:nvPr/>
          </p:nvGraphicFramePr>
          <p:xfrm>
            <a:off x="4070" y="2569"/>
            <a:ext cx="1288" cy="859"/>
          </p:xfrm>
          <a:graphic>
            <a:graphicData uri="http://schemas.openxmlformats.org/presentationml/2006/ole">
              <mc:AlternateContent xmlns:mc="http://schemas.openxmlformats.org/markup-compatibility/2006">
                <mc:Choice xmlns:v="urn:schemas-microsoft-com:vml" Requires="v">
                  <p:oleObj spid="_x0000_s79905" name="Chart" r:id="rId8" imgW="6096305" imgH="4067556" progId="MSGraph.Chart.8">
                    <p:embed followColorScheme="full"/>
                  </p:oleObj>
                </mc:Choice>
                <mc:Fallback>
                  <p:oleObj name="Chart" r:id="rId8" imgW="6096305" imgH="4067556" progId="MSGraph.Chart.8">
                    <p:embed followColorScheme="full"/>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70" y="2569"/>
                          <a:ext cx="1288" cy="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883" name="Text Box 11"/>
            <p:cNvSpPr txBox="1">
              <a:spLocks noChangeArrowheads="1"/>
            </p:cNvSpPr>
            <p:nvPr/>
          </p:nvSpPr>
          <p:spPr bwMode="auto">
            <a:xfrm>
              <a:off x="4164" y="3553"/>
              <a:ext cx="119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Wingdings" panose="05000000000000000000" pitchFamily="2" charset="2"/>
                <a:buChar char="Ø"/>
                <a:defRPr sz="4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v"/>
                <a:defRPr sz="4000">
                  <a:solidFill>
                    <a:schemeClr val="tx1"/>
                  </a:solidFill>
                  <a:latin typeface="Arial" panose="020B0604020202020204" pitchFamily="34" charset="0"/>
                </a:defRPr>
              </a:lvl2pPr>
              <a:lvl3pPr marL="1143000" indent="-228600">
                <a:spcBef>
                  <a:spcPct val="20000"/>
                </a:spcBef>
                <a:buChar char="•"/>
                <a:defRPr sz="4000">
                  <a:solidFill>
                    <a:schemeClr val="tx1"/>
                  </a:solidFill>
                  <a:latin typeface="Arial" panose="020B0604020202020204" pitchFamily="34" charset="0"/>
                </a:defRPr>
              </a:lvl3pPr>
              <a:lvl4pPr marL="1600200" indent="-228600">
                <a:spcBef>
                  <a:spcPct val="20000"/>
                </a:spcBef>
                <a:buChar char="–"/>
                <a:defRPr sz="4000">
                  <a:solidFill>
                    <a:schemeClr val="tx1"/>
                  </a:solidFill>
                  <a:latin typeface="Arial" panose="020B0604020202020204" pitchFamily="34" charset="0"/>
                </a:defRPr>
              </a:lvl4pPr>
              <a:lvl5pPr marL="2057400" indent="-228600">
                <a:spcBef>
                  <a:spcPct val="20000"/>
                </a:spcBef>
                <a:buChar char="»"/>
                <a:defRPr sz="4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4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4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4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4000">
                  <a:solidFill>
                    <a:schemeClr val="tx1"/>
                  </a:solidFill>
                  <a:latin typeface="Arial" panose="020B0604020202020204" pitchFamily="34" charset="0"/>
                </a:defRPr>
              </a:lvl9pPr>
            </a:lstStyle>
            <a:p>
              <a:pPr>
                <a:spcBef>
                  <a:spcPct val="0"/>
                </a:spcBef>
                <a:buFontTx/>
                <a:buNone/>
              </a:pPr>
              <a:r>
                <a:rPr lang="en-US" altLang="en-US" sz="3600" b="1">
                  <a:latin typeface="Comic Sans MS" panose="030F0702030302020204" pitchFamily="66" charset="0"/>
                </a:rPr>
                <a:t>Analyze</a:t>
              </a:r>
            </a:p>
          </p:txBody>
        </p:sp>
      </p:grpSp>
      <p:sp>
        <p:nvSpPr>
          <p:cNvPr id="79878" name="Freeform 12"/>
          <p:cNvSpPr>
            <a:spLocks/>
          </p:cNvSpPr>
          <p:nvPr/>
        </p:nvSpPr>
        <p:spPr bwMode="auto">
          <a:xfrm>
            <a:off x="3211513" y="2116138"/>
            <a:ext cx="1182687" cy="741362"/>
          </a:xfrm>
          <a:custGeom>
            <a:avLst/>
            <a:gdLst>
              <a:gd name="T0" fmla="*/ 0 w 656"/>
              <a:gd name="T1" fmla="*/ 0 h 411"/>
              <a:gd name="T2" fmla="*/ 1446411778 w 656"/>
              <a:gd name="T3" fmla="*/ 253787513 h 411"/>
              <a:gd name="T4" fmla="*/ 2132238628 w 656"/>
              <a:gd name="T5" fmla="*/ 1337269136 h 411"/>
              <a:gd name="T6" fmla="*/ 0 60000 65536"/>
              <a:gd name="T7" fmla="*/ 0 60000 65536"/>
              <a:gd name="T8" fmla="*/ 0 60000 65536"/>
            </a:gdLst>
            <a:ahLst/>
            <a:cxnLst>
              <a:cxn ang="T6">
                <a:pos x="T0" y="T1"/>
              </a:cxn>
              <a:cxn ang="T7">
                <a:pos x="T2" y="T3"/>
              </a:cxn>
              <a:cxn ang="T8">
                <a:pos x="T4" y="T5"/>
              </a:cxn>
            </a:cxnLst>
            <a:rect l="0" t="0" r="r" b="b"/>
            <a:pathLst>
              <a:path w="656" h="411">
                <a:moveTo>
                  <a:pt x="0" y="0"/>
                </a:moveTo>
                <a:cubicBezTo>
                  <a:pt x="168" y="5"/>
                  <a:pt x="336" y="10"/>
                  <a:pt x="445" y="78"/>
                </a:cubicBezTo>
                <a:cubicBezTo>
                  <a:pt x="554" y="146"/>
                  <a:pt x="605" y="278"/>
                  <a:pt x="656" y="411"/>
                </a:cubicBezTo>
              </a:path>
            </a:pathLst>
          </a:custGeom>
          <a:noFill/>
          <a:ln w="28575" cap="sq" cmpd="sng">
            <a:solidFill>
              <a:schemeClr val="tx2"/>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9" name="Freeform 13"/>
          <p:cNvSpPr>
            <a:spLocks/>
          </p:cNvSpPr>
          <p:nvPr/>
        </p:nvSpPr>
        <p:spPr bwMode="auto">
          <a:xfrm>
            <a:off x="5675313" y="3184525"/>
            <a:ext cx="1182687" cy="741363"/>
          </a:xfrm>
          <a:custGeom>
            <a:avLst/>
            <a:gdLst>
              <a:gd name="T0" fmla="*/ 0 w 656"/>
              <a:gd name="T1" fmla="*/ 0 h 411"/>
              <a:gd name="T2" fmla="*/ 1446411778 w 656"/>
              <a:gd name="T3" fmla="*/ 253789659 h 411"/>
              <a:gd name="T4" fmla="*/ 2132238628 w 656"/>
              <a:gd name="T5" fmla="*/ 1337272744 h 411"/>
              <a:gd name="T6" fmla="*/ 0 60000 65536"/>
              <a:gd name="T7" fmla="*/ 0 60000 65536"/>
              <a:gd name="T8" fmla="*/ 0 60000 65536"/>
            </a:gdLst>
            <a:ahLst/>
            <a:cxnLst>
              <a:cxn ang="T6">
                <a:pos x="T0" y="T1"/>
              </a:cxn>
              <a:cxn ang="T7">
                <a:pos x="T2" y="T3"/>
              </a:cxn>
              <a:cxn ang="T8">
                <a:pos x="T4" y="T5"/>
              </a:cxn>
            </a:cxnLst>
            <a:rect l="0" t="0" r="r" b="b"/>
            <a:pathLst>
              <a:path w="656" h="411">
                <a:moveTo>
                  <a:pt x="0" y="0"/>
                </a:moveTo>
                <a:cubicBezTo>
                  <a:pt x="168" y="5"/>
                  <a:pt x="336" y="10"/>
                  <a:pt x="445" y="78"/>
                </a:cubicBezTo>
                <a:cubicBezTo>
                  <a:pt x="554" y="146"/>
                  <a:pt x="605" y="278"/>
                  <a:pt x="656" y="411"/>
                </a:cubicBezTo>
              </a:path>
            </a:pathLst>
          </a:custGeom>
          <a:noFill/>
          <a:ln w="28575" cap="sq" cmpd="sng">
            <a:solidFill>
              <a:schemeClr val="tx2"/>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0" name="Freeform 14"/>
          <p:cNvSpPr>
            <a:spLocks/>
          </p:cNvSpPr>
          <p:nvPr/>
        </p:nvSpPr>
        <p:spPr bwMode="auto">
          <a:xfrm>
            <a:off x="5327650" y="5257800"/>
            <a:ext cx="989013" cy="635000"/>
          </a:xfrm>
          <a:custGeom>
            <a:avLst/>
            <a:gdLst>
              <a:gd name="T0" fmla="*/ 1725126480 w 567"/>
              <a:gd name="T1" fmla="*/ 1210885886 h 333"/>
              <a:gd name="T2" fmla="*/ 575042160 w 567"/>
              <a:gd name="T3" fmla="*/ 887255180 h 333"/>
              <a:gd name="T4" fmla="*/ 0 w 567"/>
              <a:gd name="T5" fmla="*/ 0 h 333"/>
              <a:gd name="T6" fmla="*/ 0 60000 65536"/>
              <a:gd name="T7" fmla="*/ 0 60000 65536"/>
              <a:gd name="T8" fmla="*/ 0 60000 65536"/>
            </a:gdLst>
            <a:ahLst/>
            <a:cxnLst>
              <a:cxn ang="T6">
                <a:pos x="T0" y="T1"/>
              </a:cxn>
              <a:cxn ang="T7">
                <a:pos x="T2" y="T3"/>
              </a:cxn>
              <a:cxn ang="T8">
                <a:pos x="T4" y="T5"/>
              </a:cxn>
            </a:cxnLst>
            <a:rect l="0" t="0" r="r" b="b"/>
            <a:pathLst>
              <a:path w="567" h="333">
                <a:moveTo>
                  <a:pt x="567" y="333"/>
                </a:moveTo>
                <a:cubicBezTo>
                  <a:pt x="425" y="316"/>
                  <a:pt x="283" y="299"/>
                  <a:pt x="189" y="244"/>
                </a:cubicBezTo>
                <a:cubicBezTo>
                  <a:pt x="95" y="189"/>
                  <a:pt x="30" y="41"/>
                  <a:pt x="0" y="0"/>
                </a:cubicBezTo>
              </a:path>
            </a:pathLst>
          </a:custGeom>
          <a:noFill/>
          <a:ln w="28575" cap="sq" cmpd="sng">
            <a:solidFill>
              <a:schemeClr val="tx2"/>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1" name="Freeform 15"/>
          <p:cNvSpPr>
            <a:spLocks/>
          </p:cNvSpPr>
          <p:nvPr/>
        </p:nvSpPr>
        <p:spPr bwMode="auto">
          <a:xfrm>
            <a:off x="2663825" y="4286250"/>
            <a:ext cx="3667125" cy="1766888"/>
          </a:xfrm>
          <a:custGeom>
            <a:avLst/>
            <a:gdLst>
              <a:gd name="T0" fmla="*/ 2147483646 w 2211"/>
              <a:gd name="T1" fmla="*/ 2147483646 h 1102"/>
              <a:gd name="T2" fmla="*/ 2147483646 w 2211"/>
              <a:gd name="T3" fmla="*/ 2147483646 h 1102"/>
              <a:gd name="T4" fmla="*/ 671218220 w 2211"/>
              <a:gd name="T5" fmla="*/ 1398472612 h 1102"/>
              <a:gd name="T6" fmla="*/ 0 w 2211"/>
              <a:gd name="T7" fmla="*/ 0 h 110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11" h="1102">
                <a:moveTo>
                  <a:pt x="2211" y="1089"/>
                </a:moveTo>
                <a:cubicBezTo>
                  <a:pt x="1775" y="1095"/>
                  <a:pt x="1339" y="1102"/>
                  <a:pt x="1011" y="1011"/>
                </a:cubicBezTo>
                <a:cubicBezTo>
                  <a:pt x="683" y="920"/>
                  <a:pt x="412" y="712"/>
                  <a:pt x="244" y="544"/>
                </a:cubicBezTo>
                <a:cubicBezTo>
                  <a:pt x="76" y="376"/>
                  <a:pt x="38" y="188"/>
                  <a:pt x="0" y="0"/>
                </a:cubicBezTo>
              </a:path>
            </a:pathLst>
          </a:custGeom>
          <a:noFill/>
          <a:ln w="28575" cap="sq" cmpd="sng">
            <a:solidFill>
              <a:schemeClr val="tx2"/>
            </a:solidFill>
            <a:prstDash val="solid"/>
            <a:round/>
            <a:headEnd type="none" w="sm" len="sm"/>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en-US" altLang="en-US" smtClean="0"/>
              <a:t>Monitoring Performance</a:t>
            </a:r>
          </a:p>
        </p:txBody>
      </p:sp>
      <p:sp>
        <p:nvSpPr>
          <p:cNvPr id="81923" name="Rectangle 3"/>
          <p:cNvSpPr>
            <a:spLocks noGrp="1" noChangeArrowheads="1"/>
          </p:cNvSpPr>
          <p:nvPr>
            <p:ph type="body" idx="1"/>
          </p:nvPr>
        </p:nvSpPr>
        <p:spPr>
          <a:xfrm>
            <a:off x="304800" y="2057400"/>
            <a:ext cx="8686800" cy="4038600"/>
          </a:xfrm>
        </p:spPr>
        <p:txBody>
          <a:bodyPr/>
          <a:lstStyle/>
          <a:p>
            <a:pPr eaLnBrk="1" hangingPunct="1"/>
            <a:r>
              <a:rPr lang="en-US" altLang="en-US" smtClean="0"/>
              <a:t>New applications of existing methods</a:t>
            </a:r>
          </a:p>
          <a:p>
            <a:pPr eaLnBrk="1" hangingPunct="1"/>
            <a:r>
              <a:rPr lang="en-US" altLang="en-US" smtClean="0"/>
              <a:t>Application of emerging technology</a:t>
            </a:r>
          </a:p>
          <a:p>
            <a:pPr eaLnBrk="1" hangingPunct="1"/>
            <a:r>
              <a:rPr lang="en-US" altLang="en-US" smtClean="0"/>
              <a:t>Need to evaluate cost-effectiveness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3143" y="3422037"/>
            <a:ext cx="3750857" cy="2578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2617978" y="2163546"/>
            <a:ext cx="792956" cy="1028700"/>
          </a:xfrm>
          <a:prstGeom prst="rect">
            <a:avLst/>
          </a:prstGeom>
        </p:spPr>
      </p:pic>
      <p:sp>
        <p:nvSpPr>
          <p:cNvPr id="13314" name="Line 2"/>
          <p:cNvSpPr>
            <a:spLocks noChangeShapeType="1"/>
          </p:cNvSpPr>
          <p:nvPr/>
        </p:nvSpPr>
        <p:spPr bwMode="auto">
          <a:xfrm>
            <a:off x="1492871" y="3993536"/>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triangle" w="sm" len="sm"/>
              </a14:hiddenLine>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16" name="Text Box 4"/>
          <p:cNvSpPr txBox="1">
            <a:spLocks noChangeArrowheads="1"/>
          </p:cNvSpPr>
          <p:nvPr/>
        </p:nvSpPr>
        <p:spPr bwMode="auto">
          <a:xfrm rot="564552">
            <a:off x="620665" y="4761505"/>
            <a:ext cx="679994"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pPr>
            <a:r>
              <a:rPr lang="en-US" altLang="en-US" sz="2100" b="1">
                <a:solidFill>
                  <a:srgbClr val="000000"/>
                </a:solidFill>
              </a:rPr>
              <a:t>Soil</a:t>
            </a:r>
            <a:endParaRPr lang="en-US" altLang="en-US" sz="1800" b="1">
              <a:solidFill>
                <a:srgbClr val="000000"/>
              </a:solidFill>
              <a:latin typeface="Times New Roman" panose="02020603050405020304" pitchFamily="18" charset="0"/>
            </a:endParaRPr>
          </a:p>
        </p:txBody>
      </p:sp>
      <p:sp>
        <p:nvSpPr>
          <p:cNvPr id="13317" name="Text Box 5"/>
          <p:cNvSpPr txBox="1">
            <a:spLocks noChangeArrowheads="1"/>
          </p:cNvSpPr>
          <p:nvPr/>
        </p:nvSpPr>
        <p:spPr bwMode="auto">
          <a:xfrm rot="734268">
            <a:off x="605529" y="4222152"/>
            <a:ext cx="130676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pPr>
            <a:r>
              <a:rPr lang="en-US" altLang="en-US" sz="2100" b="1">
                <a:solidFill>
                  <a:srgbClr val="000000"/>
                </a:solidFill>
              </a:rPr>
              <a:t>Subbase</a:t>
            </a:r>
            <a:endParaRPr lang="en-US" altLang="en-US" sz="2100" b="1">
              <a:solidFill>
                <a:srgbClr val="000000"/>
              </a:solidFill>
              <a:latin typeface="Times New Roman" panose="02020603050405020304" pitchFamily="18" charset="0"/>
            </a:endParaRPr>
          </a:p>
        </p:txBody>
      </p:sp>
      <p:sp>
        <p:nvSpPr>
          <p:cNvPr id="13318" name="Text Box 6"/>
          <p:cNvSpPr txBox="1">
            <a:spLocks noChangeArrowheads="1"/>
          </p:cNvSpPr>
          <p:nvPr/>
        </p:nvSpPr>
        <p:spPr bwMode="auto">
          <a:xfrm rot="761553">
            <a:off x="610237" y="3592311"/>
            <a:ext cx="82586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pPr>
            <a:r>
              <a:rPr lang="en-US" altLang="en-US" sz="2100" b="1">
                <a:solidFill>
                  <a:srgbClr val="000000"/>
                </a:solidFill>
              </a:rPr>
              <a:t>Base</a:t>
            </a:r>
          </a:p>
        </p:txBody>
      </p:sp>
      <p:sp>
        <p:nvSpPr>
          <p:cNvPr id="13319" name="Text Box 7"/>
          <p:cNvSpPr txBox="1">
            <a:spLocks noChangeArrowheads="1"/>
          </p:cNvSpPr>
          <p:nvPr/>
        </p:nvSpPr>
        <p:spPr bwMode="auto">
          <a:xfrm rot="675681">
            <a:off x="610194" y="3076770"/>
            <a:ext cx="181774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pPr>
            <a:r>
              <a:rPr lang="en-US" altLang="en-US" sz="2100" b="1">
                <a:solidFill>
                  <a:srgbClr val="000000"/>
                </a:solidFill>
              </a:rPr>
              <a:t>HMA surface</a:t>
            </a:r>
            <a:endParaRPr lang="en-US" altLang="en-US" sz="2100" b="1">
              <a:solidFill>
                <a:srgbClr val="000000"/>
              </a:solidFill>
              <a:latin typeface="Times New Roman" panose="02020603050405020304" pitchFamily="18" charset="0"/>
            </a:endParaRPr>
          </a:p>
        </p:txBody>
      </p:sp>
      <p:sp>
        <p:nvSpPr>
          <p:cNvPr id="13320" name="Text Box 8"/>
          <p:cNvSpPr txBox="1">
            <a:spLocks noChangeArrowheads="1"/>
          </p:cNvSpPr>
          <p:nvPr/>
        </p:nvSpPr>
        <p:spPr bwMode="auto">
          <a:xfrm>
            <a:off x="3893172" y="2163546"/>
            <a:ext cx="160813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fontAlgn="auto">
              <a:spcBef>
                <a:spcPts val="0"/>
              </a:spcBef>
              <a:spcAft>
                <a:spcPts val="0"/>
              </a:spcAft>
            </a:pPr>
            <a:r>
              <a:rPr lang="en-US" altLang="en-US" sz="2100" b="1">
                <a:solidFill>
                  <a:srgbClr val="000000"/>
                </a:solidFill>
              </a:rPr>
              <a:t>Wheel load</a:t>
            </a:r>
          </a:p>
        </p:txBody>
      </p:sp>
      <p:sp>
        <p:nvSpPr>
          <p:cNvPr id="13321" name="AutoShape 9"/>
          <p:cNvSpPr>
            <a:spLocks noChangeArrowheads="1"/>
          </p:cNvSpPr>
          <p:nvPr/>
        </p:nvSpPr>
        <p:spPr bwMode="auto">
          <a:xfrm>
            <a:off x="2873996" y="1888512"/>
            <a:ext cx="228600" cy="1303735"/>
          </a:xfrm>
          <a:prstGeom prst="downArrow">
            <a:avLst>
              <a:gd name="adj1" fmla="val 43750"/>
              <a:gd name="adj2" fmla="val 103633"/>
            </a:avLst>
          </a:prstGeom>
          <a:solidFill>
            <a:srgbClr val="FF0000"/>
          </a:solidFill>
          <a:ln w="9525">
            <a:solidFill>
              <a:srgbClr val="000000"/>
            </a:solidFill>
            <a:miter lim="800000"/>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fontAlgn="auto" hangingPunct="1">
              <a:spcBef>
                <a:spcPts val="0"/>
              </a:spcBef>
              <a:spcAft>
                <a:spcPts val="0"/>
              </a:spcAft>
            </a:pPr>
            <a:endParaRPr lang="en-US" altLang="en-US" sz="1350">
              <a:solidFill>
                <a:prstClr val="black"/>
              </a:solidFill>
            </a:endParaRPr>
          </a:p>
        </p:txBody>
      </p:sp>
      <p:sp>
        <p:nvSpPr>
          <p:cNvPr id="13322" name="Freeform 10"/>
          <p:cNvSpPr>
            <a:spLocks/>
          </p:cNvSpPr>
          <p:nvPr/>
        </p:nvSpPr>
        <p:spPr bwMode="auto">
          <a:xfrm>
            <a:off x="692771" y="2850536"/>
            <a:ext cx="4914900" cy="342900"/>
          </a:xfrm>
          <a:custGeom>
            <a:avLst/>
            <a:gdLst>
              <a:gd name="T0" fmla="*/ 0 w 4128"/>
              <a:gd name="T1" fmla="*/ 0 h 288"/>
              <a:gd name="T2" fmla="*/ 2147483647 w 4128"/>
              <a:gd name="T3" fmla="*/ 2147483647 h 288"/>
              <a:gd name="T4" fmla="*/ 2147483647 w 4128"/>
              <a:gd name="T5" fmla="*/ 0 h 288"/>
              <a:gd name="T6" fmla="*/ 0 60000 65536"/>
              <a:gd name="T7" fmla="*/ 0 60000 65536"/>
              <a:gd name="T8" fmla="*/ 0 60000 65536"/>
              <a:gd name="T9" fmla="*/ 0 w 4128"/>
              <a:gd name="T10" fmla="*/ 0 h 288"/>
              <a:gd name="T11" fmla="*/ 4128 w 4128"/>
              <a:gd name="T12" fmla="*/ 288 h 288"/>
            </a:gdLst>
            <a:ahLst/>
            <a:cxnLst>
              <a:cxn ang="T6">
                <a:pos x="T0" y="T1"/>
              </a:cxn>
              <a:cxn ang="T7">
                <a:pos x="T2" y="T3"/>
              </a:cxn>
              <a:cxn ang="T8">
                <a:pos x="T4" y="T5"/>
              </a:cxn>
            </a:cxnLst>
            <a:rect l="T9" t="T10" r="T11" b="T12"/>
            <a:pathLst>
              <a:path w="4128" h="288">
                <a:moveTo>
                  <a:pt x="0" y="0"/>
                </a:moveTo>
                <a:cubicBezTo>
                  <a:pt x="640" y="144"/>
                  <a:pt x="1280" y="288"/>
                  <a:pt x="1968" y="288"/>
                </a:cubicBezTo>
                <a:cubicBezTo>
                  <a:pt x="2656" y="288"/>
                  <a:pt x="3776" y="48"/>
                  <a:pt x="4128" y="0"/>
                </a:cubicBezTo>
              </a:path>
            </a:pathLst>
          </a:custGeom>
          <a:noFill/>
          <a:ln w="571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23" name="Freeform 11"/>
          <p:cNvSpPr>
            <a:spLocks/>
          </p:cNvSpPr>
          <p:nvPr/>
        </p:nvSpPr>
        <p:spPr bwMode="auto">
          <a:xfrm>
            <a:off x="692771" y="3422036"/>
            <a:ext cx="4914900" cy="342900"/>
          </a:xfrm>
          <a:custGeom>
            <a:avLst/>
            <a:gdLst>
              <a:gd name="T0" fmla="*/ 0 w 4128"/>
              <a:gd name="T1" fmla="*/ 0 h 288"/>
              <a:gd name="T2" fmla="*/ 2147483647 w 4128"/>
              <a:gd name="T3" fmla="*/ 2147483647 h 288"/>
              <a:gd name="T4" fmla="*/ 2147483647 w 4128"/>
              <a:gd name="T5" fmla="*/ 0 h 288"/>
              <a:gd name="T6" fmla="*/ 0 60000 65536"/>
              <a:gd name="T7" fmla="*/ 0 60000 65536"/>
              <a:gd name="T8" fmla="*/ 0 60000 65536"/>
              <a:gd name="T9" fmla="*/ 0 w 4128"/>
              <a:gd name="T10" fmla="*/ 0 h 288"/>
              <a:gd name="T11" fmla="*/ 4128 w 4128"/>
              <a:gd name="T12" fmla="*/ 288 h 288"/>
            </a:gdLst>
            <a:ahLst/>
            <a:cxnLst>
              <a:cxn ang="T6">
                <a:pos x="T0" y="T1"/>
              </a:cxn>
              <a:cxn ang="T7">
                <a:pos x="T2" y="T3"/>
              </a:cxn>
              <a:cxn ang="T8">
                <a:pos x="T4" y="T5"/>
              </a:cxn>
            </a:cxnLst>
            <a:rect l="T9" t="T10" r="T11" b="T12"/>
            <a:pathLst>
              <a:path w="4128" h="288">
                <a:moveTo>
                  <a:pt x="0" y="0"/>
                </a:moveTo>
                <a:cubicBezTo>
                  <a:pt x="640" y="144"/>
                  <a:pt x="1280" y="288"/>
                  <a:pt x="1968" y="288"/>
                </a:cubicBezTo>
                <a:cubicBezTo>
                  <a:pt x="2656" y="288"/>
                  <a:pt x="3776" y="48"/>
                  <a:pt x="4128" y="0"/>
                </a:cubicBezTo>
              </a:path>
            </a:pathLst>
          </a:cu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24" name="Freeform 12"/>
          <p:cNvSpPr>
            <a:spLocks/>
          </p:cNvSpPr>
          <p:nvPr/>
        </p:nvSpPr>
        <p:spPr bwMode="auto">
          <a:xfrm>
            <a:off x="692771" y="3422036"/>
            <a:ext cx="4914900" cy="342900"/>
          </a:xfrm>
          <a:custGeom>
            <a:avLst/>
            <a:gdLst>
              <a:gd name="T0" fmla="*/ 0 w 4128"/>
              <a:gd name="T1" fmla="*/ 0 h 288"/>
              <a:gd name="T2" fmla="*/ 2147483647 w 4128"/>
              <a:gd name="T3" fmla="*/ 2147483647 h 288"/>
              <a:gd name="T4" fmla="*/ 2147483647 w 4128"/>
              <a:gd name="T5" fmla="*/ 0 h 288"/>
              <a:gd name="T6" fmla="*/ 0 60000 65536"/>
              <a:gd name="T7" fmla="*/ 0 60000 65536"/>
              <a:gd name="T8" fmla="*/ 0 60000 65536"/>
              <a:gd name="T9" fmla="*/ 0 w 4128"/>
              <a:gd name="T10" fmla="*/ 0 h 288"/>
              <a:gd name="T11" fmla="*/ 4128 w 4128"/>
              <a:gd name="T12" fmla="*/ 288 h 288"/>
            </a:gdLst>
            <a:ahLst/>
            <a:cxnLst>
              <a:cxn ang="T6">
                <a:pos x="T0" y="T1"/>
              </a:cxn>
              <a:cxn ang="T7">
                <a:pos x="T2" y="T3"/>
              </a:cxn>
              <a:cxn ang="T8">
                <a:pos x="T4" y="T5"/>
              </a:cxn>
            </a:cxnLst>
            <a:rect l="T9" t="T10" r="T11" b="T12"/>
            <a:pathLst>
              <a:path w="4128" h="288">
                <a:moveTo>
                  <a:pt x="0" y="0"/>
                </a:moveTo>
                <a:cubicBezTo>
                  <a:pt x="640" y="144"/>
                  <a:pt x="1280" y="288"/>
                  <a:pt x="1968" y="288"/>
                </a:cubicBezTo>
                <a:cubicBezTo>
                  <a:pt x="2656" y="288"/>
                  <a:pt x="3776" y="48"/>
                  <a:pt x="4128" y="0"/>
                </a:cubicBezTo>
              </a:path>
            </a:pathLst>
          </a:custGeom>
          <a:noFill/>
          <a:ln w="571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25" name="Freeform 13"/>
          <p:cNvSpPr>
            <a:spLocks/>
          </p:cNvSpPr>
          <p:nvPr/>
        </p:nvSpPr>
        <p:spPr bwMode="auto">
          <a:xfrm>
            <a:off x="692771" y="4565036"/>
            <a:ext cx="4914900" cy="342900"/>
          </a:xfrm>
          <a:custGeom>
            <a:avLst/>
            <a:gdLst>
              <a:gd name="T0" fmla="*/ 0 w 4128"/>
              <a:gd name="T1" fmla="*/ 0 h 288"/>
              <a:gd name="T2" fmla="*/ 2147483647 w 4128"/>
              <a:gd name="T3" fmla="*/ 2147483647 h 288"/>
              <a:gd name="T4" fmla="*/ 2147483647 w 4128"/>
              <a:gd name="T5" fmla="*/ 0 h 288"/>
              <a:gd name="T6" fmla="*/ 0 60000 65536"/>
              <a:gd name="T7" fmla="*/ 0 60000 65536"/>
              <a:gd name="T8" fmla="*/ 0 60000 65536"/>
              <a:gd name="T9" fmla="*/ 0 w 4128"/>
              <a:gd name="T10" fmla="*/ 0 h 288"/>
              <a:gd name="T11" fmla="*/ 4128 w 4128"/>
              <a:gd name="T12" fmla="*/ 288 h 288"/>
            </a:gdLst>
            <a:ahLst/>
            <a:cxnLst>
              <a:cxn ang="T6">
                <a:pos x="T0" y="T1"/>
              </a:cxn>
              <a:cxn ang="T7">
                <a:pos x="T2" y="T3"/>
              </a:cxn>
              <a:cxn ang="T8">
                <a:pos x="T4" y="T5"/>
              </a:cxn>
            </a:cxnLst>
            <a:rect l="T9" t="T10" r="T11" b="T12"/>
            <a:pathLst>
              <a:path w="4128" h="288">
                <a:moveTo>
                  <a:pt x="0" y="0"/>
                </a:moveTo>
                <a:cubicBezTo>
                  <a:pt x="640" y="144"/>
                  <a:pt x="1280" y="288"/>
                  <a:pt x="1968" y="288"/>
                </a:cubicBezTo>
                <a:cubicBezTo>
                  <a:pt x="2656" y="288"/>
                  <a:pt x="3776" y="48"/>
                  <a:pt x="4128" y="0"/>
                </a:cubicBezTo>
              </a:path>
            </a:pathLst>
          </a:custGeom>
          <a:noFill/>
          <a:ln w="571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26" name="Freeform 14"/>
          <p:cNvSpPr>
            <a:spLocks/>
          </p:cNvSpPr>
          <p:nvPr/>
        </p:nvSpPr>
        <p:spPr bwMode="auto">
          <a:xfrm>
            <a:off x="692771" y="3993536"/>
            <a:ext cx="4914900" cy="342900"/>
          </a:xfrm>
          <a:custGeom>
            <a:avLst/>
            <a:gdLst>
              <a:gd name="T0" fmla="*/ 0 w 4128"/>
              <a:gd name="T1" fmla="*/ 0 h 288"/>
              <a:gd name="T2" fmla="*/ 2147483647 w 4128"/>
              <a:gd name="T3" fmla="*/ 2147483647 h 288"/>
              <a:gd name="T4" fmla="*/ 2147483647 w 4128"/>
              <a:gd name="T5" fmla="*/ 0 h 288"/>
              <a:gd name="T6" fmla="*/ 0 60000 65536"/>
              <a:gd name="T7" fmla="*/ 0 60000 65536"/>
              <a:gd name="T8" fmla="*/ 0 60000 65536"/>
              <a:gd name="T9" fmla="*/ 0 w 4128"/>
              <a:gd name="T10" fmla="*/ 0 h 288"/>
              <a:gd name="T11" fmla="*/ 4128 w 4128"/>
              <a:gd name="T12" fmla="*/ 288 h 288"/>
            </a:gdLst>
            <a:ahLst/>
            <a:cxnLst>
              <a:cxn ang="T6">
                <a:pos x="T0" y="T1"/>
              </a:cxn>
              <a:cxn ang="T7">
                <a:pos x="T2" y="T3"/>
              </a:cxn>
              <a:cxn ang="T8">
                <a:pos x="T4" y="T5"/>
              </a:cxn>
            </a:cxnLst>
            <a:rect l="T9" t="T10" r="T11" b="T12"/>
            <a:pathLst>
              <a:path w="4128" h="288">
                <a:moveTo>
                  <a:pt x="0" y="0"/>
                </a:moveTo>
                <a:cubicBezTo>
                  <a:pt x="640" y="144"/>
                  <a:pt x="1280" y="288"/>
                  <a:pt x="1968" y="288"/>
                </a:cubicBezTo>
                <a:cubicBezTo>
                  <a:pt x="2656" y="288"/>
                  <a:pt x="3776" y="48"/>
                  <a:pt x="4128" y="0"/>
                </a:cubicBezTo>
              </a:path>
            </a:pathLst>
          </a:custGeom>
          <a:noFill/>
          <a:ln w="57150">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27" name="Freeform 15"/>
          <p:cNvSpPr>
            <a:spLocks/>
          </p:cNvSpPr>
          <p:nvPr/>
        </p:nvSpPr>
        <p:spPr bwMode="auto">
          <a:xfrm>
            <a:off x="2635870" y="3622408"/>
            <a:ext cx="728663" cy="42863"/>
          </a:xfrm>
          <a:custGeom>
            <a:avLst/>
            <a:gdLst>
              <a:gd name="T0" fmla="*/ 0 w 612"/>
              <a:gd name="T1" fmla="*/ 0 h 36"/>
              <a:gd name="T2" fmla="*/ 2147483647 w 612"/>
              <a:gd name="T3" fmla="*/ 2147483647 h 36"/>
              <a:gd name="T4" fmla="*/ 2147483647 w 612"/>
              <a:gd name="T5" fmla="*/ 0 h 36"/>
              <a:gd name="T6" fmla="*/ 0 60000 65536"/>
              <a:gd name="T7" fmla="*/ 0 60000 65536"/>
              <a:gd name="T8" fmla="*/ 0 60000 65536"/>
              <a:gd name="T9" fmla="*/ 0 w 612"/>
              <a:gd name="T10" fmla="*/ 0 h 36"/>
              <a:gd name="T11" fmla="*/ 612 w 612"/>
              <a:gd name="T12" fmla="*/ 36 h 36"/>
            </a:gdLst>
            <a:ahLst/>
            <a:cxnLst>
              <a:cxn ang="T6">
                <a:pos x="T0" y="T1"/>
              </a:cxn>
              <a:cxn ang="T7">
                <a:pos x="T2" y="T3"/>
              </a:cxn>
              <a:cxn ang="T8">
                <a:pos x="T4" y="T5"/>
              </a:cxn>
            </a:cxnLst>
            <a:rect l="T9" t="T10" r="T11" b="T12"/>
            <a:pathLst>
              <a:path w="612" h="36">
                <a:moveTo>
                  <a:pt x="0" y="0"/>
                </a:moveTo>
                <a:cubicBezTo>
                  <a:pt x="102" y="19"/>
                  <a:pt x="210" y="36"/>
                  <a:pt x="312" y="36"/>
                </a:cubicBezTo>
                <a:cubicBezTo>
                  <a:pt x="414" y="36"/>
                  <a:pt x="550" y="7"/>
                  <a:pt x="612" y="0"/>
                </a:cubicBezTo>
              </a:path>
            </a:pathLst>
          </a:custGeom>
          <a:noFill/>
          <a:ln w="63500">
            <a:solidFill>
              <a:srgbClr val="000000"/>
            </a:solidFill>
            <a:round/>
            <a:headEnd type="stealth" w="med" len="lg"/>
            <a:tailEnd type="stealth" w="med" len="lg"/>
          </a:ln>
          <a:extLst>
            <a:ext uri="{909E8E84-426E-40DD-AFC4-6F175D3DCCD1}">
              <a14:hiddenFill xmlns:a14="http://schemas.microsoft.com/office/drawing/2010/main">
                <a:solidFill>
                  <a:srgbClr val="FFFFFF"/>
                </a:solidFill>
              </a14:hiddenFill>
            </a:ext>
          </a:extLst>
        </p:spPr>
        <p:txBody>
          <a:bodyPr wrap="none" anchor="ctr"/>
          <a:lstStyle/>
          <a:p>
            <a:pPr defTabSz="685800" eaLnBrk="1" fontAlgn="auto" hangingPunct="1">
              <a:spcBef>
                <a:spcPts val="0"/>
              </a:spcBef>
              <a:spcAft>
                <a:spcPts val="0"/>
              </a:spcAft>
            </a:pPr>
            <a:endParaRPr lang="en-US" sz="1350">
              <a:solidFill>
                <a:prstClr val="black"/>
              </a:solidFill>
              <a:latin typeface="Calibri" panose="020F0502020204030204"/>
            </a:endParaRPr>
          </a:p>
        </p:txBody>
      </p:sp>
      <p:sp>
        <p:nvSpPr>
          <p:cNvPr id="13328" name="Rectangle 16"/>
          <p:cNvSpPr>
            <a:spLocks noChangeArrowheads="1"/>
          </p:cNvSpPr>
          <p:nvPr/>
        </p:nvSpPr>
        <p:spPr bwMode="auto">
          <a:xfrm>
            <a:off x="1676400" y="457200"/>
            <a:ext cx="58293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fontAlgn="auto" hangingPunct="1">
              <a:spcBef>
                <a:spcPts val="0"/>
              </a:spcBef>
              <a:spcAft>
                <a:spcPts val="0"/>
              </a:spcAft>
            </a:pPr>
            <a:r>
              <a:rPr lang="en-US" altLang="en-US" sz="4400" dirty="0">
                <a:solidFill>
                  <a:srgbClr val="0070C0"/>
                </a:solidFill>
                <a:latin typeface="Comic Sans MS" panose="030F0702030302020204" pitchFamily="66" charset="0"/>
              </a:rPr>
              <a:t>Fatigue Cracking</a:t>
            </a:r>
          </a:p>
        </p:txBody>
      </p:sp>
    </p:spTree>
    <p:extLst>
      <p:ext uri="{BB962C8B-B14F-4D97-AF65-F5344CB8AC3E}">
        <p14:creationId xmlns:p14="http://schemas.microsoft.com/office/powerpoint/2010/main" val="685712791"/>
      </p:ext>
    </p:extLst>
  </p:cSld>
  <p:clrMapOvr>
    <a:masterClrMapping/>
  </p:clrMapOvr>
  <p:transition>
    <p:rand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ChangeArrowheads="1"/>
          </p:cNvSpPr>
          <p:nvPr/>
        </p:nvSpPr>
        <p:spPr bwMode="auto">
          <a:xfrm>
            <a:off x="-33759" y="31830"/>
            <a:ext cx="3946284" cy="1418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685800" eaLnBrk="1" fontAlgn="auto" hangingPunct="1">
              <a:spcBef>
                <a:spcPct val="0"/>
              </a:spcBef>
              <a:spcAft>
                <a:spcPts val="0"/>
              </a:spcAft>
              <a:buNone/>
              <a:defRPr/>
            </a:pPr>
            <a:r>
              <a:rPr lang="en-US" altLang="en-US" sz="3600" dirty="0">
                <a:solidFill>
                  <a:srgbClr val="0070C0"/>
                </a:solidFill>
                <a:latin typeface="Comic Sans MS" panose="030F0702030302020204" pitchFamily="66" charset="0"/>
              </a:rPr>
              <a:t>Early Stage of Fatigue Cracking</a:t>
            </a:r>
          </a:p>
        </p:txBody>
      </p:sp>
      <p:pic>
        <p:nvPicPr>
          <p:cNvPr id="8195"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177" y="-76200"/>
            <a:ext cx="515682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59" y="2743200"/>
            <a:ext cx="5485723" cy="412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a:spLocks noChangeArrowheads="1"/>
          </p:cNvSpPr>
          <p:nvPr/>
        </p:nvSpPr>
        <p:spPr bwMode="auto">
          <a:xfrm>
            <a:off x="5410200" y="4892228"/>
            <a:ext cx="38862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eaLnBrk="1" fontAlgn="auto" hangingPunct="1">
              <a:spcBef>
                <a:spcPct val="0"/>
              </a:spcBef>
              <a:spcAft>
                <a:spcPts val="0"/>
              </a:spcAft>
              <a:buNone/>
              <a:defRPr/>
            </a:pPr>
            <a:r>
              <a:rPr lang="en-US" altLang="en-US" sz="3600" dirty="0">
                <a:solidFill>
                  <a:srgbClr val="0070C0"/>
                </a:solidFill>
                <a:latin typeface="Comic Sans MS" panose="030F0702030302020204" pitchFamily="66" charset="0"/>
              </a:rPr>
              <a:t>Advanced Stage of Fatigue Cracking</a:t>
            </a:r>
          </a:p>
        </p:txBody>
      </p:sp>
    </p:spTree>
    <p:extLst>
      <p:ext uri="{BB962C8B-B14F-4D97-AF65-F5344CB8AC3E}">
        <p14:creationId xmlns:p14="http://schemas.microsoft.com/office/powerpoint/2010/main" val="605810135"/>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p:cNvSpPr txBox="1">
            <a:spLocks noChangeArrowheads="1"/>
          </p:cNvSpPr>
          <p:nvPr/>
        </p:nvSpPr>
        <p:spPr bwMode="auto">
          <a:xfrm>
            <a:off x="5816786" y="708195"/>
            <a:ext cx="2762249" cy="160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r" defTabSz="685800" eaLnBrk="1" hangingPunct="1"/>
            <a:r>
              <a:rPr lang="en-US" altLang="en-US" kern="0" dirty="0">
                <a:solidFill>
                  <a:srgbClr val="0070C0"/>
                </a:solidFill>
                <a:latin typeface="Comic Sans MS" panose="030F0702030302020204" pitchFamily="66" charset="0"/>
              </a:rPr>
              <a:t>Fatigue</a:t>
            </a:r>
          </a:p>
          <a:p>
            <a:pPr algn="r" defTabSz="685800" eaLnBrk="1" hangingPunct="1"/>
            <a:r>
              <a:rPr lang="en-US" altLang="en-US" kern="0" dirty="0">
                <a:solidFill>
                  <a:srgbClr val="0070C0"/>
                </a:solidFill>
                <a:latin typeface="Comic Sans MS" panose="030F0702030302020204" pitchFamily="66" charset="0"/>
              </a:rPr>
              <a:t>Cracking</a:t>
            </a: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15739" y="3124200"/>
            <a:ext cx="5628261" cy="380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5816786" cy="390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7581"/>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1" name="Rectangle 21"/>
          <p:cNvSpPr>
            <a:spLocks noChangeArrowheads="1"/>
          </p:cNvSpPr>
          <p:nvPr/>
        </p:nvSpPr>
        <p:spPr bwMode="auto">
          <a:xfrm>
            <a:off x="24114" y="209550"/>
            <a:ext cx="9144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685800" eaLnBrk="1" fontAlgn="auto" hangingPunct="1">
              <a:spcBef>
                <a:spcPct val="0"/>
              </a:spcBef>
              <a:spcAft>
                <a:spcPts val="0"/>
              </a:spcAft>
              <a:buNone/>
            </a:pPr>
            <a:r>
              <a:rPr lang="en-US" altLang="en-US" sz="4400" dirty="0">
                <a:solidFill>
                  <a:srgbClr val="0070C0"/>
                </a:solidFill>
                <a:latin typeface="Comic Sans MS" panose="030F0702030302020204" pitchFamily="66" charset="0"/>
              </a:rPr>
              <a:t>Rutting (Permanent Deformation)</a:t>
            </a:r>
          </a:p>
        </p:txBody>
      </p:sp>
      <p:pic>
        <p:nvPicPr>
          <p:cNvPr id="2" name="Picture 1"/>
          <p:cNvPicPr>
            <a:picLocks noChangeAspect="1"/>
          </p:cNvPicPr>
          <p:nvPr/>
        </p:nvPicPr>
        <p:blipFill>
          <a:blip r:embed="rId3"/>
          <a:stretch>
            <a:fillRect/>
          </a:stretch>
        </p:blipFill>
        <p:spPr>
          <a:xfrm>
            <a:off x="533400" y="1447800"/>
            <a:ext cx="8141770" cy="5187096"/>
          </a:xfrm>
          <a:prstGeom prst="rect">
            <a:avLst/>
          </a:prstGeom>
        </p:spPr>
      </p:pic>
    </p:spTree>
    <p:extLst>
      <p:ext uri="{BB962C8B-B14F-4D97-AF65-F5344CB8AC3E}">
        <p14:creationId xmlns:p14="http://schemas.microsoft.com/office/powerpoint/2010/main" val="3071024368"/>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Comic Sans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Designs\Pulse.pot</Template>
  <TotalTime>5382</TotalTime>
  <Words>1462</Words>
  <Application>Microsoft Office PowerPoint</Application>
  <PresentationFormat>On-screen Show (4:3)</PresentationFormat>
  <Paragraphs>273</Paragraphs>
  <Slides>51</Slides>
  <Notes>27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5</vt:i4>
      </vt:variant>
      <vt:variant>
        <vt:lpstr>Slide Titles</vt:lpstr>
      </vt:variant>
      <vt:variant>
        <vt:i4>51</vt:i4>
      </vt:variant>
    </vt:vector>
  </HeadingPairs>
  <TitlesOfParts>
    <vt:vector size="65" baseType="lpstr">
      <vt:lpstr>Arial</vt:lpstr>
      <vt:lpstr>Arial Narrow</vt:lpstr>
      <vt:lpstr>Calibri</vt:lpstr>
      <vt:lpstr>Comic Sans MS</vt:lpstr>
      <vt:lpstr>Times New Roman</vt:lpstr>
      <vt:lpstr>Wingdings</vt:lpstr>
      <vt:lpstr>Pulse</vt:lpstr>
      <vt:lpstr>Office Theme</vt:lpstr>
      <vt:lpstr>Default Design</vt:lpstr>
      <vt:lpstr>Microsoft ClipArt Gallery</vt:lpstr>
      <vt:lpstr>CorelDRAW</vt:lpstr>
      <vt:lpstr>Photo Editor Photo</vt:lpstr>
      <vt:lpstr>Clip</vt:lpstr>
      <vt:lpstr>Chart</vt:lpstr>
      <vt:lpstr>ENGINEERING A PREVENTIVE MAINTENANCE PROGRAM</vt:lpstr>
      <vt:lpstr>Elements</vt:lpstr>
      <vt:lpstr>Selection of Treatments</vt:lpstr>
      <vt:lpstr>Distresses in Asphalt Pavement</vt:lpstr>
      <vt:lpstr>Types of Distresses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Block Cracking</vt:lpstr>
      <vt:lpstr>Roughness</vt:lpstr>
      <vt:lpstr>Frost Effect</vt:lpstr>
      <vt:lpstr>Poor Drainage</vt:lpstr>
      <vt:lpstr>PowerPoint Presentation</vt:lpstr>
      <vt:lpstr>Water Bleeding &amp; Pumping</vt:lpstr>
      <vt:lpstr>PowerPoint Presentation</vt:lpstr>
      <vt:lpstr>Raveling</vt:lpstr>
      <vt:lpstr>PowerPoint Presentation</vt:lpstr>
      <vt:lpstr>PowerPoint Presentation</vt:lpstr>
      <vt:lpstr>Polished Aggregate</vt:lpstr>
      <vt:lpstr>PowerPoint Presentation</vt:lpstr>
      <vt:lpstr>Shoving</vt:lpstr>
      <vt:lpstr>Slippage Cracking</vt:lpstr>
      <vt:lpstr>PowerPoint Presentation</vt:lpstr>
      <vt:lpstr>PowerPoint Presentation</vt:lpstr>
      <vt:lpstr>Reflective Cracking Mechanism </vt:lpstr>
      <vt:lpstr>Combination of Distresses</vt:lpstr>
      <vt:lpstr>PowerPoint Presentation</vt:lpstr>
      <vt:lpstr>Preventive Maintenance</vt:lpstr>
      <vt:lpstr>Environment</vt:lpstr>
      <vt:lpstr>Construction Considerations</vt:lpstr>
      <vt:lpstr>Treatment Design</vt:lpstr>
      <vt:lpstr>How effective are these treatments?</vt:lpstr>
      <vt:lpstr>Chip Seal</vt:lpstr>
      <vt:lpstr>Microsurfacing</vt:lpstr>
      <vt:lpstr>Milling with Thin HMA Overlay</vt:lpstr>
      <vt:lpstr>Ultrathin Bonded Wearing Course (Novachip)</vt:lpstr>
      <vt:lpstr>Cold &amp; Hot In-Place Recycling</vt:lpstr>
      <vt:lpstr>Periodic Applications</vt:lpstr>
      <vt:lpstr>Quality Control</vt:lpstr>
      <vt:lpstr>1. Method or Recipe Specification (Past)</vt:lpstr>
      <vt:lpstr>Method Specification (continued)</vt:lpstr>
      <vt:lpstr>2. End Result Specifications</vt:lpstr>
      <vt:lpstr>3. Quality Assurance Specifications</vt:lpstr>
      <vt:lpstr>4. Performance Based Specifications</vt:lpstr>
      <vt:lpstr>Monitoring Performance</vt:lpstr>
      <vt:lpstr>Monitoring Performance</vt:lpstr>
    </vt:vector>
  </TitlesOfParts>
  <Company>ASU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ETS</dc:creator>
  <cp:lastModifiedBy>Michael Mamlouk</cp:lastModifiedBy>
  <cp:revision>68</cp:revision>
  <dcterms:created xsi:type="dcterms:W3CDTF">2001-06-27T21:06:07Z</dcterms:created>
  <dcterms:modified xsi:type="dcterms:W3CDTF">2020-02-10T18:18:44Z</dcterms:modified>
</cp:coreProperties>
</file>