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9"/>
  </p:notesMasterIdLst>
  <p:sldIdLst>
    <p:sldId id="394" r:id="rId2"/>
    <p:sldId id="395" r:id="rId3"/>
    <p:sldId id="561" r:id="rId4"/>
    <p:sldId id="562" r:id="rId5"/>
    <p:sldId id="547" r:id="rId6"/>
    <p:sldId id="559" r:id="rId7"/>
    <p:sldId id="520" r:id="rId8"/>
    <p:sldId id="521" r:id="rId9"/>
    <p:sldId id="448" r:id="rId10"/>
    <p:sldId id="522" r:id="rId11"/>
    <p:sldId id="523" r:id="rId12"/>
    <p:sldId id="396" r:id="rId13"/>
    <p:sldId id="439" r:id="rId14"/>
    <p:sldId id="440" r:id="rId15"/>
    <p:sldId id="447" r:id="rId16"/>
    <p:sldId id="552" r:id="rId17"/>
    <p:sldId id="553" r:id="rId18"/>
    <p:sldId id="554" r:id="rId19"/>
    <p:sldId id="555" r:id="rId20"/>
    <p:sldId id="556" r:id="rId21"/>
    <p:sldId id="557" r:id="rId22"/>
    <p:sldId id="449" r:id="rId23"/>
    <p:sldId id="549" r:id="rId24"/>
    <p:sldId id="551" r:id="rId25"/>
    <p:sldId id="404" r:id="rId26"/>
    <p:sldId id="405" r:id="rId27"/>
    <p:sldId id="527" r:id="rId28"/>
    <p:sldId id="528" r:id="rId29"/>
    <p:sldId id="530" r:id="rId30"/>
    <p:sldId id="531" r:id="rId31"/>
    <p:sldId id="529" r:id="rId32"/>
    <p:sldId id="532" r:id="rId33"/>
    <p:sldId id="455" r:id="rId34"/>
    <p:sldId id="548" r:id="rId35"/>
    <p:sldId id="558" r:id="rId36"/>
    <p:sldId id="538" r:id="rId37"/>
    <p:sldId id="550" r:id="rId38"/>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FFFF"/>
    <a:srgbClr val="9FFFFF"/>
    <a:srgbClr val="000072"/>
    <a:srgbClr val="333399"/>
    <a:srgbClr val="00006A"/>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97" d="100"/>
          <a:sy n="97" d="100"/>
        </p:scale>
        <p:origin x="97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7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14F67C8-62FF-4CF2-B36D-D6E2497D9721}" type="slidenum">
              <a:rPr lang="en-US" altLang="en-US"/>
              <a:pPr>
                <a:defRPr/>
              </a:pPr>
              <a:t>‹#›</a:t>
            </a:fld>
            <a:endParaRPr lang="en-US" altLang="en-US"/>
          </a:p>
        </p:txBody>
      </p:sp>
    </p:spTree>
    <p:extLst>
      <p:ext uri="{BB962C8B-B14F-4D97-AF65-F5344CB8AC3E}">
        <p14:creationId xmlns:p14="http://schemas.microsoft.com/office/powerpoint/2010/main" val="223861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9B4E4B3B-0C64-4A12-A5B1-D050637999E7}" type="slidenum">
              <a:rPr lang="en-US" altLang="en-US" sz="1200" smtClean="0"/>
              <a:pPr/>
              <a:t>1</a:t>
            </a:fld>
            <a:endParaRPr lang="en-US" altLang="en-US" sz="1200" smtClean="0"/>
          </a:p>
        </p:txBody>
      </p:sp>
      <p:sp>
        <p:nvSpPr>
          <p:cNvPr id="5123" name="Rectangle 2"/>
          <p:cNvSpPr>
            <a:spLocks noGrp="1" noRot="1" noChangeAspect="1" noChangeArrowheads="1" noTextEdit="1"/>
          </p:cNvSpPr>
          <p:nvPr>
            <p:ph type="sldImg"/>
          </p:nvPr>
        </p:nvSpPr>
        <p:spPr>
          <a:xfrm>
            <a:off x="1160463" y="706438"/>
            <a:ext cx="4538662" cy="3403600"/>
          </a:xfrm>
          <a:solidFill>
            <a:srgbClr val="FFFFFF"/>
          </a:solidFill>
          <a:ln/>
        </p:spPr>
      </p:sp>
      <p:sp>
        <p:nvSpPr>
          <p:cNvPr id="5124" name="Rectangle 3"/>
          <p:cNvSpPr>
            <a:spLocks noGrp="1" noChangeArrowheads="1"/>
          </p:cNvSpPr>
          <p:nvPr>
            <p:ph type="body" idx="1"/>
          </p:nvPr>
        </p:nvSpPr>
        <p:spPr>
          <a:xfrm>
            <a:off x="914400" y="4343400"/>
            <a:ext cx="5029200" cy="4098925"/>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74968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4AFBFFE-7B63-4904-930C-AB47E655F2BF}" type="slidenum">
              <a:rPr lang="en-US" altLang="en-US" sz="1200" smtClean="0"/>
              <a:pPr/>
              <a:t>21</a:t>
            </a:fld>
            <a:endParaRPr lang="en-US" altLang="en-US" sz="1200" smtClean="0"/>
          </a:p>
        </p:txBody>
      </p:sp>
      <p:sp>
        <p:nvSpPr>
          <p:cNvPr id="33795" name="Rectangle 2"/>
          <p:cNvSpPr>
            <a:spLocks noGrp="1" noRot="1" noChangeAspect="1" noChangeArrowheads="1" noTextEdit="1"/>
          </p:cNvSpPr>
          <p:nvPr>
            <p:ph type="sldImg"/>
          </p:nvPr>
        </p:nvSpPr>
        <p:spPr>
          <a:xfrm>
            <a:off x="1160463" y="706438"/>
            <a:ext cx="4538662" cy="3403600"/>
          </a:xfrm>
          <a:ln/>
        </p:spPr>
      </p:sp>
      <p:sp>
        <p:nvSpPr>
          <p:cNvPr id="33796" name="Rectangle 3"/>
          <p:cNvSpPr>
            <a:spLocks noGrp="1" noChangeArrowheads="1"/>
          </p:cNvSpPr>
          <p:nvPr>
            <p:ph type="body" idx="1"/>
          </p:nvPr>
        </p:nvSpPr>
        <p:spPr>
          <a:xfrm>
            <a:off x="914400" y="4344988"/>
            <a:ext cx="5029200" cy="4097337"/>
          </a:xfrm>
          <a:noFill/>
        </p:spPr>
        <p:txBody>
          <a:bodyPr/>
          <a:lstStyle/>
          <a:p>
            <a:pPr eaLnBrk="1" hangingPunct="1"/>
            <a:endParaRPr lang="en-US" altLang="en-US" smtClean="0"/>
          </a:p>
        </p:txBody>
      </p:sp>
    </p:spTree>
    <p:extLst>
      <p:ext uri="{BB962C8B-B14F-4D97-AF65-F5344CB8AC3E}">
        <p14:creationId xmlns:p14="http://schemas.microsoft.com/office/powerpoint/2010/main" val="183567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D057900E-33C4-4C78-AC57-FC8A16F20715}" type="slidenum">
              <a:rPr lang="en-US" altLang="en-US" sz="1200" smtClean="0"/>
              <a:pPr/>
              <a:t>23</a:t>
            </a:fld>
            <a:endParaRPr lang="en-US" altLang="en-US" sz="1200" smtClean="0"/>
          </a:p>
        </p:txBody>
      </p:sp>
      <p:sp>
        <p:nvSpPr>
          <p:cNvPr id="36867" name="Rectangle 2"/>
          <p:cNvSpPr>
            <a:spLocks noGrp="1" noRot="1" noChangeAspect="1" noChangeArrowheads="1" noTextEdit="1"/>
          </p:cNvSpPr>
          <p:nvPr>
            <p:ph type="sldImg"/>
          </p:nvPr>
        </p:nvSpPr>
        <p:spPr>
          <a:xfrm>
            <a:off x="1144588" y="685800"/>
            <a:ext cx="4572000" cy="3429000"/>
          </a:xfrm>
          <a:ln/>
        </p:spPr>
      </p:sp>
      <p:sp>
        <p:nvSpPr>
          <p:cNvPr id="36868" name="Rectangle 3"/>
          <p:cNvSpPr>
            <a:spLocks noGrp="1" noChangeArrowheads="1"/>
          </p:cNvSpPr>
          <p:nvPr>
            <p:ph type="body" idx="1"/>
          </p:nvPr>
        </p:nvSpPr>
        <p:spPr>
          <a:noFill/>
        </p:spPr>
        <p:txBody>
          <a:bodyPr/>
          <a:lstStyle/>
          <a:p>
            <a:pPr eaLnBrk="1" hangingPunct="1"/>
            <a:r>
              <a:rPr lang="en-US" altLang="en-US" smtClean="0"/>
              <a:t>Make point that if you start PM when pavement is in good condition, you can continue to maintain a high LOS with repeated applications of relatively inexpensive PM treatments.</a:t>
            </a:r>
          </a:p>
        </p:txBody>
      </p:sp>
    </p:spTree>
    <p:extLst>
      <p:ext uri="{BB962C8B-B14F-4D97-AF65-F5344CB8AC3E}">
        <p14:creationId xmlns:p14="http://schemas.microsoft.com/office/powerpoint/2010/main" val="182684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1B074D59-69FD-4514-B5CE-A0B6B078382A}" type="slidenum">
              <a:rPr lang="en-US" altLang="en-US" sz="1200" smtClean="0"/>
              <a:pPr/>
              <a:t>24</a:t>
            </a:fld>
            <a:endParaRPr lang="en-US" altLang="en-US" sz="1200" smtClean="0"/>
          </a:p>
        </p:txBody>
      </p:sp>
      <p:sp>
        <p:nvSpPr>
          <p:cNvPr id="38915" name="Rectangle 2"/>
          <p:cNvSpPr>
            <a:spLocks noGrp="1" noRot="1" noChangeAspect="1" noChangeArrowheads="1" noTextEdit="1"/>
          </p:cNvSpPr>
          <p:nvPr>
            <p:ph type="sldImg"/>
          </p:nvPr>
        </p:nvSpPr>
        <p:spPr>
          <a:xfrm>
            <a:off x="1144588" y="685800"/>
            <a:ext cx="4572000" cy="3429000"/>
          </a:xfrm>
          <a:ln/>
        </p:spPr>
      </p:sp>
      <p:sp>
        <p:nvSpPr>
          <p:cNvPr id="38916" name="Rectangle 3"/>
          <p:cNvSpPr>
            <a:spLocks noGrp="1" noChangeArrowheads="1"/>
          </p:cNvSpPr>
          <p:nvPr>
            <p:ph type="body" idx="1"/>
          </p:nvPr>
        </p:nvSpPr>
        <p:spPr>
          <a:noFill/>
        </p:spPr>
        <p:txBody>
          <a:bodyPr/>
          <a:lstStyle/>
          <a:p>
            <a:pPr eaLnBrk="1" hangingPunct="1"/>
            <a:r>
              <a:rPr lang="en-US" altLang="en-US" smtClean="0"/>
              <a:t>See if the class can identify that signs of structural deterioration are indicators that preventive maintenance is not appropriate.</a:t>
            </a:r>
          </a:p>
          <a:p>
            <a:pPr eaLnBrk="1" hangingPunct="1"/>
            <a:endParaRPr lang="en-US" altLang="en-US" smtClean="0"/>
          </a:p>
        </p:txBody>
      </p:sp>
    </p:spTree>
    <p:extLst>
      <p:ext uri="{BB962C8B-B14F-4D97-AF65-F5344CB8AC3E}">
        <p14:creationId xmlns:p14="http://schemas.microsoft.com/office/powerpoint/2010/main" val="3631074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365BB7ED-86A1-42D0-BD80-30C172455201}" type="slidenum">
              <a:rPr lang="en-US" altLang="en-US" sz="1200" smtClean="0"/>
              <a:pPr/>
              <a:t>25</a:t>
            </a:fld>
            <a:endParaRPr lang="en-US" altLang="en-US" sz="1200" smtClean="0"/>
          </a:p>
        </p:txBody>
      </p:sp>
      <p:sp>
        <p:nvSpPr>
          <p:cNvPr id="40963" name="Rectangle 2"/>
          <p:cNvSpPr>
            <a:spLocks noGrp="1" noRot="1" noChangeAspect="1" noChangeArrowheads="1" noTextEdit="1"/>
          </p:cNvSpPr>
          <p:nvPr>
            <p:ph type="sldImg"/>
          </p:nvPr>
        </p:nvSpPr>
        <p:spPr>
          <a:xfrm>
            <a:off x="1160463" y="706438"/>
            <a:ext cx="4537075" cy="3403600"/>
          </a:xfrm>
          <a:solidFill>
            <a:srgbClr val="FFFFFF"/>
          </a:solidFill>
          <a:ln/>
        </p:spPr>
      </p:sp>
      <p:sp>
        <p:nvSpPr>
          <p:cNvPr id="40964" name="Rectangle 3"/>
          <p:cNvSpPr>
            <a:spLocks noGrp="1" noChangeArrowheads="1"/>
          </p:cNvSpPr>
          <p:nvPr>
            <p:ph type="body" idx="1"/>
          </p:nvPr>
        </p:nvSpPr>
        <p:spPr>
          <a:xfrm>
            <a:off x="914400" y="4343400"/>
            <a:ext cx="5029200" cy="4098925"/>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32828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EDA828C8-A142-4F53-BA03-D9EE15FD60DF}" type="slidenum">
              <a:rPr lang="en-US" altLang="en-US" sz="1200" smtClean="0"/>
              <a:pPr/>
              <a:t>26</a:t>
            </a:fld>
            <a:endParaRPr lang="en-US" altLang="en-US" sz="1200" smtClean="0"/>
          </a:p>
        </p:txBody>
      </p:sp>
      <p:sp>
        <p:nvSpPr>
          <p:cNvPr id="43011" name="Rectangle 2"/>
          <p:cNvSpPr>
            <a:spLocks noGrp="1" noRot="1" noChangeAspect="1" noChangeArrowheads="1" noTextEdit="1"/>
          </p:cNvSpPr>
          <p:nvPr>
            <p:ph type="sldImg"/>
          </p:nvPr>
        </p:nvSpPr>
        <p:spPr>
          <a:xfrm>
            <a:off x="1160463" y="706438"/>
            <a:ext cx="4537075" cy="3403600"/>
          </a:xfrm>
          <a:solidFill>
            <a:srgbClr val="FFFFFF"/>
          </a:solidFill>
          <a:ln/>
        </p:spPr>
      </p:sp>
      <p:sp>
        <p:nvSpPr>
          <p:cNvPr id="43012" name="Rectangle 3"/>
          <p:cNvSpPr>
            <a:spLocks noGrp="1" noChangeArrowheads="1"/>
          </p:cNvSpPr>
          <p:nvPr>
            <p:ph type="body" idx="1"/>
          </p:nvPr>
        </p:nvSpPr>
        <p:spPr>
          <a:xfrm>
            <a:off x="914400" y="4343400"/>
            <a:ext cx="5029200" cy="4098925"/>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09298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71F9DA3E-DFB7-4352-B061-0639D2307C58}" type="slidenum">
              <a:rPr lang="en-US" altLang="en-US" sz="1200" smtClean="0"/>
              <a:pPr/>
              <a:t>33</a:t>
            </a:fld>
            <a:endParaRPr lang="en-US" altLang="en-US" sz="1200" smtClean="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t>Spending money to apply preventive maintenance treatments to pavements in good condition is much cheaper than waiting until the pavement is in poor condition.  The concept is that by conducting preventive maintenance activities, we can slow the deterioration process and end up with a flatter curve.  However, this figure is rarely presented with any supporting information to suggest that it is anything other than an idealized representation of the costs of different strategies.</a:t>
            </a:r>
          </a:p>
        </p:txBody>
      </p:sp>
    </p:spTree>
    <p:extLst>
      <p:ext uri="{BB962C8B-B14F-4D97-AF65-F5344CB8AC3E}">
        <p14:creationId xmlns:p14="http://schemas.microsoft.com/office/powerpoint/2010/main" val="365310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9CEC91D-CC5E-4971-852B-3D8843BB3813}" type="slidenum">
              <a:rPr lang="en-US" altLang="en-US" sz="1200" smtClean="0"/>
              <a:pPr/>
              <a:t>34</a:t>
            </a:fld>
            <a:endParaRPr lang="en-US" altLang="en-US" sz="1200" smtClean="0"/>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p:spPr>
        <p:txBody>
          <a:bodyPr/>
          <a:lstStyle/>
          <a:p>
            <a:pPr eaLnBrk="1" hangingPunct="1"/>
            <a:r>
              <a:rPr lang="en-US" altLang="en-US" smtClean="0"/>
              <a:t>Going back to the earlier slide used to illustrate the concept of pavement deterioration and performance, it is easy to super-impose the regions of the deterioration curve where the different categories of maintenance, rehabilitation, and reconstruction would be applicable.  As is indicated, preventive maintenance is an activity that is exercised early in the pavement life when the overall condition of the pavement is at relatively high level.  Given this, it should be clear that the distress surveys required for a preventive maintenance program must take place early in the pavement life (say, 3 to 6 years for flexible pavements).</a:t>
            </a:r>
          </a:p>
          <a:p>
            <a:pPr eaLnBrk="1" hangingPunct="1"/>
            <a:endParaRPr lang="en-US" altLang="en-US" smtClean="0"/>
          </a:p>
          <a:p>
            <a:pPr eaLnBrk="1" hangingPunct="1"/>
            <a:r>
              <a:rPr lang="en-US" altLang="en-US" smtClean="0"/>
              <a:t>It is important to “learn from your pavements” as these ranges will differ for each group of pavements with similar characteristics (pavement type, materials, environment, construction quality, traffic, etc.)  In addition, to determining the appropriate timing of first preventive maintenance application, one also must determine the most appropriate frequency for additional applications.</a:t>
            </a:r>
          </a:p>
          <a:p>
            <a:pPr eaLnBrk="1" hangingPunct="1"/>
            <a:endParaRPr lang="en-US" altLang="en-US" smtClean="0"/>
          </a:p>
          <a:p>
            <a:pPr eaLnBrk="1" hangingPunct="1"/>
            <a:r>
              <a:rPr lang="en-US" altLang="en-US" smtClean="0"/>
              <a:t>Point out that we currently don’t know when the window for preventive maintenance ends.  It is most likely different for every combination of pavement type, climatic conditions, materials, subgrade support, etc.</a:t>
            </a:r>
          </a:p>
          <a:p>
            <a:pPr eaLnBrk="1" hangingPunct="1"/>
            <a:endParaRPr lang="en-US" altLang="en-US" smtClean="0"/>
          </a:p>
        </p:txBody>
      </p:sp>
    </p:spTree>
    <p:extLst>
      <p:ext uri="{BB962C8B-B14F-4D97-AF65-F5344CB8AC3E}">
        <p14:creationId xmlns:p14="http://schemas.microsoft.com/office/powerpoint/2010/main" val="45051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61603D19-DEC2-4B05-9EAE-8464E99D1229}" type="slidenum">
              <a:rPr lang="en-US" altLang="en-US" sz="1200" smtClean="0"/>
              <a:pPr/>
              <a:t>35</a:t>
            </a:fld>
            <a:endParaRPr lang="en-US" altLang="en-US" sz="1200" smtClean="0"/>
          </a:p>
        </p:txBody>
      </p:sp>
      <p:sp>
        <p:nvSpPr>
          <p:cNvPr id="57347" name="Rectangle 2"/>
          <p:cNvSpPr>
            <a:spLocks noGrp="1" noRot="1" noChangeAspect="1" noChangeArrowheads="1" noTextEdit="1"/>
          </p:cNvSpPr>
          <p:nvPr>
            <p:ph type="sldImg"/>
          </p:nvPr>
        </p:nvSpPr>
        <p:spPr>
          <a:xfrm>
            <a:off x="1160463" y="706438"/>
            <a:ext cx="4537075" cy="3403600"/>
          </a:xfrm>
          <a:ln/>
        </p:spPr>
      </p:sp>
      <p:sp>
        <p:nvSpPr>
          <p:cNvPr id="57348" name="Rectangle 3"/>
          <p:cNvSpPr>
            <a:spLocks noGrp="1" noChangeArrowheads="1"/>
          </p:cNvSpPr>
          <p:nvPr>
            <p:ph type="body" idx="1"/>
          </p:nvPr>
        </p:nvSpPr>
        <p:spPr>
          <a:xfrm>
            <a:off x="914400" y="4343400"/>
            <a:ext cx="5029200" cy="4098925"/>
          </a:xfrm>
          <a:noFill/>
        </p:spPr>
        <p:txBody>
          <a:bodyPr/>
          <a:lstStyle/>
          <a:p>
            <a:pPr eaLnBrk="1" hangingPunct="1"/>
            <a:endParaRPr lang="en-US" altLang="en-US" smtClean="0"/>
          </a:p>
        </p:txBody>
      </p:sp>
    </p:spTree>
    <p:extLst>
      <p:ext uri="{BB962C8B-B14F-4D97-AF65-F5344CB8AC3E}">
        <p14:creationId xmlns:p14="http://schemas.microsoft.com/office/powerpoint/2010/main" val="21584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AB86286C-2C80-4341-8983-0795E8306F50}" type="slidenum">
              <a:rPr lang="en-US" altLang="en-US" sz="1200" smtClean="0"/>
              <a:pPr/>
              <a:t>2</a:t>
            </a:fld>
            <a:endParaRPr lang="en-US" altLang="en-US" sz="1200" smtClean="0"/>
          </a:p>
        </p:txBody>
      </p:sp>
      <p:sp>
        <p:nvSpPr>
          <p:cNvPr id="8195" name="Rectangle 2"/>
          <p:cNvSpPr>
            <a:spLocks noGrp="1" noRot="1" noChangeAspect="1" noChangeArrowheads="1" noTextEdit="1"/>
          </p:cNvSpPr>
          <p:nvPr>
            <p:ph type="sldImg"/>
          </p:nvPr>
        </p:nvSpPr>
        <p:spPr>
          <a:xfrm>
            <a:off x="1160463" y="706438"/>
            <a:ext cx="4537075" cy="3403600"/>
          </a:xfrm>
          <a:solidFill>
            <a:srgbClr val="FFFFFF"/>
          </a:solidFill>
          <a:ln/>
        </p:spPr>
      </p:sp>
      <p:sp>
        <p:nvSpPr>
          <p:cNvPr id="8196" name="Rectangle 3"/>
          <p:cNvSpPr>
            <a:spLocks noGrp="1" noChangeArrowheads="1"/>
          </p:cNvSpPr>
          <p:nvPr>
            <p:ph type="body" idx="1"/>
          </p:nvPr>
        </p:nvSpPr>
        <p:spPr>
          <a:xfrm>
            <a:off x="914400" y="4343400"/>
            <a:ext cx="5029200" cy="4098925"/>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6743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EE4DCA3C-A87A-4CC1-8037-7263A4334FA6}" type="slidenum">
              <a:rPr lang="en-US" altLang="en-US" sz="1200" smtClean="0"/>
              <a:pPr/>
              <a:t>5</a:t>
            </a:fld>
            <a:endParaRPr lang="en-US" altLang="en-US" sz="1200" smtClean="0"/>
          </a:p>
        </p:txBody>
      </p:sp>
      <p:sp>
        <p:nvSpPr>
          <p:cNvPr id="10243" name="Rectangle 2"/>
          <p:cNvSpPr>
            <a:spLocks noGrp="1" noRot="1" noChangeAspect="1" noChangeArrowheads="1" noTextEdit="1"/>
          </p:cNvSpPr>
          <p:nvPr>
            <p:ph type="sldImg"/>
          </p:nvPr>
        </p:nvSpPr>
        <p:spPr>
          <a:xfrm>
            <a:off x="1144588" y="685800"/>
            <a:ext cx="4572000" cy="3429000"/>
          </a:xfrm>
          <a:ln/>
        </p:spPr>
      </p:sp>
      <p:sp>
        <p:nvSpPr>
          <p:cNvPr id="10244" name="Rectangle 3"/>
          <p:cNvSpPr>
            <a:spLocks noGrp="1" noChangeArrowheads="1"/>
          </p:cNvSpPr>
          <p:nvPr>
            <p:ph type="body" idx="1"/>
          </p:nvPr>
        </p:nvSpPr>
        <p:spPr>
          <a:noFill/>
        </p:spPr>
        <p:txBody>
          <a:bodyPr/>
          <a:lstStyle/>
          <a:p>
            <a:pPr eaLnBrk="1" hangingPunct="1"/>
            <a:r>
              <a:rPr lang="en-US" altLang="en-US" smtClean="0"/>
              <a:t>In any agency (including ADOT), the typical budget is less than the amount of money needed to maintain the current road condition.  Obviously, it is not enough to eliminate the backlog and upgrade the all roads to a good or very good condition.</a:t>
            </a:r>
          </a:p>
          <a:p>
            <a:pPr eaLnBrk="1" hangingPunct="1"/>
            <a:r>
              <a:rPr lang="en-US" altLang="en-US" smtClean="0"/>
              <a:t>This clearly shows that if we keep using the same approach in maintaining roads, the road condition will get worse.  This shows the urgent need to use preventive maintenance.</a:t>
            </a:r>
          </a:p>
        </p:txBody>
      </p:sp>
    </p:spTree>
    <p:extLst>
      <p:ext uri="{BB962C8B-B14F-4D97-AF65-F5344CB8AC3E}">
        <p14:creationId xmlns:p14="http://schemas.microsoft.com/office/powerpoint/2010/main" val="125989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450C061B-D1BB-4BF6-B152-F7B9DBE97047}" type="slidenum">
              <a:rPr lang="en-US" altLang="en-US" sz="1200" smtClean="0"/>
              <a:pPr/>
              <a:t>12</a:t>
            </a:fld>
            <a:endParaRPr lang="en-US" altLang="en-US" sz="1200" smtClean="0"/>
          </a:p>
        </p:txBody>
      </p:sp>
      <p:sp>
        <p:nvSpPr>
          <p:cNvPr id="18435" name="Rectangle 2"/>
          <p:cNvSpPr>
            <a:spLocks noGrp="1" noRot="1" noChangeAspect="1" noChangeArrowheads="1" noTextEdit="1"/>
          </p:cNvSpPr>
          <p:nvPr>
            <p:ph type="sldImg"/>
          </p:nvPr>
        </p:nvSpPr>
        <p:spPr>
          <a:xfrm>
            <a:off x="1160463" y="706438"/>
            <a:ext cx="4537075" cy="3403600"/>
          </a:xfrm>
          <a:solidFill>
            <a:srgbClr val="FFFFFF"/>
          </a:solidFill>
          <a:ln/>
        </p:spPr>
      </p:sp>
      <p:sp>
        <p:nvSpPr>
          <p:cNvPr id="18436" name="Rectangle 3"/>
          <p:cNvSpPr>
            <a:spLocks noGrp="1" noChangeArrowheads="1"/>
          </p:cNvSpPr>
          <p:nvPr>
            <p:ph type="body" idx="1"/>
          </p:nvPr>
        </p:nvSpPr>
        <p:spPr>
          <a:xfrm>
            <a:off x="914400" y="4343400"/>
            <a:ext cx="5029200" cy="4098925"/>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406929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B7B3A669-4718-4590-9BF4-2F1367AFC924}" type="slidenum">
              <a:rPr lang="en-US" altLang="en-US" sz="1200" smtClean="0"/>
              <a:pPr/>
              <a:t>16</a:t>
            </a:fld>
            <a:endParaRPr lang="en-US" altLang="en-US" sz="1200" smtClean="0"/>
          </a:p>
        </p:txBody>
      </p:sp>
      <p:sp>
        <p:nvSpPr>
          <p:cNvPr id="23555" name="Rectangle 2"/>
          <p:cNvSpPr>
            <a:spLocks noGrp="1" noRot="1" noChangeAspect="1" noChangeArrowheads="1" noTextEdit="1"/>
          </p:cNvSpPr>
          <p:nvPr>
            <p:ph type="sldImg"/>
          </p:nvPr>
        </p:nvSpPr>
        <p:spPr>
          <a:xfrm>
            <a:off x="1141413" y="684213"/>
            <a:ext cx="4575175" cy="3430587"/>
          </a:xfrm>
          <a:ln/>
        </p:spPr>
      </p:sp>
      <p:sp>
        <p:nvSpPr>
          <p:cNvPr id="23556" name="Rectangle 3"/>
          <p:cNvSpPr>
            <a:spLocks noGrp="1" noChangeArrowheads="1"/>
          </p:cNvSpPr>
          <p:nvPr>
            <p:ph type="body" idx="1"/>
          </p:nvPr>
        </p:nvSpPr>
        <p:spPr>
          <a:xfrm>
            <a:off x="914400" y="4344988"/>
            <a:ext cx="5029200" cy="4114800"/>
          </a:xfrm>
          <a:noFill/>
        </p:spPr>
        <p:txBody>
          <a:bodyPr/>
          <a:lstStyle/>
          <a:p>
            <a:pPr eaLnBrk="1" hangingPunct="1"/>
            <a:r>
              <a:rPr lang="en-US" altLang="en-US" smtClean="0">
                <a:cs typeface="Times New Roman" panose="02020603050405020304" pitchFamily="18" charset="0"/>
              </a:rPr>
              <a:t>This HMA pavement is showing some significant fatigue cracking in the wheel paths.  Is this pavement a good candidate?  </a:t>
            </a:r>
            <a:r>
              <a:rPr lang="en-US" altLang="en-US" i="1" smtClean="0">
                <a:cs typeface="Times New Roman" panose="02020603050405020304" pitchFamily="18" charset="0"/>
              </a:rPr>
              <a:t>This pavement is </a:t>
            </a:r>
            <a:r>
              <a:rPr lang="en-US" altLang="en-US" i="1" u="sng" smtClean="0">
                <a:cs typeface="Times New Roman" panose="02020603050405020304" pitchFamily="18" charset="0"/>
              </a:rPr>
              <a:t>not</a:t>
            </a:r>
            <a:r>
              <a:rPr lang="en-US" altLang="en-US" i="1" smtClean="0">
                <a:cs typeface="Times New Roman" panose="02020603050405020304" pitchFamily="18" charset="0"/>
              </a:rPr>
              <a:t> a good candidate for preventive maintenance as it is experiencing what appear to be “significant” structural failures.  Significant structural failures exclude pavements from consideration for preventive maintenance as they clearly indicate that the preventive maintenance “window of opportunity” has passed.</a:t>
            </a:r>
          </a:p>
          <a:p>
            <a:pPr eaLnBrk="1" hangingPunct="1"/>
            <a:endParaRPr lang="en-US" altLang="en-US" smtClean="0">
              <a:cs typeface="Times New Roman" panose="02020603050405020304" pitchFamily="18" charset="0"/>
            </a:endParaRPr>
          </a:p>
          <a:p>
            <a:pPr eaLnBrk="1" hangingPunct="1"/>
            <a:endParaRPr lang="en-US" altLang="en-US" smtClean="0"/>
          </a:p>
          <a:p>
            <a:pPr eaLnBrk="1" hangingPunct="1"/>
            <a:endParaRPr lang="en-US" altLang="en-US" smtClean="0">
              <a:cs typeface="Times New Roman" panose="02020603050405020304" pitchFamily="18" charset="0"/>
            </a:endParaRPr>
          </a:p>
          <a:p>
            <a:pPr eaLnBrk="1" hangingPunct="1"/>
            <a:endParaRPr lang="en-US" altLang="en-US" smtClean="0"/>
          </a:p>
        </p:txBody>
      </p:sp>
    </p:spTree>
    <p:extLst>
      <p:ext uri="{BB962C8B-B14F-4D97-AF65-F5344CB8AC3E}">
        <p14:creationId xmlns:p14="http://schemas.microsoft.com/office/powerpoint/2010/main" val="271851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7011328E-7365-4486-86DD-240AEE03DFAB}" type="slidenum">
              <a:rPr lang="en-US" altLang="en-US" sz="1200" smtClean="0"/>
              <a:pPr/>
              <a:t>17</a:t>
            </a:fld>
            <a:endParaRPr lang="en-US" altLang="en-US" sz="1200" smtClean="0"/>
          </a:p>
        </p:txBody>
      </p:sp>
      <p:sp>
        <p:nvSpPr>
          <p:cNvPr id="25603" name="Rectangle 2"/>
          <p:cNvSpPr>
            <a:spLocks noGrp="1" noRot="1" noChangeAspect="1" noChangeArrowheads="1" noTextEdit="1"/>
          </p:cNvSpPr>
          <p:nvPr>
            <p:ph type="sldImg"/>
          </p:nvPr>
        </p:nvSpPr>
        <p:spPr>
          <a:xfrm>
            <a:off x="1141413" y="684213"/>
            <a:ext cx="4575175" cy="3430587"/>
          </a:xfrm>
          <a:ln/>
        </p:spPr>
      </p:sp>
      <p:sp>
        <p:nvSpPr>
          <p:cNvPr id="25604" name="Rectangle 3"/>
          <p:cNvSpPr>
            <a:spLocks noGrp="1" noChangeArrowheads="1"/>
          </p:cNvSpPr>
          <p:nvPr>
            <p:ph type="body" idx="1"/>
          </p:nvPr>
        </p:nvSpPr>
        <p:spPr>
          <a:xfrm>
            <a:off x="914400" y="4344988"/>
            <a:ext cx="5029200" cy="4114800"/>
          </a:xfrm>
          <a:noFill/>
        </p:spPr>
        <p:txBody>
          <a:bodyPr/>
          <a:lstStyle/>
          <a:p>
            <a:pPr eaLnBrk="1" hangingPunct="1"/>
            <a:r>
              <a:rPr lang="en-US" altLang="en-US" smtClean="0"/>
              <a:t>This pavement is showing significant rutting in the wheel paths.  </a:t>
            </a:r>
            <a:r>
              <a:rPr lang="en-US" altLang="en-US" smtClean="0">
                <a:cs typeface="Times New Roman" panose="02020603050405020304" pitchFamily="18" charset="0"/>
              </a:rPr>
              <a:t>Is this pavement a good candidate?  </a:t>
            </a:r>
            <a:r>
              <a:rPr lang="en-US" altLang="en-US" i="1" smtClean="0">
                <a:cs typeface="Times New Roman" panose="02020603050405020304" pitchFamily="18" charset="0"/>
              </a:rPr>
              <a:t>This pavement is </a:t>
            </a:r>
            <a:r>
              <a:rPr lang="en-US" altLang="en-US" i="1" u="sng" smtClean="0">
                <a:cs typeface="Times New Roman" panose="02020603050405020304" pitchFamily="18" charset="0"/>
              </a:rPr>
              <a:t>not</a:t>
            </a:r>
            <a:r>
              <a:rPr lang="en-US" altLang="en-US" i="1" smtClean="0">
                <a:cs typeface="Times New Roman" panose="02020603050405020304" pitchFamily="18" charset="0"/>
              </a:rPr>
              <a:t> a good candidate for preventive maintenance as it is experiencing what appear to be “unstable HMA.” </a:t>
            </a:r>
          </a:p>
        </p:txBody>
      </p:sp>
    </p:spTree>
    <p:extLst>
      <p:ext uri="{BB962C8B-B14F-4D97-AF65-F5344CB8AC3E}">
        <p14:creationId xmlns:p14="http://schemas.microsoft.com/office/powerpoint/2010/main" val="180022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284805DA-B21C-46F6-9AEB-94782A3B5C0E}" type="slidenum">
              <a:rPr lang="en-US" altLang="en-US" sz="1200" smtClean="0"/>
              <a:pPr/>
              <a:t>18</a:t>
            </a:fld>
            <a:endParaRPr lang="en-US" altLang="en-US" sz="1200" smtClean="0"/>
          </a:p>
        </p:txBody>
      </p:sp>
      <p:sp>
        <p:nvSpPr>
          <p:cNvPr id="27651" name="Rectangle 2"/>
          <p:cNvSpPr>
            <a:spLocks noGrp="1" noRot="1" noChangeAspect="1" noChangeArrowheads="1" noTextEdit="1"/>
          </p:cNvSpPr>
          <p:nvPr>
            <p:ph type="sldImg"/>
          </p:nvPr>
        </p:nvSpPr>
        <p:spPr>
          <a:xfrm>
            <a:off x="1141413" y="684213"/>
            <a:ext cx="4575175" cy="3430587"/>
          </a:xfrm>
          <a:ln/>
        </p:spPr>
      </p:sp>
      <p:sp>
        <p:nvSpPr>
          <p:cNvPr id="27652" name="Rectangle 3"/>
          <p:cNvSpPr>
            <a:spLocks noGrp="1" noChangeArrowheads="1"/>
          </p:cNvSpPr>
          <p:nvPr>
            <p:ph type="body" idx="1"/>
          </p:nvPr>
        </p:nvSpPr>
        <p:spPr>
          <a:xfrm>
            <a:off x="914400" y="4344988"/>
            <a:ext cx="5029200" cy="4114800"/>
          </a:xfrm>
          <a:noFill/>
        </p:spPr>
        <p:txBody>
          <a:bodyPr/>
          <a:lstStyle/>
          <a:p>
            <a:pPr eaLnBrk="1" hangingPunct="1"/>
            <a:r>
              <a:rPr lang="en-US" altLang="en-US" smtClean="0">
                <a:cs typeface="Times New Roman" panose="02020603050405020304" pitchFamily="18" charset="0"/>
              </a:rPr>
              <a:t>The only distress that this HMA pavement is showing is raveling (some areas are quite significant).  Is this pavement a good candidate for preventive maintenance?  </a:t>
            </a:r>
          </a:p>
          <a:p>
            <a:pPr eaLnBrk="1" hangingPunct="1"/>
            <a:r>
              <a:rPr lang="en-US" altLang="en-US" i="1" smtClean="0">
                <a:cs typeface="Times New Roman" panose="02020603050405020304" pitchFamily="18" charset="0"/>
              </a:rPr>
              <a:t>“Yes,” this pavement is most likely a good candidate for preventive maintenance.  Raveling is a distress that can be addressed (as well as prevented) with different preventive maintenance techniques.  Although this pavements functional performance will currently benefit from the application of a PM treatment, ideally it should have received a PM treatment before it was allowed to deteriorate to this condition (a true preventive application).</a:t>
            </a:r>
          </a:p>
          <a:p>
            <a:pPr eaLnBrk="1" hangingPunct="1"/>
            <a:endParaRPr lang="en-US" altLang="en-US" smtClean="0">
              <a:cs typeface="Times New Roman" panose="02020603050405020304" pitchFamily="18" charset="0"/>
            </a:endParaRPr>
          </a:p>
        </p:txBody>
      </p:sp>
    </p:spTree>
    <p:extLst>
      <p:ext uri="{BB962C8B-B14F-4D97-AF65-F5344CB8AC3E}">
        <p14:creationId xmlns:p14="http://schemas.microsoft.com/office/powerpoint/2010/main" val="164832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DAF3E63E-3996-493E-82E7-95CFC6306305}" type="slidenum">
              <a:rPr lang="en-US" altLang="en-US" sz="1200" smtClean="0"/>
              <a:pPr/>
              <a:t>19</a:t>
            </a:fld>
            <a:endParaRPr lang="en-US" altLang="en-US" sz="1200" smtClean="0"/>
          </a:p>
        </p:txBody>
      </p:sp>
      <p:sp>
        <p:nvSpPr>
          <p:cNvPr id="29699" name="Rectangle 2"/>
          <p:cNvSpPr>
            <a:spLocks noGrp="1" noRot="1" noChangeAspect="1" noChangeArrowheads="1" noTextEdit="1"/>
          </p:cNvSpPr>
          <p:nvPr>
            <p:ph type="sldImg"/>
          </p:nvPr>
        </p:nvSpPr>
        <p:spPr>
          <a:xfrm>
            <a:off x="1141413" y="684213"/>
            <a:ext cx="4575175" cy="3430587"/>
          </a:xfrm>
          <a:ln/>
        </p:spPr>
      </p:sp>
      <p:sp>
        <p:nvSpPr>
          <p:cNvPr id="29700" name="Rectangle 3"/>
          <p:cNvSpPr>
            <a:spLocks noGrp="1" noChangeArrowheads="1"/>
          </p:cNvSpPr>
          <p:nvPr>
            <p:ph type="body" idx="1"/>
          </p:nvPr>
        </p:nvSpPr>
        <p:spPr>
          <a:xfrm>
            <a:off x="914400" y="4343400"/>
            <a:ext cx="5029200" cy="4116388"/>
          </a:xfrm>
          <a:noFill/>
        </p:spPr>
        <p:txBody>
          <a:bodyPr/>
          <a:lstStyle/>
          <a:p>
            <a:pPr marL="190500" indent="-190500" eaLnBrk="1" hangingPunct="1"/>
            <a:r>
              <a:rPr lang="en-US" altLang="en-US" smtClean="0"/>
              <a:t>What do you need to know to determine if a particular project is a good candidate for PM?  What are the characteristics of pavements that you would consider “good” candidates for preventive maintenance?  What do we need to know to make this decision? </a:t>
            </a:r>
            <a:r>
              <a:rPr lang="en-US" altLang="en-US" i="1" smtClean="0"/>
              <a:t>(Ask the audience for some help in determining a list of items.  Some examples of pavement characteristics are shown on this slide.  Possibly make a list on a white board</a:t>
            </a:r>
            <a:r>
              <a:rPr lang="en-US" altLang="en-US" smtClean="0"/>
              <a:t>).</a:t>
            </a:r>
          </a:p>
          <a:p>
            <a:pPr marL="190500" indent="-190500" eaLnBrk="1" hangingPunct="1"/>
            <a:endParaRPr lang="en-US" altLang="en-US" i="1" smtClean="0"/>
          </a:p>
          <a:p>
            <a:pPr marL="190500" indent="-190500" eaLnBrk="1" hangingPunct="1"/>
            <a:r>
              <a:rPr lang="en-US" altLang="en-US" i="1" smtClean="0"/>
              <a:t>After a list of pavement characteristics has been determined, try and get the audience to interpret these characteristics and really focus in on what we need to know to determine if a pavement is a good candidate for PM.</a:t>
            </a:r>
          </a:p>
          <a:p>
            <a:pPr marL="190500" indent="-190500" eaLnBrk="1" hangingPunct="1"/>
            <a:endParaRPr lang="en-US" altLang="en-US" i="1" smtClean="0"/>
          </a:p>
          <a:p>
            <a:pPr marL="190500" indent="-190500" eaLnBrk="1" hangingPunct="1"/>
            <a:r>
              <a:rPr lang="en-US" altLang="en-US" smtClean="0"/>
              <a:t>We really need to know two things to make an educated decision about whether or not a given project is a good candidate for preventive maintenance (i.e., we are trying to determine where the pavement is on its pavement performance curve.)</a:t>
            </a:r>
          </a:p>
          <a:p>
            <a:pPr marL="190500" indent="-190500" eaLnBrk="1" hangingPunct="1">
              <a:buFontTx/>
              <a:buAutoNum type="arabicPeriod"/>
            </a:pPr>
            <a:r>
              <a:rPr lang="en-US" altLang="en-US" smtClean="0"/>
              <a:t>We need to estimate the current “condition” of the pavement (the next slide discusses what we mean by “condition”).</a:t>
            </a:r>
          </a:p>
          <a:p>
            <a:pPr marL="190500" indent="-190500" eaLnBrk="1" hangingPunct="1">
              <a:buFontTx/>
              <a:buAutoNum type="arabicPeriod"/>
            </a:pPr>
            <a:r>
              <a:rPr lang="en-US" altLang="en-US" smtClean="0"/>
              <a:t>We need to estimate the expected “future performance” of the pavement.</a:t>
            </a:r>
          </a:p>
          <a:p>
            <a:pPr marL="190500" indent="-190500" eaLnBrk="1" hangingPunct="1">
              <a:buFontTx/>
              <a:buAutoNum type="arabicPeriod"/>
            </a:pPr>
            <a:endParaRPr lang="en-US" altLang="en-US" smtClean="0"/>
          </a:p>
          <a:p>
            <a:pPr marL="190500" indent="-190500" eaLnBrk="1" hangingPunct="1"/>
            <a:endParaRPr lang="en-US" altLang="en-US" smtClean="0"/>
          </a:p>
        </p:txBody>
      </p:sp>
    </p:spTree>
    <p:extLst>
      <p:ext uri="{BB962C8B-B14F-4D97-AF65-F5344CB8AC3E}">
        <p14:creationId xmlns:p14="http://schemas.microsoft.com/office/powerpoint/2010/main" val="2864532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F2FD3A15-D04E-4ACB-9408-13682A055EFC}" type="slidenum">
              <a:rPr lang="en-US" altLang="en-US" sz="1200" smtClean="0"/>
              <a:pPr/>
              <a:t>20</a:t>
            </a:fld>
            <a:endParaRPr lang="en-US" altLang="en-US" sz="1200" smtClean="0"/>
          </a:p>
        </p:txBody>
      </p:sp>
      <p:sp>
        <p:nvSpPr>
          <p:cNvPr id="31747" name="Rectangle 2"/>
          <p:cNvSpPr>
            <a:spLocks noGrp="1" noRot="1" noChangeAspect="1" noChangeArrowheads="1" noTextEdit="1"/>
          </p:cNvSpPr>
          <p:nvPr>
            <p:ph type="sldImg"/>
          </p:nvPr>
        </p:nvSpPr>
        <p:spPr>
          <a:xfrm>
            <a:off x="1141413" y="684213"/>
            <a:ext cx="4575175" cy="3430587"/>
          </a:xfrm>
          <a:ln/>
        </p:spPr>
      </p:sp>
      <p:sp>
        <p:nvSpPr>
          <p:cNvPr id="31748" name="Rectangle 3"/>
          <p:cNvSpPr>
            <a:spLocks noGrp="1" noChangeArrowheads="1"/>
          </p:cNvSpPr>
          <p:nvPr>
            <p:ph type="body" idx="1"/>
          </p:nvPr>
        </p:nvSpPr>
        <p:spPr>
          <a:xfrm>
            <a:off x="561975" y="4205288"/>
            <a:ext cx="5743575" cy="4117975"/>
          </a:xfrm>
          <a:noFill/>
        </p:spPr>
        <p:txBody>
          <a:bodyPr/>
          <a:lstStyle/>
          <a:p>
            <a:pPr marL="190500" indent="-190500" eaLnBrk="1" hangingPunct="1">
              <a:lnSpc>
                <a:spcPct val="80000"/>
              </a:lnSpc>
              <a:spcBef>
                <a:spcPct val="10000"/>
              </a:spcBef>
            </a:pPr>
            <a:r>
              <a:rPr lang="en-US" altLang="en-US" u="sng" smtClean="0"/>
              <a:t>Distress Data from Surveys</a:t>
            </a:r>
          </a:p>
          <a:p>
            <a:pPr marL="190500" indent="-190500" eaLnBrk="1" hangingPunct="1">
              <a:lnSpc>
                <a:spcPct val="80000"/>
              </a:lnSpc>
              <a:spcBef>
                <a:spcPct val="10000"/>
              </a:spcBef>
              <a:buFontTx/>
              <a:buChar char="•"/>
            </a:pPr>
            <a:r>
              <a:rPr lang="en-US" altLang="en-US" i="1" smtClean="0"/>
              <a:t>Look at current visible distress data. </a:t>
            </a:r>
            <a:r>
              <a:rPr lang="en-US" altLang="en-US" smtClean="0"/>
              <a:t>There are a lot of other types of distress that could be visible on a pavement.  Examples include the following: </a:t>
            </a:r>
          </a:p>
          <a:p>
            <a:pPr marL="1104900" lvl="2" indent="-190500" eaLnBrk="1" hangingPunct="1">
              <a:lnSpc>
                <a:spcPct val="80000"/>
              </a:lnSpc>
              <a:spcBef>
                <a:spcPct val="10000"/>
              </a:spcBef>
              <a:buFontTx/>
              <a:buAutoNum type="arabicPeriod"/>
            </a:pPr>
            <a:r>
              <a:rPr lang="en-US" altLang="en-US" smtClean="0"/>
              <a:t>Material-related problems (e.g.. rutting, bleeding)</a:t>
            </a:r>
          </a:p>
          <a:p>
            <a:pPr marL="1104900" lvl="2" indent="-190500" eaLnBrk="1" hangingPunct="1">
              <a:lnSpc>
                <a:spcPct val="80000"/>
              </a:lnSpc>
              <a:spcBef>
                <a:spcPct val="10000"/>
              </a:spcBef>
              <a:buFontTx/>
              <a:buAutoNum type="arabicPeriod"/>
            </a:pPr>
            <a:r>
              <a:rPr lang="en-US" altLang="en-US" smtClean="0"/>
              <a:t>Subgrade softening/moisture-related damage (e.g. rutting)?</a:t>
            </a:r>
          </a:p>
          <a:p>
            <a:pPr marL="1104900" lvl="2" indent="-190500" eaLnBrk="1" hangingPunct="1">
              <a:lnSpc>
                <a:spcPct val="80000"/>
              </a:lnSpc>
              <a:spcBef>
                <a:spcPct val="10000"/>
              </a:spcBef>
              <a:buFontTx/>
              <a:buAutoNum type="arabicPeriod"/>
            </a:pPr>
            <a:r>
              <a:rPr lang="en-US" altLang="en-US" smtClean="0"/>
              <a:t>Traffic-related surface problems (e.g. fatigue)</a:t>
            </a:r>
          </a:p>
          <a:p>
            <a:pPr marL="647700" lvl="1" indent="-190500" eaLnBrk="1" hangingPunct="1">
              <a:lnSpc>
                <a:spcPct val="80000"/>
              </a:lnSpc>
              <a:spcBef>
                <a:spcPct val="10000"/>
              </a:spcBef>
            </a:pPr>
            <a:r>
              <a:rPr lang="en-US" altLang="en-US" smtClean="0"/>
              <a:t>Do these other visible distresses help determine whether or not a pavement is a good candidate for preventive maintenance?  </a:t>
            </a:r>
            <a:r>
              <a:rPr lang="en-US" altLang="en-US" i="1" smtClean="0"/>
              <a:t>Yes. </a:t>
            </a:r>
          </a:p>
          <a:p>
            <a:pPr marL="647700" lvl="1" indent="-190500" eaLnBrk="1" hangingPunct="1">
              <a:lnSpc>
                <a:spcPct val="80000"/>
              </a:lnSpc>
              <a:spcBef>
                <a:spcPct val="10000"/>
              </a:spcBef>
            </a:pPr>
            <a:r>
              <a:rPr lang="en-US" altLang="en-US" smtClean="0"/>
              <a:t>Are pavements that contain any other distress type excluded from consideration for preventive maintenance? </a:t>
            </a:r>
            <a:r>
              <a:rPr lang="en-US" altLang="en-US" i="1" smtClean="0"/>
              <a:t>The answer from the audience should be “it depends?”</a:t>
            </a:r>
            <a:r>
              <a:rPr lang="en-US" altLang="en-US" smtClean="0"/>
              <a:t>  On what does it depend?  </a:t>
            </a:r>
            <a:r>
              <a:rPr lang="en-US" altLang="en-US" i="1" smtClean="0"/>
              <a:t>Distress type, severity, extent, estimated cause, etc. all help decide if a particular project is a good candidate for PM.</a:t>
            </a:r>
          </a:p>
          <a:p>
            <a:pPr marL="190500" indent="-190500" eaLnBrk="1" hangingPunct="1">
              <a:lnSpc>
                <a:spcPct val="80000"/>
              </a:lnSpc>
              <a:spcBef>
                <a:spcPct val="10000"/>
              </a:spcBef>
              <a:buFontTx/>
              <a:buChar char="•"/>
            </a:pPr>
            <a:r>
              <a:rPr lang="en-US" altLang="en-US" smtClean="0"/>
              <a:t>The type, amount, and severity of distress/deficiencies will typically give indications of the underlying problems.  Identifying deficiency causes will help exclude pavements from consideration for preventive maintenance.</a:t>
            </a:r>
          </a:p>
          <a:p>
            <a:pPr marL="190500" indent="-190500" eaLnBrk="1" hangingPunct="1">
              <a:lnSpc>
                <a:spcPct val="80000"/>
              </a:lnSpc>
              <a:spcBef>
                <a:spcPct val="10000"/>
              </a:spcBef>
              <a:buFontTx/>
              <a:buChar char="•"/>
            </a:pPr>
            <a:r>
              <a:rPr lang="en-US" altLang="en-US" smtClean="0"/>
              <a:t>What if your pavement is not showing any visible distress?  Is it a good candidate? </a:t>
            </a:r>
            <a:r>
              <a:rPr lang="en-US" altLang="en-US" i="1" smtClean="0"/>
              <a:t>Most likely “Yes.”</a:t>
            </a:r>
            <a:r>
              <a:rPr lang="en-US" altLang="en-US" smtClean="0"/>
              <a:t>  What types of information would you need to estimate where such a pavement on its deterioration curve.  </a:t>
            </a:r>
            <a:r>
              <a:rPr lang="en-US" altLang="en-US" i="1" smtClean="0"/>
              <a:t>Historical records (i.e.</a:t>
            </a:r>
            <a:r>
              <a:rPr lang="en-US" altLang="en-US" smtClean="0"/>
              <a:t> </a:t>
            </a:r>
            <a:r>
              <a:rPr lang="en-US" altLang="en-US" i="1" smtClean="0"/>
              <a:t>age, material quality, design, etc.)</a:t>
            </a:r>
            <a:r>
              <a:rPr lang="en-US" altLang="en-US" smtClean="0"/>
              <a:t>  </a:t>
            </a:r>
            <a:r>
              <a:rPr lang="en-US" altLang="en-US" i="1" smtClean="0"/>
              <a:t>Past performance of similar pavements in a similar climate.</a:t>
            </a:r>
            <a:endParaRPr lang="en-US" altLang="en-US" u="sng" smtClean="0"/>
          </a:p>
          <a:p>
            <a:pPr marL="190500" indent="-190500" eaLnBrk="1" hangingPunct="1">
              <a:lnSpc>
                <a:spcPct val="80000"/>
              </a:lnSpc>
              <a:spcBef>
                <a:spcPct val="10000"/>
              </a:spcBef>
            </a:pPr>
            <a:r>
              <a:rPr lang="en-US" altLang="en-US" u="sng" smtClean="0"/>
              <a:t>Additional Information</a:t>
            </a:r>
          </a:p>
          <a:p>
            <a:pPr marL="190500" indent="-190500" eaLnBrk="1" hangingPunct="1">
              <a:lnSpc>
                <a:spcPct val="80000"/>
              </a:lnSpc>
              <a:spcBef>
                <a:spcPct val="10000"/>
              </a:spcBef>
            </a:pPr>
            <a:r>
              <a:rPr lang="en-US" altLang="en-US" smtClean="0"/>
              <a:t>Other sources of information are used to develop an understanding of how a given pavement is expected to perform.</a:t>
            </a:r>
          </a:p>
          <a:p>
            <a:pPr marL="190500" indent="-190500" eaLnBrk="1" hangingPunct="1">
              <a:lnSpc>
                <a:spcPct val="80000"/>
              </a:lnSpc>
              <a:spcBef>
                <a:spcPct val="10000"/>
              </a:spcBef>
            </a:pPr>
            <a:r>
              <a:rPr lang="en-US" altLang="en-US" u="sng" smtClean="0"/>
              <a:t>Engineering Judgment</a:t>
            </a:r>
          </a:p>
          <a:p>
            <a:pPr marL="190500" indent="-190500" eaLnBrk="1" hangingPunct="1">
              <a:lnSpc>
                <a:spcPct val="80000"/>
              </a:lnSpc>
              <a:spcBef>
                <a:spcPct val="10000"/>
              </a:spcBef>
            </a:pPr>
            <a:r>
              <a:rPr lang="en-US" altLang="en-US" smtClean="0"/>
              <a:t>Finally, there is no straight forward answer at this point.  Engineering judgment must be used to determine this “window of opportunity” for preventive maintenance.  </a:t>
            </a:r>
            <a:r>
              <a:rPr lang="en-US" altLang="en-US" u="sng" smtClean="0"/>
              <a:t>It is important to note that although we don’t know the specific “indicators” for preventive maintenance, or the optimum timing, we do know what we can prevent, and how PM treatments generally influence pavement performance.</a:t>
            </a:r>
          </a:p>
          <a:p>
            <a:pPr marL="190500" indent="-190500" eaLnBrk="1" hangingPunct="1">
              <a:lnSpc>
                <a:spcPct val="80000"/>
              </a:lnSpc>
              <a:spcBef>
                <a:spcPct val="10000"/>
              </a:spcBef>
            </a:pPr>
            <a:endParaRPr lang="en-US" altLang="en-US" smtClean="0">
              <a:cs typeface="Times New Roman" panose="02020603050405020304" pitchFamily="18" charset="0"/>
            </a:endParaRPr>
          </a:p>
        </p:txBody>
      </p:sp>
    </p:spTree>
    <p:extLst>
      <p:ext uri="{BB962C8B-B14F-4D97-AF65-F5344CB8AC3E}">
        <p14:creationId xmlns:p14="http://schemas.microsoft.com/office/powerpoint/2010/main" val="202747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a:p>
          </p:txBody>
        </p:sp>
        <p:sp>
          <p:nvSpPr>
            <p:cNvPr id="6"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8652" name="Rectangle 12"/>
          <p:cNvSpPr>
            <a:spLocks noGrp="1" noChangeArrowheads="1"/>
          </p:cNvSpPr>
          <p:nvPr>
            <p:ph type="ctrTitle" sz="quarter"/>
          </p:nvPr>
        </p:nvSpPr>
        <p:spPr>
          <a:xfrm>
            <a:off x="685800" y="2057400"/>
            <a:ext cx="7772400" cy="1143000"/>
          </a:xfrm>
        </p:spPr>
        <p:txBody>
          <a:bodyPr/>
          <a:lstStyle>
            <a:lvl1pPr>
              <a:defRPr/>
            </a:lvl1pPr>
          </a:lstStyle>
          <a:p>
            <a:pPr lvl="0"/>
            <a:r>
              <a:rPr lang="en-US" altLang="en-US" noProof="0" smtClean="0"/>
              <a:t>Click to edit Master title style</a:t>
            </a:r>
          </a:p>
        </p:txBody>
      </p:sp>
      <p:sp>
        <p:nvSpPr>
          <p:cNvPr id="368653" name="Rectangle 1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4" name="Rectangle 14"/>
          <p:cNvSpPr>
            <a:spLocks noGrp="1" noChangeArrowheads="1"/>
          </p:cNvSpPr>
          <p:nvPr>
            <p:ph type="dt" sz="quarter" idx="10"/>
          </p:nvPr>
        </p:nvSpPr>
        <p:spPr/>
        <p:txBody>
          <a:bodyPr/>
          <a:lstStyle>
            <a:lvl1pPr>
              <a:defRPr/>
            </a:lvl1pPr>
          </a:lstStyle>
          <a:p>
            <a:pPr>
              <a:defRPr/>
            </a:pPr>
            <a:endParaRPr lang="en-US" altLang="en-US"/>
          </a:p>
        </p:txBody>
      </p:sp>
      <p:sp>
        <p:nvSpPr>
          <p:cNvPr id="15" name="Rectangle 15"/>
          <p:cNvSpPr>
            <a:spLocks noGrp="1" noChangeArrowheads="1"/>
          </p:cNvSpPr>
          <p:nvPr>
            <p:ph type="ftr" sz="quarter" idx="11"/>
          </p:nvPr>
        </p:nvSpPr>
        <p:spPr/>
        <p:txBody>
          <a:bodyPr/>
          <a:lstStyle>
            <a:lvl1pPr>
              <a:defRPr/>
            </a:lvl1pPr>
          </a:lstStyle>
          <a:p>
            <a:pPr>
              <a:defRPr/>
            </a:pPr>
            <a:endParaRPr lang="en-US" altLang="en-US"/>
          </a:p>
        </p:txBody>
      </p:sp>
      <p:sp>
        <p:nvSpPr>
          <p:cNvPr id="16" name="Rectangle 16"/>
          <p:cNvSpPr>
            <a:spLocks noGrp="1" noChangeArrowheads="1"/>
          </p:cNvSpPr>
          <p:nvPr>
            <p:ph type="sldNum" sz="quarter" idx="12"/>
          </p:nvPr>
        </p:nvSpPr>
        <p:spPr/>
        <p:txBody>
          <a:bodyPr/>
          <a:lstStyle>
            <a:lvl1pPr>
              <a:defRPr/>
            </a:lvl1pPr>
          </a:lstStyle>
          <a:p>
            <a:pPr>
              <a:defRPr/>
            </a:pPr>
            <a:fld id="{8768C509-2674-496F-B231-12E829E99F0B}" type="slidenum">
              <a:rPr lang="en-US" altLang="en-US"/>
              <a:pPr>
                <a:defRPr/>
              </a:pPr>
              <a:t>‹#›</a:t>
            </a:fld>
            <a:endParaRPr lang="en-US" altLang="en-US"/>
          </a:p>
        </p:txBody>
      </p:sp>
    </p:spTree>
    <p:extLst>
      <p:ext uri="{BB962C8B-B14F-4D97-AF65-F5344CB8AC3E}">
        <p14:creationId xmlns:p14="http://schemas.microsoft.com/office/powerpoint/2010/main" val="25531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40"/>
          <p:cNvSpPr>
            <a:spLocks noGrp="1" noChangeArrowheads="1"/>
          </p:cNvSpPr>
          <p:nvPr>
            <p:ph type="sldNum" sz="quarter" idx="12"/>
          </p:nvPr>
        </p:nvSpPr>
        <p:spPr>
          <a:ln/>
        </p:spPr>
        <p:txBody>
          <a:bodyPr/>
          <a:lstStyle>
            <a:lvl1pPr>
              <a:defRPr/>
            </a:lvl1pPr>
          </a:lstStyle>
          <a:p>
            <a:pPr>
              <a:defRPr/>
            </a:pPr>
            <a:fld id="{E70348B2-03C3-4CDC-98EB-9B3CED711A1B}" type="slidenum">
              <a:rPr lang="en-US" altLang="en-US"/>
              <a:pPr>
                <a:defRPr/>
              </a:pPr>
              <a:t>‹#›</a:t>
            </a:fld>
            <a:endParaRPr lang="en-US" altLang="en-US"/>
          </a:p>
        </p:txBody>
      </p:sp>
    </p:spTree>
    <p:extLst>
      <p:ext uri="{BB962C8B-B14F-4D97-AF65-F5344CB8AC3E}">
        <p14:creationId xmlns:p14="http://schemas.microsoft.com/office/powerpoint/2010/main" val="172335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40"/>
          <p:cNvSpPr>
            <a:spLocks noGrp="1" noChangeArrowheads="1"/>
          </p:cNvSpPr>
          <p:nvPr>
            <p:ph type="sldNum" sz="quarter" idx="12"/>
          </p:nvPr>
        </p:nvSpPr>
        <p:spPr>
          <a:ln/>
        </p:spPr>
        <p:txBody>
          <a:bodyPr/>
          <a:lstStyle>
            <a:lvl1pPr>
              <a:defRPr/>
            </a:lvl1pPr>
          </a:lstStyle>
          <a:p>
            <a:pPr>
              <a:defRPr/>
            </a:pPr>
            <a:fld id="{E372F53B-769D-435A-8D89-1A21572A06CD}" type="slidenum">
              <a:rPr lang="en-US" altLang="en-US"/>
              <a:pPr>
                <a:defRPr/>
              </a:pPr>
              <a:t>‹#›</a:t>
            </a:fld>
            <a:endParaRPr lang="en-US" altLang="en-US"/>
          </a:p>
        </p:txBody>
      </p:sp>
    </p:spTree>
    <p:extLst>
      <p:ext uri="{BB962C8B-B14F-4D97-AF65-F5344CB8AC3E}">
        <p14:creationId xmlns:p14="http://schemas.microsoft.com/office/powerpoint/2010/main" val="399345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40"/>
          <p:cNvSpPr>
            <a:spLocks noGrp="1" noChangeArrowheads="1"/>
          </p:cNvSpPr>
          <p:nvPr>
            <p:ph type="sldNum" sz="quarter" idx="12"/>
          </p:nvPr>
        </p:nvSpPr>
        <p:spPr>
          <a:ln/>
        </p:spPr>
        <p:txBody>
          <a:bodyPr/>
          <a:lstStyle>
            <a:lvl1pPr>
              <a:defRPr/>
            </a:lvl1pPr>
          </a:lstStyle>
          <a:p>
            <a:pPr>
              <a:defRPr/>
            </a:pPr>
            <a:fld id="{D7590047-AD7E-43CD-8991-7D418EC5A6D6}" type="slidenum">
              <a:rPr lang="en-US" altLang="en-US"/>
              <a:pPr>
                <a:defRPr/>
              </a:pPr>
              <a:t>‹#›</a:t>
            </a:fld>
            <a:endParaRPr lang="en-US" altLang="en-US"/>
          </a:p>
        </p:txBody>
      </p:sp>
    </p:spTree>
    <p:extLst>
      <p:ext uri="{BB962C8B-B14F-4D97-AF65-F5344CB8AC3E}">
        <p14:creationId xmlns:p14="http://schemas.microsoft.com/office/powerpoint/2010/main" val="231623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40"/>
          <p:cNvSpPr>
            <a:spLocks noGrp="1" noChangeArrowheads="1"/>
          </p:cNvSpPr>
          <p:nvPr>
            <p:ph type="sldNum" sz="quarter" idx="12"/>
          </p:nvPr>
        </p:nvSpPr>
        <p:spPr>
          <a:ln/>
        </p:spPr>
        <p:txBody>
          <a:bodyPr/>
          <a:lstStyle>
            <a:lvl1pPr>
              <a:defRPr/>
            </a:lvl1pPr>
          </a:lstStyle>
          <a:p>
            <a:pPr>
              <a:defRPr/>
            </a:pPr>
            <a:fld id="{1878B835-71F7-4001-AA28-1535A1130468}" type="slidenum">
              <a:rPr lang="en-US" altLang="en-US"/>
              <a:pPr>
                <a:defRPr/>
              </a:pPr>
              <a:t>‹#›</a:t>
            </a:fld>
            <a:endParaRPr lang="en-US" altLang="en-US"/>
          </a:p>
        </p:txBody>
      </p:sp>
    </p:spTree>
    <p:extLst>
      <p:ext uri="{BB962C8B-B14F-4D97-AF65-F5344CB8AC3E}">
        <p14:creationId xmlns:p14="http://schemas.microsoft.com/office/powerpoint/2010/main" val="57534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40"/>
          <p:cNvSpPr>
            <a:spLocks noGrp="1" noChangeArrowheads="1"/>
          </p:cNvSpPr>
          <p:nvPr>
            <p:ph type="sldNum" sz="quarter" idx="12"/>
          </p:nvPr>
        </p:nvSpPr>
        <p:spPr>
          <a:ln/>
        </p:spPr>
        <p:txBody>
          <a:bodyPr/>
          <a:lstStyle>
            <a:lvl1pPr>
              <a:defRPr/>
            </a:lvl1pPr>
          </a:lstStyle>
          <a:p>
            <a:pPr>
              <a:defRPr/>
            </a:pPr>
            <a:fld id="{ED8E4B01-8390-4BEA-9DB9-A64F4ABDB092}" type="slidenum">
              <a:rPr lang="en-US" altLang="en-US"/>
              <a:pPr>
                <a:defRPr/>
              </a:pPr>
              <a:t>‹#›</a:t>
            </a:fld>
            <a:endParaRPr lang="en-US" altLang="en-US"/>
          </a:p>
        </p:txBody>
      </p:sp>
    </p:spTree>
    <p:extLst>
      <p:ext uri="{BB962C8B-B14F-4D97-AF65-F5344CB8AC3E}">
        <p14:creationId xmlns:p14="http://schemas.microsoft.com/office/powerpoint/2010/main" val="185667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40"/>
          <p:cNvSpPr>
            <a:spLocks noGrp="1" noChangeArrowheads="1"/>
          </p:cNvSpPr>
          <p:nvPr>
            <p:ph type="sldNum" sz="quarter" idx="12"/>
          </p:nvPr>
        </p:nvSpPr>
        <p:spPr>
          <a:ln/>
        </p:spPr>
        <p:txBody>
          <a:bodyPr/>
          <a:lstStyle>
            <a:lvl1pPr>
              <a:defRPr/>
            </a:lvl1pPr>
          </a:lstStyle>
          <a:p>
            <a:pPr>
              <a:defRPr/>
            </a:pPr>
            <a:fld id="{664903D8-DAC5-4CB6-8C1B-70B6D199202F}" type="slidenum">
              <a:rPr lang="en-US" altLang="en-US"/>
              <a:pPr>
                <a:defRPr/>
              </a:pPr>
              <a:t>‹#›</a:t>
            </a:fld>
            <a:endParaRPr lang="en-US" altLang="en-US"/>
          </a:p>
        </p:txBody>
      </p:sp>
    </p:spTree>
    <p:extLst>
      <p:ext uri="{BB962C8B-B14F-4D97-AF65-F5344CB8AC3E}">
        <p14:creationId xmlns:p14="http://schemas.microsoft.com/office/powerpoint/2010/main" val="69459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40"/>
          <p:cNvSpPr>
            <a:spLocks noGrp="1" noChangeArrowheads="1"/>
          </p:cNvSpPr>
          <p:nvPr>
            <p:ph type="sldNum" sz="quarter" idx="12"/>
          </p:nvPr>
        </p:nvSpPr>
        <p:spPr>
          <a:ln/>
        </p:spPr>
        <p:txBody>
          <a:bodyPr/>
          <a:lstStyle>
            <a:lvl1pPr>
              <a:defRPr/>
            </a:lvl1pPr>
          </a:lstStyle>
          <a:p>
            <a:pPr>
              <a:defRPr/>
            </a:pPr>
            <a:fld id="{229DEC52-7548-4F98-89CC-EB90259E52B8}" type="slidenum">
              <a:rPr lang="en-US" altLang="en-US"/>
              <a:pPr>
                <a:defRPr/>
              </a:pPr>
              <a:t>‹#›</a:t>
            </a:fld>
            <a:endParaRPr lang="en-US" altLang="en-US"/>
          </a:p>
        </p:txBody>
      </p:sp>
    </p:spTree>
    <p:extLst>
      <p:ext uri="{BB962C8B-B14F-4D97-AF65-F5344CB8AC3E}">
        <p14:creationId xmlns:p14="http://schemas.microsoft.com/office/powerpoint/2010/main" val="263367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40"/>
          <p:cNvSpPr>
            <a:spLocks noGrp="1" noChangeArrowheads="1"/>
          </p:cNvSpPr>
          <p:nvPr>
            <p:ph type="sldNum" sz="quarter" idx="12"/>
          </p:nvPr>
        </p:nvSpPr>
        <p:spPr>
          <a:ln/>
        </p:spPr>
        <p:txBody>
          <a:bodyPr/>
          <a:lstStyle>
            <a:lvl1pPr>
              <a:defRPr/>
            </a:lvl1pPr>
          </a:lstStyle>
          <a:p>
            <a:pPr>
              <a:defRPr/>
            </a:pPr>
            <a:fld id="{FEAA69B9-7F94-4F0C-8D52-08B569334304}" type="slidenum">
              <a:rPr lang="en-US" altLang="en-US"/>
              <a:pPr>
                <a:defRPr/>
              </a:pPr>
              <a:t>‹#›</a:t>
            </a:fld>
            <a:endParaRPr lang="en-US" altLang="en-US"/>
          </a:p>
        </p:txBody>
      </p:sp>
    </p:spTree>
    <p:extLst>
      <p:ext uri="{BB962C8B-B14F-4D97-AF65-F5344CB8AC3E}">
        <p14:creationId xmlns:p14="http://schemas.microsoft.com/office/powerpoint/2010/main" val="302049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40"/>
          <p:cNvSpPr>
            <a:spLocks noGrp="1" noChangeArrowheads="1"/>
          </p:cNvSpPr>
          <p:nvPr>
            <p:ph type="sldNum" sz="quarter" idx="12"/>
          </p:nvPr>
        </p:nvSpPr>
        <p:spPr>
          <a:ln/>
        </p:spPr>
        <p:txBody>
          <a:bodyPr/>
          <a:lstStyle>
            <a:lvl1pPr>
              <a:defRPr/>
            </a:lvl1pPr>
          </a:lstStyle>
          <a:p>
            <a:pPr>
              <a:defRPr/>
            </a:pPr>
            <a:fld id="{54B68616-B545-48B3-895F-BA8D0942EE89}" type="slidenum">
              <a:rPr lang="en-US" altLang="en-US"/>
              <a:pPr>
                <a:defRPr/>
              </a:pPr>
              <a:t>‹#›</a:t>
            </a:fld>
            <a:endParaRPr lang="en-US" altLang="en-US"/>
          </a:p>
        </p:txBody>
      </p:sp>
    </p:spTree>
    <p:extLst>
      <p:ext uri="{BB962C8B-B14F-4D97-AF65-F5344CB8AC3E}">
        <p14:creationId xmlns:p14="http://schemas.microsoft.com/office/powerpoint/2010/main" val="295512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038"/>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39"/>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40"/>
          <p:cNvSpPr>
            <a:spLocks noGrp="1" noChangeArrowheads="1"/>
          </p:cNvSpPr>
          <p:nvPr>
            <p:ph type="sldNum" sz="quarter" idx="12"/>
          </p:nvPr>
        </p:nvSpPr>
        <p:spPr>
          <a:ln/>
        </p:spPr>
        <p:txBody>
          <a:bodyPr/>
          <a:lstStyle>
            <a:lvl1pPr>
              <a:defRPr/>
            </a:lvl1pPr>
          </a:lstStyle>
          <a:p>
            <a:pPr>
              <a:defRPr/>
            </a:pPr>
            <a:fld id="{41927DDC-BA6E-46DA-9CD8-C289F2092886}" type="slidenum">
              <a:rPr lang="en-US" altLang="en-US"/>
              <a:pPr>
                <a:defRPr/>
              </a:pPr>
              <a:t>‹#›</a:t>
            </a:fld>
            <a:endParaRPr lang="en-US" altLang="en-US"/>
          </a:p>
        </p:txBody>
      </p:sp>
    </p:spTree>
    <p:extLst>
      <p:ext uri="{BB962C8B-B14F-4D97-AF65-F5344CB8AC3E}">
        <p14:creationId xmlns:p14="http://schemas.microsoft.com/office/powerpoint/2010/main" val="161838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9525" y="-20638"/>
            <a:ext cx="9153525" cy="6878638"/>
            <a:chOff x="-6" y="-13"/>
            <a:chExt cx="5766" cy="4333"/>
          </a:xfrm>
        </p:grpSpPr>
        <p:sp>
          <p:nvSpPr>
            <p:cNvPr id="367619" name="Rectangle 1027"/>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a:p>
          </p:txBody>
        </p:sp>
        <p:sp>
          <p:nvSpPr>
            <p:cNvPr id="1033" name="Freeform 1028"/>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1029"/>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Freeform 1030"/>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6" name="Freeform 1031"/>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7" name="Freeform 1032"/>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8" name="Freeform 1033"/>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9" name="Freeform 1034"/>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0" name="Freeform 1035"/>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27" name="Rectangle 1036"/>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03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7630" name="Rectangle 103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ltLang="en-US"/>
          </a:p>
        </p:txBody>
      </p:sp>
      <p:sp>
        <p:nvSpPr>
          <p:cNvPr id="367631" name="Rectangle 103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367632" name="Rectangle 104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81F97CFE-F6BB-42FF-A9DF-5968390EE3B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anose="030F0702030302020204" pitchFamily="66" charset="0"/>
        </a:defRPr>
      </a:lvl2pPr>
      <a:lvl3pPr algn="ctr" rtl="0" eaLnBrk="0" fontAlgn="base" hangingPunct="0">
        <a:spcBef>
          <a:spcPct val="0"/>
        </a:spcBef>
        <a:spcAft>
          <a:spcPct val="0"/>
        </a:spcAft>
        <a:defRPr sz="4400">
          <a:solidFill>
            <a:schemeClr val="tx2"/>
          </a:solidFill>
          <a:latin typeface="Comic Sans MS" panose="030F0702030302020204" pitchFamily="66" charset="0"/>
        </a:defRPr>
      </a:lvl3pPr>
      <a:lvl4pPr algn="ctr" rtl="0" eaLnBrk="0" fontAlgn="base" hangingPunct="0">
        <a:spcBef>
          <a:spcPct val="0"/>
        </a:spcBef>
        <a:spcAft>
          <a:spcPct val="0"/>
        </a:spcAft>
        <a:defRPr sz="4400">
          <a:solidFill>
            <a:schemeClr val="tx2"/>
          </a:solidFill>
          <a:latin typeface="Comic Sans MS" panose="030F0702030302020204" pitchFamily="66" charset="0"/>
        </a:defRPr>
      </a:lvl4pPr>
      <a:lvl5pPr algn="ctr" rtl="0" eaLnBrk="0" fontAlgn="base" hangingPunct="0">
        <a:spcBef>
          <a:spcPct val="0"/>
        </a:spcBef>
        <a:spcAft>
          <a:spcPct val="0"/>
        </a:spcAft>
        <a:defRPr sz="4400">
          <a:solidFill>
            <a:schemeClr val="tx2"/>
          </a:solidFill>
          <a:latin typeface="Comic Sans MS" panose="030F0702030302020204" pitchFamily="66" charset="0"/>
        </a:defRPr>
      </a:lvl5pPr>
      <a:lvl6pPr marL="457200" algn="ctr" rtl="0" fontAlgn="base">
        <a:spcBef>
          <a:spcPct val="0"/>
        </a:spcBef>
        <a:spcAft>
          <a:spcPct val="0"/>
        </a:spcAft>
        <a:defRPr sz="4400">
          <a:solidFill>
            <a:schemeClr val="tx2"/>
          </a:solidFill>
          <a:latin typeface="Comic Sans MS" panose="030F0702030302020204" pitchFamily="66" charset="0"/>
        </a:defRPr>
      </a:lvl6pPr>
      <a:lvl7pPr marL="914400" algn="ctr" rtl="0" fontAlgn="base">
        <a:spcBef>
          <a:spcPct val="0"/>
        </a:spcBef>
        <a:spcAft>
          <a:spcPct val="0"/>
        </a:spcAft>
        <a:defRPr sz="4400">
          <a:solidFill>
            <a:schemeClr val="tx2"/>
          </a:solidFill>
          <a:latin typeface="Comic Sans MS" panose="030F0702030302020204" pitchFamily="66" charset="0"/>
        </a:defRPr>
      </a:lvl7pPr>
      <a:lvl8pPr marL="1371600" algn="ctr" rtl="0" fontAlgn="base">
        <a:spcBef>
          <a:spcPct val="0"/>
        </a:spcBef>
        <a:spcAft>
          <a:spcPct val="0"/>
        </a:spcAft>
        <a:defRPr sz="4400">
          <a:solidFill>
            <a:schemeClr val="tx2"/>
          </a:solidFill>
          <a:latin typeface="Comic Sans MS" panose="030F0702030302020204" pitchFamily="66" charset="0"/>
        </a:defRPr>
      </a:lvl8pPr>
      <a:lvl9pPr marL="1828800" algn="ctr" rtl="0" fontAlgn="base">
        <a:spcBef>
          <a:spcPct val="0"/>
        </a:spcBef>
        <a:spcAft>
          <a:spcPct val="0"/>
        </a:spcAft>
        <a:defRPr sz="44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36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36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3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endParaRPr lang="en-US" altLang="en-US" sz="2400" i="1">
              <a:latin typeface="Times New Roman" panose="02020603050405020304" pitchFamily="18" charset="0"/>
            </a:endParaRPr>
          </a:p>
        </p:txBody>
      </p:sp>
      <p:sp>
        <p:nvSpPr>
          <p:cNvPr id="4099" name="Rectangle 3"/>
          <p:cNvSpPr>
            <a:spLocks noChangeArrowheads="1"/>
          </p:cNvSpPr>
          <p:nvPr/>
        </p:nvSpPr>
        <p:spPr bwMode="auto">
          <a:xfrm>
            <a:off x="228599" y="762000"/>
            <a:ext cx="875506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eaLnBrk="1" hangingPunct="1">
              <a:spcBef>
                <a:spcPct val="0"/>
              </a:spcBef>
              <a:buClr>
                <a:srgbClr val="000000"/>
              </a:buClr>
              <a:buFont typeface="Symbol" panose="05050102010706020507" pitchFamily="18" charset="2"/>
              <a:buNone/>
            </a:pPr>
            <a:r>
              <a:rPr lang="en-US" altLang="en-US" sz="4400" dirty="0" smtClean="0">
                <a:latin typeface="Comic Sans MS" panose="030F0702030302020204" pitchFamily="66" charset="0"/>
              </a:rPr>
              <a:t>Pavement Preservation -  Benefit, Timing &amp; Practice</a:t>
            </a:r>
            <a:endParaRPr lang="en-US" altLang="en-US" sz="4400" dirty="0">
              <a:latin typeface="Comic Sans MS" panose="030F0702030302020204" pitchFamily="66" charset="0"/>
            </a:endParaRPr>
          </a:p>
          <a:p>
            <a:pPr algn="ctr" eaLnBrk="1" hangingPunct="1">
              <a:spcBef>
                <a:spcPct val="0"/>
              </a:spcBef>
              <a:buClr>
                <a:srgbClr val="000000"/>
              </a:buClr>
              <a:buFont typeface="Symbol" panose="05050102010706020507" pitchFamily="18" charset="2"/>
              <a:buNone/>
            </a:pPr>
            <a:endParaRPr lang="en-US" altLang="en-US" sz="3200" dirty="0" smtClean="0">
              <a:latin typeface="Comic Sans MS" panose="030F0702030302020204" pitchFamily="66" charset="0"/>
            </a:endParaRPr>
          </a:p>
          <a:p>
            <a:pPr algn="ctr" eaLnBrk="1" hangingPunct="1">
              <a:spcBef>
                <a:spcPct val="0"/>
              </a:spcBef>
              <a:buClr>
                <a:srgbClr val="000000"/>
              </a:buClr>
              <a:buFont typeface="Symbol" panose="05050102010706020507" pitchFamily="18" charset="2"/>
              <a:buNone/>
            </a:pPr>
            <a:endParaRPr lang="en-US" altLang="en-US" sz="3200" dirty="0">
              <a:latin typeface="Comic Sans MS" panose="030F0702030302020204" pitchFamily="66" charset="0"/>
            </a:endParaRPr>
          </a:p>
          <a:p>
            <a:pPr marL="228600"/>
            <a:r>
              <a:rPr lang="en-US" sz="3200" dirty="0"/>
              <a:t>Mike Mamlouk, </a:t>
            </a:r>
            <a:r>
              <a:rPr lang="en-US" sz="3200" dirty="0" smtClean="0"/>
              <a:t>ASU</a:t>
            </a:r>
            <a:endParaRPr lang="en-US" sz="3200" dirty="0"/>
          </a:p>
          <a:p>
            <a:pPr marL="228600"/>
            <a:r>
              <a:rPr lang="en-US" sz="3200" dirty="0"/>
              <a:t>Mo Rahman, Ergon Asphalt </a:t>
            </a:r>
            <a:endParaRPr lang="en-US" sz="3200" dirty="0" smtClean="0"/>
          </a:p>
          <a:p>
            <a:pPr marL="228600"/>
            <a:r>
              <a:rPr lang="en-US" sz="3200" dirty="0" smtClean="0"/>
              <a:t>Rob </a:t>
            </a:r>
            <a:r>
              <a:rPr lang="en-US" sz="3200" dirty="0"/>
              <a:t>Duvall, City of Phoenix</a:t>
            </a:r>
          </a:p>
          <a:p>
            <a:pPr marL="228600"/>
            <a:r>
              <a:rPr lang="en-US" sz="3200" dirty="0"/>
              <a:t>Bob Erdman, Cutler Repaving</a:t>
            </a:r>
          </a:p>
          <a:p>
            <a:pPr marL="228600"/>
            <a:r>
              <a:rPr lang="en-US" sz="3200" dirty="0"/>
              <a:t>Larry Scofield, </a:t>
            </a:r>
            <a:r>
              <a:rPr lang="en-US" sz="3200" dirty="0" smtClean="0"/>
              <a:t>Am </a:t>
            </a:r>
            <a:r>
              <a:rPr lang="en-US" sz="3200" dirty="0" err="1" smtClean="0"/>
              <a:t>Conc</a:t>
            </a:r>
            <a:r>
              <a:rPr lang="en-US" sz="3200" dirty="0" smtClean="0"/>
              <a:t> </a:t>
            </a:r>
            <a:r>
              <a:rPr lang="en-US" sz="3200" dirty="0" err="1" smtClean="0"/>
              <a:t>Pvmt</a:t>
            </a:r>
            <a:r>
              <a:rPr lang="en-US" sz="3200" dirty="0" smtClean="0"/>
              <a:t> Assn</a:t>
            </a:r>
            <a:endParaRPr lang="en-US" sz="3200" dirty="0"/>
          </a:p>
        </p:txBody>
      </p:sp>
      <p:graphicFrame>
        <p:nvGraphicFramePr>
          <p:cNvPr id="4100" name="Object 4">
            <a:hlinkClick r:id="" action="ppaction://ole?verb=0"/>
          </p:cNvPr>
          <p:cNvGraphicFramePr>
            <a:graphicFrameLocks/>
          </p:cNvGraphicFramePr>
          <p:nvPr>
            <p:extLst>
              <p:ext uri="{D42A27DB-BD31-4B8C-83A1-F6EECF244321}">
                <p14:modId xmlns:p14="http://schemas.microsoft.com/office/powerpoint/2010/main" val="1245426865"/>
              </p:ext>
            </p:extLst>
          </p:nvPr>
        </p:nvGraphicFramePr>
        <p:xfrm>
          <a:off x="6248400" y="2209800"/>
          <a:ext cx="2735263" cy="3276600"/>
        </p:xfrm>
        <a:graphic>
          <a:graphicData uri="http://schemas.openxmlformats.org/presentationml/2006/ole">
            <mc:AlternateContent xmlns:mc="http://schemas.openxmlformats.org/markup-compatibility/2006">
              <mc:Choice xmlns:v="urn:schemas-microsoft-com:vml" Requires="v">
                <p:oleObj spid="_x0000_s4118" name="Microsoft ClipArt Gallery" r:id="rId4" imgW="3848100" imgH="5478463" progId="MS_ClipArt_Gallery">
                  <p:embed/>
                </p:oleObj>
              </mc:Choice>
              <mc:Fallback>
                <p:oleObj name="Microsoft ClipArt Gallery" r:id="rId4" imgW="3848100" imgH="5478463"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09800"/>
                        <a:ext cx="2735263" cy="3276600"/>
                      </a:xfrm>
                      <a:prstGeom prst="rect">
                        <a:avLst/>
                      </a:prstGeom>
                      <a:noFill/>
                      <a:ln>
                        <a:noFill/>
                      </a:ln>
                      <a:effectLs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04800"/>
            <a:ext cx="9372600" cy="1066800"/>
          </a:xfrm>
        </p:spPr>
        <p:txBody>
          <a:bodyPr/>
          <a:lstStyle/>
          <a:p>
            <a:pPr eaLnBrk="1" hangingPunct="1"/>
            <a:r>
              <a:rPr lang="en-US" altLang="en-US" sz="4200" smtClean="0"/>
              <a:t>Treatments for Asphalt Pavements</a:t>
            </a:r>
          </a:p>
        </p:txBody>
      </p:sp>
      <p:sp>
        <p:nvSpPr>
          <p:cNvPr id="462851" name="Rectangle 3"/>
          <p:cNvSpPr>
            <a:spLocks noGrp="1" noChangeArrowheads="1"/>
          </p:cNvSpPr>
          <p:nvPr>
            <p:ph type="body" idx="1"/>
          </p:nvPr>
        </p:nvSpPr>
        <p:spPr>
          <a:xfrm>
            <a:off x="685800" y="1295400"/>
            <a:ext cx="7772400" cy="5257800"/>
          </a:xfrm>
        </p:spPr>
        <p:txBody>
          <a:bodyPr/>
          <a:lstStyle/>
          <a:p>
            <a:pPr eaLnBrk="1" hangingPunct="1">
              <a:spcBef>
                <a:spcPct val="0"/>
              </a:spcBef>
              <a:spcAft>
                <a:spcPts val="300"/>
              </a:spcAft>
            </a:pPr>
            <a:r>
              <a:rPr lang="en-US" altLang="en-US" dirty="0" smtClean="0"/>
              <a:t>Crack treatment</a:t>
            </a:r>
          </a:p>
          <a:p>
            <a:pPr eaLnBrk="1" hangingPunct="1">
              <a:spcBef>
                <a:spcPct val="0"/>
              </a:spcBef>
              <a:spcAft>
                <a:spcPts val="300"/>
              </a:spcAft>
            </a:pPr>
            <a:r>
              <a:rPr lang="en-US" altLang="en-US" dirty="0" smtClean="0"/>
              <a:t>Fog seal</a:t>
            </a:r>
          </a:p>
          <a:p>
            <a:pPr eaLnBrk="1" hangingPunct="1">
              <a:spcBef>
                <a:spcPct val="0"/>
              </a:spcBef>
              <a:spcAft>
                <a:spcPts val="300"/>
              </a:spcAft>
            </a:pPr>
            <a:r>
              <a:rPr lang="en-US" altLang="en-US" dirty="0" smtClean="0"/>
              <a:t>Chip seal</a:t>
            </a:r>
          </a:p>
          <a:p>
            <a:pPr eaLnBrk="1" hangingPunct="1">
              <a:spcBef>
                <a:spcPct val="0"/>
              </a:spcBef>
              <a:spcAft>
                <a:spcPts val="300"/>
              </a:spcAft>
            </a:pPr>
            <a:r>
              <a:rPr lang="en-US" altLang="en-US" dirty="0" smtClean="0"/>
              <a:t>Cape seal</a:t>
            </a:r>
          </a:p>
          <a:p>
            <a:pPr eaLnBrk="1" hangingPunct="1">
              <a:spcBef>
                <a:spcPct val="0"/>
              </a:spcBef>
              <a:spcAft>
                <a:spcPts val="300"/>
              </a:spcAft>
            </a:pPr>
            <a:r>
              <a:rPr lang="en-US" altLang="en-US" dirty="0" smtClean="0"/>
              <a:t>Slurry seal and </a:t>
            </a:r>
            <a:r>
              <a:rPr lang="en-US" altLang="en-US" dirty="0" err="1" smtClean="0"/>
              <a:t>Microsurfacing</a:t>
            </a:r>
            <a:endParaRPr lang="en-US" altLang="en-US" dirty="0" smtClean="0"/>
          </a:p>
          <a:p>
            <a:pPr eaLnBrk="1" hangingPunct="1">
              <a:spcBef>
                <a:spcPct val="0"/>
              </a:spcBef>
              <a:spcAft>
                <a:spcPts val="300"/>
              </a:spcAft>
            </a:pPr>
            <a:r>
              <a:rPr lang="en-US" altLang="en-US" dirty="0" smtClean="0"/>
              <a:t>Ultrathin bonded wearing course (</a:t>
            </a:r>
            <a:r>
              <a:rPr lang="en-US" altLang="en-US" dirty="0" err="1" smtClean="0"/>
              <a:t>Novachip</a:t>
            </a:r>
            <a:r>
              <a:rPr lang="en-US" altLang="en-US" dirty="0" smtClean="0"/>
              <a:t>)</a:t>
            </a:r>
          </a:p>
          <a:p>
            <a:pPr eaLnBrk="1" hangingPunct="1">
              <a:spcBef>
                <a:spcPct val="0"/>
              </a:spcBef>
              <a:spcAft>
                <a:spcPts val="300"/>
              </a:spcAft>
            </a:pPr>
            <a:r>
              <a:rPr lang="en-US" altLang="en-US" dirty="0" smtClean="0"/>
              <a:t>Thin hot-mix overlay</a:t>
            </a:r>
          </a:p>
          <a:p>
            <a:pPr eaLnBrk="1" hangingPunct="1">
              <a:spcBef>
                <a:spcPct val="0"/>
              </a:spcBef>
              <a:spcAft>
                <a:spcPts val="300"/>
              </a:spcAft>
            </a:pPr>
            <a:r>
              <a:rPr lang="en-US" altLang="en-US" dirty="0" err="1" smtClean="0"/>
              <a:t>Recucling</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2851">
                                            <p:txEl>
                                              <p:pRg st="0" end="0"/>
                                            </p:txEl>
                                          </p:spTgt>
                                        </p:tgtEl>
                                        <p:attrNameLst>
                                          <p:attrName>style.visibility</p:attrName>
                                        </p:attrNameLst>
                                      </p:cBhvr>
                                      <p:to>
                                        <p:strVal val="visible"/>
                                      </p:to>
                                    </p:set>
                                    <p:anim calcmode="lin" valueType="num">
                                      <p:cBhvr additive="base">
                                        <p:cTn id="7" dur="500" fill="hold"/>
                                        <p:tgtEl>
                                          <p:spTgt spid="462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2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2851">
                                            <p:txEl>
                                              <p:pRg st="1" end="1"/>
                                            </p:txEl>
                                          </p:spTgt>
                                        </p:tgtEl>
                                        <p:attrNameLst>
                                          <p:attrName>style.visibility</p:attrName>
                                        </p:attrNameLst>
                                      </p:cBhvr>
                                      <p:to>
                                        <p:strVal val="visible"/>
                                      </p:to>
                                    </p:set>
                                    <p:anim calcmode="lin" valueType="num">
                                      <p:cBhvr additive="base">
                                        <p:cTn id="13" dur="500" fill="hold"/>
                                        <p:tgtEl>
                                          <p:spTgt spid="462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2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2851">
                                            <p:txEl>
                                              <p:pRg st="2" end="2"/>
                                            </p:txEl>
                                          </p:spTgt>
                                        </p:tgtEl>
                                        <p:attrNameLst>
                                          <p:attrName>style.visibility</p:attrName>
                                        </p:attrNameLst>
                                      </p:cBhvr>
                                      <p:to>
                                        <p:strVal val="visible"/>
                                      </p:to>
                                    </p:set>
                                    <p:anim calcmode="lin" valueType="num">
                                      <p:cBhvr additive="base">
                                        <p:cTn id="19" dur="500" fill="hold"/>
                                        <p:tgtEl>
                                          <p:spTgt spid="462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2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2851">
                                            <p:txEl>
                                              <p:pRg st="3" end="3"/>
                                            </p:txEl>
                                          </p:spTgt>
                                        </p:tgtEl>
                                        <p:attrNameLst>
                                          <p:attrName>style.visibility</p:attrName>
                                        </p:attrNameLst>
                                      </p:cBhvr>
                                      <p:to>
                                        <p:strVal val="visible"/>
                                      </p:to>
                                    </p:set>
                                    <p:anim calcmode="lin" valueType="num">
                                      <p:cBhvr additive="base">
                                        <p:cTn id="25" dur="500" fill="hold"/>
                                        <p:tgtEl>
                                          <p:spTgt spid="4628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28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2851">
                                            <p:txEl>
                                              <p:pRg st="4" end="4"/>
                                            </p:txEl>
                                          </p:spTgt>
                                        </p:tgtEl>
                                        <p:attrNameLst>
                                          <p:attrName>style.visibility</p:attrName>
                                        </p:attrNameLst>
                                      </p:cBhvr>
                                      <p:to>
                                        <p:strVal val="visible"/>
                                      </p:to>
                                    </p:set>
                                    <p:anim calcmode="lin" valueType="num">
                                      <p:cBhvr additive="base">
                                        <p:cTn id="31" dur="500" fill="hold"/>
                                        <p:tgtEl>
                                          <p:spTgt spid="4628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28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2851">
                                            <p:txEl>
                                              <p:pRg st="5" end="5"/>
                                            </p:txEl>
                                          </p:spTgt>
                                        </p:tgtEl>
                                        <p:attrNameLst>
                                          <p:attrName>style.visibility</p:attrName>
                                        </p:attrNameLst>
                                      </p:cBhvr>
                                      <p:to>
                                        <p:strVal val="visible"/>
                                      </p:to>
                                    </p:set>
                                    <p:anim calcmode="lin" valueType="num">
                                      <p:cBhvr additive="base">
                                        <p:cTn id="37" dur="500" fill="hold"/>
                                        <p:tgtEl>
                                          <p:spTgt spid="4628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28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2851">
                                            <p:txEl>
                                              <p:pRg st="6" end="6"/>
                                            </p:txEl>
                                          </p:spTgt>
                                        </p:tgtEl>
                                        <p:attrNameLst>
                                          <p:attrName>style.visibility</p:attrName>
                                        </p:attrNameLst>
                                      </p:cBhvr>
                                      <p:to>
                                        <p:strVal val="visible"/>
                                      </p:to>
                                    </p:set>
                                    <p:anim calcmode="lin" valueType="num">
                                      <p:cBhvr additive="base">
                                        <p:cTn id="43" dur="500" fill="hold"/>
                                        <p:tgtEl>
                                          <p:spTgt spid="4628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28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2851">
                                            <p:txEl>
                                              <p:pRg st="7" end="7"/>
                                            </p:txEl>
                                          </p:spTgt>
                                        </p:tgtEl>
                                        <p:attrNameLst>
                                          <p:attrName>style.visibility</p:attrName>
                                        </p:attrNameLst>
                                      </p:cBhvr>
                                      <p:to>
                                        <p:strVal val="visible"/>
                                      </p:to>
                                    </p:set>
                                    <p:anim calcmode="lin" valueType="num">
                                      <p:cBhvr additive="base">
                                        <p:cTn id="49" dur="500" fill="hold"/>
                                        <p:tgtEl>
                                          <p:spTgt spid="4628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28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Treatments for Concrete Pavements</a:t>
            </a:r>
          </a:p>
        </p:txBody>
      </p:sp>
      <p:sp>
        <p:nvSpPr>
          <p:cNvPr id="463875" name="Rectangle 3"/>
          <p:cNvSpPr>
            <a:spLocks noGrp="1" noChangeArrowheads="1"/>
          </p:cNvSpPr>
          <p:nvPr>
            <p:ph type="body" idx="1"/>
          </p:nvPr>
        </p:nvSpPr>
        <p:spPr/>
        <p:txBody>
          <a:bodyPr/>
          <a:lstStyle/>
          <a:p>
            <a:pPr eaLnBrk="1" hangingPunct="1"/>
            <a:r>
              <a:rPr lang="en-US" dirty="0"/>
              <a:t>Seal &amp; Reseal</a:t>
            </a:r>
          </a:p>
          <a:p>
            <a:pPr eaLnBrk="1" hangingPunct="1"/>
            <a:r>
              <a:rPr lang="en-US" dirty="0" smtClean="0"/>
              <a:t>Diamond Grinding</a:t>
            </a:r>
          </a:p>
          <a:p>
            <a:pPr eaLnBrk="1" hangingPunct="1"/>
            <a:r>
              <a:rPr lang="en-US" dirty="0" smtClean="0"/>
              <a:t>Full </a:t>
            </a:r>
            <a:r>
              <a:rPr lang="en-US" dirty="0"/>
              <a:t>&amp; Partial Depth </a:t>
            </a:r>
            <a:r>
              <a:rPr lang="en-US" dirty="0" smtClean="0"/>
              <a:t>Repair</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anim calcmode="lin" valueType="num">
                                      <p:cBhvr additive="base">
                                        <p:cTn id="7" dur="500" fill="hold"/>
                                        <p:tgtEl>
                                          <p:spTgt spid="463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3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3875">
                                            <p:txEl>
                                              <p:pRg st="1" end="1"/>
                                            </p:txEl>
                                          </p:spTgt>
                                        </p:tgtEl>
                                        <p:attrNameLst>
                                          <p:attrName>style.visibility</p:attrName>
                                        </p:attrNameLst>
                                      </p:cBhvr>
                                      <p:to>
                                        <p:strVal val="visible"/>
                                      </p:to>
                                    </p:set>
                                    <p:anim calcmode="lin" valueType="num">
                                      <p:cBhvr additive="base">
                                        <p:cTn id="13" dur="500" fill="hold"/>
                                        <p:tgtEl>
                                          <p:spTgt spid="463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3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3875">
                                            <p:txEl>
                                              <p:pRg st="2" end="2"/>
                                            </p:txEl>
                                          </p:spTgt>
                                        </p:tgtEl>
                                        <p:attrNameLst>
                                          <p:attrName>style.visibility</p:attrName>
                                        </p:attrNameLst>
                                      </p:cBhvr>
                                      <p:to>
                                        <p:strVal val="visible"/>
                                      </p:to>
                                    </p:set>
                                    <p:anim calcmode="lin" valueType="num">
                                      <p:cBhvr additive="base">
                                        <p:cTn id="19" dur="500" fill="hold"/>
                                        <p:tgtEl>
                                          <p:spTgt spid="463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38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60338"/>
            <a:ext cx="7772400" cy="1058862"/>
          </a:xfrm>
        </p:spPr>
        <p:txBody>
          <a:bodyPr/>
          <a:lstStyle/>
          <a:p>
            <a:pPr eaLnBrk="1" hangingPunct="1"/>
            <a:r>
              <a:rPr lang="en-US" altLang="en-US" smtClean="0"/>
              <a:t>Maintenance Treatments</a:t>
            </a:r>
          </a:p>
        </p:txBody>
      </p:sp>
      <p:sp>
        <p:nvSpPr>
          <p:cNvPr id="235523" name="Rectangle 3"/>
          <p:cNvSpPr>
            <a:spLocks noGrp="1" noChangeArrowheads="1"/>
          </p:cNvSpPr>
          <p:nvPr>
            <p:ph type="body" idx="1"/>
          </p:nvPr>
        </p:nvSpPr>
        <p:spPr>
          <a:xfrm>
            <a:off x="0" y="1447800"/>
            <a:ext cx="8915400" cy="4648200"/>
          </a:xfrm>
        </p:spPr>
        <p:txBody>
          <a:bodyPr/>
          <a:lstStyle/>
          <a:p>
            <a:pPr marL="463550" indent="-463550" eaLnBrk="1" hangingPunct="1"/>
            <a:r>
              <a:rPr lang="en-US" altLang="en-US" sz="4400" smtClean="0"/>
              <a:t>Have been historically used on low-volume roads in rural areas</a:t>
            </a:r>
          </a:p>
          <a:p>
            <a:pPr marL="463550" indent="-463550" eaLnBrk="1" hangingPunct="1"/>
            <a:r>
              <a:rPr lang="en-US" altLang="en-US" sz="4400" smtClean="0"/>
              <a:t>With improved materials and processes are now being used on higher volume roads</a:t>
            </a:r>
          </a:p>
          <a:p>
            <a:pPr marL="463550" indent="-463550" eaLnBrk="1" hangingPunct="1"/>
            <a:r>
              <a:rPr lang="en-US" altLang="en-US" sz="4400" smtClean="0"/>
              <a:t>Relatively low costs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 calcmode="lin" valueType="num">
                                      <p:cBhvr additive="base">
                                        <p:cTn id="7" dur="500" fill="hold"/>
                                        <p:tgtEl>
                                          <p:spTgt spid="235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23">
                                            <p:txEl>
                                              <p:pRg st="1" end="1"/>
                                            </p:txEl>
                                          </p:spTgt>
                                        </p:tgtEl>
                                        <p:attrNameLst>
                                          <p:attrName>style.visibility</p:attrName>
                                        </p:attrNameLst>
                                      </p:cBhvr>
                                      <p:to>
                                        <p:strVal val="visible"/>
                                      </p:to>
                                    </p:set>
                                    <p:anim calcmode="lin" valueType="num">
                                      <p:cBhvr additive="base">
                                        <p:cTn id="13" dur="500" fill="hold"/>
                                        <p:tgtEl>
                                          <p:spTgt spid="2355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23">
                                            <p:txEl>
                                              <p:pRg st="2" end="2"/>
                                            </p:txEl>
                                          </p:spTgt>
                                        </p:tgtEl>
                                        <p:attrNameLst>
                                          <p:attrName>style.visibility</p:attrName>
                                        </p:attrNameLst>
                                      </p:cBhvr>
                                      <p:to>
                                        <p:strVal val="visible"/>
                                      </p:to>
                                    </p:set>
                                    <p:anim calcmode="lin" valueType="num">
                                      <p:cBhvr additive="base">
                                        <p:cTn id="19" dur="500" fill="hold"/>
                                        <p:tgtEl>
                                          <p:spTgt spid="235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914400"/>
            <a:ext cx="7772400" cy="2590800"/>
          </a:xfrm>
        </p:spPr>
        <p:txBody>
          <a:bodyPr/>
          <a:lstStyle/>
          <a:p>
            <a:pPr algn="l" eaLnBrk="1" hangingPunct="1"/>
            <a:r>
              <a:rPr lang="en-US" altLang="en-US" b="1" i="1" smtClean="0"/>
              <a:t>When should a pavement preventive maintenance treatment be applied?</a:t>
            </a:r>
          </a:p>
        </p:txBody>
      </p:sp>
      <p:graphicFrame>
        <p:nvGraphicFramePr>
          <p:cNvPr id="19459" name="Object 4">
            <a:hlinkClick r:id="" action="ppaction://ole?verb=0"/>
          </p:cNvPr>
          <p:cNvGraphicFramePr>
            <a:graphicFrameLocks noGrp="1"/>
          </p:cNvGraphicFramePr>
          <p:nvPr>
            <p:ph type="body" idx="1"/>
          </p:nvPr>
        </p:nvGraphicFramePr>
        <p:xfrm>
          <a:off x="5562600" y="3200400"/>
          <a:ext cx="3059113" cy="3048000"/>
        </p:xfrm>
        <a:graphic>
          <a:graphicData uri="http://schemas.openxmlformats.org/presentationml/2006/ole">
            <mc:AlternateContent xmlns:mc="http://schemas.openxmlformats.org/markup-compatibility/2006">
              <mc:Choice xmlns:v="urn:schemas-microsoft-com:vml" Requires="v">
                <p:oleObj spid="_x0000_s19477" name="Microsoft ClipArt Gallery" r:id="rId3" imgW="3276600" imgH="3459163" progId="MS_ClipArt_Gallery">
                  <p:embed/>
                </p:oleObj>
              </mc:Choice>
              <mc:Fallback>
                <p:oleObj name="Microsoft ClipArt Gallery" r:id="rId3" imgW="3276600" imgH="3459163" progId="MS_ClipArt_Gallery">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200400"/>
                        <a:ext cx="305911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533400"/>
            <a:ext cx="7239000" cy="2057400"/>
          </a:xfrm>
        </p:spPr>
        <p:txBody>
          <a:bodyPr/>
          <a:lstStyle/>
          <a:p>
            <a:pPr eaLnBrk="1" hangingPunct="1"/>
            <a:r>
              <a:rPr lang="en-US" altLang="en-US" sz="5000" b="1" i="1" smtClean="0"/>
              <a:t>How much oil should a car burn before changing oil?</a:t>
            </a:r>
          </a:p>
        </p:txBody>
      </p:sp>
      <p:pic>
        <p:nvPicPr>
          <p:cNvPr id="20483" name="Picture 6" descr="bd0717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667000"/>
            <a:ext cx="57150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7"/>
          <p:cNvSpPr>
            <a:spLocks noGrp="1" noChangeArrowheads="1"/>
          </p:cNvSpPr>
          <p:nvPr>
            <p:ph type="body" idx="1"/>
          </p:nvPr>
        </p:nvSpPr>
        <p:spPr>
          <a:xfrm>
            <a:off x="685800" y="4800600"/>
            <a:ext cx="7772400" cy="1295400"/>
          </a:xfrm>
        </p:spPr>
        <p:txBody>
          <a:bodyPr/>
          <a:lstStyle/>
          <a:p>
            <a:pPr eaLnBrk="1" hangingPunct="1"/>
            <a:endParaRPr lang="en-US" altLang="en-US" smtClean="0"/>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762000"/>
          </a:xfrm>
        </p:spPr>
        <p:txBody>
          <a:bodyPr/>
          <a:lstStyle/>
          <a:p>
            <a:pPr eaLnBrk="1" hangingPunct="1"/>
            <a:r>
              <a:rPr lang="en-US" altLang="en-US" smtClean="0"/>
              <a:t>Maintenance Types</a:t>
            </a:r>
          </a:p>
        </p:txBody>
      </p:sp>
      <p:pic>
        <p:nvPicPr>
          <p:cNvPr id="21507"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838200"/>
            <a:ext cx="9144000" cy="6019800"/>
          </a:xfrm>
          <a:noFill/>
        </p:spPr>
      </p:pic>
      <p:sp>
        <p:nvSpPr>
          <p:cNvPr id="21508" name="Text Box 8"/>
          <p:cNvSpPr txBox="1">
            <a:spLocks noChangeArrowheads="1"/>
          </p:cNvSpPr>
          <p:nvPr/>
        </p:nvSpPr>
        <p:spPr bwMode="auto">
          <a:xfrm>
            <a:off x="1600200" y="1217613"/>
            <a:ext cx="2343150" cy="6413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a:solidFill>
                  <a:schemeClr val="bg2"/>
                </a:solidFill>
              </a:rPr>
              <a:t>Preventive</a:t>
            </a:r>
          </a:p>
        </p:txBody>
      </p:sp>
      <p:sp>
        <p:nvSpPr>
          <p:cNvPr id="21509" name="Text Box 9"/>
          <p:cNvSpPr txBox="1">
            <a:spLocks noChangeArrowheads="1"/>
          </p:cNvSpPr>
          <p:nvPr/>
        </p:nvSpPr>
        <p:spPr bwMode="auto">
          <a:xfrm>
            <a:off x="5410200" y="2819400"/>
            <a:ext cx="2190750" cy="609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sz="3400">
                <a:solidFill>
                  <a:schemeClr val="bg2"/>
                </a:solidFill>
              </a:rPr>
              <a:t>Corrective</a:t>
            </a:r>
          </a:p>
        </p:txBody>
      </p:sp>
      <p:sp>
        <p:nvSpPr>
          <p:cNvPr id="21510" name="Text Box 22"/>
          <p:cNvSpPr txBox="1">
            <a:spLocks noChangeArrowheads="1"/>
          </p:cNvSpPr>
          <p:nvPr/>
        </p:nvSpPr>
        <p:spPr bwMode="auto">
          <a:xfrm>
            <a:off x="6553200" y="4570413"/>
            <a:ext cx="2495550" cy="6413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a:solidFill>
                  <a:schemeClr val="bg2"/>
                </a:solidFill>
              </a:rPr>
              <a:t>Emergency</a:t>
            </a:r>
          </a:p>
        </p:txBody>
      </p:sp>
      <p:sp>
        <p:nvSpPr>
          <p:cNvPr id="21511" name="Text Box 24"/>
          <p:cNvSpPr txBox="1">
            <a:spLocks noChangeArrowheads="1"/>
          </p:cNvSpPr>
          <p:nvPr/>
        </p:nvSpPr>
        <p:spPr bwMode="auto">
          <a:xfrm rot="-5400000">
            <a:off x="-1982787" y="2932112"/>
            <a:ext cx="4603750" cy="64135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bg2"/>
                </a:solidFill>
              </a:rPr>
              <a:t>Pavement Condition</a:t>
            </a:r>
          </a:p>
        </p:txBody>
      </p:sp>
      <p:sp>
        <p:nvSpPr>
          <p:cNvPr id="21512" name="Text Box 25"/>
          <p:cNvSpPr txBox="1">
            <a:spLocks noChangeArrowheads="1"/>
          </p:cNvSpPr>
          <p:nvPr/>
        </p:nvSpPr>
        <p:spPr bwMode="auto">
          <a:xfrm>
            <a:off x="2895600" y="6216650"/>
            <a:ext cx="3733800" cy="6413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b="1">
                <a:solidFill>
                  <a:schemeClr val="bg2"/>
                </a:solidFill>
              </a:rPr>
              <a:t>Time or Traffic</a:t>
            </a: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971800" y="25146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4400">
                <a:solidFill>
                  <a:schemeClr val="tx2"/>
                </a:solidFill>
                <a:latin typeface="Times New Roman" panose="02020603050405020304" pitchFamily="18" charset="0"/>
              </a:rPr>
              <a:t>      </a:t>
            </a:r>
            <a:endParaRPr lang="en-US" altLang="en-US" sz="4400">
              <a:latin typeface="Times New Roman" panose="02020603050405020304" pitchFamily="18" charset="0"/>
            </a:endParaRPr>
          </a:p>
        </p:txBody>
      </p:sp>
      <p:sp>
        <p:nvSpPr>
          <p:cNvPr id="22531" name="Rectangle 3"/>
          <p:cNvSpPr>
            <a:spLocks noGrp="1" noChangeArrowheads="1"/>
          </p:cNvSpPr>
          <p:nvPr>
            <p:ph type="title"/>
          </p:nvPr>
        </p:nvSpPr>
        <p:spPr>
          <a:xfrm>
            <a:off x="457200" y="152400"/>
            <a:ext cx="8229600" cy="792163"/>
          </a:xfrm>
        </p:spPr>
        <p:txBody>
          <a:bodyPr/>
          <a:lstStyle/>
          <a:p>
            <a:pPr eaLnBrk="1" hangingPunct="1"/>
            <a:r>
              <a:rPr lang="en-US" altLang="en-US" smtClean="0"/>
              <a:t>Candidate for PM?</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993775"/>
            <a:ext cx="8202613"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229600" cy="868363"/>
          </a:xfrm>
          <a:noFill/>
        </p:spPr>
        <p:txBody>
          <a:bodyPr lIns="92064" tIns="46033" rIns="92064" bIns="46033"/>
          <a:lstStyle/>
          <a:p>
            <a:pPr eaLnBrk="1" hangingPunct="1"/>
            <a:r>
              <a:rPr lang="en-US" altLang="en-US" smtClean="0"/>
              <a:t>Candidate for PM?</a:t>
            </a:r>
          </a:p>
        </p:txBody>
      </p:sp>
      <p:pic>
        <p:nvPicPr>
          <p:cNvPr id="2457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20738" y="1208088"/>
            <a:ext cx="7532687" cy="5649912"/>
          </a:xfrm>
          <a:noFill/>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971800" y="25146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4400">
                <a:solidFill>
                  <a:schemeClr val="tx2"/>
                </a:solidFill>
                <a:latin typeface="Times New Roman" panose="02020603050405020304" pitchFamily="18" charset="0"/>
              </a:rPr>
              <a:t>      </a:t>
            </a:r>
            <a:endParaRPr lang="en-US" altLang="en-US" sz="4400">
              <a:latin typeface="Times New Roman" panose="02020603050405020304" pitchFamily="18" charset="0"/>
            </a:endParaRPr>
          </a:p>
        </p:txBody>
      </p:sp>
      <p:sp>
        <p:nvSpPr>
          <p:cNvPr id="26627" name="Rectangle 3"/>
          <p:cNvSpPr>
            <a:spLocks noGrp="1" noChangeArrowheads="1"/>
          </p:cNvSpPr>
          <p:nvPr>
            <p:ph type="title"/>
          </p:nvPr>
        </p:nvSpPr>
        <p:spPr>
          <a:xfrm>
            <a:off x="457200" y="533400"/>
            <a:ext cx="8229600" cy="868363"/>
          </a:xfrm>
        </p:spPr>
        <p:txBody>
          <a:bodyPr/>
          <a:lstStyle/>
          <a:p>
            <a:pPr eaLnBrk="1" hangingPunct="1"/>
            <a:r>
              <a:rPr lang="en-US" altLang="en-US" smtClean="0"/>
              <a:t>Candidate for PM?</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265238"/>
            <a:ext cx="8358187" cy="56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7909" name="Text Box 5"/>
          <p:cNvSpPr txBox="1">
            <a:spLocks noChangeArrowheads="1"/>
          </p:cNvSpPr>
          <p:nvPr/>
        </p:nvSpPr>
        <p:spPr bwMode="auto">
          <a:xfrm>
            <a:off x="1295400" y="5414963"/>
            <a:ext cx="53689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pPr>
            <a:r>
              <a:rPr lang="en-US" altLang="en-US" b="1">
                <a:solidFill>
                  <a:srgbClr val="FFFF00"/>
                </a:solidFill>
                <a:latin typeface="Comic Sans MS" panose="030F0702030302020204" pitchFamily="66" charset="0"/>
              </a:rPr>
              <a:t>Minor surface defect</a:t>
            </a:r>
          </a:p>
          <a:p>
            <a:pPr>
              <a:spcBef>
                <a:spcPct val="0"/>
              </a:spcBef>
            </a:pPr>
            <a:r>
              <a:rPr lang="en-US" altLang="en-US" b="1">
                <a:solidFill>
                  <a:srgbClr val="FFFF00"/>
                </a:solidFill>
                <a:latin typeface="Comic Sans MS" panose="030F0702030302020204" pitchFamily="66" charset="0"/>
              </a:rPr>
              <a:t>No structural damage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7909">
                                            <p:txEl>
                                              <p:pRg st="0" end="0"/>
                                            </p:txEl>
                                          </p:spTgt>
                                        </p:tgtEl>
                                        <p:attrNameLst>
                                          <p:attrName>style.visibility</p:attrName>
                                        </p:attrNameLst>
                                      </p:cBhvr>
                                      <p:to>
                                        <p:strVal val="visible"/>
                                      </p:to>
                                    </p:set>
                                    <p:anim calcmode="lin" valueType="num">
                                      <p:cBhvr additive="base">
                                        <p:cTn id="7" dur="500" fill="hold"/>
                                        <p:tgtEl>
                                          <p:spTgt spid="5079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7909">
                                            <p:txEl>
                                              <p:pRg st="1" end="1"/>
                                            </p:txEl>
                                          </p:spTgt>
                                        </p:tgtEl>
                                        <p:attrNameLst>
                                          <p:attrName>style.visibility</p:attrName>
                                        </p:attrNameLst>
                                      </p:cBhvr>
                                      <p:to>
                                        <p:strVal val="visible"/>
                                      </p:to>
                                    </p:set>
                                    <p:anim calcmode="lin" valueType="num">
                                      <p:cBhvr additive="base">
                                        <p:cTn id="13" dur="500" fill="hold"/>
                                        <p:tgtEl>
                                          <p:spTgt spid="50790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790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1143000"/>
          </a:xfrm>
        </p:spPr>
        <p:txBody>
          <a:bodyPr/>
          <a:lstStyle/>
          <a:p>
            <a:pPr eaLnBrk="1" hangingPunct="1"/>
            <a:r>
              <a:rPr lang="en-US" altLang="en-US" smtClean="0"/>
              <a:t>“Good Candidates” for PM</a:t>
            </a:r>
          </a:p>
        </p:txBody>
      </p:sp>
      <p:sp>
        <p:nvSpPr>
          <p:cNvPr id="509955" name="Rectangle 3"/>
          <p:cNvSpPr>
            <a:spLocks noGrp="1" noChangeArrowheads="1"/>
          </p:cNvSpPr>
          <p:nvPr>
            <p:ph type="body" idx="1"/>
          </p:nvPr>
        </p:nvSpPr>
        <p:spPr>
          <a:xfrm>
            <a:off x="0" y="1331913"/>
            <a:ext cx="9144000" cy="4794250"/>
          </a:xfrm>
        </p:spPr>
        <p:txBody>
          <a:bodyPr/>
          <a:lstStyle/>
          <a:p>
            <a:pPr lvl="1" eaLnBrk="1" hangingPunct="1"/>
            <a:r>
              <a:rPr lang="en-US" altLang="en-US" sz="4000" smtClean="0"/>
              <a:t>No structural damage</a:t>
            </a:r>
          </a:p>
          <a:p>
            <a:pPr lvl="1" eaLnBrk="1" hangingPunct="1"/>
            <a:r>
              <a:rPr lang="en-US" altLang="en-US" sz="4000" smtClean="0"/>
              <a:t>Minimal distress (extent &amp; severity)</a:t>
            </a:r>
          </a:p>
          <a:p>
            <a:pPr lvl="1" eaLnBrk="1" hangingPunct="1"/>
            <a:r>
              <a:rPr lang="en-US" altLang="en-US" sz="4000" smtClean="0"/>
              <a:t>Relatively young in age</a:t>
            </a:r>
          </a:p>
          <a:p>
            <a:pPr lvl="1" eaLnBrk="1" hangingPunct="1"/>
            <a:r>
              <a:rPr lang="en-US" altLang="en-US" sz="4000" smtClean="0"/>
              <a:t>Few historical problems with similar projects</a:t>
            </a:r>
          </a:p>
        </p:txBody>
      </p:sp>
      <p:sp>
        <p:nvSpPr>
          <p:cNvPr id="509956" name="Text Box 4"/>
          <p:cNvSpPr txBox="1">
            <a:spLocks noChangeArrowheads="1"/>
          </p:cNvSpPr>
          <p:nvPr/>
        </p:nvSpPr>
        <p:spPr bwMode="blackWhite">
          <a:xfrm>
            <a:off x="966788" y="5102225"/>
            <a:ext cx="7115175" cy="1368425"/>
          </a:xfrm>
          <a:prstGeom prst="rect">
            <a:avLst/>
          </a:prstGeom>
          <a:noFill/>
          <a:ln w="57150">
            <a:solidFill>
              <a:srgbClr val="CC0000"/>
            </a:solidFill>
            <a:miter lim="800000"/>
            <a:headEnd/>
            <a:tailEnd/>
          </a:ln>
          <a:effectLst/>
          <a:extLst>
            <a:ext uri="{909E8E84-426E-40DD-AFC4-6F175D3DCCD1}">
              <a14:hiddenFill xmlns:a14="http://schemas.microsoft.com/office/drawing/2010/main">
                <a:solidFill>
                  <a:srgbClr val="0033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spcAft>
                <a:spcPct val="15000"/>
              </a:spcAft>
              <a:buClr>
                <a:schemeClr val="tx2"/>
              </a:buClr>
              <a:buFont typeface="Symbol" panose="05050102010706020507" pitchFamily="18" charset="2"/>
              <a:buNone/>
              <a:defRPr/>
            </a:pPr>
            <a:r>
              <a:rPr lang="en-US" altLang="en-US" sz="4000" i="1">
                <a:solidFill>
                  <a:srgbClr val="FFFF00"/>
                </a:solidFill>
                <a:effectLst>
                  <a:outerShdw blurRad="38100" dist="38100" dir="2700000" algn="tl">
                    <a:srgbClr val="000000"/>
                  </a:outerShdw>
                </a:effectLst>
                <a:latin typeface="Arial" panose="020B0604020202020204" pitchFamily="34" charset="0"/>
              </a:rPr>
              <a:t>Estimate pavement condition </a:t>
            </a:r>
            <a:r>
              <a:rPr lang="en-US" altLang="en-US" sz="4000" i="1" u="sng">
                <a:solidFill>
                  <a:srgbClr val="FFFF00"/>
                </a:solidFill>
                <a:effectLst>
                  <a:outerShdw blurRad="38100" dist="38100" dir="2700000" algn="tl">
                    <a:srgbClr val="000000"/>
                  </a:outerShdw>
                </a:effectLst>
                <a:latin typeface="Arial" panose="020B0604020202020204" pitchFamily="34" charset="0"/>
              </a:rPr>
              <a:t>and</a:t>
            </a:r>
            <a:r>
              <a:rPr lang="en-US" altLang="en-US" sz="4000" i="1">
                <a:solidFill>
                  <a:srgbClr val="FFFF00"/>
                </a:solidFill>
                <a:effectLst>
                  <a:outerShdw blurRad="38100" dist="38100" dir="2700000" algn="tl">
                    <a:srgbClr val="000000"/>
                  </a:outerShdw>
                </a:effectLst>
                <a:latin typeface="Arial" panose="020B0604020202020204" pitchFamily="34" charset="0"/>
              </a:rPr>
              <a:t> future performance!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anim calcmode="lin" valueType="num">
                                      <p:cBhvr>
                                        <p:cTn id="7" dur="500" fill="hold"/>
                                        <p:tgtEl>
                                          <p:spTgt spid="509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995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09955">
                                            <p:txEl>
                                              <p:pRg st="1" end="1"/>
                                            </p:txEl>
                                          </p:spTgt>
                                        </p:tgtEl>
                                        <p:attrNameLst>
                                          <p:attrName>style.visibility</p:attrName>
                                        </p:attrNameLst>
                                      </p:cBhvr>
                                      <p:to>
                                        <p:strVal val="visible"/>
                                      </p:to>
                                    </p:set>
                                    <p:anim calcmode="lin" valueType="num">
                                      <p:cBhvr>
                                        <p:cTn id="11" dur="500" fill="hold"/>
                                        <p:tgtEl>
                                          <p:spTgt spid="50995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09955">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509955">
                                            <p:txEl>
                                              <p:pRg st="2" end="2"/>
                                            </p:txEl>
                                          </p:spTgt>
                                        </p:tgtEl>
                                        <p:attrNameLst>
                                          <p:attrName>style.visibility</p:attrName>
                                        </p:attrNameLst>
                                      </p:cBhvr>
                                      <p:to>
                                        <p:strVal val="visible"/>
                                      </p:to>
                                    </p:set>
                                    <p:anim calcmode="lin" valueType="num">
                                      <p:cBhvr>
                                        <p:cTn id="15" dur="500" fill="hold"/>
                                        <p:tgtEl>
                                          <p:spTgt spid="50995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09955">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509955">
                                            <p:txEl>
                                              <p:pRg st="3" end="3"/>
                                            </p:txEl>
                                          </p:spTgt>
                                        </p:tgtEl>
                                        <p:attrNameLst>
                                          <p:attrName>style.visibility</p:attrName>
                                        </p:attrNameLst>
                                      </p:cBhvr>
                                      <p:to>
                                        <p:strVal val="visible"/>
                                      </p:to>
                                    </p:set>
                                    <p:anim calcmode="lin" valueType="num">
                                      <p:cBhvr>
                                        <p:cTn id="19" dur="500" fill="hold"/>
                                        <p:tgtEl>
                                          <p:spTgt spid="50995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0995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09956"/>
                                        </p:tgtEl>
                                        <p:attrNameLst>
                                          <p:attrName>style.visibility</p:attrName>
                                        </p:attrNameLst>
                                      </p:cBhvr>
                                      <p:to>
                                        <p:strVal val="visible"/>
                                      </p:to>
                                    </p:set>
                                    <p:anim calcmode="lin" valueType="num">
                                      <p:cBhvr>
                                        <p:cTn id="25" dur="1000" fill="hold"/>
                                        <p:tgtEl>
                                          <p:spTgt spid="509956"/>
                                        </p:tgtEl>
                                        <p:attrNameLst>
                                          <p:attrName>ppt_w</p:attrName>
                                        </p:attrNameLst>
                                      </p:cBhvr>
                                      <p:tavLst>
                                        <p:tav tm="0">
                                          <p:val>
                                            <p:fltVal val="0"/>
                                          </p:val>
                                        </p:tav>
                                        <p:tav tm="100000">
                                          <p:val>
                                            <p:strVal val="#ppt_w"/>
                                          </p:val>
                                        </p:tav>
                                      </p:tavLst>
                                    </p:anim>
                                    <p:anim calcmode="lin" valueType="num">
                                      <p:cBhvr>
                                        <p:cTn id="26" dur="1000" fill="hold"/>
                                        <p:tgtEl>
                                          <p:spTgt spid="509956"/>
                                        </p:tgtEl>
                                        <p:attrNameLst>
                                          <p:attrName>ppt_h</p:attrName>
                                        </p:attrNameLst>
                                      </p:cBhvr>
                                      <p:tavLst>
                                        <p:tav tm="0">
                                          <p:val>
                                            <p:fltVal val="0"/>
                                          </p:val>
                                        </p:tav>
                                        <p:tav tm="100000">
                                          <p:val>
                                            <p:strVal val="#ppt_h"/>
                                          </p:val>
                                        </p:tav>
                                      </p:tavLst>
                                    </p:anim>
                                    <p:anim calcmode="lin" valueType="num">
                                      <p:cBhvr>
                                        <p:cTn id="27" dur="1000" fill="hold"/>
                                        <p:tgtEl>
                                          <p:spTgt spid="50995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099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utoUpdateAnimBg="0"/>
      <p:bldP spid="50995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457200"/>
            <a:ext cx="7772400" cy="762000"/>
          </a:xfrm>
        </p:spPr>
        <p:txBody>
          <a:bodyPr/>
          <a:lstStyle/>
          <a:p>
            <a:pPr eaLnBrk="1" hangingPunct="1"/>
            <a:r>
              <a:rPr lang="en-US" altLang="en-US" smtClean="0"/>
              <a:t>Objectives</a:t>
            </a:r>
          </a:p>
        </p:txBody>
      </p:sp>
      <p:sp>
        <p:nvSpPr>
          <p:cNvPr id="233475" name="Rectangle 3"/>
          <p:cNvSpPr>
            <a:spLocks noGrp="1" noChangeArrowheads="1"/>
          </p:cNvSpPr>
          <p:nvPr>
            <p:ph type="body" idx="1"/>
          </p:nvPr>
        </p:nvSpPr>
        <p:spPr>
          <a:xfrm>
            <a:off x="381000" y="1219200"/>
            <a:ext cx="8458200" cy="5316538"/>
          </a:xfrm>
        </p:spPr>
        <p:txBody>
          <a:bodyPr/>
          <a:lstStyle/>
          <a:p>
            <a:pPr eaLnBrk="1" hangingPunct="1">
              <a:lnSpc>
                <a:spcPct val="130000"/>
              </a:lnSpc>
            </a:pPr>
            <a:r>
              <a:rPr lang="en-US" dirty="0"/>
              <a:t>C</a:t>
            </a:r>
            <a:r>
              <a:rPr lang="en-US" dirty="0" smtClean="0"/>
              <a:t>oncept </a:t>
            </a:r>
            <a:r>
              <a:rPr lang="en-US" dirty="0"/>
              <a:t>of preventive </a:t>
            </a:r>
            <a:r>
              <a:rPr lang="en-US" dirty="0" smtClean="0"/>
              <a:t>maintenance</a:t>
            </a:r>
          </a:p>
          <a:p>
            <a:pPr eaLnBrk="1" hangingPunct="1">
              <a:lnSpc>
                <a:spcPct val="130000"/>
              </a:lnSpc>
            </a:pPr>
            <a:r>
              <a:rPr lang="en-US" dirty="0" smtClean="0"/>
              <a:t>Selection </a:t>
            </a:r>
            <a:r>
              <a:rPr lang="en-US" dirty="0"/>
              <a:t>of most cost-effective maintenance </a:t>
            </a:r>
            <a:r>
              <a:rPr lang="en-US" dirty="0" smtClean="0"/>
              <a:t>treatment</a:t>
            </a:r>
          </a:p>
          <a:p>
            <a:pPr eaLnBrk="1" hangingPunct="1">
              <a:lnSpc>
                <a:spcPct val="130000"/>
              </a:lnSpc>
            </a:pPr>
            <a:r>
              <a:rPr lang="en-US" dirty="0" smtClean="0"/>
              <a:t>Maintenance materials</a:t>
            </a:r>
          </a:p>
          <a:p>
            <a:pPr eaLnBrk="1" hangingPunct="1">
              <a:lnSpc>
                <a:spcPct val="130000"/>
              </a:lnSpc>
            </a:pPr>
            <a:r>
              <a:rPr lang="en-US" dirty="0" smtClean="0"/>
              <a:t>Maintenance </a:t>
            </a:r>
            <a:r>
              <a:rPr lang="en-US" dirty="0"/>
              <a:t>treatments for both asphalt and concrete pavements</a:t>
            </a:r>
            <a:endParaRPr lang="en-US" alt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 calcmode="lin" valueType="num">
                                      <p:cBhvr additive="base">
                                        <p:cTn id="7" dur="500" fill="hold"/>
                                        <p:tgtEl>
                                          <p:spTgt spid="233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3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75">
                                            <p:txEl>
                                              <p:pRg st="1" end="1"/>
                                            </p:txEl>
                                          </p:spTgt>
                                        </p:tgtEl>
                                        <p:attrNameLst>
                                          <p:attrName>style.visibility</p:attrName>
                                        </p:attrNameLst>
                                      </p:cBhvr>
                                      <p:to>
                                        <p:strVal val="visible"/>
                                      </p:to>
                                    </p:set>
                                    <p:anim calcmode="lin" valueType="num">
                                      <p:cBhvr additive="base">
                                        <p:cTn id="13" dur="500" fill="hold"/>
                                        <p:tgtEl>
                                          <p:spTgt spid="233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3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3475">
                                            <p:txEl>
                                              <p:pRg st="2" end="2"/>
                                            </p:txEl>
                                          </p:spTgt>
                                        </p:tgtEl>
                                        <p:attrNameLst>
                                          <p:attrName>style.visibility</p:attrName>
                                        </p:attrNameLst>
                                      </p:cBhvr>
                                      <p:to>
                                        <p:strVal val="visible"/>
                                      </p:to>
                                    </p:set>
                                    <p:anim calcmode="lin" valueType="num">
                                      <p:cBhvr additive="base">
                                        <p:cTn id="19" dur="500" fill="hold"/>
                                        <p:tgtEl>
                                          <p:spTgt spid="233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3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3475">
                                            <p:txEl>
                                              <p:pRg st="3" end="3"/>
                                            </p:txEl>
                                          </p:spTgt>
                                        </p:tgtEl>
                                        <p:attrNameLst>
                                          <p:attrName>style.visibility</p:attrName>
                                        </p:attrNameLst>
                                      </p:cBhvr>
                                      <p:to>
                                        <p:strVal val="visible"/>
                                      </p:to>
                                    </p:set>
                                    <p:anim calcmode="lin" valueType="num">
                                      <p:cBhvr additive="base">
                                        <p:cTn id="25" dur="500" fill="hold"/>
                                        <p:tgtEl>
                                          <p:spTgt spid="2334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3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71450" y="214313"/>
            <a:ext cx="8782050" cy="1246187"/>
          </a:xfrm>
        </p:spPr>
        <p:txBody>
          <a:bodyPr/>
          <a:lstStyle/>
          <a:p>
            <a:pPr eaLnBrk="1" hangingPunct="1"/>
            <a:r>
              <a:rPr lang="en-US" altLang="en-US" sz="4000" smtClean="0"/>
              <a:t>How to Determine Condition</a:t>
            </a:r>
          </a:p>
        </p:txBody>
      </p:sp>
      <p:sp>
        <p:nvSpPr>
          <p:cNvPr id="512003" name="Rectangle 3"/>
          <p:cNvSpPr>
            <a:spLocks noGrp="1" noChangeArrowheads="1"/>
          </p:cNvSpPr>
          <p:nvPr>
            <p:ph type="body" idx="1"/>
          </p:nvPr>
        </p:nvSpPr>
        <p:spPr>
          <a:xfrm>
            <a:off x="0" y="1714500"/>
            <a:ext cx="9144000" cy="4435475"/>
          </a:xfrm>
        </p:spPr>
        <p:txBody>
          <a:bodyPr/>
          <a:lstStyle/>
          <a:p>
            <a:pPr eaLnBrk="1" hangingPunct="1">
              <a:spcAft>
                <a:spcPct val="20000"/>
              </a:spcAft>
            </a:pPr>
            <a:r>
              <a:rPr lang="en-US" altLang="en-US" sz="3700" smtClean="0"/>
              <a:t>Conduct surveys</a:t>
            </a:r>
          </a:p>
          <a:p>
            <a:pPr lvl="2" eaLnBrk="1" hangingPunct="1">
              <a:spcAft>
                <a:spcPct val="20000"/>
              </a:spcAft>
            </a:pPr>
            <a:r>
              <a:rPr lang="en-US" altLang="en-US" sz="3700" smtClean="0"/>
              <a:t>Type, extent, and severity of distress</a:t>
            </a:r>
          </a:p>
          <a:p>
            <a:pPr lvl="2" eaLnBrk="1" hangingPunct="1">
              <a:spcAft>
                <a:spcPct val="20000"/>
              </a:spcAft>
            </a:pPr>
            <a:r>
              <a:rPr lang="en-US" altLang="en-US" sz="3700" smtClean="0"/>
              <a:t>Identify </a:t>
            </a:r>
            <a:r>
              <a:rPr lang="en-US" altLang="en-US" sz="3700" i="1" smtClean="0"/>
              <a:t>poor</a:t>
            </a:r>
            <a:r>
              <a:rPr lang="en-US" altLang="en-US" sz="3700" smtClean="0"/>
              <a:t> PM candidates</a:t>
            </a:r>
          </a:p>
          <a:p>
            <a:pPr eaLnBrk="1" hangingPunct="1">
              <a:spcAft>
                <a:spcPct val="20000"/>
              </a:spcAft>
            </a:pPr>
            <a:r>
              <a:rPr lang="en-US" altLang="en-US" sz="3700" smtClean="0"/>
              <a:t>Additional information / historical records</a:t>
            </a:r>
          </a:p>
          <a:p>
            <a:pPr eaLnBrk="1" hangingPunct="1">
              <a:spcAft>
                <a:spcPct val="20000"/>
              </a:spcAft>
            </a:pPr>
            <a:r>
              <a:rPr lang="en-US" altLang="en-US" sz="3700" smtClean="0"/>
              <a:t>Engineering judgment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 calcmode="lin" valueType="num">
                                      <p:cBhvr additive="base">
                                        <p:cTn id="7" dur="500" fill="hold"/>
                                        <p:tgtEl>
                                          <p:spTgt spid="512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003">
                                            <p:txEl>
                                              <p:pRg st="1" end="1"/>
                                            </p:txEl>
                                          </p:spTgt>
                                        </p:tgtEl>
                                        <p:attrNameLst>
                                          <p:attrName>style.visibility</p:attrName>
                                        </p:attrNameLst>
                                      </p:cBhvr>
                                      <p:to>
                                        <p:strVal val="visible"/>
                                      </p:to>
                                    </p:set>
                                    <p:anim calcmode="lin" valueType="num">
                                      <p:cBhvr additive="base">
                                        <p:cTn id="11" dur="500" fill="hold"/>
                                        <p:tgtEl>
                                          <p:spTgt spid="5120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0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2003">
                                            <p:txEl>
                                              <p:pRg st="2" end="2"/>
                                            </p:txEl>
                                          </p:spTgt>
                                        </p:tgtEl>
                                        <p:attrNameLst>
                                          <p:attrName>style.visibility</p:attrName>
                                        </p:attrNameLst>
                                      </p:cBhvr>
                                      <p:to>
                                        <p:strVal val="visible"/>
                                      </p:to>
                                    </p:set>
                                    <p:anim calcmode="lin" valueType="num">
                                      <p:cBhvr additive="base">
                                        <p:cTn id="15" dur="500" fill="hold"/>
                                        <p:tgtEl>
                                          <p:spTgt spid="5120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0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12003">
                                            <p:txEl>
                                              <p:pRg st="3" end="3"/>
                                            </p:txEl>
                                          </p:spTgt>
                                        </p:tgtEl>
                                        <p:attrNameLst>
                                          <p:attrName>style.visibility</p:attrName>
                                        </p:attrNameLst>
                                      </p:cBhvr>
                                      <p:to>
                                        <p:strVal val="visible"/>
                                      </p:to>
                                    </p:set>
                                    <p:anim calcmode="lin" valueType="num">
                                      <p:cBhvr additive="base">
                                        <p:cTn id="21" dur="500" fill="hold"/>
                                        <p:tgtEl>
                                          <p:spTgt spid="51200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0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12003">
                                            <p:txEl>
                                              <p:pRg st="4" end="4"/>
                                            </p:txEl>
                                          </p:spTgt>
                                        </p:tgtEl>
                                        <p:attrNameLst>
                                          <p:attrName>style.visibility</p:attrName>
                                        </p:attrNameLst>
                                      </p:cBhvr>
                                      <p:to>
                                        <p:strVal val="visible"/>
                                      </p:to>
                                    </p:set>
                                    <p:anim calcmode="lin" valueType="num">
                                      <p:cBhvr additive="base">
                                        <p:cTn id="27" dur="500" fill="hold"/>
                                        <p:tgtEl>
                                          <p:spTgt spid="51200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0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28663" y="168275"/>
            <a:ext cx="77724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eaLnBrk="1" hangingPunct="1">
              <a:spcBef>
                <a:spcPct val="0"/>
              </a:spcBef>
              <a:buFontTx/>
              <a:buNone/>
            </a:pPr>
            <a:r>
              <a:rPr lang="en-US" altLang="en-US" sz="4400" dirty="0">
                <a:latin typeface="Comic Sans MS" panose="030F0702030302020204" pitchFamily="66" charset="0"/>
              </a:rPr>
              <a:t>Knees and Elbows </a:t>
            </a:r>
            <a:r>
              <a:rPr lang="en-US" altLang="en-US" sz="4400" dirty="0" smtClean="0">
                <a:latin typeface="Comic Sans MS" panose="030F0702030302020204" pitchFamily="66" charset="0"/>
              </a:rPr>
              <a:t>Survey !!!</a:t>
            </a:r>
            <a:endParaRPr lang="en-US" altLang="en-US" sz="4400" dirty="0">
              <a:latin typeface="Comic Sans MS" panose="030F0702030302020204" pitchFamily="66" charset="0"/>
            </a:endParaRP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414463"/>
            <a:ext cx="93726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914400"/>
          </a:xfrm>
        </p:spPr>
        <p:txBody>
          <a:bodyPr/>
          <a:lstStyle/>
          <a:p>
            <a:pPr eaLnBrk="1" hangingPunct="1"/>
            <a:r>
              <a:rPr lang="en-US" altLang="en-US" smtClean="0"/>
              <a:t>When?</a:t>
            </a:r>
          </a:p>
        </p:txBody>
      </p:sp>
      <p:pic>
        <p:nvPicPr>
          <p:cNvPr id="34819"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143000"/>
            <a:ext cx="9144000" cy="5419725"/>
          </a:xfrm>
          <a:noFill/>
        </p:spPr>
      </p:pic>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8690" name="Group 2"/>
          <p:cNvGrpSpPr>
            <a:grpSpLocks/>
          </p:cNvGrpSpPr>
          <p:nvPr/>
        </p:nvGrpSpPr>
        <p:grpSpPr bwMode="auto">
          <a:xfrm>
            <a:off x="5792788" y="2436813"/>
            <a:ext cx="2028825" cy="1514475"/>
            <a:chOff x="2841" y="1568"/>
            <a:chExt cx="2043" cy="1148"/>
          </a:xfrm>
        </p:grpSpPr>
        <p:sp>
          <p:nvSpPr>
            <p:cNvPr id="35863" name="Line 3"/>
            <p:cNvSpPr>
              <a:spLocks noChangeShapeType="1"/>
            </p:cNvSpPr>
            <p:nvPr/>
          </p:nvSpPr>
          <p:spPr bwMode="auto">
            <a:xfrm>
              <a:off x="2850" y="1596"/>
              <a:ext cx="0" cy="1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4" name="Freeform 4"/>
            <p:cNvSpPr>
              <a:spLocks/>
            </p:cNvSpPr>
            <p:nvPr/>
          </p:nvSpPr>
          <p:spPr bwMode="auto">
            <a:xfrm>
              <a:off x="2841" y="1568"/>
              <a:ext cx="2043" cy="1148"/>
            </a:xfrm>
            <a:custGeom>
              <a:avLst/>
              <a:gdLst>
                <a:gd name="T0" fmla="*/ 0 w 2043"/>
                <a:gd name="T1" fmla="*/ 23 h 1148"/>
                <a:gd name="T2" fmla="*/ 532 w 2043"/>
                <a:gd name="T3" fmla="*/ 146 h 1148"/>
                <a:gd name="T4" fmla="*/ 1513 w 2043"/>
                <a:gd name="T5" fmla="*/ 897 h 1148"/>
                <a:gd name="T6" fmla="*/ 2043 w 2043"/>
                <a:gd name="T7" fmla="*/ 1148 h 1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43" h="1148">
                  <a:moveTo>
                    <a:pt x="0" y="23"/>
                  </a:moveTo>
                  <a:cubicBezTo>
                    <a:pt x="89" y="44"/>
                    <a:pt x="280" y="0"/>
                    <a:pt x="532" y="146"/>
                  </a:cubicBezTo>
                  <a:cubicBezTo>
                    <a:pt x="784" y="292"/>
                    <a:pt x="1261" y="730"/>
                    <a:pt x="1513" y="897"/>
                  </a:cubicBezTo>
                  <a:cubicBezTo>
                    <a:pt x="1765" y="1064"/>
                    <a:pt x="1933" y="1096"/>
                    <a:pt x="2043" y="1148"/>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5843" name="Text Box 5"/>
          <p:cNvSpPr txBox="1">
            <a:spLocks noChangeArrowheads="1"/>
          </p:cNvSpPr>
          <p:nvPr/>
        </p:nvSpPr>
        <p:spPr bwMode="auto">
          <a:xfrm>
            <a:off x="0" y="3225800"/>
            <a:ext cx="21209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a:spcBef>
                <a:spcPct val="0"/>
              </a:spcBef>
              <a:buFontTx/>
              <a:buNone/>
            </a:pPr>
            <a:r>
              <a:rPr lang="en-US" altLang="en-US" sz="2800" b="1">
                <a:latin typeface="Comic Sans MS" panose="030F0702030302020204" pitchFamily="66" charset="0"/>
              </a:rPr>
              <a:t>Pavement</a:t>
            </a:r>
          </a:p>
          <a:p>
            <a:pPr algn="ctr">
              <a:spcBef>
                <a:spcPct val="0"/>
              </a:spcBef>
              <a:buFontTx/>
              <a:buNone/>
            </a:pPr>
            <a:r>
              <a:rPr lang="en-US" altLang="en-US" sz="2800" b="1">
                <a:latin typeface="Comic Sans MS" panose="030F0702030302020204" pitchFamily="66" charset="0"/>
              </a:rPr>
              <a:t>Condition</a:t>
            </a:r>
          </a:p>
        </p:txBody>
      </p:sp>
      <p:sp>
        <p:nvSpPr>
          <p:cNvPr id="35844" name="Line 6"/>
          <p:cNvSpPr>
            <a:spLocks noChangeShapeType="1"/>
          </p:cNvSpPr>
          <p:nvPr/>
        </p:nvSpPr>
        <p:spPr bwMode="auto">
          <a:xfrm>
            <a:off x="2139950" y="5959475"/>
            <a:ext cx="6013450"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Text Box 7"/>
          <p:cNvSpPr txBox="1">
            <a:spLocks noChangeArrowheads="1"/>
          </p:cNvSpPr>
          <p:nvPr/>
        </p:nvSpPr>
        <p:spPr bwMode="auto">
          <a:xfrm>
            <a:off x="3829050" y="6067425"/>
            <a:ext cx="254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b="1">
                <a:latin typeface="Comic Sans MS" panose="030F0702030302020204" pitchFamily="66" charset="0"/>
              </a:rPr>
              <a:t>Time (Years) </a:t>
            </a:r>
          </a:p>
        </p:txBody>
      </p:sp>
      <p:sp>
        <p:nvSpPr>
          <p:cNvPr id="35846" name="Freeform 8"/>
          <p:cNvSpPr>
            <a:spLocks/>
          </p:cNvSpPr>
          <p:nvPr/>
        </p:nvSpPr>
        <p:spPr bwMode="auto">
          <a:xfrm>
            <a:off x="2155825" y="2076450"/>
            <a:ext cx="5616575" cy="3205163"/>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Text Box 9"/>
          <p:cNvSpPr txBox="1">
            <a:spLocks noChangeArrowheads="1"/>
          </p:cNvSpPr>
          <p:nvPr/>
        </p:nvSpPr>
        <p:spPr bwMode="auto">
          <a:xfrm>
            <a:off x="1997075" y="992188"/>
            <a:ext cx="2592388"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a:spcBef>
                <a:spcPct val="0"/>
              </a:spcBef>
              <a:buFontTx/>
              <a:buNone/>
            </a:pPr>
            <a:r>
              <a:rPr lang="en-US" altLang="en-US" sz="2800">
                <a:latin typeface="Comic Sans MS" panose="030F0702030302020204" pitchFamily="66" charset="0"/>
              </a:rPr>
              <a:t>Preventive </a:t>
            </a:r>
          </a:p>
          <a:p>
            <a:pPr algn="ctr">
              <a:lnSpc>
                <a:spcPct val="80000"/>
              </a:lnSpc>
              <a:spcBef>
                <a:spcPct val="0"/>
              </a:spcBef>
              <a:buFontTx/>
              <a:buNone/>
            </a:pPr>
            <a:r>
              <a:rPr lang="en-US" altLang="en-US" sz="2800">
                <a:latin typeface="Comic Sans MS" panose="030F0702030302020204" pitchFamily="66" charset="0"/>
              </a:rPr>
              <a:t>Maintenance</a:t>
            </a:r>
          </a:p>
        </p:txBody>
      </p:sp>
      <p:sp>
        <p:nvSpPr>
          <p:cNvPr id="35848" name="Line 10"/>
          <p:cNvSpPr>
            <a:spLocks noChangeShapeType="1"/>
          </p:cNvSpPr>
          <p:nvPr/>
        </p:nvSpPr>
        <p:spPr bwMode="auto">
          <a:xfrm>
            <a:off x="4235450" y="1762125"/>
            <a:ext cx="0" cy="11985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9" name="Line 11"/>
          <p:cNvSpPr>
            <a:spLocks noChangeShapeType="1"/>
          </p:cNvSpPr>
          <p:nvPr/>
        </p:nvSpPr>
        <p:spPr bwMode="auto">
          <a:xfrm>
            <a:off x="2192338" y="1895475"/>
            <a:ext cx="2043112"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0" name="Text Box 12"/>
          <p:cNvSpPr txBox="1">
            <a:spLocks noChangeArrowheads="1"/>
          </p:cNvSpPr>
          <p:nvPr/>
        </p:nvSpPr>
        <p:spPr bwMode="auto">
          <a:xfrm>
            <a:off x="1030288" y="1963738"/>
            <a:ext cx="11160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a:solidFill>
                  <a:schemeClr val="tx2"/>
                </a:solidFill>
                <a:latin typeface="Comic Sans MS" panose="030F0702030302020204" pitchFamily="66" charset="0"/>
              </a:rPr>
              <a:t>Good </a:t>
            </a:r>
          </a:p>
        </p:txBody>
      </p:sp>
      <p:sp>
        <p:nvSpPr>
          <p:cNvPr id="35851" name="Text Box 13"/>
          <p:cNvSpPr txBox="1">
            <a:spLocks noChangeArrowheads="1"/>
          </p:cNvSpPr>
          <p:nvPr/>
        </p:nvSpPr>
        <p:spPr bwMode="auto">
          <a:xfrm>
            <a:off x="1073150" y="5197475"/>
            <a:ext cx="1022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a:solidFill>
                  <a:schemeClr val="tx2"/>
                </a:solidFill>
                <a:latin typeface="Comic Sans MS" panose="030F0702030302020204" pitchFamily="66" charset="0"/>
              </a:rPr>
              <a:t>Poor </a:t>
            </a:r>
          </a:p>
        </p:txBody>
      </p:sp>
      <p:sp>
        <p:nvSpPr>
          <p:cNvPr id="35852" name="Rectangle 14"/>
          <p:cNvSpPr>
            <a:spLocks noGrp="1" noChangeArrowheads="1"/>
          </p:cNvSpPr>
          <p:nvPr>
            <p:ph type="title"/>
          </p:nvPr>
        </p:nvSpPr>
        <p:spPr>
          <a:xfrm>
            <a:off x="457200" y="228600"/>
            <a:ext cx="8229600" cy="796925"/>
          </a:xfrm>
        </p:spPr>
        <p:txBody>
          <a:bodyPr/>
          <a:lstStyle/>
          <a:p>
            <a:pPr eaLnBrk="1" hangingPunct="1"/>
            <a:r>
              <a:rPr lang="en-US" altLang="en-US" smtClean="0"/>
              <a:t>What will PM Do?</a:t>
            </a:r>
          </a:p>
        </p:txBody>
      </p:sp>
      <p:sp>
        <p:nvSpPr>
          <p:cNvPr id="35853" name="Line 15"/>
          <p:cNvSpPr>
            <a:spLocks noChangeShapeType="1"/>
          </p:cNvSpPr>
          <p:nvPr/>
        </p:nvSpPr>
        <p:spPr bwMode="auto">
          <a:xfrm flipH="1">
            <a:off x="2151063" y="1574800"/>
            <a:ext cx="15875" cy="4379913"/>
          </a:xfrm>
          <a:prstGeom prst="line">
            <a:avLst/>
          </a:prstGeom>
          <a:noFill/>
          <a:ln w="38100">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8704" name="Group 16"/>
          <p:cNvGrpSpPr>
            <a:grpSpLocks/>
          </p:cNvGrpSpPr>
          <p:nvPr/>
        </p:nvGrpSpPr>
        <p:grpSpPr bwMode="auto">
          <a:xfrm>
            <a:off x="3090863" y="2081213"/>
            <a:ext cx="876300" cy="200025"/>
            <a:chOff x="2337" y="1581"/>
            <a:chExt cx="237" cy="66"/>
          </a:xfrm>
        </p:grpSpPr>
        <p:sp>
          <p:nvSpPr>
            <p:cNvPr id="35861" name="Line 17"/>
            <p:cNvSpPr>
              <a:spLocks noChangeShapeType="1"/>
            </p:cNvSpPr>
            <p:nvPr/>
          </p:nvSpPr>
          <p:spPr bwMode="auto">
            <a:xfrm>
              <a:off x="2343" y="1581"/>
              <a:ext cx="0" cy="4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2" name="Freeform 18"/>
            <p:cNvSpPr>
              <a:spLocks/>
            </p:cNvSpPr>
            <p:nvPr/>
          </p:nvSpPr>
          <p:spPr bwMode="auto">
            <a:xfrm>
              <a:off x="2337" y="1581"/>
              <a:ext cx="237" cy="66"/>
            </a:xfrm>
            <a:custGeom>
              <a:avLst/>
              <a:gdLst>
                <a:gd name="T0" fmla="*/ 0 w 384"/>
                <a:gd name="T1" fmla="*/ 0 h 132"/>
                <a:gd name="T2" fmla="*/ 27 w 384"/>
                <a:gd name="T3" fmla="*/ 2 h 132"/>
                <a:gd name="T4" fmla="*/ 56 w 384"/>
                <a:gd name="T5" fmla="*/ 9 h 132"/>
                <a:gd name="T6" fmla="*/ 0 60000 65536"/>
                <a:gd name="T7" fmla="*/ 0 60000 65536"/>
                <a:gd name="T8" fmla="*/ 0 60000 65536"/>
              </a:gdLst>
              <a:ahLst/>
              <a:cxnLst>
                <a:cxn ang="T6">
                  <a:pos x="T0" y="T1"/>
                </a:cxn>
                <a:cxn ang="T7">
                  <a:pos x="T2" y="T3"/>
                </a:cxn>
                <a:cxn ang="T8">
                  <a:pos x="T4" y="T5"/>
                </a:cxn>
              </a:cxnLst>
              <a:rect l="0" t="0" r="r" b="b"/>
              <a:pathLst>
                <a:path w="384" h="132">
                  <a:moveTo>
                    <a:pt x="0" y="0"/>
                  </a:moveTo>
                  <a:cubicBezTo>
                    <a:pt x="62" y="1"/>
                    <a:pt x="125" y="2"/>
                    <a:pt x="189" y="24"/>
                  </a:cubicBezTo>
                  <a:cubicBezTo>
                    <a:pt x="253" y="46"/>
                    <a:pt x="351" y="114"/>
                    <a:pt x="384" y="132"/>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8707" name="Group 19"/>
          <p:cNvGrpSpPr>
            <a:grpSpLocks/>
          </p:cNvGrpSpPr>
          <p:nvPr/>
        </p:nvGrpSpPr>
        <p:grpSpPr bwMode="auto">
          <a:xfrm>
            <a:off x="3927475" y="2112963"/>
            <a:ext cx="965200" cy="368300"/>
            <a:chOff x="2560" y="1593"/>
            <a:chExt cx="294" cy="132"/>
          </a:xfrm>
        </p:grpSpPr>
        <p:sp>
          <p:nvSpPr>
            <p:cNvPr id="35859" name="Line 20"/>
            <p:cNvSpPr>
              <a:spLocks noChangeShapeType="1"/>
            </p:cNvSpPr>
            <p:nvPr/>
          </p:nvSpPr>
          <p:spPr bwMode="auto">
            <a:xfrm>
              <a:off x="2568" y="1593"/>
              <a:ext cx="1" cy="6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0" name="Freeform 21"/>
            <p:cNvSpPr>
              <a:spLocks/>
            </p:cNvSpPr>
            <p:nvPr/>
          </p:nvSpPr>
          <p:spPr bwMode="auto">
            <a:xfrm>
              <a:off x="2560" y="1593"/>
              <a:ext cx="294" cy="132"/>
            </a:xfrm>
            <a:custGeom>
              <a:avLst/>
              <a:gdLst>
                <a:gd name="T0" fmla="*/ 0 w 384"/>
                <a:gd name="T1" fmla="*/ 0 h 132"/>
                <a:gd name="T2" fmla="*/ 65 w 384"/>
                <a:gd name="T3" fmla="*/ 24 h 132"/>
                <a:gd name="T4" fmla="*/ 132 w 384"/>
                <a:gd name="T5" fmla="*/ 132 h 132"/>
                <a:gd name="T6" fmla="*/ 0 60000 65536"/>
                <a:gd name="T7" fmla="*/ 0 60000 65536"/>
                <a:gd name="T8" fmla="*/ 0 60000 65536"/>
              </a:gdLst>
              <a:ahLst/>
              <a:cxnLst>
                <a:cxn ang="T6">
                  <a:pos x="T0" y="T1"/>
                </a:cxn>
                <a:cxn ang="T7">
                  <a:pos x="T2" y="T3"/>
                </a:cxn>
                <a:cxn ang="T8">
                  <a:pos x="T4" y="T5"/>
                </a:cxn>
              </a:cxnLst>
              <a:rect l="0" t="0" r="r" b="b"/>
              <a:pathLst>
                <a:path w="384" h="132">
                  <a:moveTo>
                    <a:pt x="0" y="0"/>
                  </a:moveTo>
                  <a:cubicBezTo>
                    <a:pt x="62" y="1"/>
                    <a:pt x="125" y="2"/>
                    <a:pt x="189" y="24"/>
                  </a:cubicBezTo>
                  <a:cubicBezTo>
                    <a:pt x="253" y="46"/>
                    <a:pt x="351" y="114"/>
                    <a:pt x="384" y="132"/>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8710" name="Group 22"/>
          <p:cNvGrpSpPr>
            <a:grpSpLocks/>
          </p:cNvGrpSpPr>
          <p:nvPr/>
        </p:nvGrpSpPr>
        <p:grpSpPr bwMode="auto">
          <a:xfrm>
            <a:off x="4856163" y="2222500"/>
            <a:ext cx="955675" cy="458788"/>
            <a:chOff x="2560" y="1593"/>
            <a:chExt cx="294" cy="132"/>
          </a:xfrm>
        </p:grpSpPr>
        <p:sp>
          <p:nvSpPr>
            <p:cNvPr id="35857" name="Line 23"/>
            <p:cNvSpPr>
              <a:spLocks noChangeShapeType="1"/>
            </p:cNvSpPr>
            <p:nvPr/>
          </p:nvSpPr>
          <p:spPr bwMode="auto">
            <a:xfrm>
              <a:off x="2568" y="1593"/>
              <a:ext cx="1" cy="6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Freeform 24"/>
            <p:cNvSpPr>
              <a:spLocks/>
            </p:cNvSpPr>
            <p:nvPr/>
          </p:nvSpPr>
          <p:spPr bwMode="auto">
            <a:xfrm>
              <a:off x="2560" y="1593"/>
              <a:ext cx="294" cy="132"/>
            </a:xfrm>
            <a:custGeom>
              <a:avLst/>
              <a:gdLst>
                <a:gd name="T0" fmla="*/ 0 w 384"/>
                <a:gd name="T1" fmla="*/ 0 h 132"/>
                <a:gd name="T2" fmla="*/ 65 w 384"/>
                <a:gd name="T3" fmla="*/ 24 h 132"/>
                <a:gd name="T4" fmla="*/ 132 w 384"/>
                <a:gd name="T5" fmla="*/ 132 h 132"/>
                <a:gd name="T6" fmla="*/ 0 60000 65536"/>
                <a:gd name="T7" fmla="*/ 0 60000 65536"/>
                <a:gd name="T8" fmla="*/ 0 60000 65536"/>
              </a:gdLst>
              <a:ahLst/>
              <a:cxnLst>
                <a:cxn ang="T6">
                  <a:pos x="T0" y="T1"/>
                </a:cxn>
                <a:cxn ang="T7">
                  <a:pos x="T2" y="T3"/>
                </a:cxn>
                <a:cxn ang="T8">
                  <a:pos x="T4" y="T5"/>
                </a:cxn>
              </a:cxnLst>
              <a:rect l="0" t="0" r="r" b="b"/>
              <a:pathLst>
                <a:path w="384" h="132">
                  <a:moveTo>
                    <a:pt x="0" y="0"/>
                  </a:moveTo>
                  <a:cubicBezTo>
                    <a:pt x="62" y="1"/>
                    <a:pt x="125" y="2"/>
                    <a:pt x="189" y="24"/>
                  </a:cubicBezTo>
                  <a:cubicBezTo>
                    <a:pt x="253" y="46"/>
                    <a:pt x="351" y="114"/>
                    <a:pt x="384" y="132"/>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8704"/>
                                        </p:tgtEl>
                                        <p:attrNameLst>
                                          <p:attrName>style.visibility</p:attrName>
                                        </p:attrNameLst>
                                      </p:cBhvr>
                                      <p:to>
                                        <p:strVal val="visible"/>
                                      </p:to>
                                    </p:set>
                                    <p:animEffect transition="in" filter="wipe(left)">
                                      <p:cBhvr>
                                        <p:cTn id="7" dur="500"/>
                                        <p:tgtEl>
                                          <p:spTgt spid="4987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8707"/>
                                        </p:tgtEl>
                                        <p:attrNameLst>
                                          <p:attrName>style.visibility</p:attrName>
                                        </p:attrNameLst>
                                      </p:cBhvr>
                                      <p:to>
                                        <p:strVal val="visible"/>
                                      </p:to>
                                    </p:set>
                                    <p:animEffect transition="in" filter="wipe(left)">
                                      <p:cBhvr>
                                        <p:cTn id="12" dur="500"/>
                                        <p:tgtEl>
                                          <p:spTgt spid="4987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98710"/>
                                        </p:tgtEl>
                                        <p:attrNameLst>
                                          <p:attrName>style.visibility</p:attrName>
                                        </p:attrNameLst>
                                      </p:cBhvr>
                                      <p:to>
                                        <p:strVal val="visible"/>
                                      </p:to>
                                    </p:set>
                                    <p:animEffect transition="in" filter="wipe(left)">
                                      <p:cBhvr>
                                        <p:cTn id="17" dur="500"/>
                                        <p:tgtEl>
                                          <p:spTgt spid="4987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98690"/>
                                        </p:tgtEl>
                                        <p:attrNameLst>
                                          <p:attrName>style.visibility</p:attrName>
                                        </p:attrNameLst>
                                      </p:cBhvr>
                                      <p:to>
                                        <p:strVal val="visible"/>
                                      </p:to>
                                    </p:set>
                                    <p:animEffect transition="in" filter="wipe(left)">
                                      <p:cBhvr>
                                        <p:cTn id="22" dur="500"/>
                                        <p:tgtEl>
                                          <p:spTgt spid="49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258763"/>
            <a:ext cx="8402637" cy="1143000"/>
          </a:xfrm>
        </p:spPr>
        <p:txBody>
          <a:bodyPr/>
          <a:lstStyle/>
          <a:p>
            <a:pPr eaLnBrk="1" hangingPunct="1"/>
            <a:r>
              <a:rPr lang="en-US" altLang="en-US" smtClean="0"/>
              <a:t>When is it Too Late for PM?</a:t>
            </a:r>
          </a:p>
        </p:txBody>
      </p:sp>
      <p:sp>
        <p:nvSpPr>
          <p:cNvPr id="37891" name="Rectangle 3"/>
          <p:cNvSpPr>
            <a:spLocks noGrp="1" noChangeArrowheads="1"/>
          </p:cNvSpPr>
          <p:nvPr>
            <p:ph type="body" idx="1"/>
          </p:nvPr>
        </p:nvSpPr>
        <p:spPr>
          <a:xfrm>
            <a:off x="304800" y="1600200"/>
            <a:ext cx="5468938" cy="3948113"/>
          </a:xfrm>
        </p:spPr>
        <p:txBody>
          <a:bodyPr/>
          <a:lstStyle/>
          <a:p>
            <a:pPr eaLnBrk="1" hangingPunct="1">
              <a:spcAft>
                <a:spcPct val="20000"/>
              </a:spcAft>
            </a:pPr>
            <a:r>
              <a:rPr lang="en-US" altLang="en-US" sz="4000" smtClean="0"/>
              <a:t>Potholes</a:t>
            </a:r>
          </a:p>
          <a:p>
            <a:pPr eaLnBrk="1" hangingPunct="1">
              <a:spcAft>
                <a:spcPct val="20000"/>
              </a:spcAft>
            </a:pPr>
            <a:r>
              <a:rPr lang="en-US" altLang="en-US" sz="4000" smtClean="0"/>
              <a:t>Severely deteriorated cracks</a:t>
            </a:r>
          </a:p>
          <a:p>
            <a:pPr eaLnBrk="1" hangingPunct="1">
              <a:spcAft>
                <a:spcPct val="20000"/>
              </a:spcAft>
            </a:pPr>
            <a:r>
              <a:rPr lang="en-US" altLang="en-US" sz="4000" smtClean="0"/>
              <a:t>Unstable rutting</a:t>
            </a:r>
          </a:p>
          <a:p>
            <a:pPr eaLnBrk="1" hangingPunct="1">
              <a:spcAft>
                <a:spcPct val="20000"/>
              </a:spcAft>
            </a:pPr>
            <a:r>
              <a:rPr lang="en-US" altLang="en-US" sz="4000" smtClean="0"/>
              <a:t>Shoving</a:t>
            </a:r>
          </a:p>
          <a:p>
            <a:pPr eaLnBrk="1" hangingPunct="1">
              <a:spcAft>
                <a:spcPct val="20000"/>
              </a:spcAft>
            </a:pPr>
            <a:r>
              <a:rPr lang="en-US" altLang="en-US" sz="4000" smtClean="0"/>
              <a:t>Weak structure</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1897063"/>
            <a:ext cx="3125787" cy="359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28600"/>
            <a:ext cx="8763000" cy="1143000"/>
          </a:xfrm>
        </p:spPr>
        <p:txBody>
          <a:bodyPr/>
          <a:lstStyle/>
          <a:p>
            <a:pPr eaLnBrk="1" hangingPunct="1"/>
            <a:r>
              <a:rPr lang="en-US" altLang="en-US" smtClean="0"/>
              <a:t>Functions of Maintenance Treatments</a:t>
            </a:r>
          </a:p>
        </p:txBody>
      </p:sp>
      <p:sp>
        <p:nvSpPr>
          <p:cNvPr id="250883" name="Rectangle 3"/>
          <p:cNvSpPr>
            <a:spLocks noGrp="1" noChangeArrowheads="1"/>
          </p:cNvSpPr>
          <p:nvPr>
            <p:ph type="body" idx="1"/>
          </p:nvPr>
        </p:nvSpPr>
        <p:spPr>
          <a:xfrm>
            <a:off x="685800" y="1676400"/>
            <a:ext cx="7772400" cy="4714875"/>
          </a:xfrm>
        </p:spPr>
        <p:txBody>
          <a:bodyPr/>
          <a:lstStyle/>
          <a:p>
            <a:pPr eaLnBrk="1" hangingPunct="1">
              <a:lnSpc>
                <a:spcPct val="120000"/>
              </a:lnSpc>
            </a:pPr>
            <a:r>
              <a:rPr lang="en-US" altLang="en-US" sz="4000" smtClean="0"/>
              <a:t>Provide a new wearing surface</a:t>
            </a:r>
          </a:p>
          <a:p>
            <a:pPr eaLnBrk="1" hangingPunct="1">
              <a:lnSpc>
                <a:spcPct val="120000"/>
              </a:lnSpc>
            </a:pPr>
            <a:r>
              <a:rPr lang="en-US" altLang="en-US" sz="4000" smtClean="0"/>
              <a:t>Seal cracks in the surface</a:t>
            </a:r>
          </a:p>
          <a:p>
            <a:pPr eaLnBrk="1" hangingPunct="1">
              <a:lnSpc>
                <a:spcPct val="120000"/>
              </a:lnSpc>
            </a:pPr>
            <a:r>
              <a:rPr lang="en-US" altLang="en-US" sz="4000" smtClean="0"/>
              <a:t>Waterproof surface</a:t>
            </a:r>
          </a:p>
          <a:p>
            <a:pPr eaLnBrk="1" hangingPunct="1">
              <a:lnSpc>
                <a:spcPct val="120000"/>
              </a:lnSpc>
            </a:pPr>
            <a:r>
              <a:rPr lang="en-US" altLang="en-US" sz="4000" smtClean="0"/>
              <a:t>Improve pavement surface friction &amp; surface drainage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 calcmode="lin" valueType="num">
                                      <p:cBhvr additive="base">
                                        <p:cTn id="7" dur="500" fill="hold"/>
                                        <p:tgtEl>
                                          <p:spTgt spid="250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0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0883">
                                            <p:txEl>
                                              <p:pRg st="1" end="1"/>
                                            </p:txEl>
                                          </p:spTgt>
                                        </p:tgtEl>
                                        <p:attrNameLst>
                                          <p:attrName>style.visibility</p:attrName>
                                        </p:attrNameLst>
                                      </p:cBhvr>
                                      <p:to>
                                        <p:strVal val="visible"/>
                                      </p:to>
                                    </p:set>
                                    <p:anim calcmode="lin" valueType="num">
                                      <p:cBhvr additive="base">
                                        <p:cTn id="13" dur="500" fill="hold"/>
                                        <p:tgtEl>
                                          <p:spTgt spid="250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0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0883">
                                            <p:txEl>
                                              <p:pRg st="2" end="2"/>
                                            </p:txEl>
                                          </p:spTgt>
                                        </p:tgtEl>
                                        <p:attrNameLst>
                                          <p:attrName>style.visibility</p:attrName>
                                        </p:attrNameLst>
                                      </p:cBhvr>
                                      <p:to>
                                        <p:strVal val="visible"/>
                                      </p:to>
                                    </p:set>
                                    <p:anim calcmode="lin" valueType="num">
                                      <p:cBhvr additive="base">
                                        <p:cTn id="19" dur="500" fill="hold"/>
                                        <p:tgtEl>
                                          <p:spTgt spid="250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0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0883">
                                            <p:txEl>
                                              <p:pRg st="3" end="3"/>
                                            </p:txEl>
                                          </p:spTgt>
                                        </p:tgtEl>
                                        <p:attrNameLst>
                                          <p:attrName>style.visibility</p:attrName>
                                        </p:attrNameLst>
                                      </p:cBhvr>
                                      <p:to>
                                        <p:strVal val="visible"/>
                                      </p:to>
                                    </p:set>
                                    <p:anim calcmode="lin" valueType="num">
                                      <p:cBhvr additive="base">
                                        <p:cTn id="25" dur="500" fill="hold"/>
                                        <p:tgtEl>
                                          <p:spTgt spid="2508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08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457200"/>
            <a:ext cx="8839200" cy="1143000"/>
          </a:xfrm>
        </p:spPr>
        <p:txBody>
          <a:bodyPr/>
          <a:lstStyle/>
          <a:p>
            <a:pPr eaLnBrk="1" hangingPunct="1"/>
            <a:r>
              <a:rPr lang="en-US" altLang="en-US" smtClean="0"/>
              <a:t>Functions of Maintenance Treatments (Cont.)</a:t>
            </a:r>
          </a:p>
        </p:txBody>
      </p:sp>
      <p:sp>
        <p:nvSpPr>
          <p:cNvPr id="252931" name="Rectangle 3"/>
          <p:cNvSpPr>
            <a:spLocks noGrp="1" noChangeArrowheads="1"/>
          </p:cNvSpPr>
          <p:nvPr>
            <p:ph type="body" idx="1"/>
          </p:nvPr>
        </p:nvSpPr>
        <p:spPr>
          <a:xfrm>
            <a:off x="228600" y="1905000"/>
            <a:ext cx="8686800" cy="4648200"/>
          </a:xfrm>
          <a:noFill/>
        </p:spPr>
        <p:txBody>
          <a:bodyPr/>
          <a:lstStyle/>
          <a:p>
            <a:pPr eaLnBrk="1" hangingPunct="1">
              <a:lnSpc>
                <a:spcPct val="120000"/>
              </a:lnSpc>
            </a:pPr>
            <a:r>
              <a:rPr lang="en-US" altLang="en-US" sz="4000" smtClean="0"/>
              <a:t>Slow pavement weathering &amp; aging</a:t>
            </a:r>
          </a:p>
          <a:p>
            <a:pPr eaLnBrk="1" hangingPunct="1">
              <a:lnSpc>
                <a:spcPct val="120000"/>
              </a:lnSpc>
            </a:pPr>
            <a:r>
              <a:rPr lang="en-US" altLang="en-US" sz="4000" smtClean="0"/>
              <a:t>Improve surface appearance</a:t>
            </a:r>
          </a:p>
          <a:p>
            <a:pPr eaLnBrk="1" hangingPunct="1">
              <a:lnSpc>
                <a:spcPct val="120000"/>
              </a:lnSpc>
            </a:pPr>
            <a:r>
              <a:rPr lang="en-US" altLang="en-US" sz="4000" smtClean="0"/>
              <a:t>Provide visual delineation between mainline pavement and shoulder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2931">
                                            <p:txEl>
                                              <p:pRg st="1" end="1"/>
                                            </p:txEl>
                                          </p:spTgt>
                                        </p:tgtEl>
                                        <p:attrNameLst>
                                          <p:attrName>style.visibility</p:attrName>
                                        </p:attrNameLst>
                                      </p:cBhvr>
                                      <p:to>
                                        <p:strVal val="visible"/>
                                      </p:to>
                                    </p:set>
                                    <p:anim calcmode="lin" valueType="num">
                                      <p:cBhvr additive="base">
                                        <p:cTn id="13" dur="500" fill="hold"/>
                                        <p:tgtEl>
                                          <p:spTgt spid="252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2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2931">
                                            <p:txEl>
                                              <p:pRg st="2" end="2"/>
                                            </p:txEl>
                                          </p:spTgt>
                                        </p:tgtEl>
                                        <p:attrNameLst>
                                          <p:attrName>style.visibility</p:attrName>
                                        </p:attrNameLst>
                                      </p:cBhvr>
                                      <p:to>
                                        <p:strVal val="visible"/>
                                      </p:to>
                                    </p:set>
                                    <p:anim calcmode="lin" valueType="num">
                                      <p:cBhvr additive="base">
                                        <p:cTn id="19" dur="500" fill="hold"/>
                                        <p:tgtEl>
                                          <p:spTgt spid="252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29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533400"/>
            <a:ext cx="8077200" cy="1600200"/>
          </a:xfrm>
        </p:spPr>
        <p:txBody>
          <a:bodyPr/>
          <a:lstStyle/>
          <a:p>
            <a:pPr eaLnBrk="1" hangingPunct="1"/>
            <a:r>
              <a:rPr lang="en-US" altLang="en-US" smtClean="0"/>
              <a:t>Developing a Preventive Maintenance Program</a:t>
            </a:r>
          </a:p>
        </p:txBody>
      </p:sp>
      <p:sp>
        <p:nvSpPr>
          <p:cNvPr id="44035" name="Rectangle 3"/>
          <p:cNvSpPr>
            <a:spLocks noGrp="1" noChangeArrowheads="1"/>
          </p:cNvSpPr>
          <p:nvPr>
            <p:ph type="body" idx="1"/>
          </p:nvPr>
        </p:nvSpPr>
        <p:spPr>
          <a:xfrm>
            <a:off x="685800" y="2667000"/>
            <a:ext cx="7772400" cy="3429000"/>
          </a:xfrm>
        </p:spPr>
        <p:txBody>
          <a:bodyPr/>
          <a:lstStyle/>
          <a:p>
            <a:pPr eaLnBrk="1" hangingPunct="1"/>
            <a:r>
              <a:rPr lang="en-US" altLang="en-US" sz="4400" smtClean="0"/>
              <a:t>Design Condition</a:t>
            </a:r>
          </a:p>
          <a:p>
            <a:pPr eaLnBrk="1" hangingPunct="1"/>
            <a:r>
              <a:rPr lang="en-US" altLang="en-US" sz="4400" smtClean="0"/>
              <a:t>Pavement condition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Design Conditions</a:t>
            </a:r>
          </a:p>
        </p:txBody>
      </p:sp>
      <p:sp>
        <p:nvSpPr>
          <p:cNvPr id="45059" name="Rectangle 3"/>
          <p:cNvSpPr>
            <a:spLocks noGrp="1" noChangeArrowheads="1"/>
          </p:cNvSpPr>
          <p:nvPr>
            <p:ph type="body" idx="1"/>
          </p:nvPr>
        </p:nvSpPr>
        <p:spPr/>
        <p:txBody>
          <a:bodyPr/>
          <a:lstStyle/>
          <a:p>
            <a:pPr eaLnBrk="1" hangingPunct="1"/>
            <a:r>
              <a:rPr lang="en-US" altLang="en-US" sz="4400" smtClean="0"/>
              <a:t>Existing pavement</a:t>
            </a:r>
          </a:p>
          <a:p>
            <a:pPr eaLnBrk="1" hangingPunct="1"/>
            <a:r>
              <a:rPr lang="en-US" altLang="en-US" sz="4400" smtClean="0"/>
              <a:t>Traffic</a:t>
            </a:r>
          </a:p>
          <a:p>
            <a:pPr eaLnBrk="1" hangingPunct="1"/>
            <a:r>
              <a:rPr lang="en-US" altLang="en-US" sz="4400" smtClean="0"/>
              <a:t>Environment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Pavement Distress</a:t>
            </a:r>
          </a:p>
        </p:txBody>
      </p:sp>
      <p:sp>
        <p:nvSpPr>
          <p:cNvPr id="47107" name="Rectangle 3"/>
          <p:cNvSpPr>
            <a:spLocks noGrp="1" noChangeArrowheads="1"/>
          </p:cNvSpPr>
          <p:nvPr>
            <p:ph type="body" idx="1"/>
          </p:nvPr>
        </p:nvSpPr>
        <p:spPr/>
        <p:txBody>
          <a:bodyPr/>
          <a:lstStyle/>
          <a:p>
            <a:pPr eaLnBrk="1" hangingPunct="1"/>
            <a:r>
              <a:rPr lang="en-US" altLang="en-US" sz="4400" smtClean="0"/>
              <a:t>Traffic load</a:t>
            </a:r>
          </a:p>
          <a:p>
            <a:pPr eaLnBrk="1" hangingPunct="1"/>
            <a:r>
              <a:rPr lang="en-US" altLang="en-US" sz="4400" smtClean="0"/>
              <a:t>Environmental</a:t>
            </a:r>
          </a:p>
          <a:p>
            <a:pPr eaLnBrk="1" hangingPunct="1"/>
            <a:r>
              <a:rPr lang="en-US" altLang="en-US" sz="4400" smtClean="0"/>
              <a:t>Interactions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34089"/>
              </p:ext>
            </p:extLst>
          </p:nvPr>
        </p:nvGraphicFramePr>
        <p:xfrm>
          <a:off x="0" y="-9"/>
          <a:ext cx="9144000" cy="6858008"/>
        </p:xfrm>
        <a:graphic>
          <a:graphicData uri="http://schemas.openxmlformats.org/drawingml/2006/table">
            <a:tbl>
              <a:tblPr>
                <a:tableStyleId>{5C22544A-7EE6-4342-B048-85BDC9FD1C3A}</a:tableStyleId>
              </a:tblPr>
              <a:tblGrid>
                <a:gridCol w="7315200">
                  <a:extLst>
                    <a:ext uri="{9D8B030D-6E8A-4147-A177-3AD203B41FA5}">
                      <a16:colId xmlns:a16="http://schemas.microsoft.com/office/drawing/2014/main" val="3027460954"/>
                    </a:ext>
                  </a:extLst>
                </a:gridCol>
                <a:gridCol w="1828800">
                  <a:extLst>
                    <a:ext uri="{9D8B030D-6E8A-4147-A177-3AD203B41FA5}">
                      <a16:colId xmlns:a16="http://schemas.microsoft.com/office/drawing/2014/main" val="1305165517"/>
                    </a:ext>
                  </a:extLst>
                </a:gridCol>
              </a:tblGrid>
              <a:tr h="406216">
                <a:tc>
                  <a:txBody>
                    <a:bodyPr/>
                    <a:lstStyle/>
                    <a:p>
                      <a:pPr marL="0" marR="0" algn="ctr">
                        <a:lnSpc>
                          <a:spcPct val="100000"/>
                        </a:lnSpc>
                        <a:spcBef>
                          <a:spcPts val="0"/>
                        </a:spcBef>
                        <a:spcAft>
                          <a:spcPts val="0"/>
                        </a:spcAft>
                      </a:pPr>
                      <a:r>
                        <a:rPr lang="en-US" sz="2400" b="1" dirty="0">
                          <a:effectLst/>
                          <a:latin typeface="+mn-lt"/>
                        </a:rPr>
                        <a:t>Topic</a:t>
                      </a:r>
                      <a:endParaRPr lang="en-US" sz="2400" b="1"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0000"/>
                        </a:lnSpc>
                        <a:spcBef>
                          <a:spcPts val="0"/>
                        </a:spcBef>
                        <a:spcAft>
                          <a:spcPts val="0"/>
                        </a:spcAft>
                      </a:pPr>
                      <a:r>
                        <a:rPr lang="en-US" sz="2400" b="1" dirty="0">
                          <a:effectLst/>
                          <a:latin typeface="+mn-lt"/>
                        </a:rPr>
                        <a:t>Time</a:t>
                      </a:r>
                      <a:endParaRPr lang="en-US" sz="2400" b="1"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18870759"/>
                  </a:ext>
                </a:extLst>
              </a:tr>
              <a:tr h="406216">
                <a:tc>
                  <a:txBody>
                    <a:bodyPr/>
                    <a:lstStyle/>
                    <a:p>
                      <a:pPr marL="0" marR="0">
                        <a:lnSpc>
                          <a:spcPct val="100000"/>
                        </a:lnSpc>
                        <a:spcBef>
                          <a:spcPts val="0"/>
                        </a:spcBef>
                        <a:spcAft>
                          <a:spcPts val="0"/>
                        </a:spcAft>
                      </a:pPr>
                      <a:r>
                        <a:rPr lang="en-US" sz="2400" dirty="0">
                          <a:effectLst/>
                          <a:latin typeface="+mn-lt"/>
                        </a:rPr>
                        <a:t>The Case for Preventive Maintenance</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smtClean="0">
                          <a:effectLst/>
                          <a:latin typeface="+mn-lt"/>
                        </a:rPr>
                        <a:t>8:00-9:00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8593329"/>
                  </a:ext>
                </a:extLst>
              </a:tr>
              <a:tr h="406216">
                <a:tc>
                  <a:txBody>
                    <a:bodyPr/>
                    <a:lstStyle/>
                    <a:p>
                      <a:pPr marL="0" marR="0">
                        <a:lnSpc>
                          <a:spcPct val="100000"/>
                        </a:lnSpc>
                        <a:spcBef>
                          <a:spcPts val="0"/>
                        </a:spcBef>
                        <a:spcAft>
                          <a:spcPts val="0"/>
                        </a:spcAft>
                      </a:pPr>
                      <a:r>
                        <a:rPr lang="en-US" sz="2400" dirty="0">
                          <a:effectLst/>
                          <a:latin typeface="+mn-lt"/>
                        </a:rPr>
                        <a:t>Engineering a Preventive maintenance Program</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smtClean="0">
                          <a:effectLst/>
                          <a:latin typeface="+mn-lt"/>
                        </a:rPr>
                        <a:t>9:00-9:30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2461461"/>
                  </a:ext>
                </a:extLst>
              </a:tr>
              <a:tr h="406216">
                <a:tc>
                  <a:txBody>
                    <a:bodyPr/>
                    <a:lstStyle/>
                    <a:p>
                      <a:pPr marL="0" marR="0">
                        <a:lnSpc>
                          <a:spcPct val="100000"/>
                        </a:lnSpc>
                        <a:spcBef>
                          <a:spcPts val="0"/>
                        </a:spcBef>
                        <a:spcAft>
                          <a:spcPts val="0"/>
                        </a:spcAft>
                      </a:pPr>
                      <a:r>
                        <a:rPr lang="en-US" sz="2400" dirty="0">
                          <a:effectLst/>
                          <a:latin typeface="+mn-lt"/>
                        </a:rPr>
                        <a:t>Break</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0000"/>
                        </a:lnSpc>
                        <a:spcBef>
                          <a:spcPts val="0"/>
                        </a:spcBef>
                        <a:spcAft>
                          <a:spcPts val="0"/>
                        </a:spcAft>
                      </a:pPr>
                      <a:r>
                        <a:rPr lang="en-US" sz="2400" dirty="0" smtClean="0">
                          <a:effectLst/>
                          <a:latin typeface="+mn-lt"/>
                        </a:rPr>
                        <a:t>9:30-9:45</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07389608"/>
                  </a:ext>
                </a:extLst>
              </a:tr>
              <a:tr h="406216">
                <a:tc>
                  <a:txBody>
                    <a:bodyPr/>
                    <a:lstStyle/>
                    <a:p>
                      <a:pPr marL="0" marR="0">
                        <a:lnSpc>
                          <a:spcPct val="100000"/>
                        </a:lnSpc>
                        <a:spcBef>
                          <a:spcPts val="0"/>
                        </a:spcBef>
                        <a:spcAft>
                          <a:spcPts val="0"/>
                        </a:spcAft>
                      </a:pPr>
                      <a:r>
                        <a:rPr lang="en-US" sz="2400" dirty="0">
                          <a:effectLst/>
                          <a:latin typeface="+mn-lt"/>
                        </a:rPr>
                        <a:t>Maintenance Materials</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smtClean="0">
                          <a:effectLst/>
                          <a:latin typeface="+mn-lt"/>
                        </a:rPr>
                        <a:t>9:45-10:30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1085135"/>
                  </a:ext>
                </a:extLst>
              </a:tr>
              <a:tr h="406216">
                <a:tc>
                  <a:txBody>
                    <a:bodyPr/>
                    <a:lstStyle/>
                    <a:p>
                      <a:pPr marL="0" marR="0">
                        <a:lnSpc>
                          <a:spcPct val="100000"/>
                        </a:lnSpc>
                        <a:spcBef>
                          <a:spcPts val="0"/>
                        </a:spcBef>
                        <a:spcAft>
                          <a:spcPts val="0"/>
                        </a:spcAft>
                      </a:pPr>
                      <a:r>
                        <a:rPr lang="en-US" sz="2400" dirty="0">
                          <a:effectLst/>
                          <a:latin typeface="+mn-lt"/>
                        </a:rPr>
                        <a:t>Crack Treatments for Flexible Pavements</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a:effectLst/>
                          <a:latin typeface="+mn-lt"/>
                        </a:rPr>
                        <a:t>10:30-11:00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8365465"/>
                  </a:ext>
                </a:extLst>
              </a:tr>
              <a:tr h="406216">
                <a:tc>
                  <a:txBody>
                    <a:bodyPr/>
                    <a:lstStyle/>
                    <a:p>
                      <a:pPr marL="0" marR="0">
                        <a:lnSpc>
                          <a:spcPct val="100000"/>
                        </a:lnSpc>
                        <a:spcBef>
                          <a:spcPts val="0"/>
                        </a:spcBef>
                        <a:spcAft>
                          <a:spcPts val="0"/>
                        </a:spcAft>
                      </a:pPr>
                      <a:r>
                        <a:rPr lang="en-US" sz="2400" dirty="0">
                          <a:effectLst/>
                          <a:latin typeface="+mn-lt"/>
                        </a:rPr>
                        <a:t>Break</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0000"/>
                        </a:lnSpc>
                        <a:spcBef>
                          <a:spcPts val="0"/>
                        </a:spcBef>
                        <a:spcAft>
                          <a:spcPts val="0"/>
                        </a:spcAft>
                      </a:pPr>
                      <a:r>
                        <a:rPr lang="en-US" sz="2400" dirty="0" smtClean="0">
                          <a:effectLst/>
                          <a:latin typeface="+mn-lt"/>
                        </a:rPr>
                        <a:t>11:00-11:15</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839222570"/>
                  </a:ext>
                </a:extLst>
              </a:tr>
              <a:tr h="406216">
                <a:tc>
                  <a:txBody>
                    <a:bodyPr/>
                    <a:lstStyle/>
                    <a:p>
                      <a:pPr marL="0" marR="0">
                        <a:lnSpc>
                          <a:spcPct val="100000"/>
                        </a:lnSpc>
                        <a:spcBef>
                          <a:spcPts val="0"/>
                        </a:spcBef>
                        <a:spcAft>
                          <a:spcPts val="0"/>
                        </a:spcAft>
                      </a:pPr>
                      <a:r>
                        <a:rPr lang="en-US" sz="2400" dirty="0">
                          <a:effectLst/>
                          <a:latin typeface="+mn-lt"/>
                        </a:rPr>
                        <a:t>Fog </a:t>
                      </a:r>
                      <a:r>
                        <a:rPr lang="en-US" sz="2400" dirty="0" smtClean="0">
                          <a:effectLst/>
                          <a:latin typeface="+mn-lt"/>
                        </a:rPr>
                        <a:t>Seal </a:t>
                      </a:r>
                      <a:r>
                        <a:rPr lang="en-US" sz="2400" dirty="0">
                          <a:effectLst/>
                          <a:latin typeface="+mn-lt"/>
                        </a:rPr>
                        <a:t>and Rejuvenators</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smtClean="0">
                          <a:effectLst/>
                          <a:latin typeface="+mn-lt"/>
                        </a:rPr>
                        <a:t>11:15-11:30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5389474"/>
                  </a:ext>
                </a:extLst>
              </a:tr>
              <a:tr h="406216">
                <a:tc>
                  <a:txBody>
                    <a:bodyPr/>
                    <a:lstStyle/>
                    <a:p>
                      <a:pPr marL="0" marR="0">
                        <a:lnSpc>
                          <a:spcPct val="100000"/>
                        </a:lnSpc>
                        <a:spcBef>
                          <a:spcPts val="0"/>
                        </a:spcBef>
                        <a:spcAft>
                          <a:spcPts val="0"/>
                        </a:spcAft>
                      </a:pPr>
                      <a:r>
                        <a:rPr lang="en-US" sz="2400" dirty="0">
                          <a:effectLst/>
                          <a:latin typeface="+mn-lt"/>
                        </a:rPr>
                        <a:t>Chip </a:t>
                      </a:r>
                      <a:r>
                        <a:rPr lang="en-US" sz="2400" dirty="0" smtClean="0">
                          <a:effectLst/>
                          <a:latin typeface="+mn-lt"/>
                        </a:rPr>
                        <a:t>Seal</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smtClean="0">
                          <a:effectLst/>
                          <a:latin typeface="+mn-lt"/>
                        </a:rPr>
                        <a:t>11:30-12:00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5709764"/>
                  </a:ext>
                </a:extLst>
              </a:tr>
              <a:tr h="406216">
                <a:tc>
                  <a:txBody>
                    <a:bodyPr/>
                    <a:lstStyle/>
                    <a:p>
                      <a:pPr marL="0" marR="0">
                        <a:lnSpc>
                          <a:spcPct val="100000"/>
                        </a:lnSpc>
                        <a:spcBef>
                          <a:spcPts val="0"/>
                        </a:spcBef>
                        <a:spcAft>
                          <a:spcPts val="0"/>
                        </a:spcAft>
                      </a:pPr>
                      <a:r>
                        <a:rPr lang="en-US" sz="2400" dirty="0">
                          <a:effectLst/>
                          <a:latin typeface="+mn-lt"/>
                        </a:rPr>
                        <a:t>Lunch</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0000"/>
                        </a:lnSpc>
                        <a:spcBef>
                          <a:spcPts val="0"/>
                        </a:spcBef>
                        <a:spcAft>
                          <a:spcPts val="0"/>
                        </a:spcAft>
                      </a:pPr>
                      <a:r>
                        <a:rPr lang="en-US" sz="2400" dirty="0" smtClean="0">
                          <a:effectLst/>
                          <a:latin typeface="+mn-lt"/>
                        </a:rPr>
                        <a:t>12:00-12:45</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57642167"/>
                  </a:ext>
                </a:extLst>
              </a:tr>
              <a:tr h="406216">
                <a:tc>
                  <a:txBody>
                    <a:bodyPr/>
                    <a:lstStyle/>
                    <a:p>
                      <a:pPr marL="0" marR="0">
                        <a:lnSpc>
                          <a:spcPct val="100000"/>
                        </a:lnSpc>
                        <a:spcBef>
                          <a:spcPts val="0"/>
                        </a:spcBef>
                        <a:spcAft>
                          <a:spcPts val="0"/>
                        </a:spcAft>
                      </a:pPr>
                      <a:r>
                        <a:rPr lang="en-US" sz="2400" dirty="0">
                          <a:effectLst/>
                          <a:latin typeface="+mn-lt"/>
                        </a:rPr>
                        <a:t>Chip </a:t>
                      </a:r>
                      <a:r>
                        <a:rPr lang="en-US" sz="2400" dirty="0" smtClean="0">
                          <a:effectLst/>
                          <a:latin typeface="+mn-lt"/>
                        </a:rPr>
                        <a:t>Seal </a:t>
                      </a:r>
                      <a:r>
                        <a:rPr lang="en-US" sz="2400" dirty="0">
                          <a:effectLst/>
                          <a:latin typeface="+mn-lt"/>
                        </a:rPr>
                        <a:t>(Continued)</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smtClean="0">
                          <a:effectLst/>
                          <a:latin typeface="+mn-lt"/>
                        </a:rPr>
                        <a:t>12:45-1:15</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486559"/>
                  </a:ext>
                </a:extLst>
              </a:tr>
              <a:tr h="406216">
                <a:tc>
                  <a:txBody>
                    <a:bodyPr/>
                    <a:lstStyle/>
                    <a:p>
                      <a:pPr marL="0" marR="0">
                        <a:lnSpc>
                          <a:spcPct val="100000"/>
                        </a:lnSpc>
                        <a:spcBef>
                          <a:spcPts val="0"/>
                        </a:spcBef>
                        <a:spcAft>
                          <a:spcPts val="0"/>
                        </a:spcAft>
                      </a:pPr>
                      <a:r>
                        <a:rPr lang="en-US" sz="2400" dirty="0">
                          <a:effectLst/>
                          <a:latin typeface="+mn-lt"/>
                        </a:rPr>
                        <a:t>Slurry </a:t>
                      </a:r>
                      <a:r>
                        <a:rPr lang="en-US" sz="2400" dirty="0" smtClean="0">
                          <a:effectLst/>
                          <a:latin typeface="+mn-lt"/>
                        </a:rPr>
                        <a:t>seal</a:t>
                      </a:r>
                      <a:r>
                        <a:rPr lang="en-US" sz="2400" baseline="0" dirty="0" smtClean="0">
                          <a:effectLst/>
                          <a:latin typeface="+mn-lt"/>
                        </a:rPr>
                        <a:t> and </a:t>
                      </a:r>
                      <a:r>
                        <a:rPr lang="en-US" sz="2400" dirty="0" err="1" smtClean="0">
                          <a:effectLst/>
                          <a:latin typeface="+mn-lt"/>
                        </a:rPr>
                        <a:t>Microsurfacing</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a:effectLst/>
                          <a:latin typeface="+mn-lt"/>
                        </a:rPr>
                        <a:t>1:15 – </a:t>
                      </a:r>
                      <a:r>
                        <a:rPr lang="en-US" sz="2400" dirty="0" smtClean="0">
                          <a:effectLst/>
                          <a:latin typeface="+mn-lt"/>
                        </a:rPr>
                        <a:t>2:15</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2118782"/>
                  </a:ext>
                </a:extLst>
              </a:tr>
              <a:tr h="406216">
                <a:tc>
                  <a:txBody>
                    <a:bodyPr/>
                    <a:lstStyle/>
                    <a:p>
                      <a:pPr marL="0" marR="0">
                        <a:lnSpc>
                          <a:spcPct val="100000"/>
                        </a:lnSpc>
                        <a:spcBef>
                          <a:spcPts val="0"/>
                        </a:spcBef>
                        <a:spcAft>
                          <a:spcPts val="0"/>
                        </a:spcAft>
                      </a:pPr>
                      <a:r>
                        <a:rPr lang="en-US" sz="2400" dirty="0">
                          <a:effectLst/>
                          <a:latin typeface="+mn-lt"/>
                        </a:rPr>
                        <a:t>Break</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00000"/>
                        </a:lnSpc>
                        <a:spcBef>
                          <a:spcPts val="0"/>
                        </a:spcBef>
                        <a:spcAft>
                          <a:spcPts val="0"/>
                        </a:spcAft>
                      </a:pPr>
                      <a:r>
                        <a:rPr lang="en-US" sz="2400" dirty="0">
                          <a:effectLst/>
                          <a:latin typeface="+mn-lt"/>
                        </a:rPr>
                        <a:t>2:15 – 2:30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995925113"/>
                  </a:ext>
                </a:extLst>
              </a:tr>
              <a:tr h="382385">
                <a:tc>
                  <a:txBody>
                    <a:bodyPr/>
                    <a:lstStyle/>
                    <a:p>
                      <a:pPr marL="0" marR="0">
                        <a:lnSpc>
                          <a:spcPct val="100000"/>
                        </a:lnSpc>
                        <a:spcBef>
                          <a:spcPts val="0"/>
                        </a:spcBef>
                        <a:spcAft>
                          <a:spcPts val="0"/>
                        </a:spcAft>
                      </a:pPr>
                      <a:r>
                        <a:rPr lang="en-US" sz="2400" dirty="0" smtClean="0">
                          <a:effectLst/>
                          <a:latin typeface="+mn-lt"/>
                        </a:rPr>
                        <a:t>Thin Overlays (Conventional, Asphalt Rubber, UBWC</a:t>
                      </a: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a:effectLst/>
                          <a:latin typeface="+mn-lt"/>
                        </a:rPr>
                        <a:t>2:30 – </a:t>
                      </a:r>
                      <a:r>
                        <a:rPr lang="en-US" sz="2400" dirty="0" smtClean="0">
                          <a:effectLst/>
                          <a:latin typeface="+mn-lt"/>
                        </a:rPr>
                        <a:t>3:00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2980597"/>
                  </a:ext>
                </a:extLst>
              </a:tr>
              <a:tr h="382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latin typeface="+mn-lt"/>
                        </a:rPr>
                        <a:t>Recycling (Types, Hot In-Place Recycling)</a:t>
                      </a:r>
                      <a:endParaRPr lang="en-US" sz="2400" dirty="0" smtClean="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smtClean="0">
                          <a:effectLst/>
                          <a:latin typeface="+mn-lt"/>
                          <a:ea typeface="Times New Roman" panose="02020603050405020304" pitchFamily="18" charset="0"/>
                          <a:cs typeface="Times New Roman" panose="02020603050405020304" pitchFamily="18" charset="0"/>
                        </a:rPr>
                        <a:t>3:00 – 3:15</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755055"/>
                  </a:ext>
                </a:extLst>
              </a:tr>
              <a:tr h="812430">
                <a:tc>
                  <a:txBody>
                    <a:bodyPr/>
                    <a:lstStyle/>
                    <a:p>
                      <a:pPr marL="0" marR="0">
                        <a:lnSpc>
                          <a:spcPct val="100000"/>
                        </a:lnSpc>
                        <a:spcBef>
                          <a:spcPts val="0"/>
                        </a:spcBef>
                        <a:spcAft>
                          <a:spcPts val="0"/>
                        </a:spcAft>
                      </a:pPr>
                      <a:r>
                        <a:rPr lang="en-US" sz="2400" dirty="0" smtClean="0">
                          <a:effectLst/>
                          <a:latin typeface="+mn-lt"/>
                        </a:rPr>
                        <a:t>Concrete Pavement Preservation (Seal &amp; Reseal, Diamond Grinding, Full &amp; Partial Depth Repair)</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2400" dirty="0">
                          <a:effectLst/>
                          <a:latin typeface="+mn-lt"/>
                        </a:rPr>
                        <a:t>3:15 – 4:00</a:t>
                      </a:r>
                      <a:endParaRPr lang="en-US" sz="2400" dirty="0">
                        <a:effectLst/>
                        <a:latin typeface="+mn-lt"/>
                        <a:ea typeface="Times New Roman" panose="02020603050405020304" pitchFamily="18" charset="0"/>
                        <a:cs typeface="Times New Roman" panose="02020603050405020304" pitchFamily="18" charset="0"/>
                      </a:endParaRPr>
                    </a:p>
                  </a:txBody>
                  <a:tcPr marL="57150" marR="5715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075193"/>
                  </a:ext>
                </a:extLst>
              </a:tr>
            </a:tbl>
          </a:graphicData>
        </a:graphic>
      </p:graphicFrame>
    </p:spTree>
    <p:extLst>
      <p:ext uri="{BB962C8B-B14F-4D97-AF65-F5344CB8AC3E}">
        <p14:creationId xmlns:p14="http://schemas.microsoft.com/office/powerpoint/2010/main" val="3219105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457200" y="1371600"/>
            <a:ext cx="135255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a:t>Aging</a:t>
            </a:r>
          </a:p>
        </p:txBody>
      </p:sp>
      <p:sp>
        <p:nvSpPr>
          <p:cNvPr id="48132" name="Text Box 4"/>
          <p:cNvSpPr txBox="1">
            <a:spLocks noChangeArrowheads="1"/>
          </p:cNvSpPr>
          <p:nvPr/>
        </p:nvSpPr>
        <p:spPr bwMode="auto">
          <a:xfrm>
            <a:off x="762000" y="0"/>
            <a:ext cx="125095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a:t>Solar</a:t>
            </a:r>
          </a:p>
        </p:txBody>
      </p:sp>
      <p:sp>
        <p:nvSpPr>
          <p:cNvPr id="48133" name="Text Box 5"/>
          <p:cNvSpPr txBox="1">
            <a:spLocks noChangeArrowheads="1"/>
          </p:cNvSpPr>
          <p:nvPr/>
        </p:nvSpPr>
        <p:spPr bwMode="auto">
          <a:xfrm>
            <a:off x="3657600" y="0"/>
            <a:ext cx="147955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a:t>Temp.</a:t>
            </a:r>
          </a:p>
        </p:txBody>
      </p:sp>
      <p:sp>
        <p:nvSpPr>
          <p:cNvPr id="48134" name="Text Box 6"/>
          <p:cNvSpPr txBox="1">
            <a:spLocks noChangeArrowheads="1"/>
          </p:cNvSpPr>
          <p:nvPr/>
        </p:nvSpPr>
        <p:spPr bwMode="auto">
          <a:xfrm>
            <a:off x="5105400" y="0"/>
            <a:ext cx="701675" cy="2746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endParaRPr lang="en-US" altLang="en-US" sz="1200">
              <a:latin typeface="Times New Roman" panose="02020603050405020304" pitchFamily="18" charset="0"/>
            </a:endParaRPr>
          </a:p>
        </p:txBody>
      </p:sp>
      <p:sp>
        <p:nvSpPr>
          <p:cNvPr id="48135" name="Text Box 8"/>
          <p:cNvSpPr txBox="1">
            <a:spLocks noChangeArrowheads="1"/>
          </p:cNvSpPr>
          <p:nvPr/>
        </p:nvSpPr>
        <p:spPr bwMode="auto">
          <a:xfrm>
            <a:off x="6781800" y="1676400"/>
            <a:ext cx="205740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a:t>Moisture</a:t>
            </a:r>
          </a:p>
        </p:txBody>
      </p:sp>
      <p:sp>
        <p:nvSpPr>
          <p:cNvPr id="48136" name="Text Box 9"/>
          <p:cNvSpPr txBox="1">
            <a:spLocks noChangeArrowheads="1"/>
          </p:cNvSpPr>
          <p:nvPr/>
        </p:nvSpPr>
        <p:spPr bwMode="auto">
          <a:xfrm>
            <a:off x="5334000" y="3276600"/>
            <a:ext cx="2895600" cy="6413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r>
              <a:rPr lang="en-US" altLang="en-US">
                <a:solidFill>
                  <a:schemeClr val="bg2"/>
                </a:solidFill>
              </a:rPr>
              <a:t>Traffic loads</a:t>
            </a:r>
          </a:p>
        </p:txBody>
      </p:sp>
      <p:sp>
        <p:nvSpPr>
          <p:cNvPr id="48137" name="Line 10"/>
          <p:cNvSpPr>
            <a:spLocks noChangeShapeType="1"/>
          </p:cNvSpPr>
          <p:nvPr/>
        </p:nvSpPr>
        <p:spPr bwMode="auto">
          <a:xfrm>
            <a:off x="6781800" y="11430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38" name="Line 11"/>
          <p:cNvSpPr>
            <a:spLocks noChangeShapeType="1"/>
          </p:cNvSpPr>
          <p:nvPr/>
        </p:nvSpPr>
        <p:spPr bwMode="auto">
          <a:xfrm>
            <a:off x="7086600" y="11430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39" name="Line 12"/>
          <p:cNvSpPr>
            <a:spLocks noChangeShapeType="1"/>
          </p:cNvSpPr>
          <p:nvPr/>
        </p:nvSpPr>
        <p:spPr bwMode="auto">
          <a:xfrm>
            <a:off x="7391400" y="11430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40" name="Line 13"/>
          <p:cNvSpPr>
            <a:spLocks noChangeShapeType="1"/>
          </p:cNvSpPr>
          <p:nvPr/>
        </p:nvSpPr>
        <p:spPr bwMode="auto">
          <a:xfrm>
            <a:off x="7696200" y="11430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41" name="Line 14"/>
          <p:cNvSpPr>
            <a:spLocks noChangeShapeType="1"/>
          </p:cNvSpPr>
          <p:nvPr/>
        </p:nvSpPr>
        <p:spPr bwMode="auto">
          <a:xfrm>
            <a:off x="8001000" y="11430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42" name="Line 15"/>
          <p:cNvSpPr>
            <a:spLocks noChangeShapeType="1"/>
          </p:cNvSpPr>
          <p:nvPr/>
        </p:nvSpPr>
        <p:spPr bwMode="auto">
          <a:xfrm>
            <a:off x="8305800" y="11430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143" name="Line 16"/>
          <p:cNvSpPr>
            <a:spLocks noChangeShapeType="1"/>
          </p:cNvSpPr>
          <p:nvPr/>
        </p:nvSpPr>
        <p:spPr bwMode="auto">
          <a:xfrm>
            <a:off x="8610600" y="1143000"/>
            <a:ext cx="0" cy="1981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dirty="0" smtClean="0"/>
              <a:t>Pavement Evaluation</a:t>
            </a:r>
          </a:p>
        </p:txBody>
      </p:sp>
      <p:sp>
        <p:nvSpPr>
          <p:cNvPr id="46083" name="Rectangle 3"/>
          <p:cNvSpPr>
            <a:spLocks noGrp="1" noChangeArrowheads="1"/>
          </p:cNvSpPr>
          <p:nvPr>
            <p:ph type="body" idx="1"/>
          </p:nvPr>
        </p:nvSpPr>
        <p:spPr/>
        <p:txBody>
          <a:bodyPr/>
          <a:lstStyle/>
          <a:p>
            <a:pPr eaLnBrk="1" hangingPunct="1"/>
            <a:r>
              <a:rPr lang="en-US" altLang="en-US" sz="4400" smtClean="0"/>
              <a:t>Structural</a:t>
            </a:r>
          </a:p>
          <a:p>
            <a:pPr eaLnBrk="1" hangingPunct="1"/>
            <a:r>
              <a:rPr lang="en-US" altLang="en-US" sz="4400" smtClean="0"/>
              <a:t>Roughness</a:t>
            </a:r>
          </a:p>
          <a:p>
            <a:pPr eaLnBrk="1" hangingPunct="1"/>
            <a:r>
              <a:rPr lang="en-US" altLang="en-US" sz="4400" smtClean="0"/>
              <a:t>Skid resistance</a:t>
            </a:r>
          </a:p>
          <a:p>
            <a:pPr eaLnBrk="1" hangingPunct="1"/>
            <a:r>
              <a:rPr lang="en-US" altLang="en-US" sz="4400" smtClean="0"/>
              <a:t>Distress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0" y="304800"/>
            <a:ext cx="8229600" cy="1143000"/>
          </a:xfrm>
        </p:spPr>
        <p:txBody>
          <a:bodyPr/>
          <a:lstStyle/>
          <a:p>
            <a:pPr eaLnBrk="1" hangingPunct="1"/>
            <a:r>
              <a:rPr lang="en-US" altLang="en-US" smtClean="0"/>
              <a:t>Federal Funding</a:t>
            </a:r>
          </a:p>
        </p:txBody>
      </p:sp>
      <p:sp>
        <p:nvSpPr>
          <p:cNvPr id="475139" name="Rectangle 3"/>
          <p:cNvSpPr>
            <a:spLocks noGrp="1" noChangeArrowheads="1"/>
          </p:cNvSpPr>
          <p:nvPr>
            <p:ph type="body" idx="1"/>
          </p:nvPr>
        </p:nvSpPr>
        <p:spPr>
          <a:xfrm>
            <a:off x="685800" y="1295400"/>
            <a:ext cx="7772400" cy="4953000"/>
          </a:xfrm>
        </p:spPr>
        <p:txBody>
          <a:bodyPr/>
          <a:lstStyle/>
          <a:p>
            <a:pPr eaLnBrk="1" hangingPunct="1">
              <a:lnSpc>
                <a:spcPct val="90000"/>
              </a:lnSpc>
            </a:pPr>
            <a:r>
              <a:rPr lang="en-US" altLang="en-US" sz="4000" smtClean="0"/>
              <a:t>Preventive maintenance can be federally funded</a:t>
            </a:r>
          </a:p>
          <a:p>
            <a:pPr lvl="1" eaLnBrk="1" hangingPunct="1">
              <a:lnSpc>
                <a:spcPct val="90000"/>
              </a:lnSpc>
            </a:pPr>
            <a:r>
              <a:rPr lang="en-US" altLang="en-US" sz="4000" smtClean="0"/>
              <a:t>if demonstrated to be cost-effective</a:t>
            </a:r>
          </a:p>
          <a:p>
            <a:pPr eaLnBrk="1" hangingPunct="1">
              <a:lnSpc>
                <a:spcPct val="90000"/>
              </a:lnSpc>
            </a:pPr>
            <a:r>
              <a:rPr lang="en-US" altLang="en-US" sz="4000" smtClean="0"/>
              <a:t>Information needs</a:t>
            </a:r>
          </a:p>
          <a:p>
            <a:pPr lvl="1" eaLnBrk="1" hangingPunct="1">
              <a:spcBef>
                <a:spcPct val="0"/>
              </a:spcBef>
            </a:pPr>
            <a:r>
              <a:rPr lang="en-US" altLang="en-US" sz="4000" smtClean="0"/>
              <a:t>Types of treatments</a:t>
            </a:r>
          </a:p>
          <a:p>
            <a:pPr lvl="1" eaLnBrk="1" hangingPunct="1">
              <a:spcBef>
                <a:spcPct val="0"/>
              </a:spcBef>
            </a:pPr>
            <a:r>
              <a:rPr lang="en-US" altLang="en-US" sz="4000" smtClean="0"/>
              <a:t>Performance</a:t>
            </a:r>
          </a:p>
          <a:p>
            <a:pPr lvl="1" eaLnBrk="1" hangingPunct="1">
              <a:spcBef>
                <a:spcPct val="0"/>
              </a:spcBef>
            </a:pPr>
            <a:r>
              <a:rPr lang="en-US" altLang="en-US" sz="4000" smtClean="0"/>
              <a:t>Cost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 calcmode="lin" valueType="num">
                                      <p:cBhvr additive="base">
                                        <p:cTn id="7" dur="500" fill="hold"/>
                                        <p:tgtEl>
                                          <p:spTgt spid="475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51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75139">
                                            <p:txEl>
                                              <p:pRg st="1" end="1"/>
                                            </p:txEl>
                                          </p:spTgt>
                                        </p:tgtEl>
                                        <p:attrNameLst>
                                          <p:attrName>style.visibility</p:attrName>
                                        </p:attrNameLst>
                                      </p:cBhvr>
                                      <p:to>
                                        <p:strVal val="visible"/>
                                      </p:to>
                                    </p:set>
                                    <p:anim calcmode="lin" valueType="num">
                                      <p:cBhvr additive="base">
                                        <p:cTn id="11" dur="500" fill="hold"/>
                                        <p:tgtEl>
                                          <p:spTgt spid="4751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75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75139">
                                            <p:txEl>
                                              <p:pRg st="2" end="2"/>
                                            </p:txEl>
                                          </p:spTgt>
                                        </p:tgtEl>
                                        <p:attrNameLst>
                                          <p:attrName>style.visibility</p:attrName>
                                        </p:attrNameLst>
                                      </p:cBhvr>
                                      <p:to>
                                        <p:strVal val="visible"/>
                                      </p:to>
                                    </p:set>
                                    <p:anim calcmode="lin" valueType="num">
                                      <p:cBhvr additive="base">
                                        <p:cTn id="17" dur="500" fill="hold"/>
                                        <p:tgtEl>
                                          <p:spTgt spid="47513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7513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75139">
                                            <p:txEl>
                                              <p:pRg st="3" end="3"/>
                                            </p:txEl>
                                          </p:spTgt>
                                        </p:tgtEl>
                                        <p:attrNameLst>
                                          <p:attrName>style.visibility</p:attrName>
                                        </p:attrNameLst>
                                      </p:cBhvr>
                                      <p:to>
                                        <p:strVal val="visible"/>
                                      </p:to>
                                    </p:set>
                                    <p:anim calcmode="lin" valueType="num">
                                      <p:cBhvr additive="base">
                                        <p:cTn id="21" dur="500" fill="hold"/>
                                        <p:tgtEl>
                                          <p:spTgt spid="47513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7513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75139">
                                            <p:txEl>
                                              <p:pRg st="4" end="4"/>
                                            </p:txEl>
                                          </p:spTgt>
                                        </p:tgtEl>
                                        <p:attrNameLst>
                                          <p:attrName>style.visibility</p:attrName>
                                        </p:attrNameLst>
                                      </p:cBhvr>
                                      <p:to>
                                        <p:strVal val="visible"/>
                                      </p:to>
                                    </p:set>
                                    <p:anim calcmode="lin" valueType="num">
                                      <p:cBhvr additive="base">
                                        <p:cTn id="25" dur="500" fill="hold"/>
                                        <p:tgtEl>
                                          <p:spTgt spid="4751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513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75139">
                                            <p:txEl>
                                              <p:pRg st="5" end="5"/>
                                            </p:txEl>
                                          </p:spTgt>
                                        </p:tgtEl>
                                        <p:attrNameLst>
                                          <p:attrName>style.visibility</p:attrName>
                                        </p:attrNameLst>
                                      </p:cBhvr>
                                      <p:to>
                                        <p:strVal val="visible"/>
                                      </p:to>
                                    </p:set>
                                    <p:anim calcmode="lin" valueType="num">
                                      <p:cBhvr additive="base">
                                        <p:cTn id="29" dur="500" fill="hold"/>
                                        <p:tgtEl>
                                          <p:spTgt spid="47513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7513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Effective Preventive Maintenance</a:t>
            </a:r>
          </a:p>
        </p:txBody>
      </p:sp>
      <p:sp>
        <p:nvSpPr>
          <p:cNvPr id="50179" name="Line 3"/>
          <p:cNvSpPr>
            <a:spLocks noChangeShapeType="1"/>
          </p:cNvSpPr>
          <p:nvPr/>
        </p:nvSpPr>
        <p:spPr bwMode="auto">
          <a:xfrm flipV="1">
            <a:off x="2360613" y="5675313"/>
            <a:ext cx="5888037" cy="15875"/>
          </a:xfrm>
          <a:prstGeom prst="line">
            <a:avLst/>
          </a:prstGeom>
          <a:noFill/>
          <a:ln w="34925">
            <a:solidFill>
              <a:schemeClr val="tx1"/>
            </a:solidFill>
            <a:round/>
            <a:headEnd type="none" w="lg" len="sm"/>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0" name="Line 4"/>
          <p:cNvSpPr>
            <a:spLocks noChangeShapeType="1"/>
          </p:cNvSpPr>
          <p:nvPr/>
        </p:nvSpPr>
        <p:spPr bwMode="auto">
          <a:xfrm>
            <a:off x="2360613" y="2166938"/>
            <a:ext cx="1587" cy="3541712"/>
          </a:xfrm>
          <a:prstGeom prst="line">
            <a:avLst/>
          </a:prstGeom>
          <a:noFill/>
          <a:ln w="34925">
            <a:solidFill>
              <a:schemeClr val="tx1"/>
            </a:solidFill>
            <a:round/>
            <a:headEnd type="none" w="lg" len="sm"/>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1" name="Rectangle 5"/>
          <p:cNvSpPr>
            <a:spLocks noChangeArrowheads="1"/>
          </p:cNvSpPr>
          <p:nvPr/>
        </p:nvSpPr>
        <p:spPr bwMode="auto">
          <a:xfrm>
            <a:off x="1143000" y="2139950"/>
            <a:ext cx="117316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b="1"/>
              <a:t>Good</a:t>
            </a:r>
          </a:p>
        </p:txBody>
      </p:sp>
      <p:sp>
        <p:nvSpPr>
          <p:cNvPr id="50182" name="Rectangle 6"/>
          <p:cNvSpPr>
            <a:spLocks noChangeArrowheads="1"/>
          </p:cNvSpPr>
          <p:nvPr/>
        </p:nvSpPr>
        <p:spPr bwMode="auto">
          <a:xfrm>
            <a:off x="1219200" y="5334000"/>
            <a:ext cx="10668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b="1"/>
              <a:t>Poor</a:t>
            </a:r>
          </a:p>
        </p:txBody>
      </p:sp>
      <p:sp>
        <p:nvSpPr>
          <p:cNvPr id="50183" name="Rectangle 7"/>
          <p:cNvSpPr>
            <a:spLocks noChangeArrowheads="1"/>
          </p:cNvSpPr>
          <p:nvPr/>
        </p:nvSpPr>
        <p:spPr bwMode="auto">
          <a:xfrm>
            <a:off x="4648200" y="5867400"/>
            <a:ext cx="9302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a:spcBef>
                <a:spcPct val="0"/>
              </a:spcBef>
              <a:buFontTx/>
              <a:buNone/>
            </a:pPr>
            <a:r>
              <a:rPr lang="en-US" altLang="en-US" sz="2800" b="1">
                <a:solidFill>
                  <a:schemeClr val="tx2"/>
                </a:solidFill>
              </a:rPr>
              <a:t>Age</a:t>
            </a:r>
          </a:p>
        </p:txBody>
      </p:sp>
      <p:sp>
        <p:nvSpPr>
          <p:cNvPr id="50184" name="Rectangle 8"/>
          <p:cNvSpPr>
            <a:spLocks noChangeArrowheads="1"/>
          </p:cNvSpPr>
          <p:nvPr/>
        </p:nvSpPr>
        <p:spPr bwMode="auto">
          <a:xfrm flipV="1">
            <a:off x="1600200" y="2971800"/>
            <a:ext cx="390525" cy="195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12700" tIns="12700" rIns="12700" bIns="12700"/>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b="1">
                <a:solidFill>
                  <a:schemeClr val="tx2"/>
                </a:solidFill>
              </a:rPr>
              <a:t>Condition</a:t>
            </a:r>
          </a:p>
        </p:txBody>
      </p:sp>
      <p:grpSp>
        <p:nvGrpSpPr>
          <p:cNvPr id="50185" name="Group 9"/>
          <p:cNvGrpSpPr>
            <a:grpSpLocks/>
          </p:cNvGrpSpPr>
          <p:nvPr/>
        </p:nvGrpSpPr>
        <p:grpSpPr bwMode="auto">
          <a:xfrm>
            <a:off x="2363788" y="2144713"/>
            <a:ext cx="6811962" cy="3216275"/>
            <a:chOff x="1489" y="1351"/>
            <a:chExt cx="4291" cy="2026"/>
          </a:xfrm>
        </p:grpSpPr>
        <p:sp>
          <p:nvSpPr>
            <p:cNvPr id="50186" name="Line 10"/>
            <p:cNvSpPr>
              <a:spLocks noChangeShapeType="1"/>
            </p:cNvSpPr>
            <p:nvPr/>
          </p:nvSpPr>
          <p:spPr bwMode="auto">
            <a:xfrm flipV="1">
              <a:off x="2750" y="1459"/>
              <a:ext cx="442" cy="305"/>
            </a:xfrm>
            <a:prstGeom prst="line">
              <a:avLst/>
            </a:prstGeom>
            <a:noFill/>
            <a:ln w="34925">
              <a:solidFill>
                <a:schemeClr val="tx1"/>
              </a:solidFill>
              <a:round/>
              <a:headEnd type="stealth" w="med" len="me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7" name="Line 11"/>
            <p:cNvSpPr>
              <a:spLocks noChangeShapeType="1"/>
            </p:cNvSpPr>
            <p:nvPr/>
          </p:nvSpPr>
          <p:spPr bwMode="auto">
            <a:xfrm flipV="1">
              <a:off x="3803" y="2497"/>
              <a:ext cx="387" cy="418"/>
            </a:xfrm>
            <a:prstGeom prst="line">
              <a:avLst/>
            </a:prstGeom>
            <a:noFill/>
            <a:ln w="34925">
              <a:solidFill>
                <a:schemeClr val="tx1"/>
              </a:solidFill>
              <a:round/>
              <a:headEnd type="stealth" w="med" len="me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8" name="Rectangle 12"/>
            <p:cNvSpPr>
              <a:spLocks noChangeArrowheads="1"/>
            </p:cNvSpPr>
            <p:nvPr/>
          </p:nvSpPr>
          <p:spPr bwMode="auto">
            <a:xfrm>
              <a:off x="3271" y="1351"/>
              <a:ext cx="1686" cy="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400" b="1"/>
                <a:t>$1.00 for preventive maintenance here</a:t>
              </a:r>
            </a:p>
          </p:txBody>
        </p:sp>
        <p:sp>
          <p:nvSpPr>
            <p:cNvPr id="50189" name="Rectangle 13"/>
            <p:cNvSpPr>
              <a:spLocks noChangeArrowheads="1"/>
            </p:cNvSpPr>
            <p:nvPr/>
          </p:nvSpPr>
          <p:spPr bwMode="auto">
            <a:xfrm>
              <a:off x="4223" y="2100"/>
              <a:ext cx="1557"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400" b="1"/>
                <a:t>is 4 to 5 times more cost-effective than here</a:t>
              </a:r>
            </a:p>
          </p:txBody>
        </p:sp>
        <p:sp>
          <p:nvSpPr>
            <p:cNvPr id="50190" name="Freeform 14"/>
            <p:cNvSpPr>
              <a:spLocks/>
            </p:cNvSpPr>
            <p:nvPr/>
          </p:nvSpPr>
          <p:spPr bwMode="auto">
            <a:xfrm>
              <a:off x="1489" y="1521"/>
              <a:ext cx="3634" cy="1856"/>
            </a:xfrm>
            <a:custGeom>
              <a:avLst/>
              <a:gdLst>
                <a:gd name="T0" fmla="*/ 0 w 3634"/>
                <a:gd name="T1" fmla="*/ 12 h 1845"/>
                <a:gd name="T2" fmla="*/ 511 w 3634"/>
                <a:gd name="T3" fmla="*/ 68 h 1845"/>
                <a:gd name="T4" fmla="*/ 1578 w 3634"/>
                <a:gd name="T5" fmla="*/ 435 h 1845"/>
                <a:gd name="T6" fmla="*/ 2378 w 3634"/>
                <a:gd name="T7" fmla="*/ 1493 h 1845"/>
                <a:gd name="T8" fmla="*/ 3634 w 3634"/>
                <a:gd name="T9" fmla="*/ 1889 h 1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4" h="1845">
                  <a:moveTo>
                    <a:pt x="0" y="12"/>
                  </a:moveTo>
                  <a:cubicBezTo>
                    <a:pt x="124" y="6"/>
                    <a:pt x="248" y="0"/>
                    <a:pt x="511" y="68"/>
                  </a:cubicBezTo>
                  <a:cubicBezTo>
                    <a:pt x="774" y="136"/>
                    <a:pt x="1267" y="192"/>
                    <a:pt x="1578" y="423"/>
                  </a:cubicBezTo>
                  <a:cubicBezTo>
                    <a:pt x="1889" y="654"/>
                    <a:pt x="2035" y="1220"/>
                    <a:pt x="2378" y="1457"/>
                  </a:cubicBezTo>
                  <a:cubicBezTo>
                    <a:pt x="2721" y="1694"/>
                    <a:pt x="3427" y="1780"/>
                    <a:pt x="3634" y="1845"/>
                  </a:cubicBezTo>
                </a:path>
              </a:pathLst>
            </a:custGeom>
            <a:noFill/>
            <a:ln w="38100" cap="sq"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3206750"/>
            <a:ext cx="19478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a:spcBef>
                <a:spcPct val="0"/>
              </a:spcBef>
              <a:buFontTx/>
              <a:buNone/>
            </a:pPr>
            <a:r>
              <a:rPr lang="en-US" altLang="en-US" sz="2800" b="1">
                <a:latin typeface="Comic Sans MS" panose="030F0702030302020204" pitchFamily="66" charset="0"/>
              </a:rPr>
              <a:t>Pavement</a:t>
            </a:r>
          </a:p>
          <a:p>
            <a:pPr algn="ctr">
              <a:spcBef>
                <a:spcPct val="0"/>
              </a:spcBef>
              <a:buFontTx/>
              <a:buNone/>
            </a:pPr>
            <a:r>
              <a:rPr lang="en-US" altLang="en-US" sz="2800" b="1">
                <a:latin typeface="Comic Sans MS" panose="030F0702030302020204" pitchFamily="66" charset="0"/>
              </a:rPr>
              <a:t>Condition</a:t>
            </a:r>
          </a:p>
        </p:txBody>
      </p:sp>
      <p:sp>
        <p:nvSpPr>
          <p:cNvPr id="52227" name="Line 3"/>
          <p:cNvSpPr>
            <a:spLocks noChangeShapeType="1"/>
          </p:cNvSpPr>
          <p:nvPr/>
        </p:nvSpPr>
        <p:spPr bwMode="auto">
          <a:xfrm flipV="1">
            <a:off x="2092325" y="5943600"/>
            <a:ext cx="6315075"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8" name="Text Box 4"/>
          <p:cNvSpPr txBox="1">
            <a:spLocks noChangeArrowheads="1"/>
          </p:cNvSpPr>
          <p:nvPr/>
        </p:nvSpPr>
        <p:spPr bwMode="auto">
          <a:xfrm>
            <a:off x="3940175" y="6067425"/>
            <a:ext cx="254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b="1">
                <a:latin typeface="Comic Sans MS" panose="030F0702030302020204" pitchFamily="66" charset="0"/>
              </a:rPr>
              <a:t>Time (Years) </a:t>
            </a:r>
          </a:p>
        </p:txBody>
      </p:sp>
      <p:sp>
        <p:nvSpPr>
          <p:cNvPr id="496645" name="Freeform 5"/>
          <p:cNvSpPr>
            <a:spLocks/>
          </p:cNvSpPr>
          <p:nvPr/>
        </p:nvSpPr>
        <p:spPr bwMode="auto">
          <a:xfrm>
            <a:off x="2139950" y="2281238"/>
            <a:ext cx="5948363" cy="3032125"/>
          </a:xfrm>
          <a:custGeom>
            <a:avLst/>
            <a:gdLst>
              <a:gd name="T0" fmla="*/ 0 w 3072"/>
              <a:gd name="T1" fmla="*/ 2147483646 h 1304"/>
              <a:gd name="T2" fmla="*/ 2147483646 w 3072"/>
              <a:gd name="T3" fmla="*/ 2147483646 h 1304"/>
              <a:gd name="T4" fmla="*/ 2147483646 w 3072"/>
              <a:gd name="T5" fmla="*/ 2147483646 h 1304"/>
              <a:gd name="T6" fmla="*/ 2147483646 w 3072"/>
              <a:gd name="T7" fmla="*/ 2147483646 h 1304"/>
              <a:gd name="T8" fmla="*/ 2147483646 w 3072"/>
              <a:gd name="T9" fmla="*/ 2147483646 h 1304"/>
              <a:gd name="T10" fmla="*/ 2147483646 w 3072"/>
              <a:gd name="T11" fmla="*/ 2147483646 h 1304"/>
              <a:gd name="T12" fmla="*/ 2147483646 w 3072"/>
              <a:gd name="T13" fmla="*/ 2147483646 h 1304"/>
              <a:gd name="T14" fmla="*/ 2147483646 w 3072"/>
              <a:gd name="T15" fmla="*/ 2147483646 h 1304"/>
              <a:gd name="T16" fmla="*/ 2147483646 w 3072"/>
              <a:gd name="T17" fmla="*/ 2147483646 h 1304"/>
              <a:gd name="T18" fmla="*/ 2147483646 w 3072"/>
              <a:gd name="T19" fmla="*/ 2147483646 h 1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72" h="1304">
                <a:moveTo>
                  <a:pt x="0" y="8"/>
                </a:moveTo>
                <a:cubicBezTo>
                  <a:pt x="76" y="4"/>
                  <a:pt x="152" y="0"/>
                  <a:pt x="240" y="8"/>
                </a:cubicBezTo>
                <a:cubicBezTo>
                  <a:pt x="328" y="16"/>
                  <a:pt x="416" y="24"/>
                  <a:pt x="528" y="56"/>
                </a:cubicBezTo>
                <a:cubicBezTo>
                  <a:pt x="640" y="88"/>
                  <a:pt x="792" y="136"/>
                  <a:pt x="912" y="200"/>
                </a:cubicBezTo>
                <a:cubicBezTo>
                  <a:pt x="1032" y="264"/>
                  <a:pt x="1136" y="352"/>
                  <a:pt x="1248" y="440"/>
                </a:cubicBezTo>
                <a:cubicBezTo>
                  <a:pt x="1360" y="528"/>
                  <a:pt x="1480" y="640"/>
                  <a:pt x="1584" y="728"/>
                </a:cubicBezTo>
                <a:cubicBezTo>
                  <a:pt x="1688" y="816"/>
                  <a:pt x="1760" y="896"/>
                  <a:pt x="1872" y="968"/>
                </a:cubicBezTo>
                <a:cubicBezTo>
                  <a:pt x="1984" y="1040"/>
                  <a:pt x="2120" y="1112"/>
                  <a:pt x="2256" y="1160"/>
                </a:cubicBezTo>
                <a:cubicBezTo>
                  <a:pt x="2392" y="1208"/>
                  <a:pt x="2552" y="1232"/>
                  <a:pt x="2688" y="1256"/>
                </a:cubicBezTo>
                <a:cubicBezTo>
                  <a:pt x="2824" y="1280"/>
                  <a:pt x="2948" y="1292"/>
                  <a:pt x="3072" y="1304"/>
                </a:cubicBezTo>
              </a:path>
            </a:pathLst>
          </a:custGeom>
          <a:noFill/>
          <a:ln w="381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6646" name="Group 6"/>
          <p:cNvGrpSpPr>
            <a:grpSpLocks/>
          </p:cNvGrpSpPr>
          <p:nvPr/>
        </p:nvGrpSpPr>
        <p:grpSpPr bwMode="auto">
          <a:xfrm>
            <a:off x="2078038" y="1330325"/>
            <a:ext cx="2262187" cy="2039938"/>
            <a:chOff x="1776" y="890"/>
            <a:chExt cx="1261" cy="1174"/>
          </a:xfrm>
        </p:grpSpPr>
        <p:sp>
          <p:nvSpPr>
            <p:cNvPr id="52252" name="Line 7"/>
            <p:cNvSpPr>
              <a:spLocks noChangeShapeType="1"/>
            </p:cNvSpPr>
            <p:nvPr/>
          </p:nvSpPr>
          <p:spPr bwMode="auto">
            <a:xfrm>
              <a:off x="2928" y="1200"/>
              <a:ext cx="0" cy="86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253" name="Group 8"/>
            <p:cNvGrpSpPr>
              <a:grpSpLocks/>
            </p:cNvGrpSpPr>
            <p:nvPr/>
          </p:nvGrpSpPr>
          <p:grpSpPr bwMode="auto">
            <a:xfrm>
              <a:off x="1776" y="890"/>
              <a:ext cx="1261" cy="454"/>
              <a:chOff x="1776" y="890"/>
              <a:chExt cx="1261" cy="454"/>
            </a:xfrm>
          </p:grpSpPr>
          <p:sp>
            <p:nvSpPr>
              <p:cNvPr id="496649" name="Text Box 9"/>
              <p:cNvSpPr txBox="1">
                <a:spLocks noChangeArrowheads="1"/>
              </p:cNvSpPr>
              <p:nvPr/>
            </p:nvSpPr>
            <p:spPr bwMode="auto">
              <a:xfrm>
                <a:off x="1776" y="890"/>
                <a:ext cx="1261"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defRPr/>
                </a:pPr>
                <a:r>
                  <a:rPr lang="en-US" altLang="en-US" sz="2800">
                    <a:effectLst>
                      <a:outerShdw blurRad="38100" dist="38100" dir="2700000" algn="tl">
                        <a:srgbClr val="000000"/>
                      </a:outerShdw>
                    </a:effectLst>
                    <a:latin typeface="Comic Sans MS" panose="030F0702030302020204" pitchFamily="66" charset="0"/>
                  </a:rPr>
                  <a:t>Preventive </a:t>
                </a:r>
              </a:p>
              <a:p>
                <a:pPr algn="ctr">
                  <a:lnSpc>
                    <a:spcPct val="70000"/>
                  </a:lnSpc>
                  <a:defRPr/>
                </a:pPr>
                <a:r>
                  <a:rPr lang="en-US" altLang="en-US" sz="2800">
                    <a:effectLst>
                      <a:outerShdw blurRad="38100" dist="38100" dir="2700000" algn="tl">
                        <a:srgbClr val="000000"/>
                      </a:outerShdw>
                    </a:effectLst>
                    <a:latin typeface="Comic Sans MS" panose="030F0702030302020204" pitchFamily="66" charset="0"/>
                  </a:rPr>
                  <a:t>Maintenance</a:t>
                </a:r>
              </a:p>
            </p:txBody>
          </p:sp>
          <p:sp>
            <p:nvSpPr>
              <p:cNvPr id="52255" name="Line 10"/>
              <p:cNvSpPr>
                <a:spLocks noChangeShapeType="1"/>
              </p:cNvSpPr>
              <p:nvPr/>
            </p:nvSpPr>
            <p:spPr bwMode="auto">
              <a:xfrm>
                <a:off x="1810" y="1344"/>
                <a:ext cx="1118" cy="0"/>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496651" name="Group 11"/>
          <p:cNvGrpSpPr>
            <a:grpSpLocks/>
          </p:cNvGrpSpPr>
          <p:nvPr/>
        </p:nvGrpSpPr>
        <p:grpSpPr bwMode="auto">
          <a:xfrm>
            <a:off x="3238500" y="2590800"/>
            <a:ext cx="1268413" cy="2678113"/>
            <a:chOff x="2350" y="1632"/>
            <a:chExt cx="799" cy="1687"/>
          </a:xfrm>
        </p:grpSpPr>
        <p:sp>
          <p:nvSpPr>
            <p:cNvPr id="52246" name="Line 12"/>
            <p:cNvSpPr>
              <a:spLocks noChangeShapeType="1"/>
            </p:cNvSpPr>
            <p:nvPr/>
          </p:nvSpPr>
          <p:spPr bwMode="auto">
            <a:xfrm>
              <a:off x="3072" y="1920"/>
              <a:ext cx="0" cy="96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2247" name="Group 13"/>
            <p:cNvGrpSpPr>
              <a:grpSpLocks/>
            </p:cNvGrpSpPr>
            <p:nvPr/>
          </p:nvGrpSpPr>
          <p:grpSpPr bwMode="auto">
            <a:xfrm>
              <a:off x="2350" y="1632"/>
              <a:ext cx="799" cy="1687"/>
              <a:chOff x="2350" y="1632"/>
              <a:chExt cx="799" cy="1687"/>
            </a:xfrm>
          </p:grpSpPr>
          <p:grpSp>
            <p:nvGrpSpPr>
              <p:cNvPr id="52248" name="Group 14"/>
              <p:cNvGrpSpPr>
                <a:grpSpLocks/>
              </p:cNvGrpSpPr>
              <p:nvPr/>
            </p:nvGrpSpPr>
            <p:grpSpPr bwMode="auto">
              <a:xfrm>
                <a:off x="2736" y="1632"/>
                <a:ext cx="336" cy="1076"/>
                <a:chOff x="2736" y="1632"/>
                <a:chExt cx="336" cy="1076"/>
              </a:xfrm>
            </p:grpSpPr>
            <p:sp>
              <p:nvSpPr>
                <p:cNvPr id="52250" name="Line 15"/>
                <p:cNvSpPr>
                  <a:spLocks noChangeShapeType="1"/>
                </p:cNvSpPr>
                <p:nvPr/>
              </p:nvSpPr>
              <p:spPr bwMode="auto">
                <a:xfrm>
                  <a:off x="2736" y="1632"/>
                  <a:ext cx="0" cy="10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1" name="Line 16"/>
                <p:cNvSpPr>
                  <a:spLocks noChangeShapeType="1"/>
                </p:cNvSpPr>
                <p:nvPr/>
              </p:nvSpPr>
              <p:spPr bwMode="auto">
                <a:xfrm>
                  <a:off x="2736" y="2592"/>
                  <a:ext cx="336" cy="0"/>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2249" name="Text Box 17"/>
              <p:cNvSpPr txBox="1">
                <a:spLocks noChangeArrowheads="1"/>
              </p:cNvSpPr>
              <p:nvPr/>
            </p:nvSpPr>
            <p:spPr bwMode="auto">
              <a:xfrm>
                <a:off x="2350" y="2723"/>
                <a:ext cx="79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a:spcBef>
                    <a:spcPct val="0"/>
                  </a:spcBef>
                  <a:buFontTx/>
                  <a:buNone/>
                </a:pPr>
                <a:r>
                  <a:rPr lang="en-US" altLang="en-US" sz="2800">
                    <a:latin typeface="Comic Sans MS" panose="030F0702030302020204" pitchFamily="66" charset="0"/>
                  </a:rPr>
                  <a:t>Defer</a:t>
                </a:r>
              </a:p>
              <a:p>
                <a:pPr algn="ctr">
                  <a:spcBef>
                    <a:spcPct val="0"/>
                  </a:spcBef>
                  <a:buFontTx/>
                  <a:buNone/>
                </a:pPr>
                <a:r>
                  <a:rPr lang="en-US" altLang="en-US" sz="2800">
                    <a:latin typeface="Comic Sans MS" panose="030F0702030302020204" pitchFamily="66" charset="0"/>
                  </a:rPr>
                  <a:t>Action</a:t>
                </a:r>
              </a:p>
            </p:txBody>
          </p:sp>
        </p:grpSp>
      </p:grpSp>
      <p:grpSp>
        <p:nvGrpSpPr>
          <p:cNvPr id="496658" name="Group 18"/>
          <p:cNvGrpSpPr>
            <a:grpSpLocks/>
          </p:cNvGrpSpPr>
          <p:nvPr/>
        </p:nvGrpSpPr>
        <p:grpSpPr bwMode="auto">
          <a:xfrm>
            <a:off x="4765675" y="2798763"/>
            <a:ext cx="3452813" cy="2225675"/>
            <a:chOff x="3291" y="1763"/>
            <a:chExt cx="1688" cy="1213"/>
          </a:xfrm>
        </p:grpSpPr>
        <p:sp>
          <p:nvSpPr>
            <p:cNvPr id="52242" name="Line 19"/>
            <p:cNvSpPr>
              <a:spLocks noChangeShapeType="1"/>
            </p:cNvSpPr>
            <p:nvPr/>
          </p:nvSpPr>
          <p:spPr bwMode="auto">
            <a:xfrm>
              <a:off x="3408" y="2016"/>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3" name="Line 20"/>
            <p:cNvSpPr>
              <a:spLocks noChangeShapeType="1"/>
            </p:cNvSpPr>
            <p:nvPr/>
          </p:nvSpPr>
          <p:spPr bwMode="auto">
            <a:xfrm>
              <a:off x="4896" y="2016"/>
              <a:ext cx="0" cy="96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4" name="Line 21"/>
            <p:cNvSpPr>
              <a:spLocks noChangeShapeType="1"/>
            </p:cNvSpPr>
            <p:nvPr/>
          </p:nvSpPr>
          <p:spPr bwMode="auto">
            <a:xfrm>
              <a:off x="3408" y="2112"/>
              <a:ext cx="1488" cy="0"/>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5" name="Text Box 22"/>
            <p:cNvSpPr txBox="1">
              <a:spLocks noChangeArrowheads="1"/>
            </p:cNvSpPr>
            <p:nvPr/>
          </p:nvSpPr>
          <p:spPr bwMode="auto">
            <a:xfrm>
              <a:off x="3291" y="1763"/>
              <a:ext cx="16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a:spcBef>
                  <a:spcPct val="0"/>
                </a:spcBef>
                <a:buFontTx/>
                <a:buNone/>
              </a:pPr>
              <a:r>
                <a:rPr lang="en-US" altLang="en-US" sz="2800">
                  <a:latin typeface="Comic Sans MS" panose="030F0702030302020204" pitchFamily="66" charset="0"/>
                </a:rPr>
                <a:t>Reconstruction</a:t>
              </a:r>
            </a:p>
          </p:txBody>
        </p:sp>
      </p:grpSp>
      <p:sp>
        <p:nvSpPr>
          <p:cNvPr id="52233" name="Text Box 23"/>
          <p:cNvSpPr txBox="1">
            <a:spLocks noChangeArrowheads="1"/>
          </p:cNvSpPr>
          <p:nvPr/>
        </p:nvSpPr>
        <p:spPr bwMode="auto">
          <a:xfrm>
            <a:off x="1060450" y="2024063"/>
            <a:ext cx="1116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a:solidFill>
                  <a:schemeClr val="tx2"/>
                </a:solidFill>
                <a:latin typeface="Comic Sans MS" panose="030F0702030302020204" pitchFamily="66" charset="0"/>
              </a:rPr>
              <a:t>Good </a:t>
            </a:r>
          </a:p>
        </p:txBody>
      </p:sp>
      <p:sp>
        <p:nvSpPr>
          <p:cNvPr id="52234" name="Text Box 24"/>
          <p:cNvSpPr txBox="1">
            <a:spLocks noChangeArrowheads="1"/>
          </p:cNvSpPr>
          <p:nvPr/>
        </p:nvSpPr>
        <p:spPr bwMode="auto">
          <a:xfrm>
            <a:off x="1120775" y="5202238"/>
            <a:ext cx="1022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spcBef>
                <a:spcPct val="0"/>
              </a:spcBef>
              <a:buFontTx/>
              <a:buNone/>
            </a:pPr>
            <a:r>
              <a:rPr lang="en-US" altLang="en-US" sz="2800">
                <a:solidFill>
                  <a:schemeClr val="tx2"/>
                </a:solidFill>
                <a:latin typeface="Comic Sans MS" panose="030F0702030302020204" pitchFamily="66" charset="0"/>
              </a:rPr>
              <a:t>Poor </a:t>
            </a:r>
          </a:p>
        </p:txBody>
      </p:sp>
      <p:sp>
        <p:nvSpPr>
          <p:cNvPr id="52235" name="Rectangle 25"/>
          <p:cNvSpPr>
            <a:spLocks noGrp="1" noChangeArrowheads="1"/>
          </p:cNvSpPr>
          <p:nvPr>
            <p:ph type="title"/>
          </p:nvPr>
        </p:nvSpPr>
        <p:spPr>
          <a:xfrm>
            <a:off x="457200" y="533400"/>
            <a:ext cx="8229600" cy="938213"/>
          </a:xfrm>
        </p:spPr>
        <p:txBody>
          <a:bodyPr/>
          <a:lstStyle/>
          <a:p>
            <a:pPr eaLnBrk="1" hangingPunct="1"/>
            <a:r>
              <a:rPr lang="en-US" altLang="en-US" smtClean="0"/>
              <a:t>When Should PM be Applied?</a:t>
            </a:r>
          </a:p>
        </p:txBody>
      </p:sp>
      <p:sp>
        <p:nvSpPr>
          <p:cNvPr id="52236" name="Line 26"/>
          <p:cNvSpPr>
            <a:spLocks noChangeShapeType="1"/>
          </p:cNvSpPr>
          <p:nvPr/>
        </p:nvSpPr>
        <p:spPr bwMode="auto">
          <a:xfrm flipH="1">
            <a:off x="2092325" y="1827213"/>
            <a:ext cx="15875" cy="4143375"/>
          </a:xfrm>
          <a:prstGeom prst="line">
            <a:avLst/>
          </a:prstGeom>
          <a:noFill/>
          <a:ln w="38100">
            <a:solidFill>
              <a:schemeClr val="tx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6667" name="Group 27"/>
          <p:cNvGrpSpPr>
            <a:grpSpLocks/>
          </p:cNvGrpSpPr>
          <p:nvPr/>
        </p:nvGrpSpPr>
        <p:grpSpPr bwMode="auto">
          <a:xfrm>
            <a:off x="4270375" y="2936875"/>
            <a:ext cx="2490788" cy="2811463"/>
            <a:chOff x="3013" y="1920"/>
            <a:chExt cx="1283" cy="1100"/>
          </a:xfrm>
        </p:grpSpPr>
        <p:sp>
          <p:nvSpPr>
            <p:cNvPr id="52238" name="Line 28"/>
            <p:cNvSpPr>
              <a:spLocks noChangeShapeType="1"/>
            </p:cNvSpPr>
            <p:nvPr/>
          </p:nvSpPr>
          <p:spPr bwMode="auto">
            <a:xfrm>
              <a:off x="3696" y="2352"/>
              <a:ext cx="0" cy="52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Line 29"/>
            <p:cNvSpPr>
              <a:spLocks noChangeShapeType="1"/>
            </p:cNvSpPr>
            <p:nvPr/>
          </p:nvSpPr>
          <p:spPr bwMode="auto">
            <a:xfrm>
              <a:off x="3072" y="2784"/>
              <a:ext cx="624" cy="0"/>
            </a:xfrm>
            <a:prstGeom prst="line">
              <a:avLst/>
            </a:prstGeom>
            <a:noFill/>
            <a:ln w="1905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Text Box 30"/>
            <p:cNvSpPr txBox="1">
              <a:spLocks noChangeArrowheads="1"/>
            </p:cNvSpPr>
            <p:nvPr/>
          </p:nvSpPr>
          <p:spPr bwMode="auto">
            <a:xfrm>
              <a:off x="3013" y="2817"/>
              <a:ext cx="1283"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a:spcBef>
                  <a:spcPct val="0"/>
                </a:spcBef>
                <a:buFontTx/>
                <a:buNone/>
              </a:pPr>
              <a:r>
                <a:rPr lang="en-US" altLang="en-US" sz="2800">
                  <a:latin typeface="Comic Sans MS" panose="030F0702030302020204" pitchFamily="66" charset="0"/>
                </a:rPr>
                <a:t>Rehab.         </a:t>
              </a:r>
              <a:r>
                <a:rPr lang="en-US" altLang="en-US" sz="800">
                  <a:solidFill>
                    <a:srgbClr val="0000CC"/>
                  </a:solidFill>
                  <a:latin typeface="Comic Sans MS" panose="030F0702030302020204" pitchFamily="66" charset="0"/>
                </a:rPr>
                <a:t>.</a:t>
              </a:r>
              <a:r>
                <a:rPr lang="en-US" altLang="en-US" sz="2800">
                  <a:latin typeface="Comic Sans MS" panose="030F0702030302020204" pitchFamily="66" charset="0"/>
                </a:rPr>
                <a:t> </a:t>
              </a:r>
            </a:p>
          </p:txBody>
        </p:sp>
        <p:sp>
          <p:nvSpPr>
            <p:cNvPr id="52241" name="Line 31"/>
            <p:cNvSpPr>
              <a:spLocks noChangeShapeType="1"/>
            </p:cNvSpPr>
            <p:nvPr/>
          </p:nvSpPr>
          <p:spPr bwMode="auto">
            <a:xfrm>
              <a:off x="3072" y="1920"/>
              <a:ext cx="0" cy="96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6645"/>
                                        </p:tgtEl>
                                        <p:attrNameLst>
                                          <p:attrName>style.visibility</p:attrName>
                                        </p:attrNameLst>
                                      </p:cBhvr>
                                      <p:to>
                                        <p:strVal val="visible"/>
                                      </p:to>
                                    </p:set>
                                    <p:animEffect transition="in" filter="wipe(left)">
                                      <p:cBhvr>
                                        <p:cTn id="7" dur="500"/>
                                        <p:tgtEl>
                                          <p:spTgt spid="4966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6646"/>
                                        </p:tgtEl>
                                        <p:attrNameLst>
                                          <p:attrName>style.visibility</p:attrName>
                                        </p:attrNameLst>
                                      </p:cBhvr>
                                      <p:to>
                                        <p:strVal val="visible"/>
                                      </p:to>
                                    </p:set>
                                    <p:animEffect transition="in" filter="dissolve">
                                      <p:cBhvr>
                                        <p:cTn id="12" dur="500"/>
                                        <p:tgtEl>
                                          <p:spTgt spid="496646"/>
                                        </p:tgtEl>
                                      </p:cBhvr>
                                    </p:animEffect>
                                  </p:childTnLst>
                                  <p:subTnLst>
                                    <p:animClr clrSpc="rgb" dir="cw">
                                      <p:cBhvr override="childStyle">
                                        <p:cTn dur="1" fill="hold" display="0" masterRel="nextClick" afterEffect="1"/>
                                        <p:tgtEl>
                                          <p:spTgt spid="496646"/>
                                        </p:tgtEl>
                                        <p:attrNameLst>
                                          <p:attrName>ppt_c</p:attrName>
                                        </p:attrNameLst>
                                      </p:cBhvr>
                                      <p:to>
                                        <a:srgbClr val="33CCCC"/>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96651"/>
                                        </p:tgtEl>
                                        <p:attrNameLst>
                                          <p:attrName>style.visibility</p:attrName>
                                        </p:attrNameLst>
                                      </p:cBhvr>
                                      <p:to>
                                        <p:strVal val="visible"/>
                                      </p:to>
                                    </p:set>
                                    <p:animEffect transition="in" filter="dissolve">
                                      <p:cBhvr>
                                        <p:cTn id="17" dur="500"/>
                                        <p:tgtEl>
                                          <p:spTgt spid="496651"/>
                                        </p:tgtEl>
                                      </p:cBhvr>
                                    </p:animEffect>
                                  </p:childTnLst>
                                  <p:subTnLst>
                                    <p:animClr clrSpc="rgb" dir="cw">
                                      <p:cBhvr override="childStyle">
                                        <p:cTn dur="1" fill="hold" display="0" masterRel="nextClick" afterEffect="1"/>
                                        <p:tgtEl>
                                          <p:spTgt spid="496651"/>
                                        </p:tgtEl>
                                        <p:attrNameLst>
                                          <p:attrName>ppt_c</p:attrName>
                                        </p:attrNameLst>
                                      </p:cBhvr>
                                      <p:to>
                                        <a:srgbClr val="33CCCC"/>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96667"/>
                                        </p:tgtEl>
                                        <p:attrNameLst>
                                          <p:attrName>style.visibility</p:attrName>
                                        </p:attrNameLst>
                                      </p:cBhvr>
                                      <p:to>
                                        <p:strVal val="visible"/>
                                      </p:to>
                                    </p:set>
                                    <p:animEffect transition="in" filter="dissolve">
                                      <p:cBhvr>
                                        <p:cTn id="22" dur="500"/>
                                        <p:tgtEl>
                                          <p:spTgt spid="496667"/>
                                        </p:tgtEl>
                                      </p:cBhvr>
                                    </p:animEffect>
                                  </p:childTnLst>
                                  <p:subTnLst>
                                    <p:animClr clrSpc="rgb" dir="cw">
                                      <p:cBhvr override="childStyle">
                                        <p:cTn dur="1" fill="hold" display="0" masterRel="nextClick" afterEffect="1"/>
                                        <p:tgtEl>
                                          <p:spTgt spid="496667"/>
                                        </p:tgtEl>
                                        <p:attrNameLst>
                                          <p:attrName>ppt_c</p:attrName>
                                        </p:attrNameLst>
                                      </p:cBhvr>
                                      <p:to>
                                        <a:srgbClr val="33CCCC"/>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96658"/>
                                        </p:tgtEl>
                                        <p:attrNameLst>
                                          <p:attrName>style.visibility</p:attrName>
                                        </p:attrNameLst>
                                      </p:cBhvr>
                                      <p:to>
                                        <p:strVal val="visible"/>
                                      </p:to>
                                    </p:set>
                                    <p:animEffect transition="in" filter="dissolve">
                                      <p:cBhvr>
                                        <p:cTn id="27" dur="500"/>
                                        <p:tgtEl>
                                          <p:spTgt spid="496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54050" y="96838"/>
            <a:ext cx="7772400" cy="915987"/>
          </a:xfrm>
        </p:spPr>
        <p:txBody>
          <a:bodyPr/>
          <a:lstStyle/>
          <a:p>
            <a:pPr eaLnBrk="1" hangingPunct="1"/>
            <a:r>
              <a:rPr lang="en-US" altLang="en-US" smtClean="0"/>
              <a:t>Conclusions</a:t>
            </a:r>
          </a:p>
        </p:txBody>
      </p:sp>
      <p:sp>
        <p:nvSpPr>
          <p:cNvPr id="516099" name="Rectangle 3"/>
          <p:cNvSpPr>
            <a:spLocks noGrp="1" noChangeArrowheads="1"/>
          </p:cNvSpPr>
          <p:nvPr>
            <p:ph type="body" idx="1"/>
          </p:nvPr>
        </p:nvSpPr>
        <p:spPr>
          <a:xfrm>
            <a:off x="0" y="1447800"/>
            <a:ext cx="4579938" cy="2266950"/>
          </a:xfrm>
        </p:spPr>
        <p:txBody>
          <a:bodyPr/>
          <a:lstStyle/>
          <a:p>
            <a:pPr eaLnBrk="1" hangingPunct="1"/>
            <a:r>
              <a:rPr lang="en-US" altLang="en-US" sz="4400" smtClean="0"/>
              <a:t>Historically used on low-volume roads</a:t>
            </a:r>
          </a:p>
        </p:txBody>
      </p:sp>
      <p:pic>
        <p:nvPicPr>
          <p:cNvPr id="516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963" y="928688"/>
            <a:ext cx="4792662" cy="2846387"/>
          </a:xfrm>
          <a:prstGeom prst="rect">
            <a:avLst/>
          </a:prstGeom>
          <a:noFill/>
          <a:ln w="12700">
            <a:solidFill>
              <a:schemeClr val="tx1"/>
            </a:solidFill>
            <a:miter lim="800000"/>
            <a:headEnd type="none" w="sm" len="sm"/>
            <a:tailEnd type="none" w="sm" len="sm"/>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16101" name="Picture 5" descr="slide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038" y="3873500"/>
            <a:ext cx="477996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102" name="Rectangle 6"/>
          <p:cNvSpPr>
            <a:spLocks noChangeArrowheads="1"/>
          </p:cNvSpPr>
          <p:nvPr/>
        </p:nvSpPr>
        <p:spPr bwMode="auto">
          <a:xfrm>
            <a:off x="7938" y="4138613"/>
            <a:ext cx="4579937"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lnSpc>
                <a:spcPct val="90000"/>
              </a:lnSpc>
            </a:pPr>
            <a:r>
              <a:rPr lang="en-US" altLang="en-US" sz="4400"/>
              <a:t>Now being used on higher volume roads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anim calcmode="lin" valueType="num">
                                      <p:cBhvr additive="base">
                                        <p:cTn id="7" dur="500" fill="hold"/>
                                        <p:tgtEl>
                                          <p:spTgt spid="516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609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6100"/>
                                        </p:tgtEl>
                                        <p:attrNameLst>
                                          <p:attrName>style.visibility</p:attrName>
                                        </p:attrNameLst>
                                      </p:cBhvr>
                                      <p:to>
                                        <p:strVal val="visible"/>
                                      </p:to>
                                    </p:set>
                                    <p:anim calcmode="lin" valueType="num">
                                      <p:cBhvr additive="base">
                                        <p:cTn id="11" dur="500" fill="hold"/>
                                        <p:tgtEl>
                                          <p:spTgt spid="516100"/>
                                        </p:tgtEl>
                                        <p:attrNameLst>
                                          <p:attrName>ppt_x</p:attrName>
                                        </p:attrNameLst>
                                      </p:cBhvr>
                                      <p:tavLst>
                                        <p:tav tm="0">
                                          <p:val>
                                            <p:strVal val="0-#ppt_w/2"/>
                                          </p:val>
                                        </p:tav>
                                        <p:tav tm="100000">
                                          <p:val>
                                            <p:strVal val="#ppt_x"/>
                                          </p:val>
                                        </p:tav>
                                      </p:tavLst>
                                    </p:anim>
                                    <p:anim calcmode="lin" valueType="num">
                                      <p:cBhvr additive="base">
                                        <p:cTn id="12" dur="500" fill="hold"/>
                                        <p:tgtEl>
                                          <p:spTgt spid="51610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6102"/>
                                        </p:tgtEl>
                                        <p:attrNameLst>
                                          <p:attrName>style.visibility</p:attrName>
                                        </p:attrNameLst>
                                      </p:cBhvr>
                                      <p:to>
                                        <p:strVal val="visible"/>
                                      </p:to>
                                    </p:set>
                                    <p:anim calcmode="lin" valueType="num">
                                      <p:cBhvr additive="base">
                                        <p:cTn id="17" dur="500" fill="hold"/>
                                        <p:tgtEl>
                                          <p:spTgt spid="516102"/>
                                        </p:tgtEl>
                                        <p:attrNameLst>
                                          <p:attrName>ppt_x</p:attrName>
                                        </p:attrNameLst>
                                      </p:cBhvr>
                                      <p:tavLst>
                                        <p:tav tm="0">
                                          <p:val>
                                            <p:strVal val="#ppt_x"/>
                                          </p:val>
                                        </p:tav>
                                        <p:tav tm="100000">
                                          <p:val>
                                            <p:strVal val="#ppt_x"/>
                                          </p:val>
                                        </p:tav>
                                      </p:tavLst>
                                    </p:anim>
                                    <p:anim calcmode="lin" valueType="num">
                                      <p:cBhvr additive="base">
                                        <p:cTn id="18" dur="500" fill="hold"/>
                                        <p:tgtEl>
                                          <p:spTgt spid="51610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6101"/>
                                        </p:tgtEl>
                                        <p:attrNameLst>
                                          <p:attrName>style.visibility</p:attrName>
                                        </p:attrNameLst>
                                      </p:cBhvr>
                                      <p:to>
                                        <p:strVal val="visible"/>
                                      </p:to>
                                    </p:set>
                                    <p:anim calcmode="lin" valueType="num">
                                      <p:cBhvr additive="base">
                                        <p:cTn id="21" dur="500" fill="hold"/>
                                        <p:tgtEl>
                                          <p:spTgt spid="516101"/>
                                        </p:tgtEl>
                                        <p:attrNameLst>
                                          <p:attrName>ppt_x</p:attrName>
                                        </p:attrNameLst>
                                      </p:cBhvr>
                                      <p:tavLst>
                                        <p:tav tm="0">
                                          <p:val>
                                            <p:strVal val="#ppt_x"/>
                                          </p:val>
                                        </p:tav>
                                        <p:tav tm="100000">
                                          <p:val>
                                            <p:strVal val="#ppt_x"/>
                                          </p:val>
                                        </p:tav>
                                      </p:tavLst>
                                    </p:anim>
                                    <p:anim calcmode="lin" valueType="num">
                                      <p:cBhvr additive="base">
                                        <p:cTn id="22" dur="500" fill="hold"/>
                                        <p:tgtEl>
                                          <p:spTgt spid="516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p:bldP spid="51610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52400"/>
            <a:ext cx="8229600" cy="1143000"/>
          </a:xfrm>
        </p:spPr>
        <p:txBody>
          <a:bodyPr/>
          <a:lstStyle/>
          <a:p>
            <a:pPr eaLnBrk="1" hangingPunct="1"/>
            <a:r>
              <a:rPr lang="en-US" altLang="en-US" smtClean="0"/>
              <a:t>Conclusions (Cont.)</a:t>
            </a:r>
          </a:p>
        </p:txBody>
      </p:sp>
      <p:sp>
        <p:nvSpPr>
          <p:cNvPr id="58371" name="Rectangle 3"/>
          <p:cNvSpPr>
            <a:spLocks noGrp="1" noChangeArrowheads="1"/>
          </p:cNvSpPr>
          <p:nvPr>
            <p:ph type="body" idx="1"/>
          </p:nvPr>
        </p:nvSpPr>
        <p:spPr>
          <a:xfrm>
            <a:off x="304800" y="1371600"/>
            <a:ext cx="8534400" cy="5257800"/>
          </a:xfrm>
        </p:spPr>
        <p:txBody>
          <a:bodyPr/>
          <a:lstStyle/>
          <a:p>
            <a:pPr eaLnBrk="1" hangingPunct="1">
              <a:spcBef>
                <a:spcPct val="0"/>
              </a:spcBef>
              <a:spcAft>
                <a:spcPts val="1200"/>
              </a:spcAft>
            </a:pPr>
            <a:r>
              <a:rPr lang="en-US" altLang="en-US" sz="4000" smtClean="0"/>
              <a:t>Existing pavement condition is important to treatment’s performance</a:t>
            </a:r>
          </a:p>
          <a:p>
            <a:pPr eaLnBrk="1" hangingPunct="1">
              <a:spcBef>
                <a:spcPct val="0"/>
              </a:spcBef>
              <a:spcAft>
                <a:spcPts val="1200"/>
              </a:spcAft>
            </a:pPr>
            <a:r>
              <a:rPr lang="en-US" altLang="en-US" sz="4000" smtClean="0"/>
              <a:t>Preventive maintenance should be viewed as a program over time</a:t>
            </a:r>
          </a:p>
          <a:p>
            <a:pPr eaLnBrk="1" hangingPunct="1">
              <a:spcBef>
                <a:spcPct val="0"/>
              </a:spcBef>
              <a:spcAft>
                <a:spcPts val="1200"/>
              </a:spcAft>
            </a:pPr>
            <a:r>
              <a:rPr lang="en-US" altLang="en-US" sz="4000" smtClean="0"/>
              <a:t>Preventive maintenance is cost-effective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715963"/>
            <a:ext cx="7772400" cy="762000"/>
          </a:xfrm>
        </p:spPr>
        <p:txBody>
          <a:bodyPr/>
          <a:lstStyle/>
          <a:p>
            <a:pPr eaLnBrk="1" hangingPunct="1"/>
            <a:r>
              <a:rPr lang="en-US" altLang="en-US" smtClean="0"/>
              <a:t>State-of-the-Practice</a:t>
            </a:r>
          </a:p>
        </p:txBody>
      </p:sp>
      <p:sp>
        <p:nvSpPr>
          <p:cNvPr id="59395" name="Text Box 3"/>
          <p:cNvSpPr txBox="1">
            <a:spLocks noChangeArrowheads="1"/>
          </p:cNvSpPr>
          <p:nvPr/>
        </p:nvSpPr>
        <p:spPr bwMode="auto">
          <a:xfrm>
            <a:off x="6618288" y="1936750"/>
            <a:ext cx="241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eaLnBrk="1" hangingPunct="1">
              <a:spcBef>
                <a:spcPct val="0"/>
              </a:spcBef>
              <a:buFontTx/>
              <a:buNone/>
            </a:pPr>
            <a:endParaRPr lang="en-US" altLang="en-US" sz="2800" b="1">
              <a:solidFill>
                <a:schemeClr val="bg1"/>
              </a:solidFill>
              <a:latin typeface="Tahoma" panose="020B0604030504040204" pitchFamily="34" charset="0"/>
            </a:endParaRPr>
          </a:p>
        </p:txBody>
      </p:sp>
      <p:pic>
        <p:nvPicPr>
          <p:cNvPr id="59396" name="Picture 4" descr="Six Hand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443038"/>
            <a:ext cx="52578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533400" y="2743200"/>
            <a:ext cx="223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eaLnBrk="1" hangingPunct="1">
              <a:spcBef>
                <a:spcPct val="0"/>
              </a:spcBef>
              <a:buFontTx/>
              <a:buNone/>
            </a:pPr>
            <a:r>
              <a:rPr lang="en-US" altLang="en-US" b="1">
                <a:solidFill>
                  <a:schemeClr val="bg1"/>
                </a:solidFill>
                <a:latin typeface="Tahoma" panose="020B0604030504040204" pitchFamily="34" charset="0"/>
              </a:rPr>
              <a:t>Pocket</a:t>
            </a:r>
          </a:p>
          <a:p>
            <a:pPr algn="ctr" eaLnBrk="1" hangingPunct="1">
              <a:spcBef>
                <a:spcPct val="0"/>
              </a:spcBef>
              <a:buFontTx/>
              <a:buNone/>
            </a:pPr>
            <a:r>
              <a:rPr lang="en-US" altLang="en-US" b="1">
                <a:solidFill>
                  <a:schemeClr val="bg1"/>
                </a:solidFill>
                <a:latin typeface="Tahoma" panose="020B0604030504040204" pitchFamily="34" charset="0"/>
              </a:rPr>
              <a:t>Guides</a:t>
            </a:r>
          </a:p>
        </p:txBody>
      </p:sp>
      <p:pic>
        <p:nvPicPr>
          <p:cNvPr id="59398" name="Picture 6" descr="Pavement C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055813"/>
            <a:ext cx="36703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Preventive Maintenance</a:t>
            </a:r>
            <a:endParaRPr lang="en-US" dirty="0"/>
          </a:p>
        </p:txBody>
      </p:sp>
      <p:sp>
        <p:nvSpPr>
          <p:cNvPr id="3" name="Subtitle 2"/>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336871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5989638" y="1995488"/>
            <a:ext cx="3052762" cy="22875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eaLnBrk="1" hangingPunct="1">
              <a:spcBef>
                <a:spcPct val="0"/>
              </a:spcBef>
              <a:buFontTx/>
              <a:buNone/>
            </a:pPr>
            <a:r>
              <a:rPr lang="en-US" altLang="en-US" sz="4800" b="1">
                <a:latin typeface="Comic Sans MS" panose="030F0702030302020204" pitchFamily="66" charset="0"/>
              </a:rPr>
              <a:t> Typically</a:t>
            </a:r>
          </a:p>
          <a:p>
            <a:pPr algn="ctr" eaLnBrk="1" hangingPunct="1">
              <a:spcBef>
                <a:spcPct val="0"/>
              </a:spcBef>
              <a:buFontTx/>
              <a:buNone/>
            </a:pPr>
            <a:r>
              <a:rPr lang="en-US" altLang="en-US" sz="4800" b="1">
                <a:latin typeface="Comic Sans MS" panose="030F0702030302020204" pitchFamily="66" charset="0"/>
              </a:rPr>
              <a:t>Low Budget</a:t>
            </a:r>
          </a:p>
        </p:txBody>
      </p:sp>
      <p:sp>
        <p:nvSpPr>
          <p:cNvPr id="9220" name="Text Box 4"/>
          <p:cNvSpPr txBox="1">
            <a:spLocks noChangeArrowheads="1"/>
          </p:cNvSpPr>
          <p:nvPr/>
        </p:nvSpPr>
        <p:spPr bwMode="auto">
          <a:xfrm>
            <a:off x="974725" y="39306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221" name="Text Box 5"/>
          <p:cNvSpPr txBox="1">
            <a:spLocks noChangeArrowheads="1"/>
          </p:cNvSpPr>
          <p:nvPr/>
        </p:nvSpPr>
        <p:spPr bwMode="auto">
          <a:xfrm>
            <a:off x="0" y="4829175"/>
            <a:ext cx="9144000" cy="14366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lnSpc>
                <a:spcPct val="120000"/>
              </a:lnSpc>
              <a:buFontTx/>
              <a:buChar char="•"/>
            </a:pPr>
            <a:r>
              <a:rPr lang="en-US" altLang="en-US" sz="3400" b="1">
                <a:solidFill>
                  <a:srgbClr val="FFFF00"/>
                </a:solidFill>
              </a:rPr>
              <a:t>Not enough to maintain current conditions</a:t>
            </a:r>
          </a:p>
          <a:p>
            <a:pPr eaLnBrk="1" hangingPunct="1">
              <a:lnSpc>
                <a:spcPct val="120000"/>
              </a:lnSpc>
              <a:buFontTx/>
              <a:buChar char="•"/>
            </a:pPr>
            <a:r>
              <a:rPr lang="en-US" altLang="en-US" sz="3400" b="1">
                <a:solidFill>
                  <a:srgbClr val="FFFF00"/>
                </a:solidFill>
              </a:rPr>
              <a:t>Not enough to eliminate backlog</a:t>
            </a:r>
          </a:p>
        </p:txBody>
      </p:sp>
      <p:sp>
        <p:nvSpPr>
          <p:cNvPr id="9222" name="Text Box 6"/>
          <p:cNvSpPr txBox="1">
            <a:spLocks noChangeArrowheads="1"/>
          </p:cNvSpPr>
          <p:nvPr/>
        </p:nvSpPr>
        <p:spPr bwMode="auto">
          <a:xfrm>
            <a:off x="974725" y="38544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9223" name="Text Box 7"/>
          <p:cNvSpPr txBox="1">
            <a:spLocks noChangeArrowheads="1"/>
          </p:cNvSpPr>
          <p:nvPr/>
        </p:nvSpPr>
        <p:spPr bwMode="auto">
          <a:xfrm>
            <a:off x="0" y="3771900"/>
            <a:ext cx="3897313" cy="969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lnSpc>
                <a:spcPct val="120000"/>
              </a:lnSpc>
              <a:spcBef>
                <a:spcPct val="0"/>
              </a:spcBef>
              <a:buFontTx/>
              <a:buNone/>
            </a:pPr>
            <a:r>
              <a:rPr lang="en-US" altLang="en-US" sz="4800" b="1">
                <a:latin typeface="Comic Sans MS" panose="030F0702030302020204" pitchFamily="66" charset="0"/>
              </a:rPr>
              <a:t> High Needs </a:t>
            </a:r>
            <a:endParaRPr lang="en-US" altLang="en-US" sz="4800">
              <a:latin typeface="Comic Sans MS" panose="030F0702030302020204" pitchFamily="66" charset="0"/>
            </a:endParaRPr>
          </a:p>
        </p:txBody>
      </p:sp>
      <p:sp>
        <p:nvSpPr>
          <p:cNvPr id="494600" name="Text Box 8"/>
          <p:cNvSpPr txBox="1">
            <a:spLocks noChangeArrowheads="1"/>
          </p:cNvSpPr>
          <p:nvPr/>
        </p:nvSpPr>
        <p:spPr bwMode="auto">
          <a:xfrm>
            <a:off x="73025" y="4732338"/>
            <a:ext cx="9023350" cy="1698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algn="ctr" eaLnBrk="1" hangingPunct="1">
              <a:lnSpc>
                <a:spcPct val="120000"/>
              </a:lnSpc>
              <a:buFontTx/>
              <a:buNone/>
            </a:pPr>
            <a:r>
              <a:rPr lang="en-US" altLang="en-US" sz="4400" b="1">
                <a:solidFill>
                  <a:srgbClr val="FFFF00"/>
                </a:solidFill>
                <a:latin typeface="Comic Sans MS" panose="030F0702030302020204" pitchFamily="66" charset="0"/>
              </a:rPr>
              <a:t>Preventive Maintenance Could be the Answer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94600"/>
                                        </p:tgtEl>
                                        <p:attrNameLst>
                                          <p:attrName>style.visibility</p:attrName>
                                        </p:attrNameLst>
                                      </p:cBhvr>
                                      <p:to>
                                        <p:strVal val="visible"/>
                                      </p:to>
                                    </p:set>
                                    <p:anim calcmode="lin" valueType="num">
                                      <p:cBhvr>
                                        <p:cTn id="7" dur="1000" fill="hold"/>
                                        <p:tgtEl>
                                          <p:spTgt spid="494600"/>
                                        </p:tgtEl>
                                        <p:attrNameLst>
                                          <p:attrName>ppt_w</p:attrName>
                                        </p:attrNameLst>
                                      </p:cBhvr>
                                      <p:tavLst>
                                        <p:tav tm="0">
                                          <p:val>
                                            <p:fltVal val="0"/>
                                          </p:val>
                                        </p:tav>
                                        <p:tav tm="100000">
                                          <p:val>
                                            <p:strVal val="#ppt_w"/>
                                          </p:val>
                                        </p:tav>
                                      </p:tavLst>
                                    </p:anim>
                                    <p:anim calcmode="lin" valueType="num">
                                      <p:cBhvr>
                                        <p:cTn id="8" dur="1000" fill="hold"/>
                                        <p:tgtEl>
                                          <p:spTgt spid="494600"/>
                                        </p:tgtEl>
                                        <p:attrNameLst>
                                          <p:attrName>ppt_h</p:attrName>
                                        </p:attrNameLst>
                                      </p:cBhvr>
                                      <p:tavLst>
                                        <p:tav tm="0">
                                          <p:val>
                                            <p:fltVal val="0"/>
                                          </p:val>
                                        </p:tav>
                                        <p:tav tm="100000">
                                          <p:val>
                                            <p:strVal val="#ppt_h"/>
                                          </p:val>
                                        </p:tav>
                                      </p:tavLst>
                                    </p:anim>
                                    <p:anim calcmode="lin" valueType="num">
                                      <p:cBhvr>
                                        <p:cTn id="9" dur="1000" fill="hold"/>
                                        <p:tgtEl>
                                          <p:spTgt spid="494600"/>
                                        </p:tgtEl>
                                        <p:attrNameLst>
                                          <p:attrName>style.rotation</p:attrName>
                                        </p:attrNameLst>
                                      </p:cBhvr>
                                      <p:tavLst>
                                        <p:tav tm="0">
                                          <p:val>
                                            <p:fltVal val="90"/>
                                          </p:val>
                                        </p:tav>
                                        <p:tav tm="100000">
                                          <p:val>
                                            <p:fltVal val="0"/>
                                          </p:val>
                                        </p:tav>
                                      </p:tavLst>
                                    </p:anim>
                                    <p:animEffect transition="in" filter="fade">
                                      <p:cBhvr>
                                        <p:cTn id="10" dur="1000"/>
                                        <p:tgtEl>
                                          <p:spTgt spid="49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p:txBody>
          <a:bodyPr/>
          <a:lstStyle/>
          <a:p>
            <a:pPr eaLnBrk="1" hangingPunct="1"/>
            <a:r>
              <a:rPr lang="en-US" altLang="en-US" smtClean="0"/>
              <a:t>What is Preventive Maintenance?</a:t>
            </a:r>
          </a:p>
        </p:txBody>
      </p:sp>
      <p:sp>
        <p:nvSpPr>
          <p:cNvPr id="460803" name="Rectangle 1027"/>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4400" smtClean="0"/>
              <a:t>A program strategy to:</a:t>
            </a:r>
          </a:p>
          <a:p>
            <a:pPr lvl="1" eaLnBrk="1" hangingPunct="1">
              <a:lnSpc>
                <a:spcPct val="90000"/>
              </a:lnSpc>
            </a:pPr>
            <a:r>
              <a:rPr lang="en-US" altLang="en-US" sz="4400" smtClean="0"/>
              <a:t>arrest light deterioration</a:t>
            </a:r>
          </a:p>
          <a:p>
            <a:pPr lvl="1" eaLnBrk="1" hangingPunct="1">
              <a:lnSpc>
                <a:spcPct val="90000"/>
              </a:lnSpc>
            </a:pPr>
            <a:r>
              <a:rPr lang="en-US" altLang="en-US" sz="4400" smtClean="0"/>
              <a:t>retard progressive failures</a:t>
            </a:r>
          </a:p>
          <a:p>
            <a:pPr lvl="1" eaLnBrk="1" hangingPunct="1">
              <a:lnSpc>
                <a:spcPct val="90000"/>
              </a:lnSpc>
            </a:pPr>
            <a:r>
              <a:rPr lang="en-US" altLang="en-US" sz="4400" smtClean="0"/>
              <a:t>reduce the need for routine maintenance and service 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 calcmode="lin" valueType="num">
                                      <p:cBhvr additive="base">
                                        <p:cTn id="7" dur="500" fill="hold"/>
                                        <p:tgtEl>
                                          <p:spTgt spid="460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03">
                                            <p:txEl>
                                              <p:pRg st="1" end="1"/>
                                            </p:txEl>
                                          </p:spTgt>
                                        </p:tgtEl>
                                        <p:attrNameLst>
                                          <p:attrName>style.visibility</p:attrName>
                                        </p:attrNameLst>
                                      </p:cBhvr>
                                      <p:to>
                                        <p:strVal val="visible"/>
                                      </p:to>
                                    </p:set>
                                    <p:anim calcmode="lin" valueType="num">
                                      <p:cBhvr additive="base">
                                        <p:cTn id="13" dur="500" fill="hold"/>
                                        <p:tgtEl>
                                          <p:spTgt spid="460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03">
                                            <p:txEl>
                                              <p:pRg st="2" end="2"/>
                                            </p:txEl>
                                          </p:spTgt>
                                        </p:tgtEl>
                                        <p:attrNameLst>
                                          <p:attrName>style.visibility</p:attrName>
                                        </p:attrNameLst>
                                      </p:cBhvr>
                                      <p:to>
                                        <p:strVal val="visible"/>
                                      </p:to>
                                    </p:set>
                                    <p:anim calcmode="lin" valueType="num">
                                      <p:cBhvr additive="base">
                                        <p:cTn id="19" dur="500" fill="hold"/>
                                        <p:tgtEl>
                                          <p:spTgt spid="460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03">
                                            <p:txEl>
                                              <p:pRg st="3" end="3"/>
                                            </p:txEl>
                                          </p:spTgt>
                                        </p:tgtEl>
                                        <p:attrNameLst>
                                          <p:attrName>style.visibility</p:attrName>
                                        </p:attrNameLst>
                                      </p:cBhvr>
                                      <p:to>
                                        <p:strVal val="visible"/>
                                      </p:to>
                                    </p:set>
                                    <p:anim calcmode="lin" valueType="num">
                                      <p:cBhvr additive="base">
                                        <p:cTn id="25" dur="500" fill="hold"/>
                                        <p:tgtEl>
                                          <p:spTgt spid="460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Objective of Preventive Maintenance</a:t>
            </a:r>
          </a:p>
        </p:txBody>
      </p:sp>
      <p:sp>
        <p:nvSpPr>
          <p:cNvPr id="13315" name="Rectangle 3"/>
          <p:cNvSpPr>
            <a:spLocks noGrp="1" noChangeArrowheads="1"/>
          </p:cNvSpPr>
          <p:nvPr>
            <p:ph type="body" idx="1"/>
          </p:nvPr>
        </p:nvSpPr>
        <p:spPr>
          <a:xfrm>
            <a:off x="685800" y="2286000"/>
            <a:ext cx="7772400" cy="3810000"/>
          </a:xfrm>
        </p:spPr>
        <p:txBody>
          <a:bodyPr/>
          <a:lstStyle/>
          <a:p>
            <a:pPr eaLnBrk="1" hangingPunct="1">
              <a:buFont typeface="Wingdings" panose="05000000000000000000" pitchFamily="2" charset="2"/>
              <a:buNone/>
            </a:pPr>
            <a:r>
              <a:rPr lang="en-US" altLang="en-US" sz="4400" smtClean="0"/>
              <a:t>	Keep the pavement condition above a level that would require corrective maintenance or other strategies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381000"/>
            <a:ext cx="7772400" cy="838200"/>
          </a:xfrm>
        </p:spPr>
        <p:txBody>
          <a:bodyPr/>
          <a:lstStyle/>
          <a:p>
            <a:pPr eaLnBrk="1" hangingPunct="1"/>
            <a:r>
              <a:rPr lang="en-US" altLang="en-US" smtClean="0"/>
              <a:t>Preventive Maintenance</a:t>
            </a:r>
          </a:p>
        </p:txBody>
      </p:sp>
      <p:pic>
        <p:nvPicPr>
          <p:cNvPr id="14339"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600200"/>
            <a:ext cx="9144000" cy="4641850"/>
          </a:xfrm>
          <a:noFill/>
        </p:spPr>
      </p:pic>
      <p:sp>
        <p:nvSpPr>
          <p:cNvPr id="14340" name="Rectangle 10"/>
          <p:cNvSpPr>
            <a:spLocks noChangeArrowheads="1"/>
          </p:cNvSpPr>
          <p:nvPr/>
        </p:nvSpPr>
        <p:spPr bwMode="auto">
          <a:xfrm>
            <a:off x="5715000" y="2590800"/>
            <a:ext cx="2286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4341" name="Rectangle 11"/>
          <p:cNvSpPr>
            <a:spLocks noChangeArrowheads="1"/>
          </p:cNvSpPr>
          <p:nvPr/>
        </p:nvSpPr>
        <p:spPr bwMode="auto">
          <a:xfrm>
            <a:off x="5334000" y="2895600"/>
            <a:ext cx="2286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4342" name="Rectangle 12"/>
          <p:cNvSpPr>
            <a:spLocks noChangeArrowheads="1"/>
          </p:cNvSpPr>
          <p:nvPr/>
        </p:nvSpPr>
        <p:spPr bwMode="auto">
          <a:xfrm>
            <a:off x="5105400" y="3048000"/>
            <a:ext cx="2286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4343" name="Line 13"/>
          <p:cNvSpPr>
            <a:spLocks noChangeShapeType="1"/>
          </p:cNvSpPr>
          <p:nvPr/>
        </p:nvSpPr>
        <p:spPr bwMode="auto">
          <a:xfrm flipH="1">
            <a:off x="5486400" y="2362200"/>
            <a:ext cx="762000" cy="1143000"/>
          </a:xfrm>
          <a:prstGeom prst="line">
            <a:avLst/>
          </a:prstGeom>
          <a:noFill/>
          <a:ln w="38100">
            <a:solidFill>
              <a:srgbClr val="808080"/>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344" name="Rectangle 14"/>
          <p:cNvSpPr>
            <a:spLocks noChangeArrowheads="1"/>
          </p:cNvSpPr>
          <p:nvPr/>
        </p:nvSpPr>
        <p:spPr bwMode="auto">
          <a:xfrm>
            <a:off x="5181600" y="3962400"/>
            <a:ext cx="1524000" cy="914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Wingdings" panose="05000000000000000000" pitchFamily="2" charset="2"/>
              <a:buChar char="Ø"/>
              <a:defRPr sz="3600">
                <a:solidFill>
                  <a:schemeClr val="tx1"/>
                </a:solidFill>
                <a:latin typeface="Arial" panose="020B0604020202020204" pitchFamily="34" charset="0"/>
              </a:defRPr>
            </a:lvl1pPr>
            <a:lvl2pPr marL="742950" indent="-285750">
              <a:spcBef>
                <a:spcPct val="20000"/>
              </a:spcBef>
              <a:buFont typeface="Wingdings" panose="05000000000000000000" pitchFamily="2" charset="2"/>
              <a:buChar char="§"/>
              <a:defRPr sz="3600">
                <a:solidFill>
                  <a:schemeClr val="tx1"/>
                </a:solidFill>
                <a:latin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defRPr>
            </a:lvl3pPr>
            <a:lvl4pPr marL="1600200" indent="-228600">
              <a:spcBef>
                <a:spcPct val="20000"/>
              </a:spcBef>
              <a:buChar char="–"/>
              <a:defRPr sz="3600">
                <a:solidFill>
                  <a:schemeClr val="tx1"/>
                </a:solidFill>
                <a:latin typeface="Arial" panose="020B0604020202020204" pitchFamily="34" charset="0"/>
              </a:defRPr>
            </a:lvl4pPr>
            <a:lvl5pPr marL="2057400" indent="-228600">
              <a:spcBef>
                <a:spcPct val="20000"/>
              </a:spcBef>
              <a:buChar char="»"/>
              <a:defRPr sz="3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600">
                <a:solidFill>
                  <a:schemeClr val="tx1"/>
                </a:solidFill>
                <a:latin typeface="Arial" panose="020B0604020202020204" pitchFamily="34" charset="0"/>
              </a:defRPr>
            </a:lvl9pPr>
          </a:lstStyle>
          <a:p>
            <a:pPr eaLnBrk="1" hangingPunct="1">
              <a:spcBef>
                <a:spcPct val="0"/>
              </a:spcBef>
              <a:buFontTx/>
              <a:buNone/>
            </a:pPr>
            <a:endParaRPr lang="en-US" altLang="en-US">
              <a:latin typeface="Times New Roman" panose="02020603050405020304" pitchFamily="18" charset="0"/>
            </a:endParaRPr>
          </a:p>
        </p:txBody>
      </p:sp>
      <p:sp>
        <p:nvSpPr>
          <p:cNvPr id="14345" name="Line 15"/>
          <p:cNvSpPr>
            <a:spLocks noChangeShapeType="1"/>
          </p:cNvSpPr>
          <p:nvPr/>
        </p:nvSpPr>
        <p:spPr bwMode="auto">
          <a:xfrm flipH="1" flipV="1">
            <a:off x="5181600" y="4267200"/>
            <a:ext cx="1447800" cy="609600"/>
          </a:xfrm>
          <a:prstGeom prst="line">
            <a:avLst/>
          </a:prstGeom>
          <a:noFill/>
          <a:ln w="38100">
            <a:solidFill>
              <a:srgbClr val="808080"/>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ransition>
    <p:random/>
  </p:transition>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Designs\Pulse.pot</Template>
  <TotalTime>5421</TotalTime>
  <Words>1811</Words>
  <Application>Microsoft Office PowerPoint</Application>
  <PresentationFormat>On-screen Show (4:3)</PresentationFormat>
  <Paragraphs>239</Paragraphs>
  <Slides>37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Comic Sans MS</vt:lpstr>
      <vt:lpstr>Symbol</vt:lpstr>
      <vt:lpstr>Tahoma</vt:lpstr>
      <vt:lpstr>Times New Roman</vt:lpstr>
      <vt:lpstr>Wingdings</vt:lpstr>
      <vt:lpstr>Pulse</vt:lpstr>
      <vt:lpstr>Microsoft ClipArt Gallery</vt:lpstr>
      <vt:lpstr>PowerPoint Presentation</vt:lpstr>
      <vt:lpstr>Objectives</vt:lpstr>
      <vt:lpstr>PowerPoint Presentation</vt:lpstr>
      <vt:lpstr>Preventive Maintenance</vt:lpstr>
      <vt:lpstr>PowerPoint Presentation</vt:lpstr>
      <vt:lpstr>PowerPoint Presentation</vt:lpstr>
      <vt:lpstr>What is Preventive Maintenance?</vt:lpstr>
      <vt:lpstr>Objective of Preventive Maintenance</vt:lpstr>
      <vt:lpstr>Preventive Maintenance</vt:lpstr>
      <vt:lpstr>Treatments for Asphalt Pavements</vt:lpstr>
      <vt:lpstr>Treatments for Concrete Pavements</vt:lpstr>
      <vt:lpstr>Maintenance Treatments</vt:lpstr>
      <vt:lpstr>When should a pavement preventive maintenance treatment be applied?</vt:lpstr>
      <vt:lpstr>How much oil should a car burn before changing oil?</vt:lpstr>
      <vt:lpstr>Maintenance Types</vt:lpstr>
      <vt:lpstr>Candidate for PM?</vt:lpstr>
      <vt:lpstr>Candidate for PM?</vt:lpstr>
      <vt:lpstr>Candidate for PM?</vt:lpstr>
      <vt:lpstr>“Good Candidates” for PM</vt:lpstr>
      <vt:lpstr>How to Determine Condition</vt:lpstr>
      <vt:lpstr>PowerPoint Presentation</vt:lpstr>
      <vt:lpstr>When?</vt:lpstr>
      <vt:lpstr>What will PM Do?</vt:lpstr>
      <vt:lpstr>When is it Too Late for PM?</vt:lpstr>
      <vt:lpstr>Functions of Maintenance Treatments</vt:lpstr>
      <vt:lpstr>Functions of Maintenance Treatments (Cont.)</vt:lpstr>
      <vt:lpstr>Developing a Preventive Maintenance Program</vt:lpstr>
      <vt:lpstr>Design Conditions</vt:lpstr>
      <vt:lpstr>Pavement Distress</vt:lpstr>
      <vt:lpstr>PowerPoint Presentation</vt:lpstr>
      <vt:lpstr>Pavement Evaluation</vt:lpstr>
      <vt:lpstr>Federal Funding</vt:lpstr>
      <vt:lpstr>Effective Preventive Maintenance</vt:lpstr>
      <vt:lpstr>When Should PM be Applied?</vt:lpstr>
      <vt:lpstr>Conclusions</vt:lpstr>
      <vt:lpstr>Conclusions (Cont.)</vt:lpstr>
      <vt:lpstr>State-of-the-Practice</vt:lpstr>
    </vt:vector>
  </TitlesOfParts>
  <Company>ASU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ETS</dc:creator>
  <cp:lastModifiedBy>Michael Mamlouk</cp:lastModifiedBy>
  <cp:revision>86</cp:revision>
  <dcterms:created xsi:type="dcterms:W3CDTF">2001-06-27T21:06:07Z</dcterms:created>
  <dcterms:modified xsi:type="dcterms:W3CDTF">2020-02-10T18:16:51Z</dcterms:modified>
</cp:coreProperties>
</file>