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3" r:id="rId2"/>
    <p:sldId id="269" r:id="rId3"/>
    <p:sldId id="266" r:id="rId4"/>
    <p:sldId id="267" r:id="rId5"/>
    <p:sldId id="262" r:id="rId6"/>
    <p:sldId id="287" r:id="rId7"/>
    <p:sldId id="272" r:id="rId8"/>
    <p:sldId id="288" r:id="rId9"/>
    <p:sldId id="274" r:id="rId10"/>
    <p:sldId id="276" r:id="rId11"/>
    <p:sldId id="278" r:id="rId12"/>
    <p:sldId id="291" r:id="rId13"/>
    <p:sldId id="275" r:id="rId14"/>
    <p:sldId id="277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8" r:id="rId23"/>
    <p:sldId id="257" r:id="rId24"/>
    <p:sldId id="256" r:id="rId25"/>
    <p:sldId id="261" r:id="rId26"/>
    <p:sldId id="258" r:id="rId27"/>
    <p:sldId id="259" r:id="rId28"/>
    <p:sldId id="260" r:id="rId29"/>
    <p:sldId id="264" r:id="rId30"/>
    <p:sldId id="265" r:id="rId31"/>
    <p:sldId id="270" r:id="rId32"/>
    <p:sldId id="271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52052-3833-4643-9408-50490ACA832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08CA3-4BB4-4F31-AACD-9AA4C975E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08CA3-4BB4-4F31-AACD-9AA4C975EF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5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E691299-8663-472E-9219-774C6F4CD2FD}" type="datetimeFigureOut">
              <a:rPr lang="en-US" smtClean="0"/>
              <a:pPr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0C7BF8-999E-4B2D-8206-068880D0FE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2590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15</a:t>
            </a:r>
            <a:r>
              <a:rPr lang="en-US" sz="4400" baseline="30000" dirty="0" smtClean="0">
                <a:solidFill>
                  <a:srgbClr val="FF0000"/>
                </a:solidFill>
              </a:rPr>
              <a:t>th</a:t>
            </a:r>
            <a:r>
              <a:rPr lang="en-US" sz="4400" dirty="0" smtClean="0">
                <a:solidFill>
                  <a:srgbClr val="FF0000"/>
                </a:solidFill>
              </a:rPr>
              <a:t> Annual</a:t>
            </a:r>
            <a:br>
              <a:rPr lang="en-US" sz="4400" dirty="0" smtClean="0">
                <a:solidFill>
                  <a:srgbClr val="FF0000"/>
                </a:solidFill>
              </a:rPr>
            </a:br>
            <a:r>
              <a:rPr lang="en-US" sz="4400" dirty="0" smtClean="0">
                <a:solidFill>
                  <a:srgbClr val="FF0000"/>
                </a:solidFill>
              </a:rPr>
              <a:t>Arizona Pavement/Materials Conference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2209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November 15 and 16, 2018</a:t>
            </a:r>
          </a:p>
          <a:p>
            <a:r>
              <a:rPr lang="en-US" dirty="0" smtClean="0"/>
              <a:t>Arizona State University</a:t>
            </a:r>
          </a:p>
          <a:p>
            <a:r>
              <a:rPr lang="en-US" dirty="0" smtClean="0"/>
              <a:t>Tempe, Arizona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Design/Test Strip</a:t>
            </a:r>
            <a:br>
              <a:rPr lang="en-US" dirty="0"/>
            </a:br>
            <a:r>
              <a:rPr lang="en-US" dirty="0"/>
              <a:t>Task </a:t>
            </a:r>
            <a:r>
              <a:rPr lang="en-US" dirty="0" smtClean="0"/>
              <a:t>Group -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 Strip</a:t>
            </a:r>
          </a:p>
          <a:p>
            <a:pPr lvl="1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Verified to be in proper operating condition</a:t>
            </a:r>
          </a:p>
          <a:p>
            <a:pPr lvl="3"/>
            <a:r>
              <a:rPr lang="en-US" dirty="0" smtClean="0"/>
              <a:t>Spray tips clean</a:t>
            </a:r>
          </a:p>
          <a:p>
            <a:pPr lvl="3"/>
            <a:r>
              <a:rPr lang="en-US" dirty="0" smtClean="0"/>
              <a:t>Calibrated chip spreader and distributor truck</a:t>
            </a:r>
          </a:p>
          <a:p>
            <a:pPr lvl="1"/>
            <a:r>
              <a:rPr lang="en-US" dirty="0" smtClean="0"/>
              <a:t>Material quality</a:t>
            </a:r>
          </a:p>
          <a:p>
            <a:pPr lvl="2"/>
            <a:r>
              <a:rPr lang="en-US" dirty="0" smtClean="0"/>
              <a:t>Cover material consistent with initial acceptance samples, proper moisture content</a:t>
            </a:r>
          </a:p>
          <a:p>
            <a:pPr lvl="2"/>
            <a:r>
              <a:rPr lang="en-US" dirty="0" smtClean="0"/>
              <a:t>Bituminous material on hand with certs and at proper temperature</a:t>
            </a:r>
          </a:p>
          <a:p>
            <a:pPr lvl="1"/>
            <a:r>
              <a:rPr lang="en-US" dirty="0" smtClean="0"/>
              <a:t>Pavement surface swept and cleaned</a:t>
            </a:r>
          </a:p>
          <a:p>
            <a:pPr lvl="1"/>
            <a:r>
              <a:rPr lang="en-US" dirty="0" smtClean="0"/>
              <a:t>Contractor QC personnel on site to observe test strip</a:t>
            </a:r>
          </a:p>
          <a:p>
            <a:pPr lvl="1"/>
            <a:r>
              <a:rPr lang="en-US" dirty="0" smtClean="0"/>
              <a:t>Initial application rates</a:t>
            </a:r>
          </a:p>
          <a:p>
            <a:pPr lvl="2"/>
            <a:r>
              <a:rPr lang="en-US" dirty="0" smtClean="0"/>
              <a:t>Bituminous material and cover material rates verified</a:t>
            </a:r>
          </a:p>
          <a:p>
            <a:pPr marL="13716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4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Design/Test Strip</a:t>
            </a:r>
            <a:br>
              <a:rPr lang="en-US" dirty="0"/>
            </a:br>
            <a:r>
              <a:rPr lang="en-US" dirty="0"/>
              <a:t>Task Group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Visual observation </a:t>
            </a:r>
          </a:p>
          <a:p>
            <a:pPr lvl="1"/>
            <a:r>
              <a:rPr lang="en-US" dirty="0" smtClean="0"/>
              <a:t>Boot truck and chip spreader functionality</a:t>
            </a:r>
          </a:p>
          <a:p>
            <a:pPr lvl="2"/>
            <a:r>
              <a:rPr lang="en-US" dirty="0" smtClean="0"/>
              <a:t>Uniform coverage of bituminous material and spray overlap</a:t>
            </a:r>
          </a:p>
          <a:p>
            <a:pPr lvl="2"/>
            <a:r>
              <a:rPr lang="en-US" dirty="0" smtClean="0"/>
              <a:t>Uniform application of chips</a:t>
            </a:r>
          </a:p>
          <a:p>
            <a:pPr lvl="2"/>
            <a:r>
              <a:rPr lang="en-US" dirty="0" smtClean="0"/>
              <a:t>Emulsion has fully broken</a:t>
            </a:r>
          </a:p>
          <a:p>
            <a:pPr lvl="1"/>
            <a:r>
              <a:rPr lang="en-US" dirty="0" smtClean="0"/>
              <a:t>Rolling procedure</a:t>
            </a:r>
          </a:p>
          <a:p>
            <a:pPr lvl="2"/>
            <a:r>
              <a:rPr lang="en-US" dirty="0" smtClean="0"/>
              <a:t>Adequate  embedment</a:t>
            </a:r>
          </a:p>
          <a:p>
            <a:pPr lvl="1"/>
            <a:r>
              <a:rPr lang="en-US" dirty="0" err="1" smtClean="0"/>
              <a:t>Brooming</a:t>
            </a:r>
            <a:endParaRPr lang="en-US" dirty="0" smtClean="0"/>
          </a:p>
          <a:p>
            <a:pPr lvl="2"/>
            <a:r>
              <a:rPr lang="en-US" dirty="0" smtClean="0"/>
              <a:t>Void space between chips ( </a:t>
            </a:r>
            <a:r>
              <a:rPr lang="en-US" dirty="0" err="1" smtClean="0"/>
              <a:t>approx</a:t>
            </a:r>
            <a:r>
              <a:rPr lang="en-US" dirty="0" smtClean="0"/>
              <a:t> 20%)</a:t>
            </a:r>
          </a:p>
          <a:p>
            <a:pPr lvl="2"/>
            <a:r>
              <a:rPr lang="en-US" dirty="0" smtClean="0"/>
              <a:t>Accumulation of chips on shoulder (no more than 5% chip loss)</a:t>
            </a:r>
          </a:p>
          <a:p>
            <a:pPr lvl="1"/>
            <a:r>
              <a:rPr lang="en-US" dirty="0" smtClean="0"/>
              <a:t>Observe traffic on test strip and periodically check during production.  </a:t>
            </a:r>
          </a:p>
          <a:p>
            <a:pPr lvl="2"/>
            <a:r>
              <a:rPr lang="en-US" dirty="0" smtClean="0"/>
              <a:t>Look for chip loss, flushing or tracking</a:t>
            </a:r>
          </a:p>
          <a:p>
            <a:pPr lvl="1"/>
            <a:r>
              <a:rPr lang="en-US" dirty="0" smtClean="0"/>
              <a:t>Document!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050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Chip </a:t>
            </a:r>
            <a:r>
              <a:rPr lang="en-US" sz="3600" dirty="0"/>
              <a:t>Seal Pre-Construction Meeting </a:t>
            </a:r>
            <a:br>
              <a:rPr lang="en-US" sz="3600" dirty="0"/>
            </a:br>
            <a:r>
              <a:rPr lang="en-US" sz="3600" dirty="0"/>
              <a:t>Task Group Team Members</a:t>
            </a:r>
            <a:r>
              <a:rPr lang="en-US" sz="4400" dirty="0"/>
              <a:t/>
            </a:r>
            <a:br>
              <a:rPr lang="en-US" sz="4400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76400"/>
            <a:ext cx="4343400" cy="4525963"/>
          </a:xfrm>
        </p:spPr>
        <p:txBody>
          <a:bodyPr/>
          <a:lstStyle/>
          <a:p>
            <a:r>
              <a:rPr lang="en-US" sz="2000" dirty="0" smtClean="0"/>
              <a:t>Greg </a:t>
            </a:r>
            <a:r>
              <a:rPr lang="en-US" sz="2000" dirty="0" err="1" smtClean="0"/>
              <a:t>Erks</a:t>
            </a:r>
            <a:r>
              <a:rPr lang="en-US" sz="2000" dirty="0" smtClean="0"/>
              <a:t> – VSS International (Co-Chair)</a:t>
            </a:r>
          </a:p>
          <a:p>
            <a:r>
              <a:rPr lang="en-US" sz="2000" dirty="0" smtClean="0"/>
              <a:t>Joshua Wentzlof – ADOT</a:t>
            </a:r>
          </a:p>
          <a:p>
            <a:r>
              <a:rPr lang="en-US" sz="2000" dirty="0" smtClean="0"/>
              <a:t>Bill </a:t>
            </a:r>
            <a:r>
              <a:rPr lang="en-US" sz="2000" dirty="0" err="1" smtClean="0"/>
              <a:t>Malaby</a:t>
            </a:r>
            <a:r>
              <a:rPr lang="en-US" sz="2000" dirty="0" smtClean="0"/>
              <a:t> – Holly Frontier</a:t>
            </a:r>
          </a:p>
          <a:p>
            <a:r>
              <a:rPr lang="en-US" sz="2000" dirty="0" smtClean="0"/>
              <a:t>Paul Berry – ADOT</a:t>
            </a:r>
          </a:p>
          <a:p>
            <a:r>
              <a:rPr lang="en-US" sz="2000" dirty="0" smtClean="0"/>
              <a:t>Sam Huddleston – Marathon Petroleum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91000" y="1676400"/>
            <a:ext cx="47244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Jessica Banner – ADOT </a:t>
            </a:r>
          </a:p>
          <a:p>
            <a:pPr marL="13716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(Co- Chair)</a:t>
            </a:r>
          </a:p>
          <a:p>
            <a:r>
              <a:rPr lang="en-US" sz="2000" dirty="0" smtClean="0"/>
              <a:t>Keith Ryan – Quality Emulsions</a:t>
            </a:r>
          </a:p>
          <a:p>
            <a:r>
              <a:rPr lang="en-US" sz="2000" dirty="0" smtClean="0"/>
              <a:t>Rick </a:t>
            </a:r>
            <a:r>
              <a:rPr lang="en-US" sz="2000" dirty="0" err="1" smtClean="0"/>
              <a:t>Risner</a:t>
            </a:r>
            <a:r>
              <a:rPr lang="en-US" sz="2000" dirty="0" smtClean="0"/>
              <a:t> – Sunland Asphalt</a:t>
            </a:r>
          </a:p>
          <a:p>
            <a:r>
              <a:rPr lang="en-US" sz="2000" dirty="0" smtClean="0"/>
              <a:t>Carl Ericksen – ADOT</a:t>
            </a:r>
          </a:p>
          <a:p>
            <a:r>
              <a:rPr lang="en-US" sz="2000" dirty="0" smtClean="0"/>
              <a:t>Brad Parker – Vulcan Materials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7533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>
            <a:normAutofit/>
          </a:bodyPr>
          <a:lstStyle/>
          <a:p>
            <a:r>
              <a:rPr lang="en-US" dirty="0" smtClean="0"/>
              <a:t>Chip Seal Pre-Construction Meeting Task Group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09160"/>
          </a:xfrm>
        </p:spPr>
        <p:txBody>
          <a:bodyPr/>
          <a:lstStyle/>
          <a:p>
            <a:r>
              <a:rPr lang="en-US" dirty="0" smtClean="0"/>
              <a:t>Pre-Construction Meeting</a:t>
            </a:r>
          </a:p>
          <a:p>
            <a:pPr marL="13716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Have the appropriate people in the same room</a:t>
            </a:r>
            <a:endParaRPr lang="en-US" dirty="0"/>
          </a:p>
          <a:p>
            <a:pPr lvl="2"/>
            <a:r>
              <a:rPr lang="en-US" dirty="0" smtClean="0"/>
              <a:t>Identify key personnel and exchange contact info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Discuss schedule</a:t>
            </a:r>
          </a:p>
          <a:p>
            <a:pPr lvl="2"/>
            <a:r>
              <a:rPr lang="en-US" dirty="0" smtClean="0"/>
              <a:t>Start date, work hours, daily production, any restrictions (holidays, special events, </a:t>
            </a:r>
            <a:r>
              <a:rPr lang="en-US" dirty="0" err="1" smtClean="0"/>
              <a:t>etc</a:t>
            </a:r>
            <a:r>
              <a:rPr lang="en-US" dirty="0" smtClean="0"/>
              <a:t>…)</a:t>
            </a:r>
          </a:p>
          <a:p>
            <a:pPr marL="58521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235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Chip Seal Pre-Construction Meeting Task </a:t>
            </a:r>
            <a:r>
              <a:rPr lang="en-US" dirty="0" smtClean="0"/>
              <a:t>Group - Continued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Bituminous Materials</a:t>
            </a:r>
          </a:p>
          <a:p>
            <a:pPr lvl="2"/>
            <a:r>
              <a:rPr lang="en-US" dirty="0" smtClean="0"/>
              <a:t>Type /grade, source, application temperature</a:t>
            </a:r>
          </a:p>
          <a:p>
            <a:pPr lvl="2"/>
            <a:r>
              <a:rPr lang="en-US" dirty="0" smtClean="0"/>
              <a:t>Pre-work testing completed and approved</a:t>
            </a:r>
          </a:p>
          <a:p>
            <a:pPr lvl="2"/>
            <a:r>
              <a:rPr lang="en-US" dirty="0" smtClean="0"/>
              <a:t>Certs and BOL delivered with each load of bituminous material</a:t>
            </a:r>
          </a:p>
          <a:p>
            <a:pPr lvl="1"/>
            <a:r>
              <a:rPr lang="en-US" dirty="0"/>
              <a:t>Aggregate Material</a:t>
            </a:r>
          </a:p>
          <a:p>
            <a:pPr lvl="2"/>
            <a:r>
              <a:rPr lang="en-US" dirty="0"/>
              <a:t>Cover Material &amp; Blotter</a:t>
            </a:r>
          </a:p>
          <a:p>
            <a:pPr lvl="3"/>
            <a:r>
              <a:rPr lang="en-US" dirty="0" smtClean="0"/>
              <a:t>Sources – is pre-coating required</a:t>
            </a:r>
            <a:endParaRPr lang="en-US" dirty="0"/>
          </a:p>
          <a:p>
            <a:pPr lvl="3"/>
            <a:r>
              <a:rPr lang="en-US" dirty="0"/>
              <a:t>Samples submitted for pre-work </a:t>
            </a:r>
            <a:r>
              <a:rPr lang="en-US" dirty="0" smtClean="0"/>
              <a:t>testing</a:t>
            </a:r>
          </a:p>
          <a:p>
            <a:pPr lvl="3"/>
            <a:r>
              <a:rPr lang="en-US" dirty="0" smtClean="0"/>
              <a:t>Chips onsite or being hauled</a:t>
            </a:r>
            <a:endParaRPr lang="en-US" dirty="0"/>
          </a:p>
          <a:p>
            <a:pPr lvl="3"/>
            <a:r>
              <a:rPr lang="en-US" dirty="0"/>
              <a:t>All spec requirements met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Discuss weather limitations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70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Chip Seal Pre-Construction Meeting Task </a:t>
            </a:r>
            <a:r>
              <a:rPr lang="en-US" dirty="0" smtClean="0"/>
              <a:t>Group - Continued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Equipment</a:t>
            </a:r>
          </a:p>
          <a:p>
            <a:pPr lvl="1"/>
            <a:r>
              <a:rPr lang="en-US" dirty="0" smtClean="0"/>
              <a:t>Distributor truck must be certified within 1 year</a:t>
            </a:r>
          </a:p>
          <a:p>
            <a:r>
              <a:rPr lang="en-US" dirty="0" smtClean="0"/>
              <a:t>Traffic Control</a:t>
            </a:r>
          </a:p>
          <a:p>
            <a:pPr lvl="1"/>
            <a:r>
              <a:rPr lang="en-US" dirty="0" smtClean="0"/>
              <a:t>Max distance for lane closure</a:t>
            </a:r>
          </a:p>
          <a:p>
            <a:pPr lvl="1"/>
            <a:r>
              <a:rPr lang="en-US" dirty="0" smtClean="0"/>
              <a:t>Max wait time for pilot car line (if required) &amp; number of pilot cars</a:t>
            </a:r>
          </a:p>
          <a:p>
            <a:pPr lvl="1"/>
            <a:r>
              <a:rPr lang="en-US" dirty="0" smtClean="0"/>
              <a:t>Message board verbiage</a:t>
            </a:r>
          </a:p>
          <a:p>
            <a:r>
              <a:rPr lang="en-US" dirty="0" smtClean="0"/>
              <a:t>Surface prep</a:t>
            </a:r>
          </a:p>
          <a:p>
            <a:pPr lvl="1"/>
            <a:r>
              <a:rPr lang="en-US" dirty="0" smtClean="0"/>
              <a:t>By what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/>
              <a:t>Chip Seal Pre-Construction Meeting Task </a:t>
            </a:r>
            <a:r>
              <a:rPr lang="en-US" dirty="0" smtClean="0"/>
              <a:t>Group - Continued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Strip</a:t>
            </a:r>
          </a:p>
          <a:p>
            <a:r>
              <a:rPr lang="en-US" dirty="0" smtClean="0"/>
              <a:t>Application of bituminous material</a:t>
            </a:r>
          </a:p>
          <a:p>
            <a:pPr lvl="1"/>
            <a:r>
              <a:rPr lang="en-US" dirty="0" smtClean="0"/>
              <a:t>Rate determined in design but verified by test strip</a:t>
            </a:r>
          </a:p>
          <a:p>
            <a:pPr lvl="1"/>
            <a:r>
              <a:rPr lang="en-US" dirty="0" smtClean="0"/>
              <a:t>Pavement has been evaluated for potential application rate changes and marked in field</a:t>
            </a:r>
          </a:p>
          <a:p>
            <a:pPr lvl="1"/>
            <a:r>
              <a:rPr lang="en-US" dirty="0" smtClean="0"/>
              <a:t>Patching and/or crack seal completed prior to project</a:t>
            </a:r>
          </a:p>
          <a:p>
            <a:pPr lvl="1"/>
            <a:r>
              <a:rPr lang="en-US" dirty="0" smtClean="0"/>
              <a:t>Applications rates will not vary by more than 10% without inspector’s approval</a:t>
            </a:r>
          </a:p>
          <a:p>
            <a:pPr lvl="1"/>
            <a:r>
              <a:rPr lang="en-US" dirty="0" smtClean="0"/>
              <a:t>Construction of transverse joints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7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Pre-Construction Meeting Task Group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Application of cover material</a:t>
            </a:r>
          </a:p>
          <a:p>
            <a:pPr lvl="1"/>
            <a:r>
              <a:rPr lang="en-US" dirty="0" smtClean="0"/>
              <a:t>Rate determined in design but verified by test section (blotter if necessary)</a:t>
            </a:r>
          </a:p>
          <a:p>
            <a:pPr lvl="1"/>
            <a:r>
              <a:rPr lang="en-US" dirty="0" smtClean="0"/>
              <a:t>Cover material will be kept damp and free of running water or will not be accepted - (emulsion chip seals)</a:t>
            </a:r>
          </a:p>
          <a:p>
            <a:pPr lvl="1"/>
            <a:r>
              <a:rPr lang="en-US" dirty="0" smtClean="0"/>
              <a:t>Water onsite for use </a:t>
            </a:r>
          </a:p>
          <a:p>
            <a:pPr lvl="1"/>
            <a:r>
              <a:rPr lang="en-US" dirty="0" smtClean="0"/>
              <a:t>Stockpile management</a:t>
            </a:r>
          </a:p>
          <a:p>
            <a:pPr lvl="1"/>
            <a:r>
              <a:rPr lang="en-US" dirty="0" smtClean="0"/>
              <a:t>Determine how many times per day to verify and document application rates</a:t>
            </a:r>
          </a:p>
          <a:p>
            <a:pPr lvl="1"/>
            <a:r>
              <a:rPr lang="en-US" dirty="0" smtClean="0"/>
              <a:t>Application rates will not vary by more than ___%  without inspector’s approval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3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Pre-Construction Meeting Task Group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Onsite Variables</a:t>
            </a:r>
          </a:p>
          <a:p>
            <a:pPr lvl="1"/>
            <a:r>
              <a:rPr lang="en-US" dirty="0" smtClean="0"/>
              <a:t>Inspector and Contractor need to make field adjustments together in the best interest of the project with support of the Resident Engineer</a:t>
            </a:r>
          </a:p>
          <a:p>
            <a:pPr lvl="1"/>
            <a:r>
              <a:rPr lang="en-US" dirty="0" smtClean="0"/>
              <a:t>Constructability differences due to elevation changes need to be discussed prior to start of production</a:t>
            </a:r>
          </a:p>
          <a:p>
            <a:pPr lvl="1"/>
            <a:r>
              <a:rPr lang="en-US" dirty="0" smtClean="0"/>
              <a:t>Rate changes due to pavement surface identified and marked in field (additional test strips)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9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Pre-Construction Meeting Task Group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Rolling	</a:t>
            </a:r>
          </a:p>
          <a:p>
            <a:pPr lvl="1"/>
            <a:r>
              <a:rPr lang="en-US" dirty="0" smtClean="0"/>
              <a:t>Sufficient number of rollers to cover width of chip seal in one pass</a:t>
            </a:r>
          </a:p>
          <a:p>
            <a:pPr lvl="1"/>
            <a:r>
              <a:rPr lang="en-US" dirty="0" smtClean="0"/>
              <a:t>Rollers properly ballasted</a:t>
            </a:r>
          </a:p>
          <a:p>
            <a:pPr lvl="1"/>
            <a:r>
              <a:rPr lang="en-US" dirty="0" smtClean="0"/>
              <a:t>Minimum of 3 passes will be required</a:t>
            </a:r>
          </a:p>
          <a:p>
            <a:pPr lvl="1"/>
            <a:r>
              <a:rPr lang="en-US" dirty="0" smtClean="0"/>
              <a:t>Rolling completed within specified time frames </a:t>
            </a:r>
          </a:p>
          <a:p>
            <a:pPr lvl="1"/>
            <a:r>
              <a:rPr lang="en-US" dirty="0" smtClean="0"/>
              <a:t>Bring in additional rollers if necessary</a:t>
            </a:r>
          </a:p>
          <a:p>
            <a:pPr lvl="1"/>
            <a:r>
              <a:rPr lang="en-US" dirty="0" smtClean="0"/>
              <a:t>Rollers must be directly behind the chip box prior to start of each pass</a:t>
            </a:r>
          </a:p>
          <a:p>
            <a:pPr lvl="1"/>
            <a:r>
              <a:rPr lang="en-US" dirty="0" smtClean="0"/>
              <a:t>Contingency plan if a roller breaks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983162"/>
          </a:xfrm>
        </p:spPr>
        <p:txBody>
          <a:bodyPr/>
          <a:lstStyle/>
          <a:p>
            <a:r>
              <a:rPr lang="en-US" dirty="0" smtClean="0"/>
              <a:t>ADOT/Industry</a:t>
            </a:r>
            <a:br>
              <a:rPr lang="en-US" dirty="0" smtClean="0"/>
            </a:br>
            <a:r>
              <a:rPr lang="en-US" dirty="0" smtClean="0"/>
              <a:t>Chip Seal Partnering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Pre-Construction Meeting Task Group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Brooming</a:t>
            </a:r>
            <a:endParaRPr lang="en-US" dirty="0" smtClean="0"/>
          </a:p>
          <a:p>
            <a:pPr lvl="1"/>
            <a:r>
              <a:rPr lang="en-US" dirty="0" smtClean="0"/>
              <a:t>Enough sweepers on hand to keep up with production and type of sweepers required</a:t>
            </a:r>
          </a:p>
          <a:p>
            <a:pPr lvl="1"/>
            <a:r>
              <a:rPr lang="en-US" dirty="0" smtClean="0"/>
              <a:t>Contractor must have the ability to have the entire daily work area completely swept prior to the stop time approved in the pre-con meeting</a:t>
            </a:r>
          </a:p>
          <a:p>
            <a:pPr lvl="1"/>
            <a:r>
              <a:rPr lang="en-US" dirty="0" smtClean="0"/>
              <a:t>Production will cease or be modified if adequate </a:t>
            </a:r>
            <a:r>
              <a:rPr lang="en-US" dirty="0" err="1" smtClean="0"/>
              <a:t>brooming</a:t>
            </a:r>
            <a:r>
              <a:rPr lang="en-US" dirty="0" smtClean="0"/>
              <a:t> is not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7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Pre-Construction Meeting Task Group 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Discussion Items</a:t>
            </a:r>
          </a:p>
          <a:p>
            <a:pPr lvl="1"/>
            <a:r>
              <a:rPr lang="en-US" dirty="0" smtClean="0"/>
              <a:t>Consider evaluating weather conditions and temperatures in regards to the minimum traffic free period.  Some projects could be swept and open to traffic sooner depending on climate</a:t>
            </a:r>
          </a:p>
          <a:p>
            <a:pPr lvl="1"/>
            <a:r>
              <a:rPr lang="en-US" dirty="0" smtClean="0"/>
              <a:t>Inspectors need to have an open line of communication with the Resident Engineer for onsite issues to minimize resolution time</a:t>
            </a:r>
          </a:p>
          <a:p>
            <a:pPr marL="58521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2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57400"/>
            <a:ext cx="8839200" cy="35814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Project Example</a:t>
            </a:r>
            <a:br>
              <a:rPr lang="en-US" sz="4400" dirty="0" smtClean="0"/>
            </a:br>
            <a:r>
              <a:rPr lang="en-US" sz="4400" dirty="0" smtClean="0"/>
              <a:t>-Highway 180 St. Johns Arizona-</a:t>
            </a:r>
            <a:br>
              <a:rPr lang="en-US" sz="4400" dirty="0" smtClean="0"/>
            </a:br>
            <a:r>
              <a:rPr lang="en-US" sz="4400" dirty="0" smtClean="0"/>
              <a:t>Holbrook Region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708150" y="-412750"/>
            <a:ext cx="5715000" cy="775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71600" y="838200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33500" y="800100"/>
            <a:ext cx="6248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371600" y="685800"/>
            <a:ext cx="6324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09700" y="571500"/>
            <a:ext cx="6400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295400" y="9144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09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Prior to Project</a:t>
            </a:r>
          </a:p>
          <a:p>
            <a:r>
              <a:rPr lang="en-US" dirty="0" smtClean="0"/>
              <a:t>Chip Seal Design – Hot Applied Binder</a:t>
            </a:r>
          </a:p>
          <a:p>
            <a:r>
              <a:rPr lang="en-US" dirty="0" smtClean="0"/>
              <a:t>Binder Design + Performance Grading</a:t>
            </a:r>
          </a:p>
          <a:p>
            <a:r>
              <a:rPr lang="en-US" dirty="0" err="1" smtClean="0"/>
              <a:t>Vialit</a:t>
            </a:r>
            <a:r>
              <a:rPr lang="en-US" dirty="0" smtClean="0"/>
              <a:t> Aggregate Compatibility Testing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During Project</a:t>
            </a:r>
          </a:p>
          <a:p>
            <a:r>
              <a:rPr lang="en-US" dirty="0" smtClean="0"/>
              <a:t>Partnering Meeting</a:t>
            </a:r>
          </a:p>
          <a:p>
            <a:r>
              <a:rPr lang="en-US" dirty="0" smtClean="0"/>
              <a:t>Test Strip Application</a:t>
            </a:r>
          </a:p>
          <a:p>
            <a:r>
              <a:rPr lang="en-US" dirty="0" smtClean="0"/>
              <a:t>Inspection After Sweeping</a:t>
            </a:r>
          </a:p>
          <a:p>
            <a:r>
              <a:rPr lang="en-US" dirty="0" smtClean="0"/>
              <a:t>Application Rate Agreement – Project Commences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dirty="0" smtClean="0"/>
              <a:t>Emulsion Chip Seal Issues</a:t>
            </a:r>
            <a:br>
              <a:rPr lang="en-US" dirty="0" smtClean="0"/>
            </a:br>
            <a:r>
              <a:rPr lang="en-US" dirty="0" smtClean="0"/>
              <a:t>-</a:t>
            </a:r>
            <a:r>
              <a:rPr lang="en-US" sz="3200" dirty="0" smtClean="0"/>
              <a:t>Background-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709160"/>
          </a:xfrm>
        </p:spPr>
        <p:txBody>
          <a:bodyPr/>
          <a:lstStyle/>
          <a:p>
            <a:r>
              <a:rPr lang="en-US" dirty="0" smtClean="0"/>
              <a:t>Perceived Project Failure(s)</a:t>
            </a:r>
          </a:p>
          <a:p>
            <a:r>
              <a:rPr lang="en-US" dirty="0" smtClean="0"/>
              <a:t>Potential Moratorium on Emulsion Chip Seal</a:t>
            </a:r>
          </a:p>
          <a:p>
            <a:r>
              <a:rPr lang="en-US" dirty="0" smtClean="0"/>
              <a:t>Initial ADOT/Industry Meeting</a:t>
            </a:r>
          </a:p>
          <a:p>
            <a:r>
              <a:rPr lang="en-US" dirty="0" smtClean="0"/>
              <a:t>3 Task Groups Formed (Committees Meet)</a:t>
            </a:r>
          </a:p>
          <a:p>
            <a:r>
              <a:rPr lang="en-US" dirty="0" smtClean="0"/>
              <a:t>Task Group Assignments</a:t>
            </a:r>
          </a:p>
          <a:p>
            <a:pPr>
              <a:buNone/>
            </a:pPr>
            <a:r>
              <a:rPr lang="en-US" dirty="0" smtClean="0"/>
              <a:t>	•  Chip Seal Project Selection Criteria</a:t>
            </a:r>
          </a:p>
          <a:p>
            <a:pPr>
              <a:buNone/>
            </a:pPr>
            <a:r>
              <a:rPr lang="en-US" dirty="0" smtClean="0"/>
              <a:t>	•  Chip Seal Design/Test Strip</a:t>
            </a:r>
          </a:p>
          <a:p>
            <a:pPr>
              <a:buNone/>
            </a:pPr>
            <a:r>
              <a:rPr lang="en-US" dirty="0" smtClean="0"/>
              <a:t>	•  Chip Seal Pre-construction Meeting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Partner</a:t>
            </a:r>
          </a:p>
          <a:p>
            <a:r>
              <a:rPr lang="en-US" dirty="0" smtClean="0"/>
              <a:t>Onsite Pre-construction Meeting - Critical</a:t>
            </a:r>
          </a:p>
          <a:p>
            <a:r>
              <a:rPr lang="en-US" dirty="0" smtClean="0"/>
              <a:t>Understand Your Project - Variables</a:t>
            </a:r>
          </a:p>
          <a:p>
            <a:r>
              <a:rPr lang="en-US" dirty="0" smtClean="0"/>
              <a:t>Understand Your Materials</a:t>
            </a:r>
          </a:p>
          <a:p>
            <a:r>
              <a:rPr lang="en-US" dirty="0" smtClean="0"/>
              <a:t>Inspection/Crew Communication - Critical</a:t>
            </a:r>
          </a:p>
          <a:p>
            <a:r>
              <a:rPr lang="en-US" dirty="0" smtClean="0"/>
              <a:t>Make Decisions for the Good of the Project</a:t>
            </a:r>
          </a:p>
          <a:p>
            <a:r>
              <a:rPr lang="en-US" dirty="0" smtClean="0"/>
              <a:t>Binder/Aggregate Rates Must Match Up</a:t>
            </a:r>
          </a:p>
          <a:p>
            <a:r>
              <a:rPr lang="en-US" dirty="0" smtClean="0"/>
              <a:t>Verify Application Rates Daily – Frequently</a:t>
            </a:r>
          </a:p>
          <a:p>
            <a:r>
              <a:rPr lang="en-US" dirty="0" smtClean="0"/>
              <a:t>Partnering was Successful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Specification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09160"/>
          </a:xfrm>
        </p:spPr>
        <p:txBody>
          <a:bodyPr/>
          <a:lstStyle/>
          <a:p>
            <a:r>
              <a:rPr lang="en-US" dirty="0" smtClean="0"/>
              <a:t>Require Chip Seal Design on Every Project</a:t>
            </a:r>
          </a:p>
          <a:p>
            <a:r>
              <a:rPr lang="en-US" dirty="0" smtClean="0"/>
              <a:t>Require Test Strip on Every Project</a:t>
            </a:r>
          </a:p>
          <a:p>
            <a:r>
              <a:rPr lang="en-US" dirty="0" smtClean="0"/>
              <a:t>Binder Application Rate, Minimum = Optimum</a:t>
            </a:r>
          </a:p>
          <a:p>
            <a:r>
              <a:rPr lang="en-US" dirty="0" smtClean="0"/>
              <a:t>Aggregate Application Rate, match Binder</a:t>
            </a:r>
          </a:p>
          <a:p>
            <a:r>
              <a:rPr lang="en-US" dirty="0" smtClean="0"/>
              <a:t>Faster Sweeping Time/Improved Procedures</a:t>
            </a:r>
          </a:p>
          <a:p>
            <a:r>
              <a:rPr lang="en-US" dirty="0" smtClean="0"/>
              <a:t>Fog Seal with Sand (Emulsions)</a:t>
            </a:r>
          </a:p>
          <a:p>
            <a:r>
              <a:rPr lang="en-US" dirty="0" smtClean="0"/>
              <a:t>Fog Seal Without Sand (Hot Applied)</a:t>
            </a:r>
          </a:p>
          <a:p>
            <a:r>
              <a:rPr lang="en-US" dirty="0" smtClean="0"/>
              <a:t>Aggregate Pay Item to Square Yard</a:t>
            </a:r>
          </a:p>
          <a:p>
            <a:r>
              <a:rPr lang="en-US" dirty="0" smtClean="0"/>
              <a:t>Pay for Moisture, Non-coated Aggregate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19200"/>
            <a:ext cx="7467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668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 Seal Without Sand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Thank You</a:t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r>
              <a:rPr lang="en-US" sz="5400" dirty="0" smtClean="0"/>
              <a:t>Questions?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79445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554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ADOT/Industry Partnering Goals</a:t>
            </a:r>
            <a:br>
              <a:rPr lang="en-US" sz="3600" dirty="0" smtClean="0"/>
            </a:br>
            <a:r>
              <a:rPr lang="en-US" sz="3600" dirty="0" smtClean="0"/>
              <a:t>-</a:t>
            </a:r>
            <a:r>
              <a:rPr lang="en-US" sz="3200" dirty="0" smtClean="0"/>
              <a:t>Emulsion and Hot Applied Chip Seal-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709160"/>
          </a:xfrm>
        </p:spPr>
        <p:txBody>
          <a:bodyPr/>
          <a:lstStyle/>
          <a:p>
            <a:r>
              <a:rPr lang="en-US" dirty="0" smtClean="0"/>
              <a:t>Preserve Usage of Emulsion Chip Seal</a:t>
            </a:r>
          </a:p>
          <a:p>
            <a:r>
              <a:rPr lang="en-US" dirty="0" smtClean="0"/>
              <a:t>Improve Overall Chip Seal Quality</a:t>
            </a:r>
          </a:p>
          <a:p>
            <a:r>
              <a:rPr lang="en-US" dirty="0" smtClean="0"/>
              <a:t>Draft Chip Seal Guidance Document</a:t>
            </a:r>
          </a:p>
          <a:p>
            <a:r>
              <a:rPr lang="en-US" dirty="0" smtClean="0"/>
              <a:t>Specification Improvement(s)</a:t>
            </a:r>
          </a:p>
          <a:p>
            <a:r>
              <a:rPr lang="en-US" dirty="0" smtClean="0"/>
              <a:t>Individual Project Approach</a:t>
            </a:r>
          </a:p>
          <a:p>
            <a:r>
              <a:rPr lang="en-US" dirty="0" smtClean="0"/>
              <a:t>Procedural Improvements – Test Strips</a:t>
            </a:r>
          </a:p>
          <a:p>
            <a:r>
              <a:rPr lang="en-US" dirty="0" smtClean="0"/>
              <a:t>Equal Responsibility/Equal Risk</a:t>
            </a:r>
          </a:p>
          <a:p>
            <a:r>
              <a:rPr lang="en-US" dirty="0" smtClean="0"/>
              <a:t>Designers Plugged In</a:t>
            </a:r>
          </a:p>
          <a:p>
            <a:r>
              <a:rPr lang="en-US" dirty="0" smtClean="0"/>
              <a:t>Improved QC/QA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239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66800" y="3810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Selection Criteria Committee</a:t>
            </a:r>
            <a:endParaRPr lang="en-US" sz="3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Project Selection </a:t>
            </a:r>
            <a:br>
              <a:rPr lang="en-US" dirty="0"/>
            </a:br>
            <a:r>
              <a:rPr lang="en-US" dirty="0"/>
              <a:t>Task </a:t>
            </a:r>
            <a:r>
              <a:rPr lang="en-US" dirty="0" smtClean="0"/>
              <a:t>Group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42672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Jeff Smith – Cactus Asphalt (Co-Chair)</a:t>
            </a:r>
          </a:p>
          <a:p>
            <a:r>
              <a:rPr lang="en-US" sz="2000" dirty="0" smtClean="0"/>
              <a:t>Paul Burch – ADOT </a:t>
            </a:r>
          </a:p>
          <a:p>
            <a:pPr marL="137160" indent="0">
              <a:buNone/>
            </a:pPr>
            <a:r>
              <a:rPr lang="en-US" sz="2000" dirty="0" smtClean="0"/>
              <a:t>       (Co-Chair)</a:t>
            </a:r>
          </a:p>
          <a:p>
            <a:r>
              <a:rPr lang="en-US" sz="2000" dirty="0" smtClean="0"/>
              <a:t>Justin </a:t>
            </a:r>
            <a:r>
              <a:rPr lang="en-US" sz="2000" dirty="0" err="1" smtClean="0"/>
              <a:t>Shawler</a:t>
            </a:r>
            <a:r>
              <a:rPr lang="en-US" sz="2000" dirty="0" smtClean="0"/>
              <a:t> – </a:t>
            </a:r>
            <a:r>
              <a:rPr lang="en-US" sz="2000" dirty="0" err="1" smtClean="0"/>
              <a:t>SealMaster</a:t>
            </a:r>
            <a:endParaRPr lang="en-US" sz="2000" dirty="0" smtClean="0"/>
          </a:p>
          <a:p>
            <a:r>
              <a:rPr lang="en-US" sz="2000" dirty="0" smtClean="0"/>
              <a:t>Kevin Robertson – ADOT</a:t>
            </a:r>
          </a:p>
          <a:p>
            <a:r>
              <a:rPr lang="en-US" sz="2000" dirty="0" smtClean="0"/>
              <a:t>Ali </a:t>
            </a:r>
            <a:r>
              <a:rPr lang="en-US" sz="2000" dirty="0" err="1" smtClean="0"/>
              <a:t>Zareh</a:t>
            </a:r>
            <a:r>
              <a:rPr lang="en-US" sz="2000" dirty="0" smtClean="0"/>
              <a:t> – ADOT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Jim </a:t>
            </a:r>
            <a:r>
              <a:rPr lang="en-US" sz="2000" dirty="0" err="1"/>
              <a:t>Pulice</a:t>
            </a:r>
            <a:r>
              <a:rPr lang="en-US" sz="2000" dirty="0"/>
              <a:t> – Cactus Asphalt</a:t>
            </a:r>
          </a:p>
          <a:p>
            <a:r>
              <a:rPr lang="en-US" sz="2000" dirty="0"/>
              <a:t>Scott </a:t>
            </a:r>
            <a:r>
              <a:rPr lang="en-US" sz="2000" dirty="0" err="1"/>
              <a:t>Weinland</a:t>
            </a:r>
            <a:r>
              <a:rPr lang="en-US" sz="2000" dirty="0"/>
              <a:t> – ADOT</a:t>
            </a:r>
          </a:p>
          <a:p>
            <a:r>
              <a:rPr lang="en-US" sz="2000" dirty="0"/>
              <a:t>Craig Wilson – ADOT</a:t>
            </a:r>
          </a:p>
          <a:p>
            <a:r>
              <a:rPr lang="en-US" sz="2000" dirty="0"/>
              <a:t>Dharminder Sharma – ADOT</a:t>
            </a:r>
          </a:p>
          <a:p>
            <a:r>
              <a:rPr lang="en-US" sz="2000" dirty="0"/>
              <a:t>Ashek Rana – ADOT</a:t>
            </a:r>
          </a:p>
          <a:p>
            <a:r>
              <a:rPr lang="en-US" sz="2000" dirty="0"/>
              <a:t>Mark Collings – </a:t>
            </a:r>
            <a:r>
              <a:rPr lang="en-US" sz="2000" dirty="0" err="1"/>
              <a:t>SealMaster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dirty="0" smtClean="0"/>
              <a:t>Chip Seal Project Selection </a:t>
            </a:r>
            <a:br>
              <a:rPr lang="en-US" dirty="0" smtClean="0"/>
            </a:br>
            <a:r>
              <a:rPr lang="en-US" dirty="0" smtClean="0"/>
              <a:t>Task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267200"/>
          </a:xfrm>
        </p:spPr>
        <p:txBody>
          <a:bodyPr/>
          <a:lstStyle/>
          <a:p>
            <a:r>
              <a:rPr lang="en-US" dirty="0" smtClean="0"/>
              <a:t>Chip Seal Project Selection Criteria</a:t>
            </a:r>
          </a:p>
          <a:p>
            <a:pPr lvl="1"/>
            <a:r>
              <a:rPr lang="en-US" dirty="0" smtClean="0"/>
              <a:t>General guidance to Pavement Designers and Maintenance Engineers</a:t>
            </a:r>
          </a:p>
          <a:p>
            <a:pPr lvl="1"/>
            <a:r>
              <a:rPr lang="en-US" dirty="0" smtClean="0"/>
              <a:t>Looks at type of chip seal</a:t>
            </a:r>
          </a:p>
          <a:p>
            <a:pPr lvl="2"/>
            <a:r>
              <a:rPr lang="en-US" dirty="0" smtClean="0"/>
              <a:t>Emulsion Chip Seal</a:t>
            </a:r>
          </a:p>
          <a:p>
            <a:pPr lvl="2"/>
            <a:r>
              <a:rPr lang="en-US" dirty="0" smtClean="0"/>
              <a:t>Hot Applied Chip Seal</a:t>
            </a:r>
          </a:p>
          <a:p>
            <a:pPr lvl="1"/>
            <a:r>
              <a:rPr lang="en-US" dirty="0" smtClean="0"/>
              <a:t>Pavement Condition, Traffic Volume, Climate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Chip Seal Design/Test Strip</a:t>
            </a:r>
            <a:br>
              <a:rPr lang="en-US" dirty="0"/>
            </a:br>
            <a:r>
              <a:rPr lang="en-US" dirty="0"/>
              <a:t>Task </a:t>
            </a:r>
            <a:r>
              <a:rPr lang="en-US" dirty="0" smtClean="0"/>
              <a:t>Group Team Members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 Rahman – Ergon Asphalt (Co-Chair)</a:t>
            </a:r>
          </a:p>
          <a:p>
            <a:r>
              <a:rPr lang="en-US" sz="2000" dirty="0" err="1" smtClean="0"/>
              <a:t>Murari</a:t>
            </a:r>
            <a:r>
              <a:rPr lang="en-US" sz="2000" dirty="0" smtClean="0"/>
              <a:t> Pradhan - ADOT</a:t>
            </a:r>
          </a:p>
          <a:p>
            <a:r>
              <a:rPr lang="en-US" sz="2000" dirty="0" smtClean="0"/>
              <a:t>Sam Huddleston – Marathon Petroleum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752600"/>
            <a:ext cx="4572000" cy="4525963"/>
          </a:xfrm>
        </p:spPr>
        <p:txBody>
          <a:bodyPr/>
          <a:lstStyle/>
          <a:p>
            <a:r>
              <a:rPr lang="en-US" sz="2000" dirty="0" smtClean="0"/>
              <a:t>Nye McCarty – ADOT (Co-Chair)</a:t>
            </a:r>
          </a:p>
          <a:p>
            <a:r>
              <a:rPr lang="en-US" sz="2000" dirty="0" smtClean="0"/>
              <a:t>Brian Waterbury – Wood PLC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880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Chip Seal Design/Test Strip</a:t>
            </a:r>
            <a:br>
              <a:rPr lang="en-US" dirty="0" smtClean="0"/>
            </a:br>
            <a:r>
              <a:rPr lang="en-US" dirty="0" smtClean="0"/>
              <a:t>Task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Chip Seal Design</a:t>
            </a:r>
          </a:p>
          <a:p>
            <a:pPr lvl="1"/>
            <a:r>
              <a:rPr lang="en-US" dirty="0" err="1" smtClean="0"/>
              <a:t>McCleod</a:t>
            </a:r>
            <a:r>
              <a:rPr lang="en-US" dirty="0" smtClean="0"/>
              <a:t> Method (ARIZ 819)</a:t>
            </a:r>
          </a:p>
          <a:p>
            <a:pPr lvl="2"/>
            <a:r>
              <a:rPr lang="en-US" sz="2000" dirty="0" smtClean="0"/>
              <a:t>Determine starting application rates</a:t>
            </a:r>
          </a:p>
          <a:p>
            <a:pPr lvl="1"/>
            <a:r>
              <a:rPr lang="en-US" dirty="0" smtClean="0"/>
              <a:t>Additional Testing</a:t>
            </a:r>
          </a:p>
          <a:p>
            <a:pPr lvl="2"/>
            <a:r>
              <a:rPr lang="en-US" sz="2000" dirty="0" err="1" smtClean="0"/>
              <a:t>Vialit</a:t>
            </a:r>
            <a:r>
              <a:rPr lang="en-US" sz="2000" dirty="0" smtClean="0"/>
              <a:t> Retention Test</a:t>
            </a:r>
          </a:p>
          <a:p>
            <a:pPr lvl="2"/>
            <a:r>
              <a:rPr lang="en-US" sz="2000" dirty="0" smtClean="0"/>
              <a:t>Sweep Test</a:t>
            </a:r>
          </a:p>
          <a:p>
            <a:pPr lvl="1"/>
            <a:r>
              <a:rPr lang="en-US" dirty="0" smtClean="0"/>
              <a:t>Field Reconnaissance (Pre-Activity Walkthrough)</a:t>
            </a:r>
          </a:p>
          <a:p>
            <a:pPr lvl="2"/>
            <a:r>
              <a:rPr lang="en-US" sz="2000" dirty="0" smtClean="0"/>
              <a:t>Identify issues which might affect production/application rates</a:t>
            </a:r>
          </a:p>
          <a:p>
            <a:pPr lvl="2"/>
            <a:r>
              <a:rPr lang="en-US" sz="2000" dirty="0" smtClean="0"/>
              <a:t>Evaluate previous maintenance work (patching, crack sealing, timing of treatment, </a:t>
            </a:r>
            <a:r>
              <a:rPr lang="en-US" sz="2000" dirty="0" err="1" smtClean="0"/>
              <a:t>etc</a:t>
            </a:r>
            <a:r>
              <a:rPr lang="en-US" sz="2000" dirty="0" smtClean="0"/>
              <a:t>)</a:t>
            </a:r>
            <a:endParaRPr lang="en-US" dirty="0"/>
          </a:p>
          <a:p>
            <a:pPr lvl="2"/>
            <a:r>
              <a:rPr lang="en-US" sz="2000" dirty="0" smtClean="0"/>
              <a:t>Determine </a:t>
            </a:r>
            <a:r>
              <a:rPr lang="en-US" sz="2000" dirty="0"/>
              <a:t>test strip location(s)</a:t>
            </a:r>
          </a:p>
          <a:p>
            <a:pPr marL="585216" lvl="1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645</TotalTime>
  <Words>1106</Words>
  <Application>Microsoft Office PowerPoint</Application>
  <PresentationFormat>On-screen Show (4:3)</PresentationFormat>
  <Paragraphs>211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Apex</vt:lpstr>
      <vt:lpstr>15th Annual Arizona Pavement/Materials Conference</vt:lpstr>
      <vt:lpstr>ADOT/Industry Chip Seal Partnering</vt:lpstr>
      <vt:lpstr>Emulsion Chip Seal Issues -Background-</vt:lpstr>
      <vt:lpstr>ADOT/Industry Partnering Goals -Emulsion and Hot Applied Chip Seal-</vt:lpstr>
      <vt:lpstr>PowerPoint Presentation</vt:lpstr>
      <vt:lpstr>Chip Seal Project Selection  Task Group Team Members</vt:lpstr>
      <vt:lpstr>Chip Seal Project Selection  Task Group</vt:lpstr>
      <vt:lpstr>Chip Seal Design/Test Strip Task Group Team Members</vt:lpstr>
      <vt:lpstr>Chip Seal Design/Test Strip Task Group</vt:lpstr>
      <vt:lpstr>Chip Seal Design/Test Strip Task Group - Continued</vt:lpstr>
      <vt:lpstr>Chip Seal Design/Test Strip Task Group - Continued</vt:lpstr>
      <vt:lpstr> Chip Seal Pre-Construction Meeting  Task Group Team Members </vt:lpstr>
      <vt:lpstr>Chip Seal Pre-Construction Meeting Task Group </vt:lpstr>
      <vt:lpstr>Chip Seal Pre-Construction Meeting Task Group - Continued </vt:lpstr>
      <vt:lpstr>Chip Seal Pre-Construction Meeting Task Group - Continued </vt:lpstr>
      <vt:lpstr>Chip Seal Pre-Construction Meeting Task Group - Continued </vt:lpstr>
      <vt:lpstr>Chip Seal Pre-Construction Meeting Task Group - Continued</vt:lpstr>
      <vt:lpstr>Chip Seal Pre-Construction Meeting Task Group - Continued</vt:lpstr>
      <vt:lpstr>Chip Seal Pre-Construction Meeting Task Group - Continued</vt:lpstr>
      <vt:lpstr>Chip Seal Pre-Construction Meeting Task Group - Continued</vt:lpstr>
      <vt:lpstr>Chip Seal Pre-Construction Meeting Task Group - Continued</vt:lpstr>
      <vt:lpstr>Project Example -Highway 180 St. Johns Arizona- Holbrook Region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We Did</vt:lpstr>
      <vt:lpstr>What We Learned</vt:lpstr>
      <vt:lpstr>Potential Specification Changes</vt:lpstr>
      <vt:lpstr>PowerPoint Presentation</vt:lpstr>
      <vt:lpstr>Thank You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jsmith</dc:creator>
  <cp:lastModifiedBy>Paul Burch</cp:lastModifiedBy>
  <cp:revision>83</cp:revision>
  <dcterms:created xsi:type="dcterms:W3CDTF">2018-11-04T17:06:10Z</dcterms:created>
  <dcterms:modified xsi:type="dcterms:W3CDTF">2018-11-14T22:40:20Z</dcterms:modified>
</cp:coreProperties>
</file>