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5"/>
  </p:notesMasterIdLst>
  <p:handoutMasterIdLst>
    <p:handoutMasterId r:id="rId66"/>
  </p:handoutMasterIdLst>
  <p:sldIdLst>
    <p:sldId id="276" r:id="rId2"/>
    <p:sldId id="278" r:id="rId3"/>
    <p:sldId id="279" r:id="rId4"/>
    <p:sldId id="280" r:id="rId5"/>
    <p:sldId id="281" r:id="rId6"/>
    <p:sldId id="283" r:id="rId7"/>
    <p:sldId id="284" r:id="rId8"/>
    <p:sldId id="285" r:id="rId9"/>
    <p:sldId id="287" r:id="rId10"/>
    <p:sldId id="291" r:id="rId11"/>
    <p:sldId id="292" r:id="rId12"/>
    <p:sldId id="393" r:id="rId13"/>
    <p:sldId id="346" r:id="rId14"/>
    <p:sldId id="361" r:id="rId15"/>
    <p:sldId id="354" r:id="rId16"/>
    <p:sldId id="293" r:id="rId17"/>
    <p:sldId id="391" r:id="rId18"/>
    <p:sldId id="298" r:id="rId19"/>
    <p:sldId id="394" r:id="rId20"/>
    <p:sldId id="347" r:id="rId21"/>
    <p:sldId id="366" r:id="rId22"/>
    <p:sldId id="370" r:id="rId23"/>
    <p:sldId id="371" r:id="rId24"/>
    <p:sldId id="372" r:id="rId25"/>
    <p:sldId id="307" r:id="rId26"/>
    <p:sldId id="308" r:id="rId27"/>
    <p:sldId id="377" r:id="rId28"/>
    <p:sldId id="353" r:id="rId29"/>
    <p:sldId id="376" r:id="rId30"/>
    <p:sldId id="348" r:id="rId31"/>
    <p:sldId id="373" r:id="rId32"/>
    <p:sldId id="375" r:id="rId33"/>
    <p:sldId id="315" r:id="rId34"/>
    <p:sldId id="350" r:id="rId35"/>
    <p:sldId id="378" r:id="rId36"/>
    <p:sldId id="379" r:id="rId37"/>
    <p:sldId id="321" r:id="rId38"/>
    <p:sldId id="322" r:id="rId39"/>
    <p:sldId id="323" r:id="rId40"/>
    <p:sldId id="395" r:id="rId41"/>
    <p:sldId id="327" r:id="rId42"/>
    <p:sldId id="328" r:id="rId43"/>
    <p:sldId id="329" r:id="rId44"/>
    <p:sldId id="330" r:id="rId45"/>
    <p:sldId id="355" r:id="rId46"/>
    <p:sldId id="356" r:id="rId47"/>
    <p:sldId id="358" r:id="rId48"/>
    <p:sldId id="359" r:id="rId49"/>
    <p:sldId id="331" r:id="rId50"/>
    <p:sldId id="385" r:id="rId51"/>
    <p:sldId id="332" r:id="rId52"/>
    <p:sldId id="363" r:id="rId53"/>
    <p:sldId id="392" r:id="rId54"/>
    <p:sldId id="396" r:id="rId55"/>
    <p:sldId id="397" r:id="rId56"/>
    <p:sldId id="383" r:id="rId57"/>
    <p:sldId id="337" r:id="rId58"/>
    <p:sldId id="338" r:id="rId59"/>
    <p:sldId id="340" r:id="rId60"/>
    <p:sldId id="382" r:id="rId61"/>
    <p:sldId id="398" r:id="rId62"/>
    <p:sldId id="342" r:id="rId63"/>
    <p:sldId id="343" r:id="rId64"/>
  </p:sldIdLst>
  <p:sldSz cx="9144000" cy="6858000" type="screen4x3"/>
  <p:notesSz cx="6858000" cy="9144000"/>
  <p:defaultTextStyle>
    <a:defPPr>
      <a:defRPr lang="en-US"/>
    </a:defPPr>
    <a:lvl1pPr algn="l" rtl="0" eaLnBrk="0" fontAlgn="base" hangingPunct="0">
      <a:spcBef>
        <a:spcPct val="0"/>
      </a:spcBef>
      <a:spcAft>
        <a:spcPct val="0"/>
      </a:spcAft>
      <a:defRPr sz="4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4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4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4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4400" kern="1200">
        <a:solidFill>
          <a:schemeClr val="tx1"/>
        </a:solidFill>
        <a:latin typeface="Times New Roman" panose="02020603050405020304" pitchFamily="18" charset="0"/>
        <a:ea typeface="+mn-ea"/>
        <a:cs typeface="+mn-cs"/>
      </a:defRPr>
    </a:lvl5pPr>
    <a:lvl6pPr marL="2286000" algn="l" defTabSz="914400" rtl="0" eaLnBrk="1" latinLnBrk="0" hangingPunct="1">
      <a:defRPr sz="4400" kern="1200">
        <a:solidFill>
          <a:schemeClr val="tx1"/>
        </a:solidFill>
        <a:latin typeface="Times New Roman" panose="02020603050405020304" pitchFamily="18" charset="0"/>
        <a:ea typeface="+mn-ea"/>
        <a:cs typeface="+mn-cs"/>
      </a:defRPr>
    </a:lvl6pPr>
    <a:lvl7pPr marL="2743200" algn="l" defTabSz="914400" rtl="0" eaLnBrk="1" latinLnBrk="0" hangingPunct="1">
      <a:defRPr sz="4400" kern="1200">
        <a:solidFill>
          <a:schemeClr val="tx1"/>
        </a:solidFill>
        <a:latin typeface="Times New Roman" panose="02020603050405020304" pitchFamily="18" charset="0"/>
        <a:ea typeface="+mn-ea"/>
        <a:cs typeface="+mn-cs"/>
      </a:defRPr>
    </a:lvl7pPr>
    <a:lvl8pPr marL="3200400" algn="l" defTabSz="914400" rtl="0" eaLnBrk="1" latinLnBrk="0" hangingPunct="1">
      <a:defRPr sz="4400" kern="1200">
        <a:solidFill>
          <a:schemeClr val="tx1"/>
        </a:solidFill>
        <a:latin typeface="Times New Roman" panose="02020603050405020304" pitchFamily="18" charset="0"/>
        <a:ea typeface="+mn-ea"/>
        <a:cs typeface="+mn-cs"/>
      </a:defRPr>
    </a:lvl8pPr>
    <a:lvl9pPr marL="3657600" algn="l" defTabSz="914400" rtl="0" eaLnBrk="1" latinLnBrk="0" hangingPunct="1">
      <a:defRPr sz="4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1C1D7"/>
    <a:srgbClr val="A1C1D5"/>
    <a:srgbClr val="A1C1D3"/>
    <a:srgbClr val="A1BFD3"/>
    <a:srgbClr val="A5C2D5"/>
    <a:srgbClr val="A6BCD4"/>
    <a:srgbClr val="A6C1D4"/>
    <a:srgbClr val="A6C1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660"/>
  </p:normalViewPr>
  <p:slideViewPr>
    <p:cSldViewPr snapToGrid="0">
      <p:cViewPr>
        <p:scale>
          <a:sx n="90" d="100"/>
          <a:sy n="90" d="100"/>
        </p:scale>
        <p:origin x="1162" y="475"/>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00" d="100"/>
        <a:sy n="100" d="100"/>
      </p:scale>
      <p:origin x="0" y="0"/>
    </p:cViewPr>
  </p:notesTextViewPr>
  <p:sorterViewPr>
    <p:cViewPr varScale="1">
      <p:scale>
        <a:sx n="1" d="1"/>
        <a:sy n="1" d="1"/>
      </p:scale>
      <p:origin x="0" y="-1370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32.xml"/><Relationship Id="rId3" Type="http://schemas.openxmlformats.org/officeDocument/2006/relationships/slide" Target="slides/slide23.xml"/><Relationship Id="rId7" Type="http://schemas.openxmlformats.org/officeDocument/2006/relationships/slide" Target="slides/slide31.xml"/><Relationship Id="rId2" Type="http://schemas.openxmlformats.org/officeDocument/2006/relationships/slide" Target="slides/slide22.xml"/><Relationship Id="rId1" Type="http://schemas.openxmlformats.org/officeDocument/2006/relationships/slide" Target="slides/slide21.xml"/><Relationship Id="rId6" Type="http://schemas.openxmlformats.org/officeDocument/2006/relationships/slide" Target="slides/slide29.xml"/><Relationship Id="rId11" Type="http://schemas.openxmlformats.org/officeDocument/2006/relationships/slide" Target="slides/slide60.xml"/><Relationship Id="rId5" Type="http://schemas.openxmlformats.org/officeDocument/2006/relationships/slide" Target="slides/slide28.xml"/><Relationship Id="rId10" Type="http://schemas.openxmlformats.org/officeDocument/2006/relationships/slide" Target="slides/slide36.xml"/><Relationship Id="rId4" Type="http://schemas.openxmlformats.org/officeDocument/2006/relationships/slide" Target="slides/slide24.xml"/><Relationship Id="rId9"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298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2667000" y="152400"/>
            <a:ext cx="3733800" cy="21336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5" name="Rectangle 3"/>
          <p:cNvSpPr>
            <a:spLocks noGrp="1" noRot="1" noChangeAspect="1" noChangeArrowheads="1" noTextEdit="1"/>
          </p:cNvSpPr>
          <p:nvPr>
            <p:ph type="sldImg" idx="2"/>
          </p:nvPr>
        </p:nvSpPr>
        <p:spPr bwMode="auto">
          <a:xfrm>
            <a:off x="6350" y="158750"/>
            <a:ext cx="2578100" cy="1587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2289357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This section deals with chip seals and other related treatments.</a:t>
            </a:r>
          </a:p>
        </p:txBody>
      </p:sp>
      <p:sp>
        <p:nvSpPr>
          <p:cNvPr id="5123"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4269585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The material quantities shown in the last tow tables should be adjusted based on local experience,  road condition, specific gravity of aggregate, aggregate size and aggregate precoating.  The quantity of asphalt should be increased if the road is absorbent or badly cracked, or decreased if the road is “fat” with flushed asphalt.  The table also assumes an aggregate bulk specific gravity of 2.65.  If the specific gravity is outside of the range of 2.55 and 2.75, the amounts of aggregate shown in the table should be multiplied by the ratio of actual bulk specific gravity to 2.65.  In addition, the table shows ranges of aggregate gradation and rates of materials.  If the aggregate has a gradation on the fine side of the specified range, a binder rate closer to the lower limit of the quantity range should be used.  Moreover, if precoated aggregate is used, an asphalt content of about 0.75 to 1% by weight of aggregate, and 90% or more coating is desired.</a:t>
            </a:r>
          </a:p>
        </p:txBody>
      </p:sp>
      <p:sp>
        <p:nvSpPr>
          <p:cNvPr id="23555"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4026155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A rather simple laboratory procedure to estimate the required amount of aggregate and asphalt is to spread the aggregate to be used over an area of 1 m</a:t>
            </a:r>
            <a:r>
              <a:rPr lang="en-US" altLang="en-US" baseline="30000" smtClean="0">
                <a:latin typeface="Arial" panose="020B0604020202020204" pitchFamily="34" charset="0"/>
              </a:rPr>
              <a:t>2</a:t>
            </a:r>
            <a:r>
              <a:rPr lang="en-US" altLang="en-US" smtClean="0">
                <a:latin typeface="Arial" panose="020B0604020202020204" pitchFamily="34" charset="0"/>
              </a:rPr>
              <a:t>.  A 1 m x 1 m x 25 mm pan can be used for this purpose.  Aggregate is placed in the densest condition anticipated to exist in the field.  Determine the weight of the aggregate used which equals to the required weight of the aggregate to be used in the field in kg/m</a:t>
            </a:r>
            <a:r>
              <a:rPr lang="en-US" altLang="en-US" baseline="30000" smtClean="0">
                <a:latin typeface="Arial" panose="020B0604020202020204" pitchFamily="34" charset="0"/>
              </a:rPr>
              <a:t>2</a:t>
            </a:r>
            <a:r>
              <a:rPr lang="en-US" altLang="en-US" smtClean="0">
                <a:latin typeface="Arial" panose="020B0604020202020204" pitchFamily="34" charset="0"/>
              </a:rPr>
              <a:t>.  The pan is then carefully filled with water until the surface of the water comes just to the top of the aggregate.  The volume of water is determined and approximately two-third of that volume is the quantity of asphalt required in the field.  It is important to adjust the asphalt content to the condition of the road in the field and traffic volume.  The quantity of asphalt should be increased if the road is absorbent or badly cracked, or decreased if the road is “fat” with flushed asphalt.  Also, if traffic volume is high, the quantity of asphalt should be decreased due to the increased compaction by traffic which results in reorientation of aggregate particles to their flattest position and therefore increased embedment.</a:t>
            </a:r>
          </a:p>
          <a:p>
            <a:endParaRPr lang="en-US" altLang="en-US" smtClean="0">
              <a:latin typeface="Arial" panose="020B0604020202020204" pitchFamily="34" charset="0"/>
            </a:endParaRPr>
          </a:p>
        </p:txBody>
      </p:sp>
      <p:sp>
        <p:nvSpPr>
          <p:cNvPr id="25603"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2245650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1160463" y="706438"/>
            <a:ext cx="4538662" cy="3403600"/>
          </a:xfrm>
          <a:ln/>
        </p:spPr>
      </p:sp>
      <p:sp>
        <p:nvSpPr>
          <p:cNvPr id="29699" name="Rectangle 3"/>
          <p:cNvSpPr>
            <a:spLocks noGrp="1" noChangeArrowheads="1"/>
          </p:cNvSpPr>
          <p:nvPr>
            <p:ph type="body" idx="1"/>
          </p:nvPr>
        </p:nvSpPr>
        <p:spPr>
          <a:xfrm>
            <a:off x="914400" y="4343400"/>
            <a:ext cx="5029200" cy="40989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742604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1160463" y="706438"/>
            <a:ext cx="4538662" cy="3403600"/>
          </a:xfrm>
          <a:ln/>
        </p:spPr>
      </p:sp>
      <p:sp>
        <p:nvSpPr>
          <p:cNvPr id="31747" name="Rectangle 3"/>
          <p:cNvSpPr>
            <a:spLocks noGrp="1" noChangeArrowheads="1"/>
          </p:cNvSpPr>
          <p:nvPr>
            <p:ph type="body" idx="1"/>
          </p:nvPr>
        </p:nvSpPr>
        <p:spPr>
          <a:xfrm>
            <a:off x="914400" y="4343400"/>
            <a:ext cx="5029200" cy="40989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184210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Aft>
                <a:spcPct val="50000"/>
              </a:spcAft>
            </a:pPr>
            <a:r>
              <a:rPr lang="en-US" altLang="en-US" smtClean="0">
                <a:latin typeface="Arial" panose="020B0604020202020204" pitchFamily="34" charset="0"/>
              </a:rPr>
              <a:t>Before applying the chip seal the condition of the existing pavement has to be surveyed.  Damaged areas has to be patched and wide cracks have to sealed.  After curing the surface is to be cleaned with a power broom.</a:t>
            </a:r>
          </a:p>
          <a:p>
            <a:pPr>
              <a:spcAft>
                <a:spcPct val="50000"/>
              </a:spcAft>
            </a:pPr>
            <a:r>
              <a:rPr lang="en-US" altLang="en-US" smtClean="0">
                <a:latin typeface="Arial" panose="020B0604020202020204" pitchFamily="34" charset="0"/>
              </a:rPr>
              <a:t>Many specifications require the air temperature be at least 10</a:t>
            </a:r>
            <a:r>
              <a:rPr lang="en-US" altLang="en-US" baseline="30000" smtClean="0">
                <a:latin typeface="Arial" panose="020B0604020202020204" pitchFamily="34" charset="0"/>
              </a:rPr>
              <a:t>o</a:t>
            </a:r>
            <a:r>
              <a:rPr lang="en-US" altLang="en-US" smtClean="0">
                <a:latin typeface="Arial" panose="020B0604020202020204" pitchFamily="34" charset="0"/>
              </a:rPr>
              <a:t>C before chip sealing begins.  Some require the road surface temperature to be above 20</a:t>
            </a:r>
            <a:r>
              <a:rPr lang="en-US" altLang="en-US" baseline="30000" smtClean="0">
                <a:latin typeface="Arial" panose="020B0604020202020204" pitchFamily="34" charset="0"/>
              </a:rPr>
              <a:t>o</a:t>
            </a:r>
            <a:r>
              <a:rPr lang="en-US" altLang="en-US" smtClean="0">
                <a:latin typeface="Arial" panose="020B0604020202020204" pitchFamily="34" charset="0"/>
              </a:rPr>
              <a:t>C before work starts.  Chip sealing should never be started when the surface is wet or when it is threatening to rain.</a:t>
            </a:r>
          </a:p>
          <a:p>
            <a:endParaRPr lang="en-US" altLang="en-US" smtClean="0">
              <a:latin typeface="Arial" panose="020B0604020202020204" pitchFamily="34" charset="0"/>
            </a:endParaRPr>
          </a:p>
        </p:txBody>
      </p:sp>
      <p:sp>
        <p:nvSpPr>
          <p:cNvPr id="33795"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2358916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It is important to follow correct construction procedure in order to obtain long-lasting chip seal application.</a:t>
            </a:r>
          </a:p>
          <a:p>
            <a:endParaRPr lang="en-US" altLang="en-US" smtClean="0">
              <a:latin typeface="Arial" panose="020B0604020202020204" pitchFamily="34" charset="0"/>
            </a:endParaRPr>
          </a:p>
          <a:p>
            <a:r>
              <a:rPr lang="en-US" altLang="en-US" smtClean="0">
                <a:latin typeface="Arial" panose="020B0604020202020204" pitchFamily="34" charset="0"/>
              </a:rPr>
              <a:t>Asphalt binder is sprayed after which aggregate is spread immediately.  The pavement is rolled immediately to embed aggregate particles and orient them on their flat side.  After the binder is cured sweep excess aggregate. </a:t>
            </a:r>
          </a:p>
        </p:txBody>
      </p:sp>
      <p:sp>
        <p:nvSpPr>
          <p:cNvPr id="36867"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408935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The road may be opened to traffic after rolling is completed and excess aggregate is removed.  Traffic speed should be limited to about 25 to 40 km/h for about 2 hours on newly placed chip seals.  This time may be increased in humid weather or reduced if modifiers or asphalt cements are used.  A pilot car can be used to control the traffic speed.</a:t>
            </a:r>
          </a:p>
        </p:txBody>
      </p:sp>
      <p:sp>
        <p:nvSpPr>
          <p:cNvPr id="44035"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1473476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Before work begins equipment should be checked to make sure it is in good working condition.  Nozzles should be clear and at the right angle, the spry bar is at the correct height, and the pump is set at proper pressure.  The calibration of the spray bar should be verified.</a:t>
            </a:r>
          </a:p>
          <a:p>
            <a:endParaRPr lang="en-US" altLang="en-US" smtClean="0">
              <a:latin typeface="Arial" panose="020B0604020202020204" pitchFamily="34" charset="0"/>
            </a:endParaRPr>
          </a:p>
        </p:txBody>
      </p:sp>
      <p:sp>
        <p:nvSpPr>
          <p:cNvPr id="46083"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2885609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160463" y="706438"/>
            <a:ext cx="4538662" cy="3403600"/>
          </a:xfrm>
          <a:ln/>
        </p:spPr>
      </p:sp>
      <p:sp>
        <p:nvSpPr>
          <p:cNvPr id="51203" name="Rectangle 3"/>
          <p:cNvSpPr>
            <a:spLocks noGrp="1" noChangeArrowheads="1"/>
          </p:cNvSpPr>
          <p:nvPr>
            <p:ph type="body" idx="1"/>
          </p:nvPr>
        </p:nvSpPr>
        <p:spPr>
          <a:xfrm>
            <a:off x="914400" y="4343400"/>
            <a:ext cx="5029200" cy="40989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121320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Asphalt should be at the proper temperature before spraying.  The asphalt distributor should be driven at the appropriate speed.  The aggregate spreader should be checked to ensure proper working condition.  The application rate of aggregate should be calibrated as shown in a later slide.</a:t>
            </a:r>
          </a:p>
          <a:p>
            <a:endParaRPr lang="en-US" altLang="en-US" smtClean="0">
              <a:latin typeface="Arial" panose="020B0604020202020204" pitchFamily="34" charset="0"/>
            </a:endParaRPr>
          </a:p>
        </p:txBody>
      </p:sp>
      <p:sp>
        <p:nvSpPr>
          <p:cNvPr id="55299"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261910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Aft>
                <a:spcPct val="30000"/>
              </a:spcAft>
            </a:pPr>
            <a:r>
              <a:rPr lang="en-US" altLang="en-US" smtClean="0">
                <a:latin typeface="Arial" panose="020B0604020202020204" pitchFamily="34" charset="0"/>
              </a:rPr>
              <a:t>A single chip seal  is a sprayed application of asphalt binder immediately covered by a single layer of aggregate of uniform size.</a:t>
            </a:r>
          </a:p>
        </p:txBody>
      </p:sp>
      <p:sp>
        <p:nvSpPr>
          <p:cNvPr id="7171"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1347227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60463" y="706438"/>
            <a:ext cx="4538662" cy="3403600"/>
          </a:xfrm>
          <a:ln/>
        </p:spPr>
      </p:sp>
      <p:sp>
        <p:nvSpPr>
          <p:cNvPr id="57347" name="Rectangle 3"/>
          <p:cNvSpPr>
            <a:spLocks noGrp="1" noChangeArrowheads="1"/>
          </p:cNvSpPr>
          <p:nvPr>
            <p:ph type="body" idx="1"/>
          </p:nvPr>
        </p:nvSpPr>
        <p:spPr>
          <a:xfrm>
            <a:off x="914400" y="4343400"/>
            <a:ext cx="5029200" cy="40989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46227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Typical state specifications include description of work, application rate, construction details, weather conditions, method of measurement, and basis of payment.</a:t>
            </a:r>
          </a:p>
        </p:txBody>
      </p:sp>
      <p:sp>
        <p:nvSpPr>
          <p:cNvPr id="61443"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4287129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Chip seals typically provide good performance on highways with 5,000 vpd for about 4 to 7 years.  Several chip seal projects were constructed under the SHRP SPS-3 project.  Preliminary indications show that timing of chip seal application is critical to its performance and cost effectiveness.</a:t>
            </a:r>
          </a:p>
        </p:txBody>
      </p:sp>
      <p:sp>
        <p:nvSpPr>
          <p:cNvPr id="63491"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60465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Chip seal performance has been mixed.  It has been performed for many years in some projects, where as in others it failed fairly early.  The performance varies depending on several factors such as traffic volume and load; existing pavement condition; size, rate and type of aggregate; type and rate of binder; and environmental conditions.</a:t>
            </a:r>
          </a:p>
        </p:txBody>
      </p:sp>
      <p:sp>
        <p:nvSpPr>
          <p:cNvPr id="65539"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3171990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Aft>
                <a:spcPct val="50000"/>
              </a:spcAft>
            </a:pPr>
            <a:r>
              <a:rPr lang="en-US" altLang="en-US" smtClean="0">
                <a:latin typeface="Arial" panose="020B0604020202020204" pitchFamily="34" charset="0"/>
              </a:rPr>
              <a:t>Several variations can be used with the chip seal to address some of the previously noted problems.  These variations include using single, double or triple chip seal; use of modified binder; use of asphalt cement; use of precoated chips; sand seal; and sandwich seal.  The use of multiple chip seals fill the voids between aggregate particles and increase the service life. </a:t>
            </a:r>
          </a:p>
          <a:p>
            <a:pPr>
              <a:spcAft>
                <a:spcPct val="50000"/>
              </a:spcAft>
            </a:pPr>
            <a:r>
              <a:rPr lang="en-US" altLang="en-US" smtClean="0">
                <a:latin typeface="Arial" panose="020B0604020202020204" pitchFamily="34" charset="0"/>
              </a:rPr>
              <a:t>Sand seal, sandwich seal and cape seal are other alternatives to chip seals.</a:t>
            </a:r>
          </a:p>
        </p:txBody>
      </p:sp>
      <p:sp>
        <p:nvSpPr>
          <p:cNvPr id="69635"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4160326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Aft>
                <a:spcPct val="50000"/>
              </a:spcAft>
            </a:pPr>
            <a:r>
              <a:rPr lang="en-US" altLang="en-US" smtClean="0">
                <a:latin typeface="Arial" panose="020B0604020202020204" pitchFamily="34" charset="0"/>
              </a:rPr>
              <a:t>Some states such as Arizona, California, Texas, and Washington use polymer-modified chip seal on their high-volume roads.  Modified emulsion reduces temperature susceptibility, provides better adhesion to the existing surface, and allow the road to be opened to traffic earlier.  Both recycled rubber and synthetic polymers have been used as modifiers.  The cost of crumb rubber modified (CRM) chip seals is about twice the cost of conventional seals, while the use of synthetic polymers adds very little to the cost of conventional chip seal.</a:t>
            </a:r>
          </a:p>
          <a:p>
            <a:pPr>
              <a:spcAft>
                <a:spcPct val="50000"/>
              </a:spcAft>
            </a:pPr>
            <a:r>
              <a:rPr lang="en-US" altLang="en-US" smtClean="0">
                <a:latin typeface="Arial" panose="020B0604020202020204" pitchFamily="34" charset="0"/>
              </a:rPr>
              <a:t>The use of asphalt cement as a binder allows opening the road to traffic earlier.  However, it increases the cost and requires clean aggregate and special equipment for acceptable results.</a:t>
            </a:r>
          </a:p>
        </p:txBody>
      </p:sp>
      <p:sp>
        <p:nvSpPr>
          <p:cNvPr id="71683"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3477201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A double or triple chip seal consists of two or three alternate alternate applications of asphalt and aggregate, respectively.  The nominal top size of the cover aggregate for each successive course should not be more than one-half that of the preceding one.  When using multiple chip seal applications, the first layer should be cured before the application of the second layer.</a:t>
            </a:r>
          </a:p>
          <a:p>
            <a:r>
              <a:rPr lang="en-US" altLang="en-US" smtClean="0">
                <a:latin typeface="Arial" panose="020B0604020202020204" pitchFamily="34" charset="0"/>
              </a:rPr>
              <a:t>Chip seal is also known as seal coat, surface treatment, or armor coating.</a:t>
            </a:r>
          </a:p>
        </p:txBody>
      </p:sp>
      <p:sp>
        <p:nvSpPr>
          <p:cNvPr id="73731"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2177690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The aggregate size of the first course determines the surface layer thickness, while the aggregate in the following layers fill the voids in the preceding layers.</a:t>
            </a:r>
          </a:p>
          <a:p>
            <a:r>
              <a:rPr lang="en-US" altLang="en-US" smtClean="0">
                <a:latin typeface="Arial" panose="020B0604020202020204" pitchFamily="34" charset="0"/>
              </a:rPr>
              <a:t>Double chip seals cost about 1 1/2 times single chip seals.  However, double chip seals usually give more than twice the service life of single chip seals.</a:t>
            </a:r>
          </a:p>
        </p:txBody>
      </p:sp>
      <p:sp>
        <p:nvSpPr>
          <p:cNvPr id="75779"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3495074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1160463" y="706438"/>
            <a:ext cx="4538662" cy="3403600"/>
          </a:xfrm>
          <a:ln/>
        </p:spPr>
      </p:sp>
      <p:sp>
        <p:nvSpPr>
          <p:cNvPr id="77827" name="Rectangle 3"/>
          <p:cNvSpPr>
            <a:spLocks noGrp="1" noChangeArrowheads="1"/>
          </p:cNvSpPr>
          <p:nvPr>
            <p:ph type="body" idx="1"/>
          </p:nvPr>
        </p:nvSpPr>
        <p:spPr>
          <a:xfrm>
            <a:off x="914400" y="4343400"/>
            <a:ext cx="5029200" cy="40989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823576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160463" y="706438"/>
            <a:ext cx="4538662" cy="3403600"/>
          </a:xfrm>
          <a:ln/>
        </p:spPr>
      </p:sp>
      <p:sp>
        <p:nvSpPr>
          <p:cNvPr id="79875" name="Rectangle 3"/>
          <p:cNvSpPr>
            <a:spLocks noGrp="1" noChangeArrowheads="1"/>
          </p:cNvSpPr>
          <p:nvPr>
            <p:ph type="body" idx="1"/>
          </p:nvPr>
        </p:nvSpPr>
        <p:spPr>
          <a:xfrm>
            <a:off x="914400" y="4343400"/>
            <a:ext cx="5029200" cy="40989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163916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The chip seal course is used as a wearing course.  It also waterproofs the surface, seals small cracks, and improves the surface friction.  A chip seal could also be the only surface course on low-volume roads.</a:t>
            </a:r>
          </a:p>
        </p:txBody>
      </p:sp>
      <p:sp>
        <p:nvSpPr>
          <p:cNvPr id="9219"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3651525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160463" y="706438"/>
            <a:ext cx="4538662" cy="3403600"/>
          </a:xfrm>
          <a:ln/>
        </p:spPr>
      </p:sp>
      <p:sp>
        <p:nvSpPr>
          <p:cNvPr id="81923" name="Rectangle 3"/>
          <p:cNvSpPr>
            <a:spLocks noGrp="1" noChangeArrowheads="1"/>
          </p:cNvSpPr>
          <p:nvPr>
            <p:ph type="body" idx="1"/>
          </p:nvPr>
        </p:nvSpPr>
        <p:spPr>
          <a:xfrm>
            <a:off x="914400" y="4343400"/>
            <a:ext cx="5029200" cy="40989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83268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1160463" y="706438"/>
            <a:ext cx="4538662" cy="3403600"/>
          </a:xfrm>
          <a:ln/>
        </p:spPr>
      </p:sp>
      <p:sp>
        <p:nvSpPr>
          <p:cNvPr id="83971" name="Rectangle 3"/>
          <p:cNvSpPr>
            <a:spLocks noGrp="1" noChangeArrowheads="1"/>
          </p:cNvSpPr>
          <p:nvPr>
            <p:ph type="body" idx="1"/>
          </p:nvPr>
        </p:nvSpPr>
        <p:spPr>
          <a:xfrm>
            <a:off x="914400" y="4343400"/>
            <a:ext cx="5029200" cy="40989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9382594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Aft>
                <a:spcPct val="50000"/>
              </a:spcAft>
            </a:pPr>
            <a:r>
              <a:rPr lang="en-US" altLang="en-US" smtClean="0">
                <a:latin typeface="Arial" panose="020B0604020202020204" pitchFamily="34" charset="0"/>
              </a:rPr>
              <a:t>Precoated aggregate is used by some states such as Illinois, Oregon, Pennsylvania, Texas, Utah, Virginia and Arizona.  Precoating eliminates surface dust and improves adhesion between aggregate and binder.  Early adhesion is advantageous on high-volume roads to allow early opening of the road to traffic.  In this case an asphalt cement content of about 0.75 to 1% by weight of chips and 90% or more coating are desired.  A mixing temperature of about 140</a:t>
            </a:r>
            <a:r>
              <a:rPr lang="en-US" altLang="en-US" baseline="30000" smtClean="0">
                <a:latin typeface="Arial" panose="020B0604020202020204" pitchFamily="34" charset="0"/>
              </a:rPr>
              <a:t>o</a:t>
            </a:r>
            <a:r>
              <a:rPr lang="en-US" altLang="en-US" smtClean="0">
                <a:latin typeface="Arial" panose="020B0604020202020204" pitchFamily="34" charset="0"/>
              </a:rPr>
              <a:t>C is recommended.  Correctly coated aggregate particles should separate from each other easily and flow readily through spreaders.</a:t>
            </a:r>
          </a:p>
          <a:p>
            <a:endParaRPr lang="en-US" altLang="en-US" smtClean="0">
              <a:latin typeface="Arial" panose="020B0604020202020204" pitchFamily="34" charset="0"/>
            </a:endParaRPr>
          </a:p>
        </p:txBody>
      </p:sp>
      <p:sp>
        <p:nvSpPr>
          <p:cNvPr id="86019"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33866616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Sand seal is an application of asphalt followed by a sand cover aggregate.  The sand or stone screenings should be 6.35 mm sieve size or smaller.  The binder used for sand seals is usually a rapid setting (anionic or cationic) or a medium setting (anionic or high float) emulsion.  Therefore, sand seal is essentially the same as chip seal except that finer aggregate is used as cover.  It has mostly been applied to low-volume roads.  Some agencies have applied sand seals on moderate to high volume roads and reported good performance.</a:t>
            </a:r>
          </a:p>
        </p:txBody>
      </p:sp>
      <p:sp>
        <p:nvSpPr>
          <p:cNvPr id="89091"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4346674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1141413" y="684213"/>
            <a:ext cx="4575175" cy="3430587"/>
          </a:xfrm>
          <a:ln/>
        </p:spPr>
      </p:sp>
      <p:sp>
        <p:nvSpPr>
          <p:cNvPr id="91139" name="Rectangle 3"/>
          <p:cNvSpPr>
            <a:spLocks noGrp="1" noChangeArrowheads="1"/>
          </p:cNvSpPr>
          <p:nvPr>
            <p:ph type="body" idx="1"/>
          </p:nvPr>
        </p:nvSpPr>
        <p:spPr>
          <a:xfrm>
            <a:off x="914400" y="4344988"/>
            <a:ext cx="50292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A scrub seal consists of a layer of polymer-modified asphalt that is broomed into the voids and cracks of the pavement, followed by the application of sand or small-sized aggregate.  The mixture is then broomed again and rolled with a pneumatic-tired roller.  Scrub seals have been used since the 1950s, with California and Arizona being some of the pioneers in its use.  Only recently have other states started to look at scrub seals as a viable maintenance treatment.  Scrub seals are intended to rejuvenate the asphalt surface and to fill voids and surface cracks.</a:t>
            </a:r>
          </a:p>
          <a:p>
            <a:endParaRPr lang="en-US" altLang="en-US" smtClean="0">
              <a:latin typeface="Arial" panose="020B0604020202020204" pitchFamily="34" charset="0"/>
            </a:endParaRPr>
          </a:p>
          <a:p>
            <a:r>
              <a:rPr lang="en-US" altLang="en-US" smtClean="0">
                <a:latin typeface="Arial" panose="020B0604020202020204" pitchFamily="34" charset="0"/>
              </a:rPr>
              <a:t>Other interesting facts:</a:t>
            </a:r>
          </a:p>
          <a:p>
            <a:pPr>
              <a:buFontTx/>
              <a:buChar char="•"/>
            </a:pPr>
            <a:r>
              <a:rPr lang="en-US" altLang="en-US" smtClean="0">
                <a:latin typeface="Arial" panose="020B0604020202020204" pitchFamily="34" charset="0"/>
              </a:rPr>
              <a:t>Scrub seals are showing good performance on lower volume roads (less than 7,500 ADT).</a:t>
            </a:r>
          </a:p>
          <a:p>
            <a:pPr>
              <a:buFontTx/>
              <a:buChar char="•"/>
            </a:pPr>
            <a:r>
              <a:rPr lang="en-US" altLang="en-US" smtClean="0">
                <a:latin typeface="Arial" panose="020B0604020202020204" pitchFamily="34" charset="0"/>
              </a:rPr>
              <a:t>Generally easy to apply and relatively inexpensive.</a:t>
            </a:r>
          </a:p>
          <a:p>
            <a:pPr>
              <a:buFontTx/>
              <a:buChar char="•"/>
            </a:pPr>
            <a:r>
              <a:rPr lang="en-US" altLang="en-US" smtClean="0">
                <a:latin typeface="Arial" panose="020B0604020202020204" pitchFamily="34" charset="0"/>
              </a:rPr>
              <a:t>They have been used extensively in California and Arizona, and recently seeing more use in Missouri.</a:t>
            </a:r>
          </a:p>
          <a:p>
            <a:pPr>
              <a:buFontTx/>
              <a:buChar char="•"/>
            </a:pPr>
            <a:r>
              <a:rPr lang="en-US" altLang="en-US" smtClean="0">
                <a:latin typeface="Arial" panose="020B0604020202020204" pitchFamily="34" charset="0"/>
              </a:rPr>
              <a:t>Some concerns regarding low friction levels on some roadways.</a:t>
            </a:r>
          </a:p>
          <a:p>
            <a:pPr>
              <a:buFontTx/>
              <a:buChar char="•"/>
            </a:pPr>
            <a:r>
              <a:rPr lang="en-US" altLang="en-US" smtClean="0">
                <a:latin typeface="Arial" panose="020B0604020202020204" pitchFamily="34" charset="0"/>
              </a:rPr>
              <a:t>A disadvantage is that is requires some special equipment.</a:t>
            </a:r>
          </a:p>
          <a:p>
            <a:pPr>
              <a:buFontTx/>
              <a:buChar char="•"/>
            </a:pPr>
            <a:r>
              <a:rPr lang="en-US" altLang="en-US" smtClean="0">
                <a:latin typeface="Arial" panose="020B0604020202020204" pitchFamily="34" charset="0"/>
              </a:rPr>
              <a:t>2 - 3 hour cure time.</a:t>
            </a:r>
          </a:p>
          <a:p>
            <a:endParaRPr lang="en-US" altLang="en-US" smtClean="0">
              <a:latin typeface="Arial" panose="020B0604020202020204" pitchFamily="34" charset="0"/>
            </a:endParaRPr>
          </a:p>
          <a:p>
            <a:endParaRPr lang="en-US" altLang="en-US" smtClean="0">
              <a:latin typeface="Arial" panose="020B0604020202020204" pitchFamily="34" charset="0"/>
            </a:endParaRPr>
          </a:p>
        </p:txBody>
      </p:sp>
    </p:spTree>
    <p:extLst>
      <p:ext uri="{BB962C8B-B14F-4D97-AF65-F5344CB8AC3E}">
        <p14:creationId xmlns:p14="http://schemas.microsoft.com/office/powerpoint/2010/main" val="1862471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Aft>
                <a:spcPct val="50000"/>
              </a:spcAft>
            </a:pPr>
            <a:r>
              <a:rPr lang="en-US" altLang="en-US" smtClean="0">
                <a:latin typeface="Arial" panose="020B0604020202020204" pitchFamily="34" charset="0"/>
              </a:rPr>
              <a:t>Sandwich seal is an application of binder sandwiched between two layers of aggregate.  In this process, one-sized aggregates 4.75 to 9.5 mm are spread on a clean and dry pavement at a rate of about 80% of the amount needed to provide coverage at one stone thickness and then compacted.  Asphalt emulsion is then applied at a rate of 1.2 to 1.5 times the amount for a conventional single course treatment.  A second course of one-sized 2.36 to 4.75 mm is applied and rolled.</a:t>
            </a:r>
          </a:p>
          <a:p>
            <a:endParaRPr lang="en-US" altLang="en-US" smtClean="0">
              <a:latin typeface="Arial" panose="020B0604020202020204" pitchFamily="34" charset="0"/>
            </a:endParaRPr>
          </a:p>
        </p:txBody>
      </p:sp>
      <p:sp>
        <p:nvSpPr>
          <p:cNvPr id="95235"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4011511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Before applying the sandwich seal the existing pavement has to be clean and dry.  All aggregates used in the sandwich seal application have to be clean.  A light-weight steel roller may be used to seat the first layer of aggregate.  A slow-moving pneumatic roller is used to compact the top aggregate layer.</a:t>
            </a:r>
          </a:p>
        </p:txBody>
      </p:sp>
      <p:sp>
        <p:nvSpPr>
          <p:cNvPr id="97283"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3862539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A cape seal is chip seal topped with a slurry seal or micro-surfacing.  The name is derived from the Cape Province of South Africa where it was originally developed.</a:t>
            </a:r>
          </a:p>
        </p:txBody>
      </p:sp>
      <p:sp>
        <p:nvSpPr>
          <p:cNvPr id="99331"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15788446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The cape seal provides a dense surface with improved skid resistance and a relatively long service life.  No loose cover stones are typically produced.  These properties of cape seal make it very suitable for high traffic volume roads. </a:t>
            </a:r>
          </a:p>
        </p:txBody>
      </p:sp>
      <p:sp>
        <p:nvSpPr>
          <p:cNvPr id="102403"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1219251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A single course of chip seal is applied in the conventional manner.  A cure time of 4 to 10 days is required for the chip seal before applying the slurry seal.  During that time the surface has to be regularly broomed in order to provide better adherence of the slurry.  After the chip seal has been cured, the slurry seal is applied to fill the voids between the cover stones.  After applying the slurry seal, traffic should be detoured for about 2 hours in warm weather, and 6-12 hours or more in cool weather.</a:t>
            </a:r>
          </a:p>
        </p:txBody>
      </p:sp>
      <p:sp>
        <p:nvSpPr>
          <p:cNvPr id="104451"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3239288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Aft>
                <a:spcPct val="50000"/>
              </a:spcAft>
            </a:pPr>
            <a:r>
              <a:rPr lang="en-US" altLang="en-US" smtClean="0">
                <a:latin typeface="Arial" panose="020B0604020202020204" pitchFamily="34" charset="0"/>
              </a:rPr>
              <a:t>Chip sealing has been used for many years for low volume roads.  Recently, it has been used by many states on higher volume roads with traffic volume greater than 5,000 vehicles/lane/day.</a:t>
            </a:r>
          </a:p>
          <a:p>
            <a:pPr>
              <a:spcAft>
                <a:spcPct val="50000"/>
              </a:spcAft>
            </a:pPr>
            <a:r>
              <a:rPr lang="en-US" altLang="en-US" smtClean="0">
                <a:latin typeface="Arial" panose="020B0604020202020204" pitchFamily="34" charset="0"/>
              </a:rPr>
              <a:t>In spite of its benefits, chip sealing has not been widely used in high volume highways due to the possibility of loosing chips and damaging vehicles, lack of federal aid in the past, lack of effectiveness data, relatively short performance life, and the variable life expectancy.</a:t>
            </a:r>
          </a:p>
          <a:p>
            <a:r>
              <a:rPr lang="en-US" altLang="en-US" smtClean="0">
                <a:latin typeface="Arial" panose="020B0604020202020204" pitchFamily="34" charset="0"/>
              </a:rPr>
              <a:t>The use of chip sealing on high-volume roads is getting more common in recent years.  A recent study showed that 10 States use chip seal on high traffic facilities.</a:t>
            </a:r>
          </a:p>
        </p:txBody>
      </p:sp>
      <p:sp>
        <p:nvSpPr>
          <p:cNvPr id="11267"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302257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When selecting the chip seal as a preventive maintenance treatment the following factors have to be considered.  Chip seal is best suited for low to moderate traffic volume.  Loose chips might cause windshield damage.  Chip sealing might also increase the tire-pavement noise levels.  The expected performance life of chip sealed pavements varies from one case to another.  Finally, the chip seal construction requires a relatively extended traffic control. </a:t>
            </a:r>
          </a:p>
        </p:txBody>
      </p:sp>
      <p:sp>
        <p:nvSpPr>
          <p:cNvPr id="13315"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930408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Since chip seal does not add much to the structural capability of pavement, the existing pavement has to be structurally sound in order to obtain a long performance life.  The existing pavement has to be repaired and patched and allowed to  cure before applying the chip seal.  The existing surface has to be clean with no loose fragments.  The pavement surface has also to be dry with a temperature of more than 20</a:t>
            </a:r>
            <a:r>
              <a:rPr lang="en-US" altLang="en-US" baseline="30000" smtClean="0">
                <a:latin typeface="Arial" panose="020B0604020202020204" pitchFamily="34" charset="0"/>
              </a:rPr>
              <a:t>o</a:t>
            </a:r>
            <a:r>
              <a:rPr lang="en-US" altLang="en-US" smtClean="0">
                <a:latin typeface="Arial" panose="020B0604020202020204" pitchFamily="34" charset="0"/>
              </a:rPr>
              <a:t>C. </a:t>
            </a:r>
          </a:p>
        </p:txBody>
      </p:sp>
      <p:sp>
        <p:nvSpPr>
          <p:cNvPr id="15363"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1220149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The binder used for chip seals is usually rapid setting type emulsion, although medium setting emulsion could be used with fine aggregates.  Asphalt cutback or asphalt cement can also be used.   Asphalt emulsion is preferred over asphalt cement since it can be used with damp aggregates.  Emulsion is also preferred over cutback because of environmental requirements and the slight saving in cost.</a:t>
            </a:r>
          </a:p>
        </p:txBody>
      </p:sp>
      <p:sp>
        <p:nvSpPr>
          <p:cNvPr id="17411"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2472388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Aft>
                <a:spcPct val="50000"/>
              </a:spcAft>
            </a:pPr>
            <a:r>
              <a:rPr lang="en-US" altLang="en-US" smtClean="0">
                <a:latin typeface="Arial" panose="020B0604020202020204" pitchFamily="34" charset="0"/>
              </a:rPr>
              <a:t>The aggregates used for chip seals has to be one-sized (uniform) of about 9.5 mm in order to provide good stability and maximum contact with tires.  Cubical particle shape is also preferred for the same reasons.  Also, aggregates have to have good resistance to abrasion and degradation to resist traffic traction and impact.</a:t>
            </a:r>
          </a:p>
          <a:p>
            <a:r>
              <a:rPr lang="en-US" altLang="en-US" smtClean="0">
                <a:latin typeface="Arial" panose="020B0604020202020204" pitchFamily="34" charset="0"/>
              </a:rPr>
              <a:t>About six states routinely use precoated aggregate on high volume roads mostly for dust control during construction.</a:t>
            </a:r>
          </a:p>
          <a:p>
            <a:endParaRPr lang="en-US" altLang="en-US" smtClean="0">
              <a:latin typeface="Arial" panose="020B0604020202020204" pitchFamily="34" charset="0"/>
            </a:endParaRPr>
          </a:p>
        </p:txBody>
      </p:sp>
      <p:sp>
        <p:nvSpPr>
          <p:cNvPr id="19459"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4197605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mtClean="0">
                <a:latin typeface="Arial" panose="020B0604020202020204" pitchFamily="34" charset="0"/>
              </a:rPr>
              <a:t>Before construction the chip seal has to be designed in order to find the proper application rates for both asphalt binder and aggregates.  The asphalt has to be enough to hold the aggregate particles without raveling, but not so much that it would bleed.  Both mathematical and laboratory procedures are available for designing chip seals.</a:t>
            </a:r>
          </a:p>
        </p:txBody>
      </p:sp>
      <p:sp>
        <p:nvSpPr>
          <p:cNvPr id="21507" name="Rectangle 3"/>
          <p:cNvSpPr>
            <a:spLocks noGrp="1" noRot="1" noChangeAspect="1" noChangeArrowheads="1" noTextEdit="1"/>
          </p:cNvSpPr>
          <p:nvPr>
            <p:ph type="sldImg"/>
          </p:nvPr>
        </p:nvSpPr>
        <p:spPr>
          <a:xfrm>
            <a:off x="236538" y="158750"/>
            <a:ext cx="2117725" cy="1587500"/>
          </a:xfrm>
          <a:ln cap="flat"/>
        </p:spPr>
      </p:sp>
    </p:spTree>
    <p:extLst>
      <p:ext uri="{BB962C8B-B14F-4D97-AF65-F5344CB8AC3E}">
        <p14:creationId xmlns:p14="http://schemas.microsoft.com/office/powerpoint/2010/main" val="1752881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9525" y="-20638"/>
            <a:ext cx="9153525" cy="6878638"/>
            <a:chOff x="-6" y="-13"/>
            <a:chExt cx="5766" cy="4333"/>
          </a:xfrm>
        </p:grpSpPr>
        <p:sp>
          <p:nvSpPr>
            <p:cNvPr id="5" name="Rectangle 3"/>
            <p:cNvSpPr>
              <a:spLocks noChangeArrowheads="1"/>
            </p:cNvSpPr>
            <p:nvPr/>
          </p:nvSpPr>
          <p:spPr bwMode="invGray">
            <a:xfrm>
              <a:off x="5549" y="0"/>
              <a:ext cx="211" cy="432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eaLnBrk="1" hangingPunct="1">
                <a:defRPr/>
              </a:pPr>
              <a:endParaRPr lang="en-US">
                <a:latin typeface="Times New Roman" charset="0"/>
              </a:endParaRPr>
            </a:p>
          </p:txBody>
        </p:sp>
        <p:sp>
          <p:nvSpPr>
            <p:cNvPr id="6" name="Freeform 4"/>
            <p:cNvSpPr>
              <a:spLocks/>
            </p:cNvSpPr>
            <p:nvPr/>
          </p:nvSpPr>
          <p:spPr bwMode="white">
            <a:xfrm>
              <a:off x="-6" y="2828"/>
              <a:ext cx="3625" cy="1492"/>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p>
          </p:txBody>
        </p:sp>
        <p:sp>
          <p:nvSpPr>
            <p:cNvPr id="7" name="Freeform 5"/>
            <p:cNvSpPr>
              <a:spLocks/>
            </p:cNvSpPr>
            <p:nvPr/>
          </p:nvSpPr>
          <p:spPr bwMode="white">
            <a:xfrm>
              <a:off x="0" y="2405"/>
              <a:ext cx="5143" cy="1902"/>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8" name="Freeform 6"/>
            <p:cNvSpPr>
              <a:spLocks/>
            </p:cNvSpPr>
            <p:nvPr/>
          </p:nvSpPr>
          <p:spPr bwMode="white">
            <a:xfrm>
              <a:off x="0" y="1982"/>
              <a:ext cx="5760" cy="2325"/>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9" name="Freeform 7"/>
            <p:cNvSpPr>
              <a:spLocks/>
            </p:cNvSpPr>
            <p:nvPr/>
          </p:nvSpPr>
          <p:spPr bwMode="white">
            <a:xfrm>
              <a:off x="0" y="1550"/>
              <a:ext cx="5760" cy="1573"/>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0" name="Freeform 8"/>
            <p:cNvSpPr>
              <a:spLocks/>
            </p:cNvSpPr>
            <p:nvPr/>
          </p:nvSpPr>
          <p:spPr bwMode="white">
            <a:xfrm>
              <a:off x="0" y="1130"/>
              <a:ext cx="5760" cy="970"/>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1" name="Freeform 9"/>
            <p:cNvSpPr>
              <a:spLocks/>
            </p:cNvSpPr>
            <p:nvPr/>
          </p:nvSpPr>
          <p:spPr bwMode="white">
            <a:xfrm>
              <a:off x="0" y="-13"/>
              <a:ext cx="5760" cy="1060"/>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2" name="Freeform 10"/>
            <p:cNvSpPr>
              <a:spLocks/>
            </p:cNvSpPr>
            <p:nvPr/>
          </p:nvSpPr>
          <p:spPr bwMode="white">
            <a:xfrm>
              <a:off x="0" y="-13"/>
              <a:ext cx="5284" cy="673"/>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3" name="Freeform 11"/>
            <p:cNvSpPr>
              <a:spLocks/>
            </p:cNvSpPr>
            <p:nvPr/>
          </p:nvSpPr>
          <p:spPr bwMode="white">
            <a:xfrm>
              <a:off x="0" y="-13"/>
              <a:ext cx="2884" cy="28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773132" name="Rectangle 12"/>
          <p:cNvSpPr>
            <a:spLocks noGrp="1" noChangeArrowheads="1"/>
          </p:cNvSpPr>
          <p:nvPr>
            <p:ph type="ctrTitle" sz="quarter"/>
          </p:nvPr>
        </p:nvSpPr>
        <p:spPr>
          <a:xfrm>
            <a:off x="685800" y="2057400"/>
            <a:ext cx="7772400" cy="1143000"/>
          </a:xfrm>
        </p:spPr>
        <p:txBody>
          <a:bodyPr/>
          <a:lstStyle>
            <a:lvl1pPr>
              <a:defRPr/>
            </a:lvl1pPr>
          </a:lstStyle>
          <a:p>
            <a:r>
              <a:rPr lang="en-US"/>
              <a:t>Click to edit Master title style</a:t>
            </a:r>
          </a:p>
        </p:txBody>
      </p:sp>
      <p:sp>
        <p:nvSpPr>
          <p:cNvPr id="773133" name="Rectangle 1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quarter" idx="10"/>
          </p:nvPr>
        </p:nvSpPr>
        <p:spPr/>
        <p:txBody>
          <a:bodyPr/>
          <a:lstStyle>
            <a:lvl1pPr>
              <a:defRPr/>
            </a:lvl1pPr>
          </a:lstStyle>
          <a:p>
            <a:pPr>
              <a:defRPr/>
            </a:pPr>
            <a:endParaRPr lang="en-US"/>
          </a:p>
        </p:txBody>
      </p:sp>
      <p:sp>
        <p:nvSpPr>
          <p:cNvPr id="15" name="Rectangle 15"/>
          <p:cNvSpPr>
            <a:spLocks noGrp="1" noChangeArrowheads="1"/>
          </p:cNvSpPr>
          <p:nvPr>
            <p:ph type="ftr" sz="quarter" idx="11"/>
          </p:nvPr>
        </p:nvSpPr>
        <p:spPr/>
        <p:txBody>
          <a:bodyPr/>
          <a:lstStyle>
            <a:lvl1pPr>
              <a:defRPr/>
            </a:lvl1pPr>
          </a:lstStyle>
          <a:p>
            <a:pPr>
              <a:defRPr/>
            </a:pPr>
            <a:endParaRPr lang="en-US"/>
          </a:p>
        </p:txBody>
      </p:sp>
      <p:sp>
        <p:nvSpPr>
          <p:cNvPr id="16" name="Rectangle 16"/>
          <p:cNvSpPr>
            <a:spLocks noGrp="1" noChangeArrowheads="1"/>
          </p:cNvSpPr>
          <p:nvPr>
            <p:ph type="sldNum" sz="quarter" idx="12"/>
          </p:nvPr>
        </p:nvSpPr>
        <p:spPr/>
        <p:txBody>
          <a:bodyPr/>
          <a:lstStyle>
            <a:lvl1pPr>
              <a:defRPr/>
            </a:lvl1pPr>
          </a:lstStyle>
          <a:p>
            <a:pPr>
              <a:defRPr/>
            </a:pPr>
            <a:fld id="{4AFB4ED2-8079-47D8-A53A-D9ADBD93B1B9}" type="slidenum">
              <a:rPr lang="en-US"/>
              <a:pPr>
                <a:defRPr/>
              </a:pPr>
              <a:t>‹#›</a:t>
            </a:fld>
            <a:endParaRPr lang="en-US"/>
          </a:p>
        </p:txBody>
      </p:sp>
    </p:spTree>
    <p:extLst>
      <p:ext uri="{BB962C8B-B14F-4D97-AF65-F5344CB8AC3E}">
        <p14:creationId xmlns:p14="http://schemas.microsoft.com/office/powerpoint/2010/main" val="2848518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20A978FA-B7ED-48A0-B7CC-8F3A22174B5F}" type="slidenum">
              <a:rPr lang="en-US"/>
              <a:pPr>
                <a:defRPr/>
              </a:pPr>
              <a:t>‹#›</a:t>
            </a:fld>
            <a:endParaRPr lang="en-US"/>
          </a:p>
        </p:txBody>
      </p:sp>
    </p:spTree>
    <p:extLst>
      <p:ext uri="{BB962C8B-B14F-4D97-AF65-F5344CB8AC3E}">
        <p14:creationId xmlns:p14="http://schemas.microsoft.com/office/powerpoint/2010/main" val="2258506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21336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381000"/>
            <a:ext cx="6248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254E9D10-45F7-4CBC-B396-89848228953B}" type="slidenum">
              <a:rPr lang="en-US"/>
              <a:pPr>
                <a:defRPr/>
              </a:pPr>
              <a:t>‹#›</a:t>
            </a:fld>
            <a:endParaRPr lang="en-US"/>
          </a:p>
        </p:txBody>
      </p:sp>
    </p:spTree>
    <p:extLst>
      <p:ext uri="{BB962C8B-B14F-4D97-AF65-F5344CB8AC3E}">
        <p14:creationId xmlns:p14="http://schemas.microsoft.com/office/powerpoint/2010/main" val="3965649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5344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524000"/>
            <a:ext cx="381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524000"/>
            <a:ext cx="3810000" cy="4572000"/>
          </a:xfrm>
        </p:spPr>
        <p:txBody>
          <a:bodyPr/>
          <a:lstStyle/>
          <a:p>
            <a:pPr lvl="0"/>
            <a:endParaRPr lang="en-US" noProof="0" smtClean="0"/>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691E50A8-DFC9-45A4-9542-6A8FD01B2409}" type="slidenum">
              <a:rPr lang="en-US"/>
              <a:pPr>
                <a:defRPr/>
              </a:pPr>
              <a:t>‹#›</a:t>
            </a:fld>
            <a:endParaRPr lang="en-US"/>
          </a:p>
        </p:txBody>
      </p:sp>
    </p:spTree>
    <p:extLst>
      <p:ext uri="{BB962C8B-B14F-4D97-AF65-F5344CB8AC3E}">
        <p14:creationId xmlns:p14="http://schemas.microsoft.com/office/powerpoint/2010/main" val="3980150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201014D0-ED22-43D0-8D27-29335FB1230C}" type="slidenum">
              <a:rPr lang="en-US"/>
              <a:pPr>
                <a:defRPr/>
              </a:pPr>
              <a:t>‹#›</a:t>
            </a:fld>
            <a:endParaRPr lang="en-US"/>
          </a:p>
        </p:txBody>
      </p:sp>
    </p:spTree>
    <p:extLst>
      <p:ext uri="{BB962C8B-B14F-4D97-AF65-F5344CB8AC3E}">
        <p14:creationId xmlns:p14="http://schemas.microsoft.com/office/powerpoint/2010/main" val="2183241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CD858A3F-EB41-426C-AAAE-2412BCEE4659}" type="slidenum">
              <a:rPr lang="en-US"/>
              <a:pPr>
                <a:defRPr/>
              </a:pPr>
              <a:t>‹#›</a:t>
            </a:fld>
            <a:endParaRPr lang="en-US"/>
          </a:p>
        </p:txBody>
      </p:sp>
    </p:spTree>
    <p:extLst>
      <p:ext uri="{BB962C8B-B14F-4D97-AF65-F5344CB8AC3E}">
        <p14:creationId xmlns:p14="http://schemas.microsoft.com/office/powerpoint/2010/main" val="1797849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AA7EA8C9-C22C-4C4A-9DE0-69B97995E304}" type="slidenum">
              <a:rPr lang="en-US"/>
              <a:pPr>
                <a:defRPr/>
              </a:pPr>
              <a:t>‹#›</a:t>
            </a:fld>
            <a:endParaRPr lang="en-US"/>
          </a:p>
        </p:txBody>
      </p:sp>
    </p:spTree>
    <p:extLst>
      <p:ext uri="{BB962C8B-B14F-4D97-AF65-F5344CB8AC3E}">
        <p14:creationId xmlns:p14="http://schemas.microsoft.com/office/powerpoint/2010/main" val="2032530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
          <p:cNvSpPr>
            <a:spLocks noGrp="1" noChangeArrowheads="1"/>
          </p:cNvSpPr>
          <p:nvPr>
            <p:ph type="dt" sz="half" idx="10"/>
          </p:nvPr>
        </p:nvSpPr>
        <p:spPr>
          <a:ln/>
        </p:spPr>
        <p:txBody>
          <a:bodyPr/>
          <a:lstStyle>
            <a:lvl1pPr>
              <a:defRPr/>
            </a:lvl1pPr>
          </a:lstStyle>
          <a:p>
            <a:pPr>
              <a:defRPr/>
            </a:pPr>
            <a:endParaRPr lang="en-US"/>
          </a:p>
        </p:txBody>
      </p:sp>
      <p:sp>
        <p:nvSpPr>
          <p:cNvPr id="8" name="Rectangle 15"/>
          <p:cNvSpPr>
            <a:spLocks noGrp="1" noChangeArrowheads="1"/>
          </p:cNvSpPr>
          <p:nvPr>
            <p:ph type="ftr" sz="quarter" idx="11"/>
          </p:nvPr>
        </p:nvSpPr>
        <p:spPr>
          <a:ln/>
        </p:spPr>
        <p:txBody>
          <a:bodyPr/>
          <a:lstStyle>
            <a:lvl1pPr>
              <a:defRPr/>
            </a:lvl1pPr>
          </a:lstStyle>
          <a:p>
            <a:pPr>
              <a:defRPr/>
            </a:pPr>
            <a:endParaRPr lang="en-US"/>
          </a:p>
        </p:txBody>
      </p:sp>
      <p:sp>
        <p:nvSpPr>
          <p:cNvPr id="9" name="Rectangle 16"/>
          <p:cNvSpPr>
            <a:spLocks noGrp="1" noChangeArrowheads="1"/>
          </p:cNvSpPr>
          <p:nvPr>
            <p:ph type="sldNum" sz="quarter" idx="12"/>
          </p:nvPr>
        </p:nvSpPr>
        <p:spPr>
          <a:ln/>
        </p:spPr>
        <p:txBody>
          <a:bodyPr/>
          <a:lstStyle>
            <a:lvl1pPr>
              <a:defRPr/>
            </a:lvl1pPr>
          </a:lstStyle>
          <a:p>
            <a:pPr>
              <a:defRPr/>
            </a:pPr>
            <a:fld id="{5B452316-244F-4705-9704-D2FD059DD447}" type="slidenum">
              <a:rPr lang="en-US"/>
              <a:pPr>
                <a:defRPr/>
              </a:pPr>
              <a:t>‹#›</a:t>
            </a:fld>
            <a:endParaRPr lang="en-US"/>
          </a:p>
        </p:txBody>
      </p:sp>
    </p:spTree>
    <p:extLst>
      <p:ext uri="{BB962C8B-B14F-4D97-AF65-F5344CB8AC3E}">
        <p14:creationId xmlns:p14="http://schemas.microsoft.com/office/powerpoint/2010/main" val="1226119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
          <p:cNvSpPr>
            <a:spLocks noGrp="1" noChangeArrowheads="1"/>
          </p:cNvSpPr>
          <p:nvPr>
            <p:ph type="dt" sz="half" idx="10"/>
          </p:nvPr>
        </p:nvSpPr>
        <p:spPr>
          <a:ln/>
        </p:spPr>
        <p:txBody>
          <a:bodyPr/>
          <a:lstStyle>
            <a:lvl1pPr>
              <a:defRPr/>
            </a:lvl1pPr>
          </a:lstStyle>
          <a:p>
            <a:pPr>
              <a:defRPr/>
            </a:pPr>
            <a:endParaRPr lang="en-US"/>
          </a:p>
        </p:txBody>
      </p:sp>
      <p:sp>
        <p:nvSpPr>
          <p:cNvPr id="4" name="Rectangle 15"/>
          <p:cNvSpPr>
            <a:spLocks noGrp="1" noChangeArrowheads="1"/>
          </p:cNvSpPr>
          <p:nvPr>
            <p:ph type="ftr" sz="quarter" idx="11"/>
          </p:nvPr>
        </p:nvSpPr>
        <p:spPr>
          <a:ln/>
        </p:spPr>
        <p:txBody>
          <a:bodyPr/>
          <a:lstStyle>
            <a:lvl1pPr>
              <a:defRPr/>
            </a:lvl1pPr>
          </a:lstStyle>
          <a:p>
            <a:pPr>
              <a:defRPr/>
            </a:pPr>
            <a:endParaRPr lang="en-US"/>
          </a:p>
        </p:txBody>
      </p:sp>
      <p:sp>
        <p:nvSpPr>
          <p:cNvPr id="5" name="Rectangle 16"/>
          <p:cNvSpPr>
            <a:spLocks noGrp="1" noChangeArrowheads="1"/>
          </p:cNvSpPr>
          <p:nvPr>
            <p:ph type="sldNum" sz="quarter" idx="12"/>
          </p:nvPr>
        </p:nvSpPr>
        <p:spPr>
          <a:ln/>
        </p:spPr>
        <p:txBody>
          <a:bodyPr/>
          <a:lstStyle>
            <a:lvl1pPr>
              <a:defRPr/>
            </a:lvl1pPr>
          </a:lstStyle>
          <a:p>
            <a:pPr>
              <a:defRPr/>
            </a:pPr>
            <a:fld id="{83C1D9D7-4F2A-4101-B561-C06072033360}" type="slidenum">
              <a:rPr lang="en-US"/>
              <a:pPr>
                <a:defRPr/>
              </a:pPr>
              <a:t>‹#›</a:t>
            </a:fld>
            <a:endParaRPr lang="en-US"/>
          </a:p>
        </p:txBody>
      </p:sp>
    </p:spTree>
    <p:extLst>
      <p:ext uri="{BB962C8B-B14F-4D97-AF65-F5344CB8AC3E}">
        <p14:creationId xmlns:p14="http://schemas.microsoft.com/office/powerpoint/2010/main" val="287495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pPr>
              <a:defRPr/>
            </a:pPr>
            <a:endParaRPr lang="en-US"/>
          </a:p>
        </p:txBody>
      </p:sp>
      <p:sp>
        <p:nvSpPr>
          <p:cNvPr id="3" name="Rectangle 15"/>
          <p:cNvSpPr>
            <a:spLocks noGrp="1" noChangeArrowheads="1"/>
          </p:cNvSpPr>
          <p:nvPr>
            <p:ph type="ftr" sz="quarter" idx="11"/>
          </p:nvPr>
        </p:nvSpPr>
        <p:spPr>
          <a:ln/>
        </p:spPr>
        <p:txBody>
          <a:bodyPr/>
          <a:lstStyle>
            <a:lvl1pPr>
              <a:defRPr/>
            </a:lvl1pPr>
          </a:lstStyle>
          <a:p>
            <a:pPr>
              <a:defRPr/>
            </a:pPr>
            <a:endParaRPr lang="en-US"/>
          </a:p>
        </p:txBody>
      </p:sp>
      <p:sp>
        <p:nvSpPr>
          <p:cNvPr id="4" name="Rectangle 16"/>
          <p:cNvSpPr>
            <a:spLocks noGrp="1" noChangeArrowheads="1"/>
          </p:cNvSpPr>
          <p:nvPr>
            <p:ph type="sldNum" sz="quarter" idx="12"/>
          </p:nvPr>
        </p:nvSpPr>
        <p:spPr>
          <a:ln/>
        </p:spPr>
        <p:txBody>
          <a:bodyPr/>
          <a:lstStyle>
            <a:lvl1pPr>
              <a:defRPr/>
            </a:lvl1pPr>
          </a:lstStyle>
          <a:p>
            <a:pPr>
              <a:defRPr/>
            </a:pPr>
            <a:fld id="{0F48BB06-9552-4D09-8ACB-F0BFC855B798}" type="slidenum">
              <a:rPr lang="en-US"/>
              <a:pPr>
                <a:defRPr/>
              </a:pPr>
              <a:t>‹#›</a:t>
            </a:fld>
            <a:endParaRPr lang="en-US"/>
          </a:p>
        </p:txBody>
      </p:sp>
    </p:spTree>
    <p:extLst>
      <p:ext uri="{BB962C8B-B14F-4D97-AF65-F5344CB8AC3E}">
        <p14:creationId xmlns:p14="http://schemas.microsoft.com/office/powerpoint/2010/main" val="1535495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1D827CA8-1012-4238-A739-B3593D33D7CC}" type="slidenum">
              <a:rPr lang="en-US"/>
              <a:pPr>
                <a:defRPr/>
              </a:pPr>
              <a:t>‹#›</a:t>
            </a:fld>
            <a:endParaRPr lang="en-US"/>
          </a:p>
        </p:txBody>
      </p:sp>
    </p:spTree>
    <p:extLst>
      <p:ext uri="{BB962C8B-B14F-4D97-AF65-F5344CB8AC3E}">
        <p14:creationId xmlns:p14="http://schemas.microsoft.com/office/powerpoint/2010/main" val="50791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5EC8B3AB-2F15-41B3-9F0F-B3A5E7B9D558}" type="slidenum">
              <a:rPr lang="en-US"/>
              <a:pPr>
                <a:defRPr/>
              </a:pPr>
              <a:t>‹#›</a:t>
            </a:fld>
            <a:endParaRPr lang="en-US"/>
          </a:p>
        </p:txBody>
      </p:sp>
    </p:spTree>
    <p:extLst>
      <p:ext uri="{BB962C8B-B14F-4D97-AF65-F5344CB8AC3E}">
        <p14:creationId xmlns:p14="http://schemas.microsoft.com/office/powerpoint/2010/main" val="3441523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9525" y="-20638"/>
            <a:ext cx="9153525" cy="6878638"/>
            <a:chOff x="-6" y="-13"/>
            <a:chExt cx="5766" cy="4333"/>
          </a:xfrm>
        </p:grpSpPr>
        <p:sp>
          <p:nvSpPr>
            <p:cNvPr id="772099" name="Rectangle 3"/>
            <p:cNvSpPr>
              <a:spLocks noChangeArrowheads="1"/>
            </p:cNvSpPr>
            <p:nvPr/>
          </p:nvSpPr>
          <p:spPr bwMode="invGray">
            <a:xfrm>
              <a:off x="5549" y="0"/>
              <a:ext cx="211" cy="432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eaLnBrk="1" hangingPunct="1">
                <a:defRPr/>
              </a:pPr>
              <a:endParaRPr lang="en-US">
                <a:latin typeface="Times New Roman" charset="0"/>
              </a:endParaRPr>
            </a:p>
          </p:txBody>
        </p:sp>
        <p:sp>
          <p:nvSpPr>
            <p:cNvPr id="1033" name="Freeform 4"/>
            <p:cNvSpPr>
              <a:spLocks/>
            </p:cNvSpPr>
            <p:nvPr/>
          </p:nvSpPr>
          <p:spPr bwMode="white">
            <a:xfrm>
              <a:off x="-6" y="2828"/>
              <a:ext cx="3625" cy="1492"/>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p>
          </p:txBody>
        </p:sp>
        <p:sp>
          <p:nvSpPr>
            <p:cNvPr id="1034" name="Freeform 5"/>
            <p:cNvSpPr>
              <a:spLocks/>
            </p:cNvSpPr>
            <p:nvPr/>
          </p:nvSpPr>
          <p:spPr bwMode="white">
            <a:xfrm>
              <a:off x="0" y="2405"/>
              <a:ext cx="5143" cy="1902"/>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035" name="Freeform 6"/>
            <p:cNvSpPr>
              <a:spLocks/>
            </p:cNvSpPr>
            <p:nvPr/>
          </p:nvSpPr>
          <p:spPr bwMode="white">
            <a:xfrm>
              <a:off x="0" y="1982"/>
              <a:ext cx="5760" cy="2325"/>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036" name="Freeform 7"/>
            <p:cNvSpPr>
              <a:spLocks/>
            </p:cNvSpPr>
            <p:nvPr/>
          </p:nvSpPr>
          <p:spPr bwMode="white">
            <a:xfrm>
              <a:off x="0" y="1550"/>
              <a:ext cx="5760" cy="1573"/>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037" name="Freeform 8"/>
            <p:cNvSpPr>
              <a:spLocks/>
            </p:cNvSpPr>
            <p:nvPr/>
          </p:nvSpPr>
          <p:spPr bwMode="white">
            <a:xfrm>
              <a:off x="0" y="1130"/>
              <a:ext cx="5760" cy="970"/>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038" name="Freeform 9"/>
            <p:cNvSpPr>
              <a:spLocks/>
            </p:cNvSpPr>
            <p:nvPr/>
          </p:nvSpPr>
          <p:spPr bwMode="white">
            <a:xfrm>
              <a:off x="0" y="-13"/>
              <a:ext cx="5760" cy="1060"/>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039" name="Freeform 10"/>
            <p:cNvSpPr>
              <a:spLocks/>
            </p:cNvSpPr>
            <p:nvPr/>
          </p:nvSpPr>
          <p:spPr bwMode="white">
            <a:xfrm>
              <a:off x="0" y="-13"/>
              <a:ext cx="5284" cy="673"/>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040" name="Freeform 11"/>
            <p:cNvSpPr>
              <a:spLocks/>
            </p:cNvSpPr>
            <p:nvPr/>
          </p:nvSpPr>
          <p:spPr bwMode="white">
            <a:xfrm>
              <a:off x="0" y="-13"/>
              <a:ext cx="2884" cy="28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027" name="Rectangle 12"/>
          <p:cNvSpPr>
            <a:spLocks noGrp="1" noChangeArrowheads="1"/>
          </p:cNvSpPr>
          <p:nvPr>
            <p:ph type="title"/>
          </p:nvPr>
        </p:nvSpPr>
        <p:spPr bwMode="auto">
          <a:xfrm>
            <a:off x="381000" y="381000"/>
            <a:ext cx="853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13"/>
          <p:cNvSpPr>
            <a:spLocks noGrp="1" noChangeArrowheads="1"/>
          </p:cNvSpPr>
          <p:nvPr>
            <p:ph type="body" idx="1"/>
          </p:nvPr>
        </p:nvSpPr>
        <p:spPr bwMode="auto">
          <a:xfrm>
            <a:off x="685800" y="15240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72110" name="Rectangle 1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charset="0"/>
              </a:defRPr>
            </a:lvl1pPr>
          </a:lstStyle>
          <a:p>
            <a:pPr>
              <a:defRPr/>
            </a:pPr>
            <a:endParaRPr lang="en-US"/>
          </a:p>
        </p:txBody>
      </p:sp>
      <p:sp>
        <p:nvSpPr>
          <p:cNvPr id="772111" name="Rectangle 1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charset="0"/>
              </a:defRPr>
            </a:lvl1pPr>
          </a:lstStyle>
          <a:p>
            <a:pPr>
              <a:defRPr/>
            </a:pPr>
            <a:endParaRPr lang="en-US"/>
          </a:p>
        </p:txBody>
      </p:sp>
      <p:sp>
        <p:nvSpPr>
          <p:cNvPr id="772112" name="Rectangle 1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5D36F410-08F2-44AE-97D8-58637118EF9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78"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fontAlgn="base">
        <a:spcBef>
          <a:spcPct val="0"/>
        </a:spcBef>
        <a:spcAft>
          <a:spcPct val="0"/>
        </a:spcAft>
        <a:defRPr sz="4400">
          <a:solidFill>
            <a:schemeClr val="tx2"/>
          </a:solidFill>
          <a:latin typeface="Comic Sans MS" pitchFamily="66" charset="0"/>
        </a:defRPr>
      </a:lvl6pPr>
      <a:lvl7pPr marL="914400" algn="ctr" rtl="0" fontAlgn="base">
        <a:spcBef>
          <a:spcPct val="0"/>
        </a:spcBef>
        <a:spcAft>
          <a:spcPct val="0"/>
        </a:spcAft>
        <a:defRPr sz="4400">
          <a:solidFill>
            <a:schemeClr val="tx2"/>
          </a:solidFill>
          <a:latin typeface="Comic Sans MS" pitchFamily="66" charset="0"/>
        </a:defRPr>
      </a:lvl7pPr>
      <a:lvl8pPr marL="1371600" algn="ctr" rtl="0" fontAlgn="base">
        <a:spcBef>
          <a:spcPct val="0"/>
        </a:spcBef>
        <a:spcAft>
          <a:spcPct val="0"/>
        </a:spcAft>
        <a:defRPr sz="4400">
          <a:solidFill>
            <a:schemeClr val="tx2"/>
          </a:solidFill>
          <a:latin typeface="Comic Sans MS" pitchFamily="66" charset="0"/>
        </a:defRPr>
      </a:lvl8pPr>
      <a:lvl9pPr marL="1828800" algn="ctr" rtl="0" fontAlgn="base">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Font typeface="Wingdings" panose="05000000000000000000" pitchFamily="2" charset="2"/>
        <a:buChar char="Ø"/>
        <a:defRPr sz="40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4000">
          <a:solidFill>
            <a:schemeClr val="tx1"/>
          </a:solidFill>
          <a:latin typeface="+mn-lt"/>
        </a:defRPr>
      </a:lvl2pPr>
      <a:lvl3pPr marL="1143000" indent="-228600" algn="l" rtl="0" eaLnBrk="0" fontAlgn="base" hangingPunct="0">
        <a:spcBef>
          <a:spcPct val="20000"/>
        </a:spcBef>
        <a:spcAft>
          <a:spcPct val="0"/>
        </a:spcAft>
        <a:buChar char="•"/>
        <a:defRPr sz="4000">
          <a:solidFill>
            <a:schemeClr val="tx1"/>
          </a:solidFill>
          <a:latin typeface="+mn-lt"/>
        </a:defRPr>
      </a:lvl3pPr>
      <a:lvl4pPr marL="1600200" indent="-228600" algn="l" rtl="0" eaLnBrk="0" fontAlgn="base" hangingPunct="0">
        <a:spcBef>
          <a:spcPct val="20000"/>
        </a:spcBef>
        <a:spcAft>
          <a:spcPct val="0"/>
        </a:spcAft>
        <a:buChar char="–"/>
        <a:defRPr sz="4000">
          <a:solidFill>
            <a:schemeClr val="tx1"/>
          </a:solidFill>
          <a:latin typeface="+mn-lt"/>
        </a:defRPr>
      </a:lvl4pPr>
      <a:lvl5pPr marL="2057400" indent="-228600" algn="l" rtl="0" eaLnBrk="0" fontAlgn="base" hangingPunct="0">
        <a:spcBef>
          <a:spcPct val="20000"/>
        </a:spcBef>
        <a:spcAft>
          <a:spcPct val="0"/>
        </a:spcAft>
        <a:buChar char="»"/>
        <a:defRPr sz="4000">
          <a:solidFill>
            <a:schemeClr val="tx1"/>
          </a:solidFill>
          <a:latin typeface="+mn-lt"/>
        </a:defRPr>
      </a:lvl5pPr>
      <a:lvl6pPr marL="2514600" indent="-228600" algn="l" rtl="0" fontAlgn="base">
        <a:spcBef>
          <a:spcPct val="20000"/>
        </a:spcBef>
        <a:spcAft>
          <a:spcPct val="0"/>
        </a:spcAft>
        <a:buChar char="»"/>
        <a:defRPr sz="4000">
          <a:solidFill>
            <a:schemeClr val="tx1"/>
          </a:solidFill>
          <a:latin typeface="+mn-lt"/>
        </a:defRPr>
      </a:lvl6pPr>
      <a:lvl7pPr marL="2971800" indent="-228600" algn="l" rtl="0" fontAlgn="base">
        <a:spcBef>
          <a:spcPct val="20000"/>
        </a:spcBef>
        <a:spcAft>
          <a:spcPct val="0"/>
        </a:spcAft>
        <a:buChar char="»"/>
        <a:defRPr sz="4000">
          <a:solidFill>
            <a:schemeClr val="tx1"/>
          </a:solidFill>
          <a:latin typeface="+mn-lt"/>
        </a:defRPr>
      </a:lvl7pPr>
      <a:lvl8pPr marL="3429000" indent="-228600" algn="l" rtl="0" fontAlgn="base">
        <a:spcBef>
          <a:spcPct val="20000"/>
        </a:spcBef>
        <a:spcAft>
          <a:spcPct val="0"/>
        </a:spcAft>
        <a:buChar char="»"/>
        <a:defRPr sz="4000">
          <a:solidFill>
            <a:schemeClr val="tx1"/>
          </a:solidFill>
          <a:latin typeface="+mn-lt"/>
        </a:defRPr>
      </a:lvl8pPr>
      <a:lvl9pPr marL="3886200" indent="-228600" algn="l" rtl="0" fontAlgn="base">
        <a:spcBef>
          <a:spcPct val="20000"/>
        </a:spcBef>
        <a:spcAft>
          <a:spcPct val="0"/>
        </a:spcAft>
        <a:buChar char="»"/>
        <a:defRPr sz="4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029200" y="2514600"/>
            <a:ext cx="3124200" cy="1600200"/>
          </a:xfrm>
          <a:noFill/>
        </p:spPr>
        <p:txBody>
          <a:bodyPr lIns="90488" tIns="44450" rIns="90488" bIns="44450" anchor="b"/>
          <a:lstStyle/>
          <a:p>
            <a:pPr eaLnBrk="1" hangingPunct="1"/>
            <a:r>
              <a:rPr lang="en-US" altLang="en-US" sz="4800" smtClean="0"/>
              <a:t>CHIP SEALS</a:t>
            </a:r>
          </a:p>
        </p:txBody>
      </p:sp>
      <p:sp>
        <p:nvSpPr>
          <p:cNvPr id="4099" name="Rectangle 3"/>
          <p:cNvSpPr>
            <a:spLocks noGrp="1" noChangeArrowheads="1"/>
          </p:cNvSpPr>
          <p:nvPr>
            <p:ph type="body" sz="half" idx="1"/>
          </p:nvPr>
        </p:nvSpPr>
        <p:spPr>
          <a:xfrm>
            <a:off x="5105400" y="2286000"/>
            <a:ext cx="3810000" cy="4114800"/>
          </a:xfrm>
          <a:noFill/>
        </p:spPr>
        <p:txBody>
          <a:bodyPr lIns="90488" tIns="44450" rIns="90488" bIns="44450"/>
          <a:lstStyle/>
          <a:p>
            <a:pPr eaLnBrk="1" hangingPunct="1">
              <a:buFont typeface="Wingdings" panose="05000000000000000000" pitchFamily="2" charset="2"/>
              <a:buNone/>
            </a:pPr>
            <a:endParaRPr lang="en-US" altLang="en-US" sz="4800" i="1" smtClean="0">
              <a:latin typeface="Comic Sans MS" panose="030F0702030302020204" pitchFamily="66" charset="0"/>
            </a:endParaRPr>
          </a:p>
          <a:p>
            <a:pPr eaLnBrk="1" hangingPunct="1">
              <a:buFont typeface="Wingdings" panose="05000000000000000000" pitchFamily="2" charset="2"/>
              <a:buNone/>
            </a:pPr>
            <a:endParaRPr lang="en-US" altLang="en-US" sz="4800" i="1" smtClean="0">
              <a:latin typeface="Comic Sans MS" panose="030F0702030302020204" pitchFamily="66" charset="0"/>
            </a:endParaRPr>
          </a:p>
        </p:txBody>
      </p:sp>
      <p:graphicFrame>
        <p:nvGraphicFramePr>
          <p:cNvPr id="4100" name="Object 4">
            <a:hlinkClick r:id="" action="ppaction://ole?verb=0"/>
          </p:cNvPr>
          <p:cNvGraphicFramePr>
            <a:graphicFrameLocks noGrp="1"/>
          </p:cNvGraphicFramePr>
          <p:nvPr>
            <p:ph type="clipArt" sz="half" idx="2"/>
          </p:nvPr>
        </p:nvGraphicFramePr>
        <p:xfrm>
          <a:off x="990600" y="1693863"/>
          <a:ext cx="3886200" cy="4318000"/>
        </p:xfrm>
        <a:graphic>
          <a:graphicData uri="http://schemas.openxmlformats.org/presentationml/2006/ole">
            <mc:AlternateContent xmlns:mc="http://schemas.openxmlformats.org/markup-compatibility/2006">
              <mc:Choice xmlns:v="urn:schemas-microsoft-com:vml" Requires="v">
                <p:oleObj spid="_x0000_s4105" name="Microsoft ClipArt Gallery" r:id="rId4" imgW="4046538" imgH="3352800" progId="MS_ClipArt_Gallery">
                  <p:embed/>
                </p:oleObj>
              </mc:Choice>
              <mc:Fallback>
                <p:oleObj name="Microsoft ClipArt Gallery" r:id="rId4" imgW="4046538" imgH="3352800" progId="MS_ClipArt_Gallery">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693863"/>
                        <a:ext cx="3886200" cy="431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noFill/>
        </p:spPr>
        <p:txBody>
          <a:bodyPr lIns="90488" tIns="44450" rIns="90488" bIns="44450" anchor="b"/>
          <a:lstStyle/>
          <a:p>
            <a:pPr eaLnBrk="1" hangingPunct="1"/>
            <a:r>
              <a:rPr lang="en-US" altLang="en-US" smtClean="0"/>
              <a:t>Adjust Rates for:</a:t>
            </a:r>
          </a:p>
        </p:txBody>
      </p:sp>
      <p:sp>
        <p:nvSpPr>
          <p:cNvPr id="75779" name="Rectangle 3"/>
          <p:cNvSpPr>
            <a:spLocks noGrp="1" noChangeArrowheads="1"/>
          </p:cNvSpPr>
          <p:nvPr>
            <p:ph type="body" idx="1"/>
          </p:nvPr>
        </p:nvSpPr>
        <p:spPr>
          <a:xfrm>
            <a:off x="381000" y="1600200"/>
            <a:ext cx="8534400" cy="4800600"/>
          </a:xfrm>
          <a:noFill/>
        </p:spPr>
        <p:txBody>
          <a:bodyPr lIns="90488" tIns="44450" rIns="90488" bIns="44450"/>
          <a:lstStyle/>
          <a:p>
            <a:pPr eaLnBrk="1" hangingPunct="1"/>
            <a:r>
              <a:rPr lang="en-US" altLang="en-US" smtClean="0"/>
              <a:t>Local experience</a:t>
            </a:r>
          </a:p>
          <a:p>
            <a:pPr eaLnBrk="1" hangingPunct="1"/>
            <a:r>
              <a:rPr lang="en-US" altLang="en-US" smtClean="0"/>
              <a:t>Road condition</a:t>
            </a:r>
          </a:p>
          <a:p>
            <a:pPr eaLnBrk="1" hangingPunct="1"/>
            <a:r>
              <a:rPr lang="en-US" altLang="en-US" smtClean="0"/>
              <a:t>Traffic volume</a:t>
            </a:r>
          </a:p>
          <a:p>
            <a:pPr eaLnBrk="1" hangingPunct="1"/>
            <a:r>
              <a:rPr lang="en-US" altLang="en-US" smtClean="0"/>
              <a:t>Specific gravity of aggregate</a:t>
            </a:r>
          </a:p>
          <a:p>
            <a:pPr eaLnBrk="1" hangingPunct="1"/>
            <a:r>
              <a:rPr lang="en-US" altLang="en-US" smtClean="0"/>
              <a:t>Aggregate size</a:t>
            </a:r>
          </a:p>
          <a:p>
            <a:pPr eaLnBrk="1" hangingPunct="1"/>
            <a:r>
              <a:rPr lang="en-US" altLang="en-US" smtClean="0"/>
              <a:t>Aggregate precoating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additive="base">
                                        <p:cTn id="7" dur="500" fill="hold"/>
                                        <p:tgtEl>
                                          <p:spTgt spid="75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5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additive="base">
                                        <p:cTn id="13" dur="500" fill="hold"/>
                                        <p:tgtEl>
                                          <p:spTgt spid="757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57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 calcmode="lin" valueType="num">
                                      <p:cBhvr additive="base">
                                        <p:cTn id="19" dur="500" fill="hold"/>
                                        <p:tgtEl>
                                          <p:spTgt spid="757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57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5779">
                                            <p:txEl>
                                              <p:pRg st="3" end="3"/>
                                            </p:txEl>
                                          </p:spTgt>
                                        </p:tgtEl>
                                        <p:attrNameLst>
                                          <p:attrName>style.visibility</p:attrName>
                                        </p:attrNameLst>
                                      </p:cBhvr>
                                      <p:to>
                                        <p:strVal val="visible"/>
                                      </p:to>
                                    </p:set>
                                    <p:anim calcmode="lin" valueType="num">
                                      <p:cBhvr additive="base">
                                        <p:cTn id="25" dur="500" fill="hold"/>
                                        <p:tgtEl>
                                          <p:spTgt spid="757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57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5779">
                                            <p:txEl>
                                              <p:pRg st="4" end="4"/>
                                            </p:txEl>
                                          </p:spTgt>
                                        </p:tgtEl>
                                        <p:attrNameLst>
                                          <p:attrName>style.visibility</p:attrName>
                                        </p:attrNameLst>
                                      </p:cBhvr>
                                      <p:to>
                                        <p:strVal val="visible"/>
                                      </p:to>
                                    </p:set>
                                    <p:anim calcmode="lin" valueType="num">
                                      <p:cBhvr additive="base">
                                        <p:cTn id="31" dur="500" fill="hold"/>
                                        <p:tgtEl>
                                          <p:spTgt spid="757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57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5779">
                                            <p:txEl>
                                              <p:pRg st="5" end="5"/>
                                            </p:txEl>
                                          </p:spTgt>
                                        </p:tgtEl>
                                        <p:attrNameLst>
                                          <p:attrName>style.visibility</p:attrName>
                                        </p:attrNameLst>
                                      </p:cBhvr>
                                      <p:to>
                                        <p:strVal val="visible"/>
                                      </p:to>
                                    </p:set>
                                    <p:anim calcmode="lin" valueType="num">
                                      <p:cBhvr additive="base">
                                        <p:cTn id="37" dur="500" fill="hold"/>
                                        <p:tgtEl>
                                          <p:spTgt spid="7577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577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93688" y="0"/>
            <a:ext cx="8534400" cy="914400"/>
          </a:xfrm>
          <a:noFill/>
        </p:spPr>
        <p:txBody>
          <a:bodyPr lIns="90488" tIns="44450" rIns="90488" bIns="44450" anchor="b"/>
          <a:lstStyle/>
          <a:p>
            <a:pPr algn="l" eaLnBrk="1" hangingPunct="1"/>
            <a:r>
              <a:rPr lang="en-US" altLang="en-US" smtClean="0"/>
              <a:t>Laboratory Tests</a:t>
            </a:r>
          </a:p>
        </p:txBody>
      </p:sp>
      <p:sp>
        <p:nvSpPr>
          <p:cNvPr id="77827" name="Rectangle 3"/>
          <p:cNvSpPr>
            <a:spLocks noGrp="1" noChangeArrowheads="1"/>
          </p:cNvSpPr>
          <p:nvPr>
            <p:ph type="body" idx="1"/>
          </p:nvPr>
        </p:nvSpPr>
        <p:spPr>
          <a:xfrm>
            <a:off x="0" y="1058863"/>
            <a:ext cx="6672263" cy="4833937"/>
          </a:xfrm>
          <a:noFill/>
        </p:spPr>
        <p:txBody>
          <a:bodyPr lIns="90488" tIns="44450" rIns="90488" bIns="44450"/>
          <a:lstStyle/>
          <a:p>
            <a:pPr eaLnBrk="1" hangingPunct="1"/>
            <a:r>
              <a:rPr lang="en-US" altLang="en-US" sz="3200" smtClean="0"/>
              <a:t>Design Test</a:t>
            </a:r>
          </a:p>
          <a:p>
            <a:pPr lvl="1" eaLnBrk="1" hangingPunct="1"/>
            <a:r>
              <a:rPr lang="en-US" altLang="en-US" sz="3200" smtClean="0"/>
              <a:t>Pan (1 yd x 1 yd)</a:t>
            </a:r>
          </a:p>
          <a:p>
            <a:pPr lvl="1" eaLnBrk="1" hangingPunct="1"/>
            <a:r>
              <a:rPr lang="en-US" altLang="en-US" sz="3200" smtClean="0"/>
              <a:t>Place one layer of aggregate</a:t>
            </a:r>
          </a:p>
          <a:p>
            <a:pPr lvl="1" eaLnBrk="1" hangingPunct="1"/>
            <a:r>
              <a:rPr lang="en-US" altLang="en-US" sz="3200" smtClean="0"/>
              <a:t>Fill with water until top of aggr</a:t>
            </a:r>
          </a:p>
          <a:p>
            <a:pPr lvl="1" eaLnBrk="1" hangingPunct="1"/>
            <a:r>
              <a:rPr lang="en-US" altLang="en-US" sz="3200" smtClean="0"/>
              <a:t>Volume of binder is 2/3 of water</a:t>
            </a:r>
          </a:p>
          <a:p>
            <a:pPr lvl="1" eaLnBrk="1" hangingPunct="1"/>
            <a:r>
              <a:rPr lang="en-US" altLang="en-US" sz="3200" smtClean="0"/>
              <a:t>Adjust binder rate to road condition and traffic volume</a:t>
            </a:r>
          </a:p>
          <a:p>
            <a:pPr eaLnBrk="1" hangingPunct="1"/>
            <a:r>
              <a:rPr lang="en-US" altLang="en-US" sz="3200" smtClean="0"/>
              <a:t>Sweep Test</a:t>
            </a:r>
          </a:p>
        </p:txBody>
      </p:sp>
      <p:pic>
        <p:nvPicPr>
          <p:cNvPr id="245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9463" y="3948113"/>
            <a:ext cx="3284537"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027" descr="C:\NHI\Photos\mod3-5\slide461.jpg"/>
          <p:cNvPicPr>
            <a:picLocks noChangeAspect="1" noChangeArrowheads="1"/>
          </p:cNvPicPr>
          <p:nvPr/>
        </p:nvPicPr>
        <p:blipFill>
          <a:blip r:embed="rId4">
            <a:extLst>
              <a:ext uri="{28A0092B-C50C-407E-A947-70E740481C1C}">
                <a14:useLocalDpi xmlns:a14="http://schemas.microsoft.com/office/drawing/2010/main" val="0"/>
              </a:ext>
            </a:extLst>
          </a:blip>
          <a:srcRect l="35223"/>
          <a:stretch>
            <a:fillRect/>
          </a:stretch>
        </p:blipFill>
        <p:spPr bwMode="auto">
          <a:xfrm>
            <a:off x="6511925" y="735013"/>
            <a:ext cx="2379663"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additive="base">
                                        <p:cTn id="7" dur="500" fill="hold"/>
                                        <p:tgtEl>
                                          <p:spTgt spid="77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782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7827">
                                            <p:txEl>
                                              <p:pRg st="1" end="1"/>
                                            </p:txEl>
                                          </p:spTgt>
                                        </p:tgtEl>
                                        <p:attrNameLst>
                                          <p:attrName>style.visibility</p:attrName>
                                        </p:attrNameLst>
                                      </p:cBhvr>
                                      <p:to>
                                        <p:strVal val="visible"/>
                                      </p:to>
                                    </p:set>
                                    <p:anim calcmode="lin" valueType="num">
                                      <p:cBhvr additive="base">
                                        <p:cTn id="11" dur="500" fill="hold"/>
                                        <p:tgtEl>
                                          <p:spTgt spid="7782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782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7827">
                                            <p:txEl>
                                              <p:pRg st="2" end="2"/>
                                            </p:txEl>
                                          </p:spTgt>
                                        </p:tgtEl>
                                        <p:attrNameLst>
                                          <p:attrName>style.visibility</p:attrName>
                                        </p:attrNameLst>
                                      </p:cBhvr>
                                      <p:to>
                                        <p:strVal val="visible"/>
                                      </p:to>
                                    </p:set>
                                    <p:anim calcmode="lin" valueType="num">
                                      <p:cBhvr additive="base">
                                        <p:cTn id="15" dur="500" fill="hold"/>
                                        <p:tgtEl>
                                          <p:spTgt spid="77827">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7827">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7827">
                                            <p:txEl>
                                              <p:pRg st="3" end="3"/>
                                            </p:txEl>
                                          </p:spTgt>
                                        </p:tgtEl>
                                        <p:attrNameLst>
                                          <p:attrName>style.visibility</p:attrName>
                                        </p:attrNameLst>
                                      </p:cBhvr>
                                      <p:to>
                                        <p:strVal val="visible"/>
                                      </p:to>
                                    </p:set>
                                    <p:anim calcmode="lin" valueType="num">
                                      <p:cBhvr additive="base">
                                        <p:cTn id="19" dur="500" fill="hold"/>
                                        <p:tgtEl>
                                          <p:spTgt spid="7782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7827">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7827">
                                            <p:txEl>
                                              <p:pRg st="4" end="4"/>
                                            </p:txEl>
                                          </p:spTgt>
                                        </p:tgtEl>
                                        <p:attrNameLst>
                                          <p:attrName>style.visibility</p:attrName>
                                        </p:attrNameLst>
                                      </p:cBhvr>
                                      <p:to>
                                        <p:strVal val="visible"/>
                                      </p:to>
                                    </p:set>
                                    <p:anim calcmode="lin" valueType="num">
                                      <p:cBhvr additive="base">
                                        <p:cTn id="23" dur="500" fill="hold"/>
                                        <p:tgtEl>
                                          <p:spTgt spid="77827">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7827">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77827">
                                            <p:txEl>
                                              <p:pRg st="5" end="5"/>
                                            </p:txEl>
                                          </p:spTgt>
                                        </p:tgtEl>
                                        <p:attrNameLst>
                                          <p:attrName>style.visibility</p:attrName>
                                        </p:attrNameLst>
                                      </p:cBhvr>
                                      <p:to>
                                        <p:strVal val="visible"/>
                                      </p:to>
                                    </p:set>
                                    <p:anim calcmode="lin" valueType="num">
                                      <p:cBhvr additive="base">
                                        <p:cTn id="27" dur="500" fill="hold"/>
                                        <p:tgtEl>
                                          <p:spTgt spid="77827">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782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77827">
                                            <p:txEl>
                                              <p:pRg st="6" end="6"/>
                                            </p:txEl>
                                          </p:spTgt>
                                        </p:tgtEl>
                                        <p:attrNameLst>
                                          <p:attrName>style.visibility</p:attrName>
                                        </p:attrNameLst>
                                      </p:cBhvr>
                                      <p:to>
                                        <p:strVal val="visible"/>
                                      </p:to>
                                    </p:set>
                                    <p:anim calcmode="lin" valueType="num">
                                      <p:cBhvr additive="base">
                                        <p:cTn id="33" dur="500" fill="hold"/>
                                        <p:tgtEl>
                                          <p:spTgt spid="77827">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782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4638" y="-20638"/>
            <a:ext cx="3789362"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p:cNvSpPr>
            <a:spLocks noGrp="1"/>
          </p:cNvSpPr>
          <p:nvPr>
            <p:ph type="title"/>
          </p:nvPr>
        </p:nvSpPr>
        <p:spPr/>
        <p:txBody>
          <a:bodyPr/>
          <a:lstStyle/>
          <a:p>
            <a:endParaRPr lang="en-US" altLang="en-US" smtClean="0"/>
          </a:p>
        </p:txBody>
      </p:sp>
      <p:sp>
        <p:nvSpPr>
          <p:cNvPr id="26628" name="Content Placeholder 2"/>
          <p:cNvSpPr>
            <a:spLocks noGrp="1"/>
          </p:cNvSpPr>
          <p:nvPr>
            <p:ph idx="1"/>
          </p:nvPr>
        </p:nvSpPr>
        <p:spPr>
          <a:xfrm>
            <a:off x="82550" y="1524000"/>
            <a:ext cx="5272088" cy="4572000"/>
          </a:xfrm>
        </p:spPr>
        <p:txBody>
          <a:bodyPr/>
          <a:lstStyle/>
          <a:p>
            <a:pPr>
              <a:spcBef>
                <a:spcPct val="0"/>
              </a:spcBef>
            </a:pPr>
            <a:r>
              <a:rPr lang="en-US" altLang="en-US" sz="3600" smtClean="0"/>
              <a:t>Vialit Test</a:t>
            </a:r>
          </a:p>
          <a:p>
            <a:pPr lvl="1">
              <a:spcBef>
                <a:spcPct val="0"/>
              </a:spcBef>
            </a:pPr>
            <a:r>
              <a:rPr lang="en-US" altLang="en-US" sz="3600" smtClean="0"/>
              <a:t>Place binder</a:t>
            </a:r>
          </a:p>
          <a:p>
            <a:pPr lvl="1">
              <a:spcBef>
                <a:spcPct val="0"/>
              </a:spcBef>
            </a:pPr>
            <a:r>
              <a:rPr lang="en-US" altLang="en-US" sz="3600" smtClean="0"/>
              <a:t>Place chips</a:t>
            </a:r>
          </a:p>
          <a:p>
            <a:pPr lvl="1">
              <a:spcBef>
                <a:spcPct val="0"/>
              </a:spcBef>
            </a:pPr>
            <a:r>
              <a:rPr lang="en-US" altLang="en-US" sz="3600" smtClean="0"/>
              <a:t>Cure</a:t>
            </a:r>
          </a:p>
          <a:p>
            <a:pPr lvl="1">
              <a:spcBef>
                <a:spcPct val="0"/>
              </a:spcBef>
            </a:pPr>
            <a:r>
              <a:rPr lang="en-US" altLang="en-US" sz="3600" smtClean="0"/>
              <a:t>Drop a ball 3 times on inverted plate</a:t>
            </a:r>
          </a:p>
          <a:p>
            <a:pPr lvl="1">
              <a:spcBef>
                <a:spcPct val="0"/>
              </a:spcBef>
            </a:pPr>
            <a:r>
              <a:rPr lang="en-US" altLang="en-US" sz="3600" smtClean="0"/>
              <a:t>Determine % aggregate retained</a:t>
            </a:r>
          </a:p>
          <a:p>
            <a:pPr lvl="1">
              <a:spcBef>
                <a:spcPct val="0"/>
              </a:spcBef>
            </a:pPr>
            <a:endParaRPr lang="en-US" altLang="en-US" sz="3600"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561975"/>
            <a:ext cx="8610600" cy="658813"/>
          </a:xfrm>
        </p:spPr>
        <p:txBody>
          <a:bodyPr/>
          <a:lstStyle/>
          <a:p>
            <a:pPr eaLnBrk="1" hangingPunct="1"/>
            <a:r>
              <a:rPr lang="en-US" altLang="en-US" smtClean="0"/>
              <a:t>Optimum Configuration</a:t>
            </a:r>
          </a:p>
        </p:txBody>
      </p:sp>
      <p:pic>
        <p:nvPicPr>
          <p:cNvPr id="2765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24000"/>
            <a:ext cx="9144000" cy="4546600"/>
          </a:xfrm>
          <a:noFill/>
        </p:spPr>
      </p:pic>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a:xfrm>
            <a:off x="-152400" y="152400"/>
            <a:ext cx="9525000" cy="1143000"/>
          </a:xfrm>
          <a:noFill/>
        </p:spPr>
        <p:txBody>
          <a:bodyPr/>
          <a:lstStyle/>
          <a:p>
            <a:pPr eaLnBrk="1" hangingPunct="1"/>
            <a:r>
              <a:rPr lang="en-US" altLang="en-US" smtClean="0"/>
              <a:t>Optimum Rock Distribution</a:t>
            </a:r>
          </a:p>
        </p:txBody>
      </p:sp>
      <p:pic>
        <p:nvPicPr>
          <p:cNvPr id="28675" name="Picture 1027" descr="C:\NHI\Photos\mod3-5\slide4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87450"/>
            <a:ext cx="75438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050" descr="C:\NHI\Photos\mod3-5\slide4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42988"/>
            <a:ext cx="7772400" cy="581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2051"/>
          <p:cNvSpPr>
            <a:spLocks noGrp="1" noChangeArrowheads="1"/>
          </p:cNvSpPr>
          <p:nvPr>
            <p:ph type="title"/>
          </p:nvPr>
        </p:nvSpPr>
        <p:spPr>
          <a:xfrm>
            <a:off x="752475" y="381000"/>
            <a:ext cx="7569200" cy="479425"/>
          </a:xfrm>
          <a:noFill/>
        </p:spPr>
        <p:txBody>
          <a:bodyPr/>
          <a:lstStyle/>
          <a:p>
            <a:pPr eaLnBrk="1" hangingPunct="1"/>
            <a:r>
              <a:rPr lang="en-US" altLang="en-US" smtClean="0"/>
              <a:t>Embedment Check</a:t>
            </a:r>
          </a:p>
        </p:txBody>
      </p:sp>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8600" y="228600"/>
            <a:ext cx="8839200" cy="1066800"/>
          </a:xfrm>
          <a:noFill/>
        </p:spPr>
        <p:txBody>
          <a:bodyPr lIns="90488" tIns="44450" rIns="90488" bIns="44450" anchor="b"/>
          <a:lstStyle/>
          <a:p>
            <a:pPr eaLnBrk="1" hangingPunct="1"/>
            <a:r>
              <a:rPr lang="en-US" altLang="en-US" sz="4300" smtClean="0"/>
              <a:t>Preparation &amp; Weather</a:t>
            </a:r>
          </a:p>
        </p:txBody>
      </p:sp>
      <p:sp>
        <p:nvSpPr>
          <p:cNvPr id="79875" name="Rectangle 3"/>
          <p:cNvSpPr>
            <a:spLocks noGrp="1" noChangeArrowheads="1"/>
          </p:cNvSpPr>
          <p:nvPr>
            <p:ph type="body" idx="1"/>
          </p:nvPr>
        </p:nvSpPr>
        <p:spPr>
          <a:noFill/>
        </p:spPr>
        <p:txBody>
          <a:bodyPr lIns="90488" tIns="44450" rIns="90488" bIns="44450"/>
          <a:lstStyle/>
          <a:p>
            <a:pPr eaLnBrk="1" hangingPunct="1"/>
            <a:r>
              <a:rPr lang="en-US" altLang="en-US" smtClean="0"/>
              <a:t>Survey pavement condition</a:t>
            </a:r>
          </a:p>
          <a:p>
            <a:pPr eaLnBrk="1" hangingPunct="1"/>
            <a:r>
              <a:rPr lang="en-US" altLang="en-US" smtClean="0"/>
              <a:t>Patch, seal, and cure</a:t>
            </a:r>
          </a:p>
          <a:p>
            <a:pPr eaLnBrk="1" hangingPunct="1"/>
            <a:r>
              <a:rPr lang="en-US" altLang="en-US" smtClean="0"/>
              <a:t>Air temperature &gt; 50</a:t>
            </a:r>
            <a:r>
              <a:rPr lang="en-US" altLang="en-US" baseline="30000" smtClean="0"/>
              <a:t>o</a:t>
            </a:r>
            <a:r>
              <a:rPr lang="en-US" altLang="en-US" smtClean="0"/>
              <a:t>F</a:t>
            </a:r>
          </a:p>
          <a:p>
            <a:pPr eaLnBrk="1" hangingPunct="1"/>
            <a:r>
              <a:rPr lang="en-US" altLang="en-US" smtClean="0"/>
              <a:t>Pavement temperature &gt; 70</a:t>
            </a:r>
            <a:r>
              <a:rPr lang="en-US" altLang="en-US" baseline="30000" smtClean="0"/>
              <a:t>o</a:t>
            </a:r>
            <a:r>
              <a:rPr lang="en-US" altLang="en-US" smtClean="0"/>
              <a:t>F</a:t>
            </a:r>
          </a:p>
          <a:p>
            <a:pPr eaLnBrk="1" hangingPunct="1"/>
            <a:r>
              <a:rPr lang="en-US" altLang="en-US" smtClean="0"/>
              <a:t>Dry surface</a:t>
            </a:r>
          </a:p>
          <a:p>
            <a:pPr eaLnBrk="1" hangingPunct="1"/>
            <a:r>
              <a:rPr lang="en-US" altLang="en-US" smtClean="0"/>
              <a:t>No threat of rain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additive="base">
                                        <p:cTn id="7" dur="500" fill="hold"/>
                                        <p:tgtEl>
                                          <p:spTgt spid="798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9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9875">
                                            <p:txEl>
                                              <p:pRg st="1" end="1"/>
                                            </p:txEl>
                                          </p:spTgt>
                                        </p:tgtEl>
                                        <p:attrNameLst>
                                          <p:attrName>style.visibility</p:attrName>
                                        </p:attrNameLst>
                                      </p:cBhvr>
                                      <p:to>
                                        <p:strVal val="visible"/>
                                      </p:to>
                                    </p:set>
                                    <p:anim calcmode="lin" valueType="num">
                                      <p:cBhvr additive="base">
                                        <p:cTn id="13" dur="500" fill="hold"/>
                                        <p:tgtEl>
                                          <p:spTgt spid="798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9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9875">
                                            <p:txEl>
                                              <p:pRg st="2" end="2"/>
                                            </p:txEl>
                                          </p:spTgt>
                                        </p:tgtEl>
                                        <p:attrNameLst>
                                          <p:attrName>style.visibility</p:attrName>
                                        </p:attrNameLst>
                                      </p:cBhvr>
                                      <p:to>
                                        <p:strVal val="visible"/>
                                      </p:to>
                                    </p:set>
                                    <p:anim calcmode="lin" valueType="num">
                                      <p:cBhvr additive="base">
                                        <p:cTn id="19" dur="500" fill="hold"/>
                                        <p:tgtEl>
                                          <p:spTgt spid="798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9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9875">
                                            <p:txEl>
                                              <p:pRg st="3" end="3"/>
                                            </p:txEl>
                                          </p:spTgt>
                                        </p:tgtEl>
                                        <p:attrNameLst>
                                          <p:attrName>style.visibility</p:attrName>
                                        </p:attrNameLst>
                                      </p:cBhvr>
                                      <p:to>
                                        <p:strVal val="visible"/>
                                      </p:to>
                                    </p:set>
                                    <p:anim calcmode="lin" valueType="num">
                                      <p:cBhvr additive="base">
                                        <p:cTn id="25" dur="500" fill="hold"/>
                                        <p:tgtEl>
                                          <p:spTgt spid="798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98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9875">
                                            <p:txEl>
                                              <p:pRg st="4" end="4"/>
                                            </p:txEl>
                                          </p:spTgt>
                                        </p:tgtEl>
                                        <p:attrNameLst>
                                          <p:attrName>style.visibility</p:attrName>
                                        </p:attrNameLst>
                                      </p:cBhvr>
                                      <p:to>
                                        <p:strVal val="visible"/>
                                      </p:to>
                                    </p:set>
                                    <p:anim calcmode="lin" valueType="num">
                                      <p:cBhvr additive="base">
                                        <p:cTn id="31" dur="500" fill="hold"/>
                                        <p:tgtEl>
                                          <p:spTgt spid="7987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987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9875">
                                            <p:txEl>
                                              <p:pRg st="5" end="5"/>
                                            </p:txEl>
                                          </p:spTgt>
                                        </p:tgtEl>
                                        <p:attrNameLst>
                                          <p:attrName>style.visibility</p:attrName>
                                        </p:attrNameLst>
                                      </p:cBhvr>
                                      <p:to>
                                        <p:strVal val="visible"/>
                                      </p:to>
                                    </p:set>
                                    <p:anim calcmode="lin" valueType="num">
                                      <p:cBhvr additive="base">
                                        <p:cTn id="37" dur="500" fill="hold"/>
                                        <p:tgtEl>
                                          <p:spTgt spid="7987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987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lide161"/>
          <p:cNvPicPr>
            <a:picLocks noChangeAspect="1" noChangeArrowheads="1"/>
          </p:cNvPicPr>
          <p:nvPr/>
        </p:nvPicPr>
        <p:blipFill>
          <a:blip r:embed="rId2">
            <a:extLst>
              <a:ext uri="{28A0092B-C50C-407E-A947-70E740481C1C}">
                <a14:useLocalDpi xmlns:a14="http://schemas.microsoft.com/office/drawing/2010/main" val="0"/>
              </a:ext>
            </a:extLst>
          </a:blip>
          <a:srcRect l="20221"/>
          <a:stretch>
            <a:fillRect/>
          </a:stretch>
        </p:blipFill>
        <p:spPr bwMode="auto">
          <a:xfrm>
            <a:off x="3860800" y="0"/>
            <a:ext cx="5283200"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ChangeArrowheads="1"/>
          </p:cNvSpPr>
          <p:nvPr/>
        </p:nvSpPr>
        <p:spPr bwMode="auto">
          <a:xfrm>
            <a:off x="228600" y="228600"/>
            <a:ext cx="4284663"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r>
              <a:rPr lang="en-US" altLang="en-US" sz="4300">
                <a:solidFill>
                  <a:schemeClr val="tx2"/>
                </a:solidFill>
                <a:latin typeface="Comic Sans MS" panose="030F0702030302020204" pitchFamily="66" charset="0"/>
              </a:rPr>
              <a:t>Patching and Crack Sealing</a:t>
            </a:r>
          </a:p>
        </p:txBody>
      </p:sp>
      <p:pic>
        <p:nvPicPr>
          <p:cNvPr id="34820" name="Picture 1"/>
          <p:cNvPicPr>
            <a:picLocks noChangeAspect="1"/>
          </p:cNvPicPr>
          <p:nvPr/>
        </p:nvPicPr>
        <p:blipFill>
          <a:blip r:embed="rId3">
            <a:extLst>
              <a:ext uri="{28A0092B-C50C-407E-A947-70E740481C1C}">
                <a14:useLocalDpi xmlns:a14="http://schemas.microsoft.com/office/drawing/2010/main" val="0"/>
              </a:ext>
            </a:extLst>
          </a:blip>
          <a:srcRect b="18114"/>
          <a:stretch>
            <a:fillRect/>
          </a:stretch>
        </p:blipFill>
        <p:spPr bwMode="auto">
          <a:xfrm>
            <a:off x="0" y="3149600"/>
            <a:ext cx="5580063"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35842" name="Rectangle 1026"/>
          <p:cNvSpPr>
            <a:spLocks noGrp="1" noChangeArrowheads="1"/>
          </p:cNvSpPr>
          <p:nvPr>
            <p:ph type="title"/>
          </p:nvPr>
        </p:nvSpPr>
        <p:spPr>
          <a:xfrm>
            <a:off x="604838" y="381000"/>
            <a:ext cx="8310562" cy="914400"/>
          </a:xfrm>
          <a:noFill/>
        </p:spPr>
        <p:txBody>
          <a:bodyPr lIns="90488" tIns="44450" rIns="90488" bIns="44450" anchor="b"/>
          <a:lstStyle/>
          <a:p>
            <a:pPr eaLnBrk="1" hangingPunct="1"/>
            <a:r>
              <a:rPr lang="en-US" altLang="en-US" smtClean="0"/>
              <a:t>Construction Procedure</a:t>
            </a:r>
          </a:p>
        </p:txBody>
      </p:sp>
      <p:sp>
        <p:nvSpPr>
          <p:cNvPr id="90115" name="Rectangle 1027"/>
          <p:cNvSpPr>
            <a:spLocks noGrp="1" noChangeArrowheads="1"/>
          </p:cNvSpPr>
          <p:nvPr>
            <p:ph type="body" idx="1"/>
          </p:nvPr>
        </p:nvSpPr>
        <p:spPr>
          <a:noFill/>
        </p:spPr>
        <p:txBody>
          <a:bodyPr lIns="90488" tIns="44450" rIns="90488" bIns="44450"/>
          <a:lstStyle/>
          <a:p>
            <a:pPr eaLnBrk="1" hangingPunct="1"/>
            <a:r>
              <a:rPr lang="en-US" altLang="en-US" smtClean="0"/>
              <a:t>Clean with power broom</a:t>
            </a:r>
          </a:p>
          <a:p>
            <a:pPr eaLnBrk="1" hangingPunct="1"/>
            <a:r>
              <a:rPr lang="en-US" altLang="en-US" smtClean="0"/>
              <a:t>Spray binder</a:t>
            </a:r>
          </a:p>
          <a:p>
            <a:pPr eaLnBrk="1" hangingPunct="1"/>
            <a:r>
              <a:rPr lang="en-US" altLang="en-US" smtClean="0"/>
              <a:t>Spread aggregate immediately</a:t>
            </a:r>
          </a:p>
          <a:p>
            <a:pPr eaLnBrk="1" hangingPunct="1"/>
            <a:r>
              <a:rPr lang="en-US" altLang="en-US" smtClean="0"/>
              <a:t>Roll immediately</a:t>
            </a:r>
          </a:p>
          <a:p>
            <a:pPr eaLnBrk="1" hangingPunct="1"/>
            <a:r>
              <a:rPr lang="en-US" altLang="en-US" smtClean="0"/>
              <a:t>Allow binder to cure</a:t>
            </a:r>
          </a:p>
          <a:p>
            <a:pPr eaLnBrk="1" hangingPunct="1"/>
            <a:r>
              <a:rPr lang="en-US" altLang="en-US" smtClean="0"/>
              <a:t>Sweep excess aggregate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500" fill="hold"/>
                                        <p:tgtEl>
                                          <p:spTgt spid="901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01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0115">
                                            <p:txEl>
                                              <p:pRg st="1" end="1"/>
                                            </p:txEl>
                                          </p:spTgt>
                                        </p:tgtEl>
                                        <p:attrNameLst>
                                          <p:attrName>style.visibility</p:attrName>
                                        </p:attrNameLst>
                                      </p:cBhvr>
                                      <p:to>
                                        <p:strVal val="visible"/>
                                      </p:to>
                                    </p:set>
                                    <p:anim calcmode="lin" valueType="num">
                                      <p:cBhvr additive="base">
                                        <p:cTn id="13" dur="500" fill="hold"/>
                                        <p:tgtEl>
                                          <p:spTgt spid="901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01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0115">
                                            <p:txEl>
                                              <p:pRg st="2" end="2"/>
                                            </p:txEl>
                                          </p:spTgt>
                                        </p:tgtEl>
                                        <p:attrNameLst>
                                          <p:attrName>style.visibility</p:attrName>
                                        </p:attrNameLst>
                                      </p:cBhvr>
                                      <p:to>
                                        <p:strVal val="visible"/>
                                      </p:to>
                                    </p:set>
                                    <p:anim calcmode="lin" valueType="num">
                                      <p:cBhvr additive="base">
                                        <p:cTn id="19" dur="500" fill="hold"/>
                                        <p:tgtEl>
                                          <p:spTgt spid="901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01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0115">
                                            <p:txEl>
                                              <p:pRg st="3" end="3"/>
                                            </p:txEl>
                                          </p:spTgt>
                                        </p:tgtEl>
                                        <p:attrNameLst>
                                          <p:attrName>style.visibility</p:attrName>
                                        </p:attrNameLst>
                                      </p:cBhvr>
                                      <p:to>
                                        <p:strVal val="visible"/>
                                      </p:to>
                                    </p:set>
                                    <p:anim calcmode="lin" valueType="num">
                                      <p:cBhvr additive="base">
                                        <p:cTn id="25" dur="500" fill="hold"/>
                                        <p:tgtEl>
                                          <p:spTgt spid="901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01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0115">
                                            <p:txEl>
                                              <p:pRg st="4" end="4"/>
                                            </p:txEl>
                                          </p:spTgt>
                                        </p:tgtEl>
                                        <p:attrNameLst>
                                          <p:attrName>style.visibility</p:attrName>
                                        </p:attrNameLst>
                                      </p:cBhvr>
                                      <p:to>
                                        <p:strVal val="visible"/>
                                      </p:to>
                                    </p:set>
                                    <p:anim calcmode="lin" valueType="num">
                                      <p:cBhvr additive="base">
                                        <p:cTn id="31" dur="500" fill="hold"/>
                                        <p:tgtEl>
                                          <p:spTgt spid="9011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011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0115">
                                            <p:txEl>
                                              <p:pRg st="5" end="5"/>
                                            </p:txEl>
                                          </p:spTgt>
                                        </p:tgtEl>
                                        <p:attrNameLst>
                                          <p:attrName>style.visibility</p:attrName>
                                        </p:attrNameLst>
                                      </p:cBhvr>
                                      <p:to>
                                        <p:strVal val="visible"/>
                                      </p:to>
                                    </p:set>
                                    <p:anim calcmode="lin" valueType="num">
                                      <p:cBhvr additive="base">
                                        <p:cTn id="37" dur="500" fill="hold"/>
                                        <p:tgtEl>
                                          <p:spTgt spid="9011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011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164418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lIns="90488" tIns="44450" rIns="90488" bIns="44450" anchor="b"/>
          <a:lstStyle/>
          <a:p>
            <a:pPr eaLnBrk="1" hangingPunct="1"/>
            <a:r>
              <a:rPr lang="en-US" altLang="en-US" smtClean="0"/>
              <a:t>Chip Seal</a:t>
            </a:r>
          </a:p>
        </p:txBody>
      </p:sp>
      <p:sp>
        <p:nvSpPr>
          <p:cNvPr id="49155" name="Rectangle 3"/>
          <p:cNvSpPr>
            <a:spLocks noGrp="1" noChangeArrowheads="1"/>
          </p:cNvSpPr>
          <p:nvPr>
            <p:ph type="body" idx="1"/>
          </p:nvPr>
        </p:nvSpPr>
        <p:spPr>
          <a:xfrm>
            <a:off x="685800" y="1828800"/>
            <a:ext cx="8001000" cy="4114800"/>
          </a:xfrm>
          <a:noFill/>
        </p:spPr>
        <p:txBody>
          <a:bodyPr lIns="90488" tIns="44450" rIns="90488" bIns="44450"/>
          <a:lstStyle/>
          <a:p>
            <a:pPr eaLnBrk="1" hangingPunct="1"/>
            <a:r>
              <a:rPr lang="en-US" altLang="en-US" smtClean="0"/>
              <a:t>An application of asphalt binder covered by a layer of one-sized aggregate</a:t>
            </a:r>
          </a:p>
          <a:p>
            <a:pPr eaLnBrk="1" hangingPunct="1"/>
            <a:r>
              <a:rPr lang="en-US" altLang="en-US" smtClean="0"/>
              <a:t>Also known as surface treatment, seal coat, or armor coating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endParaRPr lang="en-US" altLang="en-US" smtClean="0"/>
          </a:p>
        </p:txBody>
      </p:sp>
      <p:sp>
        <p:nvSpPr>
          <p:cNvPr id="37891" name="Rectangle 3"/>
          <p:cNvSpPr>
            <a:spLocks noGrp="1" noChangeArrowheads="1"/>
          </p:cNvSpPr>
          <p:nvPr>
            <p:ph type="body" idx="1"/>
          </p:nvPr>
        </p:nvSpPr>
        <p:spPr/>
        <p:txBody>
          <a:bodyPr/>
          <a:lstStyle/>
          <a:p>
            <a:pPr eaLnBrk="1" hangingPunct="1"/>
            <a:endParaRPr lang="en-US" altLang="en-US" smtClean="0"/>
          </a:p>
        </p:txBody>
      </p:sp>
      <p:pic>
        <p:nvPicPr>
          <p:cNvPr id="37892" name="Picture 4"/>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304800" y="160338"/>
            <a:ext cx="9829800" cy="669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1381" name="Text Box 5"/>
          <p:cNvSpPr txBox="1">
            <a:spLocks noChangeArrowheads="1"/>
          </p:cNvSpPr>
          <p:nvPr/>
        </p:nvSpPr>
        <p:spPr bwMode="auto">
          <a:xfrm>
            <a:off x="5622925" y="4987925"/>
            <a:ext cx="2571750" cy="762000"/>
          </a:xfrm>
          <a:prstGeom prst="rect">
            <a:avLst/>
          </a:prstGeom>
          <a:noFill/>
          <a:ln w="9525">
            <a:noFill/>
            <a:miter lim="800000"/>
            <a:headEnd/>
            <a:tailEnd/>
          </a:ln>
          <a:effectLst/>
        </p:spPr>
        <p:txBody>
          <a:bodyPr wrap="none">
            <a:spAutoFit/>
          </a:bodyPr>
          <a:lstStyle/>
          <a:p>
            <a:pPr eaLnBrk="1" hangingPunct="1">
              <a:defRPr/>
            </a:pPr>
            <a:r>
              <a:rPr lang="en-US">
                <a:effectLst>
                  <a:outerShdw blurRad="38100" dist="38100" dir="2700000" algn="tl">
                    <a:srgbClr val="000000"/>
                  </a:outerShdw>
                </a:effectLst>
                <a:latin typeface="Comic Sans MS" pitchFamily="66" charset="0"/>
              </a:rPr>
              <a:t>Brooming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7"/>
          <p:cNvSpPr>
            <a:spLocks noChangeArrowheads="1"/>
          </p:cNvSpPr>
          <p:nvPr/>
        </p:nvSpPr>
        <p:spPr bwMode="auto">
          <a:xfrm>
            <a:off x="5894388" y="574675"/>
            <a:ext cx="4129087"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latin typeface="Comic Sans MS" panose="030F0702030302020204" pitchFamily="66" charset="0"/>
              </a:rPr>
              <a:t>Binder Spraying</a:t>
            </a:r>
          </a:p>
        </p:txBody>
      </p:sp>
      <p:pic>
        <p:nvPicPr>
          <p:cNvPr id="38915" name="Picture 3"/>
          <p:cNvPicPr>
            <a:picLocks noChangeAspect="1"/>
          </p:cNvPicPr>
          <p:nvPr/>
        </p:nvPicPr>
        <p:blipFill>
          <a:blip r:embed="rId2">
            <a:extLst>
              <a:ext uri="{28A0092B-C50C-407E-A947-70E740481C1C}">
                <a14:useLocalDpi xmlns:a14="http://schemas.microsoft.com/office/drawing/2010/main" val="0"/>
              </a:ext>
            </a:extLst>
          </a:blip>
          <a:srcRect t="1382"/>
          <a:stretch>
            <a:fillRect/>
          </a:stretch>
        </p:blipFill>
        <p:spPr bwMode="auto">
          <a:xfrm>
            <a:off x="0" y="0"/>
            <a:ext cx="6827838"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1026" descr="&#10;slide76_9.jpg                                                  0001FF3CIS Lab 9                       B9D05701:"/>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859213" y="3255963"/>
            <a:ext cx="5340350"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1027"/>
          <p:cNvSpPr>
            <a:spLocks noChangeArrowheads="1"/>
          </p:cNvSpPr>
          <p:nvPr/>
        </p:nvSpPr>
        <p:spPr bwMode="auto">
          <a:xfrm>
            <a:off x="571500" y="5513388"/>
            <a:ext cx="31321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r" eaLnBrk="1" hangingPunct="1">
              <a:spcBef>
                <a:spcPct val="0"/>
              </a:spcBef>
              <a:buFontTx/>
              <a:buNone/>
            </a:pPr>
            <a:r>
              <a:rPr lang="en-US" altLang="en-US" sz="4400">
                <a:solidFill>
                  <a:schemeClr val="tx2"/>
                </a:solidFill>
                <a:latin typeface="Comic Sans MS" panose="030F0702030302020204" pitchFamily="66" charset="0"/>
              </a:rPr>
              <a:t>Rock Application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026" descr="&#10;slide78_9.jpg                                                  0001FF3CIS Lab 9                       B9D0570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304800" y="1149350"/>
            <a:ext cx="853440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1027"/>
          <p:cNvSpPr>
            <a:spLocks noChangeArrowheads="1"/>
          </p:cNvSpPr>
          <p:nvPr/>
        </p:nvSpPr>
        <p:spPr bwMode="auto">
          <a:xfrm>
            <a:off x="381000" y="152400"/>
            <a:ext cx="853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latin typeface="Comic Sans MS" panose="030F0702030302020204" pitchFamily="66" charset="0"/>
              </a:rPr>
              <a:t>Rolling</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52400" y="1066800"/>
            <a:ext cx="88392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ChangeArrowheads="1"/>
          </p:cNvSpPr>
          <p:nvPr/>
        </p:nvSpPr>
        <p:spPr bwMode="auto">
          <a:xfrm>
            <a:off x="381000" y="152400"/>
            <a:ext cx="853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latin typeface="Comic Sans MS" panose="030F0702030302020204" pitchFamily="66" charset="0"/>
              </a:rPr>
              <a:t>Covered Rollers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050"/>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6112932" cy="407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2051"/>
          <p:cNvSpPr>
            <a:spLocks noChangeArrowheads="1"/>
          </p:cNvSpPr>
          <p:nvPr/>
        </p:nvSpPr>
        <p:spPr bwMode="auto">
          <a:xfrm>
            <a:off x="6112932" y="999067"/>
            <a:ext cx="293793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r" eaLnBrk="1" hangingPunct="1">
              <a:spcBef>
                <a:spcPct val="0"/>
              </a:spcBef>
              <a:buFontTx/>
              <a:buNone/>
            </a:pPr>
            <a:r>
              <a:rPr lang="en-US" altLang="en-US" sz="4400" dirty="0">
                <a:solidFill>
                  <a:schemeClr val="tx2"/>
                </a:solidFill>
                <a:latin typeface="Comic Sans MS" panose="030F0702030302020204" pitchFamily="66" charset="0"/>
              </a:rPr>
              <a:t>Light </a:t>
            </a:r>
            <a:r>
              <a:rPr lang="en-US" altLang="en-US" sz="4400" dirty="0" err="1">
                <a:solidFill>
                  <a:schemeClr val="tx2"/>
                </a:solidFill>
                <a:latin typeface="Comic Sans MS" panose="030F0702030302020204" pitchFamily="66" charset="0"/>
              </a:rPr>
              <a:t>Brooming</a:t>
            </a:r>
            <a:endParaRPr lang="en-US" altLang="en-US" sz="4400" dirty="0">
              <a:solidFill>
                <a:schemeClr val="tx2"/>
              </a:solidFill>
              <a:latin typeface="Comic Sans MS" panose="030F0702030302020204" pitchFamily="66" charset="0"/>
            </a:endParaRPr>
          </a:p>
        </p:txBody>
      </p:sp>
      <p:pic>
        <p:nvPicPr>
          <p:cNvPr id="2" name="Picture 1"/>
          <p:cNvPicPr>
            <a:picLocks noChangeAspect="1"/>
          </p:cNvPicPr>
          <p:nvPr/>
        </p:nvPicPr>
        <p:blipFill>
          <a:blip r:embed="rId3"/>
          <a:stretch>
            <a:fillRect/>
          </a:stretch>
        </p:blipFill>
        <p:spPr>
          <a:xfrm>
            <a:off x="3369733" y="2988948"/>
            <a:ext cx="5774267" cy="386905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noFill/>
        </p:spPr>
        <p:txBody>
          <a:bodyPr lIns="90488" tIns="44450" rIns="90488" bIns="44450" anchor="b"/>
          <a:lstStyle/>
          <a:p>
            <a:pPr eaLnBrk="1" hangingPunct="1"/>
            <a:r>
              <a:rPr lang="en-US" altLang="en-US" smtClean="0"/>
              <a:t>Traffic Control</a:t>
            </a:r>
          </a:p>
        </p:txBody>
      </p:sp>
      <p:sp>
        <p:nvSpPr>
          <p:cNvPr id="108547" name="Rectangle 3"/>
          <p:cNvSpPr>
            <a:spLocks noGrp="1" noChangeArrowheads="1"/>
          </p:cNvSpPr>
          <p:nvPr>
            <p:ph type="body" idx="1"/>
          </p:nvPr>
        </p:nvSpPr>
        <p:spPr>
          <a:xfrm>
            <a:off x="685800" y="1752600"/>
            <a:ext cx="7772400" cy="4343400"/>
          </a:xfrm>
          <a:noFill/>
        </p:spPr>
        <p:txBody>
          <a:bodyPr lIns="90488" tIns="44450" rIns="90488" bIns="44450"/>
          <a:lstStyle/>
          <a:p>
            <a:pPr eaLnBrk="1" hangingPunct="1"/>
            <a:r>
              <a:rPr lang="en-US" altLang="en-US" smtClean="0"/>
              <a:t>Open road to traffic after rolling and removing excess chips</a:t>
            </a:r>
          </a:p>
          <a:p>
            <a:pPr eaLnBrk="1" hangingPunct="1"/>
            <a:r>
              <a:rPr lang="en-US" altLang="en-US" smtClean="0"/>
              <a:t>Limit speed to 15 - 25 mph for 2 hours</a:t>
            </a:r>
          </a:p>
          <a:p>
            <a:pPr eaLnBrk="1" hangingPunct="1"/>
            <a:r>
              <a:rPr lang="en-US" altLang="en-US" smtClean="0"/>
              <a:t>Use pilot car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additive="base">
                                        <p:cTn id="7" dur="500" fill="hold"/>
                                        <p:tgtEl>
                                          <p:spTgt spid="1085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5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547">
                                            <p:txEl>
                                              <p:pRg st="1" end="1"/>
                                            </p:txEl>
                                          </p:spTgt>
                                        </p:tgtEl>
                                        <p:attrNameLst>
                                          <p:attrName>style.visibility</p:attrName>
                                        </p:attrNameLst>
                                      </p:cBhvr>
                                      <p:to>
                                        <p:strVal val="visible"/>
                                      </p:to>
                                    </p:set>
                                    <p:anim calcmode="lin" valueType="num">
                                      <p:cBhvr additive="base">
                                        <p:cTn id="13" dur="500" fill="hold"/>
                                        <p:tgtEl>
                                          <p:spTgt spid="1085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5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8547">
                                            <p:txEl>
                                              <p:pRg st="2" end="2"/>
                                            </p:txEl>
                                          </p:spTgt>
                                        </p:tgtEl>
                                        <p:attrNameLst>
                                          <p:attrName>style.visibility</p:attrName>
                                        </p:attrNameLst>
                                      </p:cBhvr>
                                      <p:to>
                                        <p:strVal val="visible"/>
                                      </p:to>
                                    </p:set>
                                    <p:anim calcmode="lin" valueType="num">
                                      <p:cBhvr additive="base">
                                        <p:cTn id="19" dur="500" fill="hold"/>
                                        <p:tgtEl>
                                          <p:spTgt spid="1085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85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533400" y="228600"/>
            <a:ext cx="8305800" cy="1143000"/>
          </a:xfrm>
          <a:noFill/>
        </p:spPr>
        <p:txBody>
          <a:bodyPr lIns="90488" tIns="44450" rIns="90488" bIns="44450" anchor="b"/>
          <a:lstStyle/>
          <a:p>
            <a:pPr eaLnBrk="1" hangingPunct="1"/>
            <a:r>
              <a:rPr lang="en-US" altLang="en-US" smtClean="0"/>
              <a:t>Inspection &amp; Acceptance</a:t>
            </a:r>
          </a:p>
        </p:txBody>
      </p:sp>
      <p:sp>
        <p:nvSpPr>
          <p:cNvPr id="110595" name="Rectangle 3"/>
          <p:cNvSpPr>
            <a:spLocks noGrp="1" noChangeArrowheads="1"/>
          </p:cNvSpPr>
          <p:nvPr>
            <p:ph type="body" idx="1"/>
          </p:nvPr>
        </p:nvSpPr>
        <p:spPr>
          <a:xfrm>
            <a:off x="685800" y="1752600"/>
            <a:ext cx="7772400" cy="4343400"/>
          </a:xfrm>
          <a:noFill/>
        </p:spPr>
        <p:txBody>
          <a:bodyPr lIns="90488" tIns="44450" rIns="90488" bIns="44450"/>
          <a:lstStyle/>
          <a:p>
            <a:pPr eaLnBrk="1" hangingPunct="1"/>
            <a:r>
              <a:rPr lang="en-US" altLang="en-US" smtClean="0"/>
              <a:t>Nozzles are clear and at the right angle</a:t>
            </a:r>
          </a:p>
          <a:p>
            <a:pPr eaLnBrk="1" hangingPunct="1"/>
            <a:r>
              <a:rPr lang="en-US" altLang="en-US" smtClean="0"/>
              <a:t>Spray bar at correct height</a:t>
            </a:r>
          </a:p>
          <a:p>
            <a:pPr eaLnBrk="1" hangingPunct="1"/>
            <a:r>
              <a:rPr lang="en-US" altLang="en-US" smtClean="0"/>
              <a:t>Pump at proper pressure</a:t>
            </a:r>
          </a:p>
          <a:p>
            <a:pPr eaLnBrk="1" hangingPunct="1"/>
            <a:r>
              <a:rPr lang="en-US" altLang="en-US" smtClean="0"/>
              <a:t>Verify spray bar calibration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additive="base">
                                        <p:cTn id="7" dur="500" fill="hold"/>
                                        <p:tgtEl>
                                          <p:spTgt spid="1105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05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0595">
                                            <p:txEl>
                                              <p:pRg st="1" end="1"/>
                                            </p:txEl>
                                          </p:spTgt>
                                        </p:tgtEl>
                                        <p:attrNameLst>
                                          <p:attrName>style.visibility</p:attrName>
                                        </p:attrNameLst>
                                      </p:cBhvr>
                                      <p:to>
                                        <p:strVal val="visible"/>
                                      </p:to>
                                    </p:set>
                                    <p:anim calcmode="lin" valueType="num">
                                      <p:cBhvr additive="base">
                                        <p:cTn id="13" dur="500" fill="hold"/>
                                        <p:tgtEl>
                                          <p:spTgt spid="1105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05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0595">
                                            <p:txEl>
                                              <p:pRg st="2" end="2"/>
                                            </p:txEl>
                                          </p:spTgt>
                                        </p:tgtEl>
                                        <p:attrNameLst>
                                          <p:attrName>style.visibility</p:attrName>
                                        </p:attrNameLst>
                                      </p:cBhvr>
                                      <p:to>
                                        <p:strVal val="visible"/>
                                      </p:to>
                                    </p:set>
                                    <p:anim calcmode="lin" valueType="num">
                                      <p:cBhvr additive="base">
                                        <p:cTn id="19" dur="500" fill="hold"/>
                                        <p:tgtEl>
                                          <p:spTgt spid="1105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05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0595">
                                            <p:txEl>
                                              <p:pRg st="3" end="3"/>
                                            </p:txEl>
                                          </p:spTgt>
                                        </p:tgtEl>
                                        <p:attrNameLst>
                                          <p:attrName>style.visibility</p:attrName>
                                        </p:attrNameLst>
                                      </p:cBhvr>
                                      <p:to>
                                        <p:strVal val="visible"/>
                                      </p:to>
                                    </p:set>
                                    <p:anim calcmode="lin" valueType="num">
                                      <p:cBhvr additive="base">
                                        <p:cTn id="25" dur="500" fill="hold"/>
                                        <p:tgtEl>
                                          <p:spTgt spid="1105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059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988"/>
            <a:ext cx="9144000" cy="629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ChangeArrowheads="1"/>
          </p:cNvSpPr>
          <p:nvPr/>
        </p:nvSpPr>
        <p:spPr bwMode="auto">
          <a:xfrm>
            <a:off x="-152400" y="0"/>
            <a:ext cx="9448800" cy="17526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lnSpc>
                <a:spcPct val="200000"/>
              </a:lnSpc>
              <a:spcBef>
                <a:spcPct val="0"/>
              </a:spcBef>
              <a:buFontTx/>
              <a:buNone/>
            </a:pPr>
            <a:r>
              <a:rPr lang="en-US" altLang="en-US" sz="4400">
                <a:solidFill>
                  <a:schemeClr val="tx2"/>
                </a:solidFill>
                <a:latin typeface="Comic Sans MS" panose="030F0702030302020204" pitchFamily="66" charset="0"/>
              </a:rPr>
              <a:t>Blocked Nozzles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02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2200"/>
            <a:ext cx="9142413"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1029"/>
          <p:cNvSpPr>
            <a:spLocks noGrp="1" noChangeArrowheads="1"/>
          </p:cNvSpPr>
          <p:nvPr>
            <p:ph type="title"/>
          </p:nvPr>
        </p:nvSpPr>
        <p:spPr/>
        <p:txBody>
          <a:bodyPr/>
          <a:lstStyle/>
          <a:p>
            <a:pPr eaLnBrk="1" hangingPunct="1"/>
            <a:r>
              <a:rPr lang="en-US" altLang="en-US" smtClean="0"/>
              <a:t>Nozzle Angle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026" descr="&#10;slide82_9.jpg                                                  0001FF3CIS Lab 9                       B9D057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17625"/>
            <a:ext cx="784860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1027"/>
          <p:cNvSpPr>
            <a:spLocks noChangeArrowheads="1"/>
          </p:cNvSpPr>
          <p:nvPr/>
        </p:nvSpPr>
        <p:spPr bwMode="auto">
          <a:xfrm>
            <a:off x="381000" y="304800"/>
            <a:ext cx="853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latin typeface="Comic Sans MS" panose="030F0702030302020204" pitchFamily="66" charset="0"/>
              </a:rPr>
              <a:t>Nozzle Angle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noFill/>
        </p:spPr>
        <p:txBody>
          <a:bodyPr lIns="90488" tIns="44450" rIns="90488" bIns="44450" anchor="b"/>
          <a:lstStyle/>
          <a:p>
            <a:pPr eaLnBrk="1" hangingPunct="1"/>
            <a:r>
              <a:rPr lang="en-US" altLang="en-US" smtClean="0"/>
              <a:t>Uses of Chip Seal</a:t>
            </a:r>
          </a:p>
        </p:txBody>
      </p:sp>
      <p:sp>
        <p:nvSpPr>
          <p:cNvPr id="51203" name="Rectangle 3"/>
          <p:cNvSpPr>
            <a:spLocks noGrp="1" noChangeArrowheads="1"/>
          </p:cNvSpPr>
          <p:nvPr>
            <p:ph type="body" idx="1"/>
          </p:nvPr>
        </p:nvSpPr>
        <p:spPr>
          <a:xfrm>
            <a:off x="685800" y="1600200"/>
            <a:ext cx="7772400" cy="4495800"/>
          </a:xfrm>
          <a:noFill/>
        </p:spPr>
        <p:txBody>
          <a:bodyPr lIns="90488" tIns="44450" rIns="90488" bIns="44450"/>
          <a:lstStyle/>
          <a:p>
            <a:pPr eaLnBrk="1" hangingPunct="1">
              <a:lnSpc>
                <a:spcPct val="120000"/>
              </a:lnSpc>
            </a:pPr>
            <a:r>
              <a:rPr lang="en-US" altLang="en-US" smtClean="0"/>
              <a:t>Wearing course</a:t>
            </a:r>
          </a:p>
          <a:p>
            <a:pPr eaLnBrk="1" hangingPunct="1">
              <a:lnSpc>
                <a:spcPct val="120000"/>
              </a:lnSpc>
            </a:pPr>
            <a:r>
              <a:rPr lang="en-US" altLang="en-US" smtClean="0"/>
              <a:t>Waterproofing the surface</a:t>
            </a:r>
          </a:p>
          <a:p>
            <a:pPr eaLnBrk="1" hangingPunct="1">
              <a:lnSpc>
                <a:spcPct val="120000"/>
              </a:lnSpc>
            </a:pPr>
            <a:r>
              <a:rPr lang="en-US" altLang="en-US" smtClean="0"/>
              <a:t>Sealing small cracks</a:t>
            </a:r>
          </a:p>
          <a:p>
            <a:pPr eaLnBrk="1" hangingPunct="1">
              <a:lnSpc>
                <a:spcPct val="120000"/>
              </a:lnSpc>
            </a:pPr>
            <a:r>
              <a:rPr lang="en-US" altLang="en-US" smtClean="0"/>
              <a:t>Improving surface friction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03">
                                            <p:txEl>
                                              <p:pRg st="1" end="1"/>
                                            </p:txEl>
                                          </p:spTgt>
                                        </p:tgtEl>
                                        <p:attrNameLst>
                                          <p:attrName>style.visibility</p:attrName>
                                        </p:attrNameLst>
                                      </p:cBhvr>
                                      <p:to>
                                        <p:strVal val="visible"/>
                                      </p:to>
                                    </p:set>
                                    <p:anim calcmode="lin" valueType="num">
                                      <p:cBhvr additive="base">
                                        <p:cTn id="13" dur="500" fill="hold"/>
                                        <p:tgtEl>
                                          <p:spTgt spid="512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2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03">
                                            <p:txEl>
                                              <p:pRg st="2" end="2"/>
                                            </p:txEl>
                                          </p:spTgt>
                                        </p:tgtEl>
                                        <p:attrNameLst>
                                          <p:attrName>style.visibility</p:attrName>
                                        </p:attrNameLst>
                                      </p:cBhvr>
                                      <p:to>
                                        <p:strVal val="visible"/>
                                      </p:to>
                                    </p:set>
                                    <p:anim calcmode="lin" valueType="num">
                                      <p:cBhvr additive="base">
                                        <p:cTn id="19" dur="500" fill="hold"/>
                                        <p:tgtEl>
                                          <p:spTgt spid="512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2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1203">
                                            <p:txEl>
                                              <p:pRg st="3" end="3"/>
                                            </p:txEl>
                                          </p:spTgt>
                                        </p:tgtEl>
                                        <p:attrNameLst>
                                          <p:attrName>style.visibility</p:attrName>
                                        </p:attrNameLst>
                                      </p:cBhvr>
                                      <p:to>
                                        <p:strVal val="visible"/>
                                      </p:to>
                                    </p:set>
                                    <p:anim calcmode="lin" valueType="num">
                                      <p:cBhvr additive="base">
                                        <p:cTn id="25" dur="500" fill="hold"/>
                                        <p:tgtEl>
                                          <p:spTgt spid="512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20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descr="10%"/>
          <p:cNvSpPr>
            <a:spLocks noChangeArrowheads="1"/>
          </p:cNvSpPr>
          <p:nvPr/>
        </p:nvSpPr>
        <p:spPr bwMode="auto">
          <a:xfrm>
            <a:off x="2303463" y="3792538"/>
            <a:ext cx="5638800" cy="990600"/>
          </a:xfrm>
          <a:prstGeom prst="rect">
            <a:avLst/>
          </a:prstGeom>
          <a:noFill/>
          <a:ln w="38100">
            <a:solidFill>
              <a:srgbClr val="A50021"/>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endParaRPr lang="en-US" altLang="en-US" sz="4400">
              <a:latin typeface="Times New Roman" panose="02020603050405020304" pitchFamily="18" charset="0"/>
            </a:endParaRPr>
          </a:p>
        </p:txBody>
      </p:sp>
      <p:sp>
        <p:nvSpPr>
          <p:cNvPr id="50179" name="AutoShape 3" descr="10%"/>
          <p:cNvSpPr>
            <a:spLocks noChangeArrowheads="1"/>
          </p:cNvSpPr>
          <p:nvPr/>
        </p:nvSpPr>
        <p:spPr bwMode="auto">
          <a:xfrm>
            <a:off x="2303463" y="3792538"/>
            <a:ext cx="533400" cy="990600"/>
          </a:xfrm>
          <a:prstGeom prst="rtTriangle">
            <a:avLst/>
          </a:prstGeom>
          <a:noFill/>
          <a:ln w="38100">
            <a:solidFill>
              <a:srgbClr val="A50021"/>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endParaRPr lang="en-US" altLang="en-US" sz="4400">
              <a:latin typeface="Times New Roman" panose="02020603050405020304" pitchFamily="18" charset="0"/>
            </a:endParaRPr>
          </a:p>
        </p:txBody>
      </p:sp>
      <p:sp>
        <p:nvSpPr>
          <p:cNvPr id="50180" name="AutoShape 4" descr="10%"/>
          <p:cNvSpPr>
            <a:spLocks noChangeArrowheads="1"/>
          </p:cNvSpPr>
          <p:nvPr/>
        </p:nvSpPr>
        <p:spPr bwMode="auto">
          <a:xfrm>
            <a:off x="2836863" y="3792538"/>
            <a:ext cx="1066800" cy="990600"/>
          </a:xfrm>
          <a:prstGeom prst="triangle">
            <a:avLst>
              <a:gd name="adj" fmla="val 50000"/>
            </a:avLst>
          </a:prstGeom>
          <a:noFill/>
          <a:ln w="38100">
            <a:solidFill>
              <a:srgbClr val="A50021"/>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endParaRPr lang="en-US" altLang="en-US" sz="4400">
              <a:latin typeface="Times New Roman" panose="02020603050405020304" pitchFamily="18" charset="0"/>
            </a:endParaRPr>
          </a:p>
        </p:txBody>
      </p:sp>
      <p:sp>
        <p:nvSpPr>
          <p:cNvPr id="50181" name="AutoShape 5" descr="10%"/>
          <p:cNvSpPr>
            <a:spLocks noChangeArrowheads="1"/>
          </p:cNvSpPr>
          <p:nvPr/>
        </p:nvSpPr>
        <p:spPr bwMode="auto">
          <a:xfrm>
            <a:off x="3903663" y="3792538"/>
            <a:ext cx="1143000" cy="990600"/>
          </a:xfrm>
          <a:prstGeom prst="triangle">
            <a:avLst>
              <a:gd name="adj" fmla="val 50000"/>
            </a:avLst>
          </a:prstGeom>
          <a:noFill/>
          <a:ln w="38100">
            <a:solidFill>
              <a:srgbClr val="A50021"/>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endParaRPr lang="en-US" altLang="en-US" sz="4400">
              <a:latin typeface="Times New Roman" panose="02020603050405020304" pitchFamily="18" charset="0"/>
            </a:endParaRPr>
          </a:p>
        </p:txBody>
      </p:sp>
      <p:sp>
        <p:nvSpPr>
          <p:cNvPr id="50182" name="AutoShape 6" descr="10%"/>
          <p:cNvSpPr>
            <a:spLocks noChangeArrowheads="1"/>
          </p:cNvSpPr>
          <p:nvPr/>
        </p:nvSpPr>
        <p:spPr bwMode="auto">
          <a:xfrm>
            <a:off x="5046663" y="3792538"/>
            <a:ext cx="1219200" cy="990600"/>
          </a:xfrm>
          <a:prstGeom prst="triangle">
            <a:avLst>
              <a:gd name="adj" fmla="val 50000"/>
            </a:avLst>
          </a:prstGeom>
          <a:noFill/>
          <a:ln w="38100">
            <a:solidFill>
              <a:srgbClr val="A50021"/>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endParaRPr lang="en-US" altLang="en-US" sz="4400">
              <a:latin typeface="Times New Roman" panose="02020603050405020304" pitchFamily="18" charset="0"/>
            </a:endParaRPr>
          </a:p>
        </p:txBody>
      </p:sp>
      <p:sp>
        <p:nvSpPr>
          <p:cNvPr id="50183" name="AutoShape 7" descr="10%"/>
          <p:cNvSpPr>
            <a:spLocks noChangeArrowheads="1"/>
          </p:cNvSpPr>
          <p:nvPr/>
        </p:nvSpPr>
        <p:spPr bwMode="auto">
          <a:xfrm>
            <a:off x="6265863" y="3792538"/>
            <a:ext cx="1143000" cy="990600"/>
          </a:xfrm>
          <a:prstGeom prst="triangle">
            <a:avLst>
              <a:gd name="adj" fmla="val 50000"/>
            </a:avLst>
          </a:prstGeom>
          <a:noFill/>
          <a:ln w="38100">
            <a:solidFill>
              <a:srgbClr val="A50021"/>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endParaRPr lang="en-US" altLang="en-US" sz="4400">
              <a:latin typeface="Times New Roman" panose="02020603050405020304" pitchFamily="18" charset="0"/>
            </a:endParaRPr>
          </a:p>
        </p:txBody>
      </p:sp>
      <p:sp>
        <p:nvSpPr>
          <p:cNvPr id="50184" name="Line 8" descr="10%"/>
          <p:cNvSpPr>
            <a:spLocks noChangeShapeType="1"/>
          </p:cNvSpPr>
          <p:nvPr/>
        </p:nvSpPr>
        <p:spPr bwMode="auto">
          <a:xfrm flipH="1">
            <a:off x="7408863" y="3792538"/>
            <a:ext cx="533400" cy="990600"/>
          </a:xfrm>
          <a:prstGeom prst="line">
            <a:avLst/>
          </a:prstGeom>
          <a:noFill/>
          <a:ln w="38100">
            <a:solidFill>
              <a:srgbClr val="A50021"/>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185" name="Rectangle 9" descr="5%"/>
          <p:cNvSpPr>
            <a:spLocks noChangeArrowheads="1"/>
          </p:cNvSpPr>
          <p:nvPr/>
        </p:nvSpPr>
        <p:spPr bwMode="auto">
          <a:xfrm rot="10800000">
            <a:off x="2303463" y="4783138"/>
            <a:ext cx="5638800" cy="990600"/>
          </a:xfrm>
          <a:prstGeom prst="rect">
            <a:avLst/>
          </a:prstGeom>
          <a:noFill/>
          <a:ln w="38100">
            <a:solidFill>
              <a:srgbClr val="A50021"/>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endParaRPr lang="en-US" altLang="en-US" sz="4400">
              <a:latin typeface="Times New Roman" panose="02020603050405020304" pitchFamily="18" charset="0"/>
            </a:endParaRPr>
          </a:p>
        </p:txBody>
      </p:sp>
      <p:sp>
        <p:nvSpPr>
          <p:cNvPr id="50186" name="AutoShape 10"/>
          <p:cNvSpPr>
            <a:spLocks noChangeArrowheads="1"/>
          </p:cNvSpPr>
          <p:nvPr/>
        </p:nvSpPr>
        <p:spPr bwMode="auto">
          <a:xfrm rot="10800000">
            <a:off x="2836863" y="4783138"/>
            <a:ext cx="1066800" cy="990600"/>
          </a:xfrm>
          <a:prstGeom prst="triangle">
            <a:avLst>
              <a:gd name="adj" fmla="val 50000"/>
            </a:avLst>
          </a:prstGeom>
          <a:noFill/>
          <a:ln w="38100">
            <a:solidFill>
              <a:srgbClr val="A50021"/>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endParaRPr lang="en-US" altLang="en-US" sz="4400">
              <a:latin typeface="Times New Roman" panose="02020603050405020304" pitchFamily="18" charset="0"/>
            </a:endParaRPr>
          </a:p>
        </p:txBody>
      </p:sp>
      <p:sp>
        <p:nvSpPr>
          <p:cNvPr id="50187" name="AutoShape 11"/>
          <p:cNvSpPr>
            <a:spLocks noChangeArrowheads="1"/>
          </p:cNvSpPr>
          <p:nvPr/>
        </p:nvSpPr>
        <p:spPr bwMode="auto">
          <a:xfrm rot="10800000">
            <a:off x="3903663" y="4783138"/>
            <a:ext cx="1143000" cy="990600"/>
          </a:xfrm>
          <a:prstGeom prst="triangle">
            <a:avLst>
              <a:gd name="adj" fmla="val 50000"/>
            </a:avLst>
          </a:prstGeom>
          <a:noFill/>
          <a:ln w="38100">
            <a:solidFill>
              <a:srgbClr val="A50021"/>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endParaRPr lang="en-US" altLang="en-US" sz="4400">
              <a:latin typeface="Times New Roman" panose="02020603050405020304" pitchFamily="18" charset="0"/>
            </a:endParaRPr>
          </a:p>
        </p:txBody>
      </p:sp>
      <p:sp>
        <p:nvSpPr>
          <p:cNvPr id="50188" name="AutoShape 12"/>
          <p:cNvSpPr>
            <a:spLocks noChangeArrowheads="1"/>
          </p:cNvSpPr>
          <p:nvPr/>
        </p:nvSpPr>
        <p:spPr bwMode="auto">
          <a:xfrm rot="10800000">
            <a:off x="5046663" y="4783138"/>
            <a:ext cx="1219200" cy="990600"/>
          </a:xfrm>
          <a:prstGeom prst="triangle">
            <a:avLst>
              <a:gd name="adj" fmla="val 50000"/>
            </a:avLst>
          </a:prstGeom>
          <a:noFill/>
          <a:ln w="38100">
            <a:solidFill>
              <a:srgbClr val="A50021"/>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endParaRPr lang="en-US" altLang="en-US" sz="4400">
              <a:latin typeface="Times New Roman" panose="02020603050405020304" pitchFamily="18" charset="0"/>
            </a:endParaRPr>
          </a:p>
        </p:txBody>
      </p:sp>
      <p:sp>
        <p:nvSpPr>
          <p:cNvPr id="50189" name="AutoShape 13"/>
          <p:cNvSpPr>
            <a:spLocks noChangeArrowheads="1"/>
          </p:cNvSpPr>
          <p:nvPr/>
        </p:nvSpPr>
        <p:spPr bwMode="auto">
          <a:xfrm rot="10800000">
            <a:off x="6265863" y="4783138"/>
            <a:ext cx="1143000" cy="990600"/>
          </a:xfrm>
          <a:prstGeom prst="triangle">
            <a:avLst>
              <a:gd name="adj" fmla="val 50000"/>
            </a:avLst>
          </a:prstGeom>
          <a:noFill/>
          <a:ln w="38100">
            <a:solidFill>
              <a:srgbClr val="A50021"/>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endParaRPr lang="en-US" altLang="en-US" sz="4400">
              <a:latin typeface="Times New Roman" panose="02020603050405020304" pitchFamily="18" charset="0"/>
            </a:endParaRPr>
          </a:p>
        </p:txBody>
      </p:sp>
      <p:sp>
        <p:nvSpPr>
          <p:cNvPr id="50190" name="Line 14"/>
          <p:cNvSpPr>
            <a:spLocks noChangeShapeType="1"/>
          </p:cNvSpPr>
          <p:nvPr/>
        </p:nvSpPr>
        <p:spPr bwMode="auto">
          <a:xfrm>
            <a:off x="7408863" y="4783138"/>
            <a:ext cx="533400" cy="990600"/>
          </a:xfrm>
          <a:prstGeom prst="line">
            <a:avLst/>
          </a:prstGeom>
          <a:noFill/>
          <a:ln w="38100">
            <a:solidFill>
              <a:srgbClr val="A50021"/>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191" name="Line 15"/>
          <p:cNvSpPr>
            <a:spLocks noChangeShapeType="1"/>
          </p:cNvSpPr>
          <p:nvPr/>
        </p:nvSpPr>
        <p:spPr bwMode="auto">
          <a:xfrm flipV="1">
            <a:off x="2303463" y="4783138"/>
            <a:ext cx="533400" cy="990600"/>
          </a:xfrm>
          <a:prstGeom prst="line">
            <a:avLst/>
          </a:prstGeom>
          <a:noFill/>
          <a:ln w="38100">
            <a:solidFill>
              <a:srgbClr val="A50021"/>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192" name="Line 16"/>
          <p:cNvSpPr>
            <a:spLocks noChangeShapeType="1"/>
          </p:cNvSpPr>
          <p:nvPr/>
        </p:nvSpPr>
        <p:spPr bwMode="auto">
          <a:xfrm rot="-10795412">
            <a:off x="7407275" y="2800350"/>
            <a:ext cx="533400" cy="992188"/>
          </a:xfrm>
          <a:prstGeom prst="line">
            <a:avLst/>
          </a:prstGeom>
          <a:noFill/>
          <a:ln w="38100">
            <a:solidFill>
              <a:srgbClr val="A5002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193" name="Line 17"/>
          <p:cNvSpPr>
            <a:spLocks noChangeShapeType="1"/>
          </p:cNvSpPr>
          <p:nvPr/>
        </p:nvSpPr>
        <p:spPr bwMode="auto">
          <a:xfrm flipH="1">
            <a:off x="2303463" y="2801938"/>
            <a:ext cx="533400" cy="990600"/>
          </a:xfrm>
          <a:prstGeom prst="line">
            <a:avLst/>
          </a:prstGeom>
          <a:noFill/>
          <a:ln w="38100">
            <a:solidFill>
              <a:srgbClr val="A5002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194" name="Line 18"/>
          <p:cNvSpPr>
            <a:spLocks noChangeShapeType="1"/>
          </p:cNvSpPr>
          <p:nvPr/>
        </p:nvSpPr>
        <p:spPr bwMode="auto">
          <a:xfrm flipH="1" flipV="1">
            <a:off x="2836863" y="2801938"/>
            <a:ext cx="533400" cy="990600"/>
          </a:xfrm>
          <a:prstGeom prst="line">
            <a:avLst/>
          </a:prstGeom>
          <a:noFill/>
          <a:ln w="38100">
            <a:solidFill>
              <a:srgbClr val="A5002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195" name="Line 19"/>
          <p:cNvSpPr>
            <a:spLocks noChangeShapeType="1"/>
          </p:cNvSpPr>
          <p:nvPr/>
        </p:nvSpPr>
        <p:spPr bwMode="auto">
          <a:xfrm flipV="1">
            <a:off x="3370263" y="2801938"/>
            <a:ext cx="533400" cy="990600"/>
          </a:xfrm>
          <a:prstGeom prst="line">
            <a:avLst/>
          </a:prstGeom>
          <a:noFill/>
          <a:ln w="38100">
            <a:solidFill>
              <a:srgbClr val="A5002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196" name="Line 20"/>
          <p:cNvSpPr>
            <a:spLocks noChangeShapeType="1"/>
          </p:cNvSpPr>
          <p:nvPr/>
        </p:nvSpPr>
        <p:spPr bwMode="auto">
          <a:xfrm flipV="1">
            <a:off x="6799263" y="2801938"/>
            <a:ext cx="609600" cy="1066800"/>
          </a:xfrm>
          <a:prstGeom prst="line">
            <a:avLst/>
          </a:prstGeom>
          <a:noFill/>
          <a:ln w="38100">
            <a:solidFill>
              <a:srgbClr val="A5002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197" name="Line 21"/>
          <p:cNvSpPr>
            <a:spLocks noChangeShapeType="1"/>
          </p:cNvSpPr>
          <p:nvPr/>
        </p:nvSpPr>
        <p:spPr bwMode="auto">
          <a:xfrm flipH="1" flipV="1">
            <a:off x="6265863" y="2801938"/>
            <a:ext cx="609600" cy="1066800"/>
          </a:xfrm>
          <a:prstGeom prst="line">
            <a:avLst/>
          </a:prstGeom>
          <a:noFill/>
          <a:ln w="38100">
            <a:solidFill>
              <a:srgbClr val="A5002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198" name="Line 22"/>
          <p:cNvSpPr>
            <a:spLocks noChangeShapeType="1"/>
          </p:cNvSpPr>
          <p:nvPr/>
        </p:nvSpPr>
        <p:spPr bwMode="auto">
          <a:xfrm flipH="1" flipV="1">
            <a:off x="5046663" y="2801938"/>
            <a:ext cx="609600" cy="990600"/>
          </a:xfrm>
          <a:prstGeom prst="line">
            <a:avLst/>
          </a:prstGeom>
          <a:noFill/>
          <a:ln w="38100">
            <a:solidFill>
              <a:srgbClr val="A5002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199" name="Line 23"/>
          <p:cNvSpPr>
            <a:spLocks noChangeShapeType="1"/>
          </p:cNvSpPr>
          <p:nvPr/>
        </p:nvSpPr>
        <p:spPr bwMode="auto">
          <a:xfrm flipV="1">
            <a:off x="5656263" y="2801938"/>
            <a:ext cx="609600" cy="990600"/>
          </a:xfrm>
          <a:prstGeom prst="line">
            <a:avLst/>
          </a:prstGeom>
          <a:noFill/>
          <a:ln w="38100">
            <a:solidFill>
              <a:srgbClr val="A5002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00" name="Line 24"/>
          <p:cNvSpPr>
            <a:spLocks noChangeShapeType="1"/>
          </p:cNvSpPr>
          <p:nvPr/>
        </p:nvSpPr>
        <p:spPr bwMode="auto">
          <a:xfrm flipH="1" flipV="1">
            <a:off x="3903663" y="2801938"/>
            <a:ext cx="609600" cy="1066800"/>
          </a:xfrm>
          <a:prstGeom prst="line">
            <a:avLst/>
          </a:prstGeom>
          <a:noFill/>
          <a:ln w="38100">
            <a:solidFill>
              <a:srgbClr val="A5002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01" name="Line 25"/>
          <p:cNvSpPr>
            <a:spLocks noChangeShapeType="1"/>
          </p:cNvSpPr>
          <p:nvPr/>
        </p:nvSpPr>
        <p:spPr bwMode="auto">
          <a:xfrm flipV="1">
            <a:off x="4437063" y="2801938"/>
            <a:ext cx="609600" cy="1066800"/>
          </a:xfrm>
          <a:prstGeom prst="line">
            <a:avLst/>
          </a:prstGeom>
          <a:noFill/>
          <a:ln w="38100">
            <a:solidFill>
              <a:srgbClr val="A5002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02" name="Rectangle 26"/>
          <p:cNvSpPr>
            <a:spLocks noChangeArrowheads="1"/>
          </p:cNvSpPr>
          <p:nvPr/>
        </p:nvSpPr>
        <p:spPr bwMode="auto">
          <a:xfrm>
            <a:off x="2303463" y="1963738"/>
            <a:ext cx="5638800" cy="533400"/>
          </a:xfrm>
          <a:prstGeom prst="rect">
            <a:avLst/>
          </a:prstGeom>
          <a:noFill/>
          <a:ln w="38100">
            <a:solidFill>
              <a:srgbClr val="0066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endParaRPr lang="en-US" altLang="en-US" sz="4400">
              <a:latin typeface="Times New Roman" panose="02020603050405020304" pitchFamily="18" charset="0"/>
            </a:endParaRPr>
          </a:p>
        </p:txBody>
      </p:sp>
      <p:sp>
        <p:nvSpPr>
          <p:cNvPr id="50203" name="Rectangle 27"/>
          <p:cNvSpPr>
            <a:spLocks noChangeArrowheads="1"/>
          </p:cNvSpPr>
          <p:nvPr/>
        </p:nvSpPr>
        <p:spPr bwMode="auto">
          <a:xfrm>
            <a:off x="2684463" y="2497138"/>
            <a:ext cx="304800" cy="304800"/>
          </a:xfrm>
          <a:prstGeom prst="rect">
            <a:avLst/>
          </a:prstGeom>
          <a:noFill/>
          <a:ln w="38100">
            <a:solidFill>
              <a:srgbClr val="0066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endParaRPr lang="en-US" altLang="en-US" sz="4400">
              <a:latin typeface="Times New Roman" panose="02020603050405020304" pitchFamily="18" charset="0"/>
            </a:endParaRPr>
          </a:p>
        </p:txBody>
      </p:sp>
      <p:sp>
        <p:nvSpPr>
          <p:cNvPr id="50204" name="Rectangle 28"/>
          <p:cNvSpPr>
            <a:spLocks noChangeArrowheads="1"/>
          </p:cNvSpPr>
          <p:nvPr/>
        </p:nvSpPr>
        <p:spPr bwMode="auto">
          <a:xfrm>
            <a:off x="3751263" y="2497138"/>
            <a:ext cx="304800" cy="304800"/>
          </a:xfrm>
          <a:prstGeom prst="rect">
            <a:avLst/>
          </a:prstGeom>
          <a:noFill/>
          <a:ln w="38100">
            <a:solidFill>
              <a:srgbClr val="0066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endParaRPr lang="en-US" altLang="en-US" sz="4400">
              <a:latin typeface="Times New Roman" panose="02020603050405020304" pitchFamily="18" charset="0"/>
            </a:endParaRPr>
          </a:p>
        </p:txBody>
      </p:sp>
      <p:sp>
        <p:nvSpPr>
          <p:cNvPr id="50205" name="Rectangle 29"/>
          <p:cNvSpPr>
            <a:spLocks noChangeArrowheads="1"/>
          </p:cNvSpPr>
          <p:nvPr/>
        </p:nvSpPr>
        <p:spPr bwMode="auto">
          <a:xfrm>
            <a:off x="4894263" y="2497138"/>
            <a:ext cx="304800" cy="304800"/>
          </a:xfrm>
          <a:prstGeom prst="rect">
            <a:avLst/>
          </a:prstGeom>
          <a:noFill/>
          <a:ln w="38100">
            <a:solidFill>
              <a:srgbClr val="0066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endParaRPr lang="en-US" altLang="en-US" sz="4400">
              <a:latin typeface="Times New Roman" panose="02020603050405020304" pitchFamily="18" charset="0"/>
            </a:endParaRPr>
          </a:p>
        </p:txBody>
      </p:sp>
      <p:sp>
        <p:nvSpPr>
          <p:cNvPr id="50206" name="Rectangle 30"/>
          <p:cNvSpPr>
            <a:spLocks noChangeArrowheads="1"/>
          </p:cNvSpPr>
          <p:nvPr/>
        </p:nvSpPr>
        <p:spPr bwMode="auto">
          <a:xfrm>
            <a:off x="6113463" y="2497138"/>
            <a:ext cx="304800" cy="304800"/>
          </a:xfrm>
          <a:prstGeom prst="rect">
            <a:avLst/>
          </a:prstGeom>
          <a:noFill/>
          <a:ln w="38100">
            <a:solidFill>
              <a:srgbClr val="0066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endParaRPr lang="en-US" altLang="en-US" sz="4400">
              <a:latin typeface="Times New Roman" panose="02020603050405020304" pitchFamily="18" charset="0"/>
            </a:endParaRPr>
          </a:p>
        </p:txBody>
      </p:sp>
      <p:sp>
        <p:nvSpPr>
          <p:cNvPr id="50207" name="Rectangle 31"/>
          <p:cNvSpPr>
            <a:spLocks noChangeArrowheads="1"/>
          </p:cNvSpPr>
          <p:nvPr/>
        </p:nvSpPr>
        <p:spPr bwMode="auto">
          <a:xfrm>
            <a:off x="7256463" y="2497138"/>
            <a:ext cx="304800" cy="304800"/>
          </a:xfrm>
          <a:prstGeom prst="rect">
            <a:avLst/>
          </a:prstGeom>
          <a:noFill/>
          <a:ln w="38100">
            <a:solidFill>
              <a:srgbClr val="0066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endParaRPr lang="en-US" altLang="en-US" sz="4400">
              <a:latin typeface="Times New Roman" panose="02020603050405020304" pitchFamily="18" charset="0"/>
            </a:endParaRPr>
          </a:p>
        </p:txBody>
      </p:sp>
      <p:sp>
        <p:nvSpPr>
          <p:cNvPr id="50208" name="Text Box 32"/>
          <p:cNvSpPr txBox="1">
            <a:spLocks noChangeArrowheads="1"/>
          </p:cNvSpPr>
          <p:nvPr/>
        </p:nvSpPr>
        <p:spPr bwMode="auto">
          <a:xfrm>
            <a:off x="4267200" y="2006600"/>
            <a:ext cx="159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spcBef>
                <a:spcPct val="0"/>
              </a:spcBef>
              <a:buFontTx/>
              <a:buNone/>
            </a:pPr>
            <a:r>
              <a:rPr lang="en-US" altLang="en-US" sz="2400" b="1">
                <a:solidFill>
                  <a:srgbClr val="000000"/>
                </a:solidFill>
              </a:rPr>
              <a:t>Spray bar</a:t>
            </a:r>
          </a:p>
        </p:txBody>
      </p:sp>
      <p:sp>
        <p:nvSpPr>
          <p:cNvPr id="50209" name="Text Box 33"/>
          <p:cNvSpPr txBox="1">
            <a:spLocks noChangeArrowheads="1"/>
          </p:cNvSpPr>
          <p:nvPr/>
        </p:nvSpPr>
        <p:spPr bwMode="auto">
          <a:xfrm>
            <a:off x="863600" y="2435225"/>
            <a:ext cx="1149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spcBef>
                <a:spcPct val="0"/>
              </a:spcBef>
              <a:buFontTx/>
              <a:buNone/>
            </a:pPr>
            <a:r>
              <a:rPr lang="en-US" altLang="en-US" sz="2400" b="1">
                <a:solidFill>
                  <a:srgbClr val="000000"/>
                </a:solidFill>
              </a:rPr>
              <a:t>Nozzle</a:t>
            </a:r>
          </a:p>
        </p:txBody>
      </p:sp>
      <p:sp>
        <p:nvSpPr>
          <p:cNvPr id="50210" name="Line 34"/>
          <p:cNvSpPr>
            <a:spLocks noChangeShapeType="1"/>
          </p:cNvSpPr>
          <p:nvPr/>
        </p:nvSpPr>
        <p:spPr bwMode="auto">
          <a:xfrm flipH="1">
            <a:off x="1693863" y="3803650"/>
            <a:ext cx="609600" cy="0"/>
          </a:xfrm>
          <a:prstGeom prst="line">
            <a:avLst/>
          </a:prstGeom>
          <a:noFill/>
          <a:ln w="38100">
            <a:solidFill>
              <a:srgbClr val="A5002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11" name="Line 35"/>
          <p:cNvSpPr>
            <a:spLocks noChangeShapeType="1"/>
          </p:cNvSpPr>
          <p:nvPr/>
        </p:nvSpPr>
        <p:spPr bwMode="auto">
          <a:xfrm flipH="1">
            <a:off x="1693863" y="4794250"/>
            <a:ext cx="609600" cy="0"/>
          </a:xfrm>
          <a:prstGeom prst="line">
            <a:avLst/>
          </a:prstGeom>
          <a:noFill/>
          <a:ln w="38100">
            <a:solidFill>
              <a:srgbClr val="A5002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12" name="Line 36"/>
          <p:cNvSpPr>
            <a:spLocks noChangeShapeType="1"/>
          </p:cNvSpPr>
          <p:nvPr/>
        </p:nvSpPr>
        <p:spPr bwMode="auto">
          <a:xfrm flipH="1">
            <a:off x="1693863" y="5784850"/>
            <a:ext cx="609600" cy="0"/>
          </a:xfrm>
          <a:prstGeom prst="line">
            <a:avLst/>
          </a:prstGeom>
          <a:noFill/>
          <a:ln w="38100">
            <a:solidFill>
              <a:srgbClr val="A5002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13" name="Line 37"/>
          <p:cNvSpPr>
            <a:spLocks noChangeShapeType="1"/>
          </p:cNvSpPr>
          <p:nvPr/>
        </p:nvSpPr>
        <p:spPr bwMode="auto">
          <a:xfrm flipH="1">
            <a:off x="7866063" y="3803650"/>
            <a:ext cx="609600" cy="0"/>
          </a:xfrm>
          <a:prstGeom prst="line">
            <a:avLst/>
          </a:prstGeom>
          <a:noFill/>
          <a:ln w="38100">
            <a:solidFill>
              <a:srgbClr val="A5002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14" name="Line 38"/>
          <p:cNvSpPr>
            <a:spLocks noChangeShapeType="1"/>
          </p:cNvSpPr>
          <p:nvPr/>
        </p:nvSpPr>
        <p:spPr bwMode="auto">
          <a:xfrm flipH="1">
            <a:off x="7866063" y="4783138"/>
            <a:ext cx="609600" cy="0"/>
          </a:xfrm>
          <a:prstGeom prst="line">
            <a:avLst/>
          </a:prstGeom>
          <a:noFill/>
          <a:ln w="38100">
            <a:solidFill>
              <a:srgbClr val="A5002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15" name="Line 39"/>
          <p:cNvSpPr>
            <a:spLocks noChangeShapeType="1"/>
          </p:cNvSpPr>
          <p:nvPr/>
        </p:nvSpPr>
        <p:spPr bwMode="auto">
          <a:xfrm flipH="1">
            <a:off x="7866063" y="5784850"/>
            <a:ext cx="609600" cy="0"/>
          </a:xfrm>
          <a:prstGeom prst="line">
            <a:avLst/>
          </a:prstGeom>
          <a:noFill/>
          <a:ln w="38100">
            <a:solidFill>
              <a:srgbClr val="A5002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0216" name="Text Box 40"/>
          <p:cNvSpPr txBox="1">
            <a:spLocks noChangeArrowheads="1"/>
          </p:cNvSpPr>
          <p:nvPr/>
        </p:nvSpPr>
        <p:spPr bwMode="auto">
          <a:xfrm>
            <a:off x="319088" y="3214688"/>
            <a:ext cx="1919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spcBef>
                <a:spcPct val="0"/>
              </a:spcBef>
              <a:buFontTx/>
              <a:buNone/>
            </a:pPr>
            <a:r>
              <a:rPr lang="en-US" altLang="en-US" sz="2000" b="1">
                <a:solidFill>
                  <a:srgbClr val="000000"/>
                </a:solidFill>
              </a:rPr>
              <a:t>Single overlap</a:t>
            </a:r>
          </a:p>
        </p:txBody>
      </p:sp>
      <p:sp>
        <p:nvSpPr>
          <p:cNvPr id="50217" name="Text Box 41"/>
          <p:cNvSpPr txBox="1">
            <a:spLocks noChangeArrowheads="1"/>
          </p:cNvSpPr>
          <p:nvPr/>
        </p:nvSpPr>
        <p:spPr bwMode="auto">
          <a:xfrm>
            <a:off x="319088" y="4129088"/>
            <a:ext cx="201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spcBef>
                <a:spcPct val="0"/>
              </a:spcBef>
              <a:buFontTx/>
              <a:buNone/>
            </a:pPr>
            <a:r>
              <a:rPr lang="en-US" altLang="en-US" sz="2000" b="1">
                <a:solidFill>
                  <a:srgbClr val="000000"/>
                </a:solidFill>
              </a:rPr>
              <a:t>Double overlap</a:t>
            </a:r>
            <a:endParaRPr lang="en-US" altLang="en-US" sz="2400" b="1">
              <a:solidFill>
                <a:srgbClr val="000000"/>
              </a:solidFill>
            </a:endParaRPr>
          </a:p>
        </p:txBody>
      </p:sp>
      <p:sp>
        <p:nvSpPr>
          <p:cNvPr id="50218" name="Text Box 42"/>
          <p:cNvSpPr txBox="1">
            <a:spLocks noChangeArrowheads="1"/>
          </p:cNvSpPr>
          <p:nvPr/>
        </p:nvSpPr>
        <p:spPr bwMode="auto">
          <a:xfrm>
            <a:off x="319088" y="5119688"/>
            <a:ext cx="1847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spcBef>
                <a:spcPct val="0"/>
              </a:spcBef>
              <a:buFontTx/>
              <a:buNone/>
            </a:pPr>
            <a:r>
              <a:rPr lang="en-US" altLang="en-US" sz="2000" b="1">
                <a:solidFill>
                  <a:srgbClr val="000000"/>
                </a:solidFill>
              </a:rPr>
              <a:t>Triple overlap</a:t>
            </a:r>
          </a:p>
        </p:txBody>
      </p:sp>
      <p:sp>
        <p:nvSpPr>
          <p:cNvPr id="50219" name="Text Box 43"/>
          <p:cNvSpPr txBox="1">
            <a:spLocks noChangeArrowheads="1"/>
          </p:cNvSpPr>
          <p:nvPr/>
        </p:nvSpPr>
        <p:spPr bwMode="auto">
          <a:xfrm>
            <a:off x="3082925" y="5905500"/>
            <a:ext cx="455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spcBef>
                <a:spcPct val="0"/>
              </a:spcBef>
              <a:buFontTx/>
              <a:buNone/>
            </a:pPr>
            <a:r>
              <a:rPr lang="en-US" altLang="en-US" sz="2400" b="1">
                <a:solidFill>
                  <a:srgbClr val="000000"/>
                </a:solidFill>
              </a:rPr>
              <a:t>Double overlap recommended</a:t>
            </a:r>
            <a:endParaRPr lang="en-US" altLang="en-US" sz="1800" b="1">
              <a:solidFill>
                <a:srgbClr val="000000"/>
              </a:solidFill>
            </a:endParaRPr>
          </a:p>
        </p:txBody>
      </p:sp>
      <p:sp>
        <p:nvSpPr>
          <p:cNvPr id="50220" name="Line 44"/>
          <p:cNvSpPr>
            <a:spLocks noChangeShapeType="1"/>
          </p:cNvSpPr>
          <p:nvPr/>
        </p:nvSpPr>
        <p:spPr bwMode="auto">
          <a:xfrm>
            <a:off x="2001838" y="2671763"/>
            <a:ext cx="631825" cy="0"/>
          </a:xfrm>
          <a:prstGeom prst="line">
            <a:avLst/>
          </a:prstGeom>
          <a:noFill/>
          <a:ln w="38100">
            <a:solidFill>
              <a:srgbClr val="0066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21" name="Rectangle 45"/>
          <p:cNvSpPr>
            <a:spLocks noGrp="1" noChangeArrowheads="1"/>
          </p:cNvSpPr>
          <p:nvPr>
            <p:ph type="title"/>
          </p:nvPr>
        </p:nvSpPr>
        <p:spPr>
          <a:xfrm>
            <a:off x="752475" y="381000"/>
            <a:ext cx="7569200" cy="898525"/>
          </a:xfrm>
          <a:noFill/>
        </p:spPr>
        <p:txBody>
          <a:bodyPr/>
          <a:lstStyle/>
          <a:p>
            <a:pPr eaLnBrk="1" hangingPunct="1"/>
            <a:r>
              <a:rPr lang="en-US" altLang="en-US" smtClean="0"/>
              <a:t>Spray Bar Height</a:t>
            </a:r>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074" descr="&#10;slide83_9.jpg                                                  0001FF3CIS Lab 9                       B9D057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66813"/>
            <a:ext cx="8382000" cy="569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3075"/>
          <p:cNvSpPr>
            <a:spLocks noChangeArrowheads="1"/>
          </p:cNvSpPr>
          <p:nvPr/>
        </p:nvSpPr>
        <p:spPr bwMode="auto">
          <a:xfrm>
            <a:off x="762000" y="228600"/>
            <a:ext cx="75692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latin typeface="Comic Sans MS" panose="030F0702030302020204" pitchFamily="66" charset="0"/>
              </a:rPr>
              <a:t>Adjusting Spray Bar Height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10;slide84_9.jpg                                                  0001FF3CIS Lab 9                       B9D057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11275"/>
            <a:ext cx="83058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ChangeArrowheads="1"/>
          </p:cNvSpPr>
          <p:nvPr/>
        </p:nvSpPr>
        <p:spPr bwMode="auto">
          <a:xfrm>
            <a:off x="752475" y="381000"/>
            <a:ext cx="75692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latin typeface="Comic Sans MS" panose="030F0702030302020204" pitchFamily="66" charset="0"/>
              </a:rPr>
              <a:t>Spray Bar Calibration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533400" y="228600"/>
            <a:ext cx="8305800" cy="1066800"/>
          </a:xfrm>
          <a:noFill/>
        </p:spPr>
        <p:txBody>
          <a:bodyPr lIns="90488" tIns="44450" rIns="90488" bIns="44450" anchor="b"/>
          <a:lstStyle/>
          <a:p>
            <a:pPr eaLnBrk="1" hangingPunct="1"/>
            <a:r>
              <a:rPr lang="en-US" altLang="en-US" smtClean="0"/>
              <a:t>Inspection &amp; Acceptance</a:t>
            </a:r>
          </a:p>
        </p:txBody>
      </p:sp>
      <p:sp>
        <p:nvSpPr>
          <p:cNvPr id="124931" name="Rectangle 3"/>
          <p:cNvSpPr>
            <a:spLocks noGrp="1" noChangeArrowheads="1"/>
          </p:cNvSpPr>
          <p:nvPr>
            <p:ph type="body" idx="1"/>
          </p:nvPr>
        </p:nvSpPr>
        <p:spPr>
          <a:noFill/>
        </p:spPr>
        <p:txBody>
          <a:bodyPr lIns="90488" tIns="44450" rIns="90488" bIns="44450"/>
          <a:lstStyle/>
          <a:p>
            <a:pPr eaLnBrk="1" hangingPunct="1"/>
            <a:r>
              <a:rPr lang="en-US" altLang="en-US" smtClean="0"/>
              <a:t>Proper temperature of asphalt</a:t>
            </a:r>
          </a:p>
          <a:p>
            <a:pPr eaLnBrk="1" hangingPunct="1"/>
            <a:r>
              <a:rPr lang="en-US" altLang="en-US" smtClean="0"/>
              <a:t>Proper speed of asphalt distributor</a:t>
            </a:r>
          </a:p>
          <a:p>
            <a:pPr eaLnBrk="1" hangingPunct="1"/>
            <a:r>
              <a:rPr lang="en-US" altLang="en-US" smtClean="0"/>
              <a:t>Aggregate spreader working properly</a:t>
            </a:r>
          </a:p>
          <a:p>
            <a:pPr eaLnBrk="1" hangingPunct="1"/>
            <a:r>
              <a:rPr lang="en-US" altLang="en-US" smtClean="0"/>
              <a:t>Calibrate chip spreader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 calcmode="lin" valueType="num">
                                      <p:cBhvr additive="base">
                                        <p:cTn id="7" dur="500" fill="hold"/>
                                        <p:tgtEl>
                                          <p:spTgt spid="1249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49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4931">
                                            <p:txEl>
                                              <p:pRg st="1" end="1"/>
                                            </p:txEl>
                                          </p:spTgt>
                                        </p:tgtEl>
                                        <p:attrNameLst>
                                          <p:attrName>style.visibility</p:attrName>
                                        </p:attrNameLst>
                                      </p:cBhvr>
                                      <p:to>
                                        <p:strVal val="visible"/>
                                      </p:to>
                                    </p:set>
                                    <p:anim calcmode="lin" valueType="num">
                                      <p:cBhvr additive="base">
                                        <p:cTn id="13" dur="500" fill="hold"/>
                                        <p:tgtEl>
                                          <p:spTgt spid="1249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49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4931">
                                            <p:txEl>
                                              <p:pRg st="2" end="2"/>
                                            </p:txEl>
                                          </p:spTgt>
                                        </p:tgtEl>
                                        <p:attrNameLst>
                                          <p:attrName>style.visibility</p:attrName>
                                        </p:attrNameLst>
                                      </p:cBhvr>
                                      <p:to>
                                        <p:strVal val="visible"/>
                                      </p:to>
                                    </p:set>
                                    <p:anim calcmode="lin" valueType="num">
                                      <p:cBhvr additive="base">
                                        <p:cTn id="19" dur="500" fill="hold"/>
                                        <p:tgtEl>
                                          <p:spTgt spid="1249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49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4931">
                                            <p:txEl>
                                              <p:pRg st="3" end="3"/>
                                            </p:txEl>
                                          </p:spTgt>
                                        </p:tgtEl>
                                        <p:attrNameLst>
                                          <p:attrName>style.visibility</p:attrName>
                                        </p:attrNameLst>
                                      </p:cBhvr>
                                      <p:to>
                                        <p:strVal val="visible"/>
                                      </p:to>
                                    </p:set>
                                    <p:anim calcmode="lin" valueType="num">
                                      <p:cBhvr additive="base">
                                        <p:cTn id="25" dur="500" fill="hold"/>
                                        <p:tgtEl>
                                          <p:spTgt spid="1249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49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NHI\Photos\mod3-5\slide4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5025"/>
            <a:ext cx="8012113" cy="602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p:cNvSpPr>
            <a:spLocks noGrp="1" noChangeArrowheads="1"/>
          </p:cNvSpPr>
          <p:nvPr>
            <p:ph type="title"/>
          </p:nvPr>
        </p:nvSpPr>
        <p:spPr>
          <a:xfrm>
            <a:off x="685800" y="152400"/>
            <a:ext cx="7772400" cy="609600"/>
          </a:xfrm>
          <a:noFill/>
        </p:spPr>
        <p:txBody>
          <a:bodyPr/>
          <a:lstStyle/>
          <a:p>
            <a:pPr eaLnBrk="1" hangingPunct="1"/>
            <a:r>
              <a:rPr lang="en-US" altLang="en-US" smtClean="0"/>
              <a:t>Too Hot Emulsion</a:t>
            </a:r>
          </a:p>
        </p:txBody>
      </p:sp>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lide5_1.jpg                                                   0001FF3CIS Lab 9                       B9D057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23963"/>
            <a:ext cx="8458200" cy="563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ChangeArrowheads="1"/>
          </p:cNvSpPr>
          <p:nvPr/>
        </p:nvSpPr>
        <p:spPr bwMode="auto">
          <a:xfrm>
            <a:off x="609600" y="228600"/>
            <a:ext cx="78644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latin typeface="Comic Sans MS" panose="030F0702030302020204" pitchFamily="66" charset="0"/>
              </a:rPr>
              <a:t>Calibration of Chip Spreader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lide6_1.jpg                                                   0001FF3CIS Lab 9                       B9D057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19763"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ChangeArrowheads="1"/>
          </p:cNvSpPr>
          <p:nvPr/>
        </p:nvSpPr>
        <p:spPr bwMode="auto">
          <a:xfrm>
            <a:off x="5286375" y="720725"/>
            <a:ext cx="3621088"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r" eaLnBrk="1" hangingPunct="1">
              <a:spcBef>
                <a:spcPct val="0"/>
              </a:spcBef>
              <a:buFontTx/>
              <a:buNone/>
            </a:pPr>
            <a:r>
              <a:rPr lang="en-US" altLang="en-US" sz="4400">
                <a:solidFill>
                  <a:schemeClr val="tx2"/>
                </a:solidFill>
                <a:latin typeface="Comic Sans MS" panose="030F0702030302020204" pitchFamily="66" charset="0"/>
              </a:rPr>
              <a:t>Transverse Joints</a:t>
            </a:r>
          </a:p>
        </p:txBody>
      </p:sp>
      <p:pic>
        <p:nvPicPr>
          <p:cNvPr id="59396"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3348038" y="3082925"/>
            <a:ext cx="5808662"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noFill/>
        </p:spPr>
        <p:txBody>
          <a:bodyPr lIns="90488" tIns="44450" rIns="90488" bIns="44450" anchor="b"/>
          <a:lstStyle/>
          <a:p>
            <a:pPr eaLnBrk="1" hangingPunct="1"/>
            <a:r>
              <a:rPr lang="en-US" altLang="en-US" smtClean="0"/>
              <a:t>Specifications</a:t>
            </a:r>
          </a:p>
        </p:txBody>
      </p:sp>
      <p:sp>
        <p:nvSpPr>
          <p:cNvPr id="60419" name="Rectangle 3"/>
          <p:cNvSpPr>
            <a:spLocks noGrp="1" noChangeArrowheads="1"/>
          </p:cNvSpPr>
          <p:nvPr>
            <p:ph type="body" idx="1"/>
          </p:nvPr>
        </p:nvSpPr>
        <p:spPr>
          <a:noFill/>
        </p:spPr>
        <p:txBody>
          <a:bodyPr lIns="90488" tIns="44450" rIns="90488" bIns="44450"/>
          <a:lstStyle/>
          <a:p>
            <a:pPr eaLnBrk="1" hangingPunct="1"/>
            <a:r>
              <a:rPr lang="en-US" altLang="en-US" smtClean="0"/>
              <a:t>Materials</a:t>
            </a:r>
          </a:p>
          <a:p>
            <a:pPr eaLnBrk="1" hangingPunct="1"/>
            <a:r>
              <a:rPr lang="en-US" altLang="en-US" smtClean="0"/>
              <a:t>Application rate</a:t>
            </a:r>
          </a:p>
          <a:p>
            <a:pPr eaLnBrk="1" hangingPunct="1"/>
            <a:r>
              <a:rPr lang="en-US" altLang="en-US" smtClean="0"/>
              <a:t>Construction details</a:t>
            </a:r>
          </a:p>
          <a:p>
            <a:pPr eaLnBrk="1" hangingPunct="1"/>
            <a:r>
              <a:rPr lang="en-US" altLang="en-US" smtClean="0"/>
              <a:t>Weather conditions</a:t>
            </a:r>
          </a:p>
          <a:p>
            <a:pPr eaLnBrk="1" hangingPunct="1"/>
            <a:r>
              <a:rPr lang="en-US" altLang="en-US" smtClean="0"/>
              <a:t>Method of measurement</a:t>
            </a:r>
          </a:p>
          <a:p>
            <a:pPr eaLnBrk="1" hangingPunct="1"/>
            <a:r>
              <a:rPr lang="en-US" altLang="en-US" smtClean="0"/>
              <a:t>Basis of payment</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noFill/>
        </p:spPr>
        <p:txBody>
          <a:bodyPr lIns="90488" tIns="44450" rIns="90488" bIns="44450" anchor="b"/>
          <a:lstStyle/>
          <a:p>
            <a:pPr eaLnBrk="1" hangingPunct="1"/>
            <a:r>
              <a:rPr lang="en-US" altLang="en-US" smtClean="0"/>
              <a:t>Chip Seal Performance</a:t>
            </a:r>
          </a:p>
        </p:txBody>
      </p:sp>
      <p:sp>
        <p:nvSpPr>
          <p:cNvPr id="62467" name="Rectangle 3"/>
          <p:cNvSpPr>
            <a:spLocks noGrp="1" noChangeArrowheads="1"/>
          </p:cNvSpPr>
          <p:nvPr>
            <p:ph type="body" idx="1"/>
          </p:nvPr>
        </p:nvSpPr>
        <p:spPr>
          <a:xfrm>
            <a:off x="457200" y="1828800"/>
            <a:ext cx="8458200" cy="4114800"/>
          </a:xfrm>
          <a:noFill/>
        </p:spPr>
        <p:txBody>
          <a:bodyPr lIns="90488" tIns="44450" rIns="90488" bIns="44450"/>
          <a:lstStyle/>
          <a:p>
            <a:pPr eaLnBrk="1" hangingPunct="1"/>
            <a:r>
              <a:rPr lang="en-US" altLang="en-US" smtClean="0"/>
              <a:t>4 to 7 years on highways with 5,000 vpd/lane</a:t>
            </a:r>
          </a:p>
          <a:p>
            <a:pPr eaLnBrk="1" hangingPunct="1"/>
            <a:r>
              <a:rPr lang="en-US" altLang="en-US" smtClean="0"/>
              <a:t>Pavement condition before application is critical</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noFill/>
        </p:spPr>
        <p:txBody>
          <a:bodyPr lIns="90488" tIns="44450" rIns="90488" bIns="44450" anchor="b"/>
          <a:lstStyle/>
          <a:p>
            <a:pPr eaLnBrk="1" hangingPunct="1"/>
            <a:r>
              <a:rPr lang="en-US" altLang="en-US" smtClean="0"/>
              <a:t>Performance (Cont.)</a:t>
            </a:r>
          </a:p>
        </p:txBody>
      </p:sp>
      <p:sp>
        <p:nvSpPr>
          <p:cNvPr id="64515" name="Rectangle 3"/>
          <p:cNvSpPr>
            <a:spLocks noGrp="1" noChangeArrowheads="1"/>
          </p:cNvSpPr>
          <p:nvPr>
            <p:ph type="body" idx="1"/>
          </p:nvPr>
        </p:nvSpPr>
        <p:spPr>
          <a:xfrm>
            <a:off x="685800" y="1828800"/>
            <a:ext cx="8229600" cy="4114800"/>
          </a:xfrm>
          <a:noFill/>
        </p:spPr>
        <p:txBody>
          <a:bodyPr lIns="90488" tIns="44450" rIns="90488" bIns="44450"/>
          <a:lstStyle/>
          <a:p>
            <a:pPr eaLnBrk="1" hangingPunct="1">
              <a:lnSpc>
                <a:spcPct val="90000"/>
              </a:lnSpc>
              <a:buFont typeface="Wingdings" panose="05000000000000000000" pitchFamily="2" charset="2"/>
              <a:buNone/>
            </a:pPr>
            <a:r>
              <a:rPr lang="en-US" altLang="en-US" smtClean="0"/>
              <a:t>Performance depends on</a:t>
            </a:r>
          </a:p>
          <a:p>
            <a:pPr eaLnBrk="1" hangingPunct="1">
              <a:lnSpc>
                <a:spcPct val="90000"/>
              </a:lnSpc>
            </a:pPr>
            <a:r>
              <a:rPr lang="en-US" altLang="en-US" smtClean="0"/>
              <a:t>Traffic</a:t>
            </a:r>
          </a:p>
          <a:p>
            <a:pPr eaLnBrk="1" hangingPunct="1">
              <a:lnSpc>
                <a:spcPct val="90000"/>
              </a:lnSpc>
            </a:pPr>
            <a:r>
              <a:rPr lang="en-US" altLang="en-US" smtClean="0"/>
              <a:t>Pavement condition</a:t>
            </a:r>
          </a:p>
          <a:p>
            <a:pPr eaLnBrk="1" hangingPunct="1">
              <a:lnSpc>
                <a:spcPct val="90000"/>
              </a:lnSpc>
            </a:pPr>
            <a:r>
              <a:rPr lang="en-US" altLang="en-US" smtClean="0"/>
              <a:t>Size, rate and type of aggregate</a:t>
            </a:r>
          </a:p>
          <a:p>
            <a:pPr eaLnBrk="1" hangingPunct="1">
              <a:lnSpc>
                <a:spcPct val="90000"/>
              </a:lnSpc>
            </a:pPr>
            <a:r>
              <a:rPr lang="en-US" altLang="en-US" smtClean="0"/>
              <a:t>Binder type and rate</a:t>
            </a:r>
          </a:p>
          <a:p>
            <a:pPr eaLnBrk="1" hangingPunct="1">
              <a:lnSpc>
                <a:spcPct val="90000"/>
              </a:lnSpc>
            </a:pPr>
            <a:r>
              <a:rPr lang="en-US" altLang="en-US" smtClean="0"/>
              <a:t>Environmental condition</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0500" y="220663"/>
            <a:ext cx="8763000" cy="914400"/>
          </a:xfrm>
          <a:noFill/>
        </p:spPr>
        <p:txBody>
          <a:bodyPr lIns="90488" tIns="44450" rIns="90488" bIns="44450" anchor="b"/>
          <a:lstStyle/>
          <a:p>
            <a:pPr eaLnBrk="1" hangingPunct="1"/>
            <a:r>
              <a:rPr lang="en-US" altLang="en-US" smtClean="0"/>
              <a:t>Use in High-Volume Roads</a:t>
            </a:r>
          </a:p>
        </p:txBody>
      </p:sp>
      <p:sp>
        <p:nvSpPr>
          <p:cNvPr id="53251" name="Rectangle 3"/>
          <p:cNvSpPr>
            <a:spLocks noGrp="1" noChangeArrowheads="1"/>
          </p:cNvSpPr>
          <p:nvPr>
            <p:ph type="body" idx="1"/>
          </p:nvPr>
        </p:nvSpPr>
        <p:spPr>
          <a:xfrm>
            <a:off x="438150" y="1609725"/>
            <a:ext cx="8267700" cy="4554538"/>
          </a:xfrm>
          <a:noFill/>
        </p:spPr>
        <p:txBody>
          <a:bodyPr lIns="90488" tIns="44450" rIns="90488" bIns="44450"/>
          <a:lstStyle/>
          <a:p>
            <a:pPr eaLnBrk="1" hangingPunct="1">
              <a:lnSpc>
                <a:spcPct val="90000"/>
              </a:lnSpc>
            </a:pPr>
            <a:r>
              <a:rPr lang="en-US" altLang="en-US" sz="3600" smtClean="0"/>
              <a:t>Limited use due to:</a:t>
            </a:r>
          </a:p>
          <a:p>
            <a:pPr lvl="1" eaLnBrk="1" hangingPunct="1">
              <a:lnSpc>
                <a:spcPct val="90000"/>
              </a:lnSpc>
            </a:pPr>
            <a:r>
              <a:rPr lang="en-US" altLang="en-US" sz="3600" smtClean="0"/>
              <a:t>Possible vehicle damage</a:t>
            </a:r>
          </a:p>
          <a:p>
            <a:pPr lvl="1" eaLnBrk="1" hangingPunct="1">
              <a:lnSpc>
                <a:spcPct val="90000"/>
              </a:lnSpc>
            </a:pPr>
            <a:r>
              <a:rPr lang="en-US" altLang="en-US" sz="3600" smtClean="0"/>
              <a:t>Lack of federal aid in the past</a:t>
            </a:r>
          </a:p>
          <a:p>
            <a:pPr lvl="1" eaLnBrk="1" hangingPunct="1">
              <a:lnSpc>
                <a:spcPct val="90000"/>
              </a:lnSpc>
            </a:pPr>
            <a:r>
              <a:rPr lang="en-US" altLang="en-US" sz="3600" smtClean="0"/>
              <a:t>Lack of effectiveness data</a:t>
            </a:r>
          </a:p>
          <a:p>
            <a:pPr lvl="1" eaLnBrk="1" hangingPunct="1">
              <a:lnSpc>
                <a:spcPct val="90000"/>
              </a:lnSpc>
            </a:pPr>
            <a:r>
              <a:rPr lang="en-US" altLang="en-US" sz="3600" smtClean="0"/>
              <a:t>Short performance life</a:t>
            </a:r>
          </a:p>
          <a:p>
            <a:pPr lvl="1" eaLnBrk="1" hangingPunct="1">
              <a:lnSpc>
                <a:spcPct val="90000"/>
              </a:lnSpc>
            </a:pPr>
            <a:r>
              <a:rPr lang="en-US" altLang="en-US" sz="3600" smtClean="0"/>
              <a:t>Variable life expectancy</a:t>
            </a:r>
          </a:p>
          <a:p>
            <a:pPr eaLnBrk="1" hangingPunct="1">
              <a:lnSpc>
                <a:spcPct val="90000"/>
              </a:lnSpc>
            </a:pPr>
            <a:r>
              <a:rPr lang="en-US" altLang="en-US" sz="3600" smtClean="0"/>
              <a:t>Getting more common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3251">
                                            <p:txEl>
                                              <p:pRg st="1" end="1"/>
                                            </p:txEl>
                                          </p:spTgt>
                                        </p:tgtEl>
                                        <p:attrNameLst>
                                          <p:attrName>style.visibility</p:attrName>
                                        </p:attrNameLst>
                                      </p:cBhvr>
                                      <p:to>
                                        <p:strVal val="visible"/>
                                      </p:to>
                                    </p:set>
                                    <p:anim calcmode="lin" valueType="num">
                                      <p:cBhvr additive="base">
                                        <p:cTn id="13" dur="500" fill="hold"/>
                                        <p:tgtEl>
                                          <p:spTgt spid="532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32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3251">
                                            <p:txEl>
                                              <p:pRg st="2" end="2"/>
                                            </p:txEl>
                                          </p:spTgt>
                                        </p:tgtEl>
                                        <p:attrNameLst>
                                          <p:attrName>style.visibility</p:attrName>
                                        </p:attrNameLst>
                                      </p:cBhvr>
                                      <p:to>
                                        <p:strVal val="visible"/>
                                      </p:to>
                                    </p:set>
                                    <p:anim calcmode="lin" valueType="num">
                                      <p:cBhvr additive="base">
                                        <p:cTn id="19" dur="500" fill="hold"/>
                                        <p:tgtEl>
                                          <p:spTgt spid="532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32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3251">
                                            <p:txEl>
                                              <p:pRg st="3" end="3"/>
                                            </p:txEl>
                                          </p:spTgt>
                                        </p:tgtEl>
                                        <p:attrNameLst>
                                          <p:attrName>style.visibility</p:attrName>
                                        </p:attrNameLst>
                                      </p:cBhvr>
                                      <p:to>
                                        <p:strVal val="visible"/>
                                      </p:to>
                                    </p:set>
                                    <p:anim calcmode="lin" valueType="num">
                                      <p:cBhvr additive="base">
                                        <p:cTn id="25" dur="500" fill="hold"/>
                                        <p:tgtEl>
                                          <p:spTgt spid="532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32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3251">
                                            <p:txEl>
                                              <p:pRg st="4" end="4"/>
                                            </p:txEl>
                                          </p:spTgt>
                                        </p:tgtEl>
                                        <p:attrNameLst>
                                          <p:attrName>style.visibility</p:attrName>
                                        </p:attrNameLst>
                                      </p:cBhvr>
                                      <p:to>
                                        <p:strVal val="visible"/>
                                      </p:to>
                                    </p:set>
                                    <p:anim calcmode="lin" valueType="num">
                                      <p:cBhvr additive="base">
                                        <p:cTn id="31" dur="500" fill="hold"/>
                                        <p:tgtEl>
                                          <p:spTgt spid="5325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32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3251">
                                            <p:txEl>
                                              <p:pRg st="5" end="5"/>
                                            </p:txEl>
                                          </p:spTgt>
                                        </p:tgtEl>
                                        <p:attrNameLst>
                                          <p:attrName>style.visibility</p:attrName>
                                        </p:attrNameLst>
                                      </p:cBhvr>
                                      <p:to>
                                        <p:strVal val="visible"/>
                                      </p:to>
                                    </p:set>
                                    <p:anim calcmode="lin" valueType="num">
                                      <p:cBhvr additive="base">
                                        <p:cTn id="37" dur="500" fill="hold"/>
                                        <p:tgtEl>
                                          <p:spTgt spid="5325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325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3251">
                                            <p:txEl>
                                              <p:pRg st="6" end="6"/>
                                            </p:txEl>
                                          </p:spTgt>
                                        </p:tgtEl>
                                        <p:attrNameLst>
                                          <p:attrName>style.visibility</p:attrName>
                                        </p:attrNameLst>
                                      </p:cBhvr>
                                      <p:to>
                                        <p:strVal val="visible"/>
                                      </p:to>
                                    </p:set>
                                    <p:anim calcmode="lin" valueType="num">
                                      <p:cBhvr additive="base">
                                        <p:cTn id="43" dur="500" fill="hold"/>
                                        <p:tgtEl>
                                          <p:spTgt spid="5325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325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bldLvl="2"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Chip Seal Problems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1397000"/>
            <a:ext cx="9153891" cy="5461001"/>
          </a:xfrm>
          <a:prstGeom prst="rect">
            <a:avLst/>
          </a:prstGeom>
        </p:spPr>
      </p:pic>
    </p:spTree>
    <p:extLst>
      <p:ext uri="{BB962C8B-B14F-4D97-AF65-F5344CB8AC3E}">
        <p14:creationId xmlns:p14="http://schemas.microsoft.com/office/powerpoint/2010/main" val="3847012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81000" y="228600"/>
            <a:ext cx="8534400" cy="838200"/>
          </a:xfrm>
          <a:noFill/>
        </p:spPr>
        <p:txBody>
          <a:bodyPr lIns="90488" tIns="44450" rIns="90488" bIns="44450" anchor="b"/>
          <a:lstStyle/>
          <a:p>
            <a:pPr eaLnBrk="1" hangingPunct="1"/>
            <a:r>
              <a:rPr lang="en-US" altLang="en-US" smtClean="0"/>
              <a:t>Variations on Chip Seal</a:t>
            </a:r>
          </a:p>
        </p:txBody>
      </p:sp>
      <p:sp>
        <p:nvSpPr>
          <p:cNvPr id="149507" name="Rectangle 3"/>
          <p:cNvSpPr>
            <a:spLocks noGrp="1" noChangeArrowheads="1"/>
          </p:cNvSpPr>
          <p:nvPr>
            <p:ph type="body" idx="1"/>
          </p:nvPr>
        </p:nvSpPr>
        <p:spPr>
          <a:xfrm>
            <a:off x="685800" y="1143000"/>
            <a:ext cx="7772400" cy="5181600"/>
          </a:xfrm>
          <a:noFill/>
        </p:spPr>
        <p:txBody>
          <a:bodyPr lIns="90488" tIns="44450" rIns="90488" bIns="44450"/>
          <a:lstStyle/>
          <a:p>
            <a:pPr eaLnBrk="1" hangingPunct="1">
              <a:lnSpc>
                <a:spcPct val="90000"/>
              </a:lnSpc>
            </a:pPr>
            <a:r>
              <a:rPr lang="en-US" altLang="en-US" smtClean="0"/>
              <a:t>Alternate binders</a:t>
            </a:r>
          </a:p>
          <a:p>
            <a:pPr eaLnBrk="1" hangingPunct="1">
              <a:lnSpc>
                <a:spcPct val="90000"/>
              </a:lnSpc>
            </a:pPr>
            <a:r>
              <a:rPr lang="en-US" altLang="en-US" smtClean="0"/>
              <a:t>Double and triple chip seals</a:t>
            </a:r>
          </a:p>
          <a:p>
            <a:pPr eaLnBrk="1" hangingPunct="1">
              <a:lnSpc>
                <a:spcPct val="90000"/>
              </a:lnSpc>
            </a:pPr>
            <a:r>
              <a:rPr lang="en-US" altLang="en-US" smtClean="0"/>
              <a:t>Precoated chips</a:t>
            </a:r>
          </a:p>
          <a:p>
            <a:pPr eaLnBrk="1" hangingPunct="1">
              <a:lnSpc>
                <a:spcPct val="90000"/>
              </a:lnSpc>
            </a:pPr>
            <a:r>
              <a:rPr lang="en-US" altLang="en-US" smtClean="0"/>
              <a:t>Light-weight chips</a:t>
            </a:r>
          </a:p>
          <a:p>
            <a:pPr eaLnBrk="1" hangingPunct="1">
              <a:lnSpc>
                <a:spcPct val="90000"/>
              </a:lnSpc>
            </a:pPr>
            <a:r>
              <a:rPr lang="en-US" altLang="en-US" smtClean="0"/>
              <a:t>Sand seal</a:t>
            </a:r>
          </a:p>
          <a:p>
            <a:pPr eaLnBrk="1" hangingPunct="1">
              <a:lnSpc>
                <a:spcPct val="90000"/>
              </a:lnSpc>
            </a:pPr>
            <a:r>
              <a:rPr lang="en-US" altLang="en-US" smtClean="0"/>
              <a:t>Scrub seal</a:t>
            </a:r>
          </a:p>
          <a:p>
            <a:pPr eaLnBrk="1" hangingPunct="1">
              <a:lnSpc>
                <a:spcPct val="90000"/>
              </a:lnSpc>
            </a:pPr>
            <a:r>
              <a:rPr lang="en-US" altLang="en-US" smtClean="0"/>
              <a:t>Sandwich seal</a:t>
            </a:r>
          </a:p>
          <a:p>
            <a:pPr eaLnBrk="1" hangingPunct="1">
              <a:lnSpc>
                <a:spcPct val="90000"/>
              </a:lnSpc>
            </a:pPr>
            <a:r>
              <a:rPr lang="en-US" altLang="en-US" smtClean="0"/>
              <a:t>Cape Seal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anim calcmode="lin" valueType="num">
                                      <p:cBhvr additive="base">
                                        <p:cTn id="7" dur="500" fill="hold"/>
                                        <p:tgtEl>
                                          <p:spTgt spid="1495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95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9507">
                                            <p:txEl>
                                              <p:pRg st="1" end="1"/>
                                            </p:txEl>
                                          </p:spTgt>
                                        </p:tgtEl>
                                        <p:attrNameLst>
                                          <p:attrName>style.visibility</p:attrName>
                                        </p:attrNameLst>
                                      </p:cBhvr>
                                      <p:to>
                                        <p:strVal val="visible"/>
                                      </p:to>
                                    </p:set>
                                    <p:anim calcmode="lin" valueType="num">
                                      <p:cBhvr additive="base">
                                        <p:cTn id="13" dur="500" fill="hold"/>
                                        <p:tgtEl>
                                          <p:spTgt spid="1495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95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9507">
                                            <p:txEl>
                                              <p:pRg st="2" end="2"/>
                                            </p:txEl>
                                          </p:spTgt>
                                        </p:tgtEl>
                                        <p:attrNameLst>
                                          <p:attrName>style.visibility</p:attrName>
                                        </p:attrNameLst>
                                      </p:cBhvr>
                                      <p:to>
                                        <p:strVal val="visible"/>
                                      </p:to>
                                    </p:set>
                                    <p:anim calcmode="lin" valueType="num">
                                      <p:cBhvr additive="base">
                                        <p:cTn id="19" dur="500" fill="hold"/>
                                        <p:tgtEl>
                                          <p:spTgt spid="1495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95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9507">
                                            <p:txEl>
                                              <p:pRg st="3" end="3"/>
                                            </p:txEl>
                                          </p:spTgt>
                                        </p:tgtEl>
                                        <p:attrNameLst>
                                          <p:attrName>style.visibility</p:attrName>
                                        </p:attrNameLst>
                                      </p:cBhvr>
                                      <p:to>
                                        <p:strVal val="visible"/>
                                      </p:to>
                                    </p:set>
                                    <p:anim calcmode="lin" valueType="num">
                                      <p:cBhvr additive="base">
                                        <p:cTn id="25" dur="500" fill="hold"/>
                                        <p:tgtEl>
                                          <p:spTgt spid="14950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95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9507">
                                            <p:txEl>
                                              <p:pRg st="4" end="4"/>
                                            </p:txEl>
                                          </p:spTgt>
                                        </p:tgtEl>
                                        <p:attrNameLst>
                                          <p:attrName>style.visibility</p:attrName>
                                        </p:attrNameLst>
                                      </p:cBhvr>
                                      <p:to>
                                        <p:strVal val="visible"/>
                                      </p:to>
                                    </p:set>
                                    <p:anim calcmode="lin" valueType="num">
                                      <p:cBhvr additive="base">
                                        <p:cTn id="31" dur="500" fill="hold"/>
                                        <p:tgtEl>
                                          <p:spTgt spid="14950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950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9507">
                                            <p:txEl>
                                              <p:pRg st="5" end="5"/>
                                            </p:txEl>
                                          </p:spTgt>
                                        </p:tgtEl>
                                        <p:attrNameLst>
                                          <p:attrName>style.visibility</p:attrName>
                                        </p:attrNameLst>
                                      </p:cBhvr>
                                      <p:to>
                                        <p:strVal val="visible"/>
                                      </p:to>
                                    </p:set>
                                    <p:anim calcmode="lin" valueType="num">
                                      <p:cBhvr additive="base">
                                        <p:cTn id="37" dur="500" fill="hold"/>
                                        <p:tgtEl>
                                          <p:spTgt spid="14950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950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49507">
                                            <p:txEl>
                                              <p:pRg st="6" end="6"/>
                                            </p:txEl>
                                          </p:spTgt>
                                        </p:tgtEl>
                                        <p:attrNameLst>
                                          <p:attrName>style.visibility</p:attrName>
                                        </p:attrNameLst>
                                      </p:cBhvr>
                                      <p:to>
                                        <p:strVal val="visible"/>
                                      </p:to>
                                    </p:set>
                                    <p:anim calcmode="lin" valueType="num">
                                      <p:cBhvr additive="base">
                                        <p:cTn id="43" dur="500" fill="hold"/>
                                        <p:tgtEl>
                                          <p:spTgt spid="14950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4950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49507">
                                            <p:txEl>
                                              <p:pRg st="7" end="7"/>
                                            </p:txEl>
                                          </p:spTgt>
                                        </p:tgtEl>
                                        <p:attrNameLst>
                                          <p:attrName>style.visibility</p:attrName>
                                        </p:attrNameLst>
                                      </p:cBhvr>
                                      <p:to>
                                        <p:strVal val="visible"/>
                                      </p:to>
                                    </p:set>
                                    <p:anim calcmode="lin" valueType="num">
                                      <p:cBhvr additive="base">
                                        <p:cTn id="49" dur="500" fill="hold"/>
                                        <p:tgtEl>
                                          <p:spTgt spid="149507">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4950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noFill/>
        </p:spPr>
        <p:txBody>
          <a:bodyPr lIns="90488" tIns="44450" rIns="90488" bIns="44450" anchor="b"/>
          <a:lstStyle/>
          <a:p>
            <a:pPr eaLnBrk="1" hangingPunct="1"/>
            <a:r>
              <a:rPr lang="en-US" altLang="en-US" smtClean="0"/>
              <a:t>Alternative Binders</a:t>
            </a:r>
          </a:p>
        </p:txBody>
      </p:sp>
      <p:sp>
        <p:nvSpPr>
          <p:cNvPr id="151555" name="Rectangle 3"/>
          <p:cNvSpPr>
            <a:spLocks noGrp="1" noChangeArrowheads="1"/>
          </p:cNvSpPr>
          <p:nvPr>
            <p:ph type="body" idx="1"/>
          </p:nvPr>
        </p:nvSpPr>
        <p:spPr>
          <a:xfrm>
            <a:off x="685800" y="1752600"/>
            <a:ext cx="7772400" cy="4343400"/>
          </a:xfrm>
          <a:noFill/>
        </p:spPr>
        <p:txBody>
          <a:bodyPr lIns="90488" tIns="44450" rIns="90488" bIns="44450"/>
          <a:lstStyle/>
          <a:p>
            <a:pPr eaLnBrk="1" hangingPunct="1">
              <a:lnSpc>
                <a:spcPct val="120000"/>
              </a:lnSpc>
            </a:pPr>
            <a:r>
              <a:rPr lang="en-US" altLang="en-US" smtClean="0"/>
              <a:t>Polymer modified emulsion</a:t>
            </a:r>
          </a:p>
          <a:p>
            <a:pPr eaLnBrk="1" hangingPunct="1">
              <a:lnSpc>
                <a:spcPct val="120000"/>
              </a:lnSpc>
            </a:pPr>
            <a:r>
              <a:rPr lang="en-US" altLang="en-US" smtClean="0"/>
              <a:t>Crumb-rubber modified asphalt</a:t>
            </a:r>
          </a:p>
          <a:p>
            <a:pPr eaLnBrk="1" hangingPunct="1">
              <a:lnSpc>
                <a:spcPct val="120000"/>
              </a:lnSpc>
            </a:pPr>
            <a:r>
              <a:rPr lang="en-US" altLang="en-US" smtClean="0"/>
              <a:t>Asphalt cement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 calcmode="lin" valueType="num">
                                      <p:cBhvr additive="base">
                                        <p:cTn id="7" dur="500" fill="hold"/>
                                        <p:tgtEl>
                                          <p:spTgt spid="1515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15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1555">
                                            <p:txEl>
                                              <p:pRg st="1" end="1"/>
                                            </p:txEl>
                                          </p:spTgt>
                                        </p:tgtEl>
                                        <p:attrNameLst>
                                          <p:attrName>style.visibility</p:attrName>
                                        </p:attrNameLst>
                                      </p:cBhvr>
                                      <p:to>
                                        <p:strVal val="visible"/>
                                      </p:to>
                                    </p:set>
                                    <p:anim calcmode="lin" valueType="num">
                                      <p:cBhvr additive="base">
                                        <p:cTn id="13" dur="500" fill="hold"/>
                                        <p:tgtEl>
                                          <p:spTgt spid="1515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15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1555">
                                            <p:txEl>
                                              <p:pRg st="2" end="2"/>
                                            </p:txEl>
                                          </p:spTgt>
                                        </p:tgtEl>
                                        <p:attrNameLst>
                                          <p:attrName>style.visibility</p:attrName>
                                        </p:attrNameLst>
                                      </p:cBhvr>
                                      <p:to>
                                        <p:strVal val="visible"/>
                                      </p:to>
                                    </p:set>
                                    <p:anim calcmode="lin" valueType="num">
                                      <p:cBhvr additive="base">
                                        <p:cTn id="19" dur="500" fill="hold"/>
                                        <p:tgtEl>
                                          <p:spTgt spid="1515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155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noFill/>
        </p:spPr>
        <p:txBody>
          <a:bodyPr lIns="90488" tIns="44450" rIns="90488" bIns="44450" anchor="b"/>
          <a:lstStyle/>
          <a:p>
            <a:pPr eaLnBrk="1" hangingPunct="1"/>
            <a:r>
              <a:rPr lang="en-US" altLang="en-US" smtClean="0"/>
              <a:t>Double Chip Seal</a:t>
            </a:r>
          </a:p>
        </p:txBody>
      </p:sp>
      <p:sp>
        <p:nvSpPr>
          <p:cNvPr id="153603" name="Rectangle 3"/>
          <p:cNvSpPr>
            <a:spLocks noGrp="1" noChangeArrowheads="1"/>
          </p:cNvSpPr>
          <p:nvPr>
            <p:ph type="body" idx="1"/>
          </p:nvPr>
        </p:nvSpPr>
        <p:spPr>
          <a:xfrm>
            <a:off x="685800" y="1828800"/>
            <a:ext cx="7696200" cy="4267200"/>
          </a:xfrm>
          <a:noFill/>
        </p:spPr>
        <p:txBody>
          <a:bodyPr lIns="90488" tIns="44450" rIns="90488" bIns="44450"/>
          <a:lstStyle/>
          <a:p>
            <a:pPr eaLnBrk="1" hangingPunct="1">
              <a:lnSpc>
                <a:spcPct val="120000"/>
              </a:lnSpc>
            </a:pPr>
            <a:r>
              <a:rPr lang="en-US" altLang="en-US" smtClean="0"/>
              <a:t>2 or 3 alternate applications of asphalt and aggregate</a:t>
            </a:r>
          </a:p>
          <a:p>
            <a:pPr eaLnBrk="1" hangingPunct="1">
              <a:lnSpc>
                <a:spcPct val="120000"/>
              </a:lnSpc>
            </a:pPr>
            <a:r>
              <a:rPr lang="en-US" altLang="en-US" smtClean="0"/>
              <a:t>Each successive layer = 1/2 of preceding layer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03">
                                            <p:txEl>
                                              <p:pRg st="0" end="0"/>
                                            </p:txEl>
                                          </p:spTgt>
                                        </p:tgtEl>
                                        <p:attrNameLst>
                                          <p:attrName>style.visibility</p:attrName>
                                        </p:attrNameLst>
                                      </p:cBhvr>
                                      <p:to>
                                        <p:strVal val="visible"/>
                                      </p:to>
                                    </p:set>
                                    <p:anim calcmode="lin" valueType="num">
                                      <p:cBhvr additive="base">
                                        <p:cTn id="7" dur="500" fill="hold"/>
                                        <p:tgtEl>
                                          <p:spTgt spid="1536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03">
                                            <p:txEl>
                                              <p:pRg st="1" end="1"/>
                                            </p:txEl>
                                          </p:spTgt>
                                        </p:tgtEl>
                                        <p:attrNameLst>
                                          <p:attrName>style.visibility</p:attrName>
                                        </p:attrNameLst>
                                      </p:cBhvr>
                                      <p:to>
                                        <p:strVal val="visible"/>
                                      </p:to>
                                    </p:set>
                                    <p:anim calcmode="lin" valueType="num">
                                      <p:cBhvr additive="base">
                                        <p:cTn id="13" dur="500" fill="hold"/>
                                        <p:tgtEl>
                                          <p:spTgt spid="1536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360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noFill/>
        </p:spPr>
        <p:txBody>
          <a:bodyPr lIns="90488" tIns="44450" rIns="90488" bIns="44450" anchor="b"/>
          <a:lstStyle/>
          <a:p>
            <a:pPr eaLnBrk="1" hangingPunct="1"/>
            <a:r>
              <a:rPr lang="en-US" altLang="en-US" smtClean="0"/>
              <a:t>Double Chip Seal (Cont.)</a:t>
            </a:r>
          </a:p>
        </p:txBody>
      </p:sp>
      <p:sp>
        <p:nvSpPr>
          <p:cNvPr id="155651" name="Rectangle 3"/>
          <p:cNvSpPr>
            <a:spLocks noGrp="1" noChangeArrowheads="1"/>
          </p:cNvSpPr>
          <p:nvPr>
            <p:ph type="body" idx="1"/>
          </p:nvPr>
        </p:nvSpPr>
        <p:spPr>
          <a:noFill/>
        </p:spPr>
        <p:txBody>
          <a:bodyPr lIns="90488" tIns="44450" rIns="90488" bIns="44450"/>
          <a:lstStyle/>
          <a:p>
            <a:pPr eaLnBrk="1" hangingPunct="1"/>
            <a:r>
              <a:rPr lang="en-US" altLang="en-US" sz="4400" smtClean="0"/>
              <a:t>Layer thickness = Aggregate size of first course</a:t>
            </a:r>
          </a:p>
          <a:p>
            <a:pPr eaLnBrk="1" hangingPunct="1"/>
            <a:r>
              <a:rPr lang="en-US" altLang="en-US" sz="4400" smtClean="0"/>
              <a:t>Double chip seal costs 1 1/2 times single chip seal</a:t>
            </a:r>
          </a:p>
          <a:p>
            <a:pPr eaLnBrk="1" hangingPunct="1"/>
            <a:r>
              <a:rPr lang="en-US" altLang="en-US" sz="4400" smtClean="0"/>
              <a:t>Double chip seals last &gt; twice single chip seals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anim calcmode="lin" valueType="num">
                                      <p:cBhvr additive="base">
                                        <p:cTn id="7" dur="500" fill="hold"/>
                                        <p:tgtEl>
                                          <p:spTgt spid="1556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56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5651">
                                            <p:txEl>
                                              <p:pRg st="1" end="1"/>
                                            </p:txEl>
                                          </p:spTgt>
                                        </p:tgtEl>
                                        <p:attrNameLst>
                                          <p:attrName>style.visibility</p:attrName>
                                        </p:attrNameLst>
                                      </p:cBhvr>
                                      <p:to>
                                        <p:strVal val="visible"/>
                                      </p:to>
                                    </p:set>
                                    <p:anim calcmode="lin" valueType="num">
                                      <p:cBhvr additive="base">
                                        <p:cTn id="13" dur="500" fill="hold"/>
                                        <p:tgtEl>
                                          <p:spTgt spid="1556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56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5651">
                                            <p:txEl>
                                              <p:pRg st="2" end="2"/>
                                            </p:txEl>
                                          </p:spTgt>
                                        </p:tgtEl>
                                        <p:attrNameLst>
                                          <p:attrName>style.visibility</p:attrName>
                                        </p:attrNameLst>
                                      </p:cBhvr>
                                      <p:to>
                                        <p:strVal val="visible"/>
                                      </p:to>
                                    </p:set>
                                    <p:anim calcmode="lin" valueType="num">
                                      <p:cBhvr additive="base">
                                        <p:cTn id="19" dur="500" fill="hold"/>
                                        <p:tgtEl>
                                          <p:spTgt spid="1556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565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NHI\Photos\mod3-5\slide4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05463"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3"/>
          <p:cNvSpPr>
            <a:spLocks noGrp="1" noChangeArrowheads="1"/>
          </p:cNvSpPr>
          <p:nvPr>
            <p:ph type="title"/>
          </p:nvPr>
        </p:nvSpPr>
        <p:spPr>
          <a:xfrm>
            <a:off x="5291138" y="373063"/>
            <a:ext cx="3852862" cy="1143000"/>
          </a:xfrm>
          <a:noFill/>
        </p:spPr>
        <p:txBody>
          <a:bodyPr/>
          <a:lstStyle/>
          <a:p>
            <a:pPr eaLnBrk="1" hangingPunct="1"/>
            <a:r>
              <a:rPr lang="en-US" altLang="en-US" smtClean="0"/>
              <a:t>First Layer 3/4 in. Chips</a:t>
            </a:r>
          </a:p>
        </p:txBody>
      </p:sp>
      <p:pic>
        <p:nvPicPr>
          <p:cNvPr id="76804" name="Picture 1027" descr="C:\NHI\Photos\mod3-5\slide46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6338" y="2782888"/>
            <a:ext cx="5427662" cy="40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26"/>
          <p:cNvSpPr txBox="1">
            <a:spLocks noChangeArrowheads="1"/>
          </p:cNvSpPr>
          <p:nvPr/>
        </p:nvSpPr>
        <p:spPr bwMode="auto">
          <a:xfrm>
            <a:off x="-131763" y="5275263"/>
            <a:ext cx="39798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fontAlgn="base">
              <a:spcBef>
                <a:spcPct val="0"/>
              </a:spcBef>
              <a:spcAft>
                <a:spcPct val="0"/>
              </a:spcAft>
              <a:defRPr sz="4400">
                <a:solidFill>
                  <a:schemeClr val="tx2"/>
                </a:solidFill>
                <a:latin typeface="Comic Sans MS" pitchFamily="66" charset="0"/>
              </a:defRPr>
            </a:lvl6pPr>
            <a:lvl7pPr marL="914400" algn="ctr" rtl="0" fontAlgn="base">
              <a:spcBef>
                <a:spcPct val="0"/>
              </a:spcBef>
              <a:spcAft>
                <a:spcPct val="0"/>
              </a:spcAft>
              <a:defRPr sz="4400">
                <a:solidFill>
                  <a:schemeClr val="tx2"/>
                </a:solidFill>
                <a:latin typeface="Comic Sans MS" pitchFamily="66" charset="0"/>
              </a:defRPr>
            </a:lvl7pPr>
            <a:lvl8pPr marL="1371600" algn="ctr" rtl="0" fontAlgn="base">
              <a:spcBef>
                <a:spcPct val="0"/>
              </a:spcBef>
              <a:spcAft>
                <a:spcPct val="0"/>
              </a:spcAft>
              <a:defRPr sz="4400">
                <a:solidFill>
                  <a:schemeClr val="tx2"/>
                </a:solidFill>
                <a:latin typeface="Comic Sans MS" pitchFamily="66" charset="0"/>
              </a:defRPr>
            </a:lvl8pPr>
            <a:lvl9pPr marL="1828800" algn="ctr" rtl="0" fontAlgn="base">
              <a:spcBef>
                <a:spcPct val="0"/>
              </a:spcBef>
              <a:spcAft>
                <a:spcPct val="0"/>
              </a:spcAft>
              <a:defRPr sz="4400">
                <a:solidFill>
                  <a:schemeClr val="tx2"/>
                </a:solidFill>
                <a:latin typeface="Comic Sans MS" pitchFamily="66" charset="0"/>
              </a:defRPr>
            </a:lvl9pPr>
          </a:lstStyle>
          <a:p>
            <a:pPr eaLnBrk="1" hangingPunct="1">
              <a:defRPr/>
            </a:pPr>
            <a:r>
              <a:rPr lang="en-US" altLang="en-US" kern="0" dirty="0" smtClean="0"/>
              <a:t>Second Layer 3/8 in. Chips</a:t>
            </a:r>
          </a:p>
        </p:txBody>
      </p:sp>
    </p:spTree>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NHI\Photos\mod3-5\slide4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96950"/>
            <a:ext cx="7772400"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Grp="1" noChangeArrowheads="1"/>
          </p:cNvSpPr>
          <p:nvPr>
            <p:ph type="title"/>
          </p:nvPr>
        </p:nvSpPr>
        <p:spPr>
          <a:xfrm>
            <a:off x="752475" y="381000"/>
            <a:ext cx="7569200" cy="479425"/>
          </a:xfrm>
          <a:noFill/>
        </p:spPr>
        <p:txBody>
          <a:bodyPr/>
          <a:lstStyle/>
          <a:p>
            <a:pPr eaLnBrk="1" hangingPunct="1"/>
            <a:r>
              <a:rPr lang="en-US" altLang="en-US" smtClean="0"/>
              <a:t>Second Binder Application</a:t>
            </a:r>
          </a:p>
        </p:txBody>
      </p:sp>
    </p:spTree>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title"/>
          </p:nvPr>
        </p:nvSpPr>
        <p:spPr>
          <a:xfrm>
            <a:off x="685800" y="152400"/>
            <a:ext cx="7772400" cy="609600"/>
          </a:xfrm>
          <a:noFill/>
        </p:spPr>
        <p:txBody>
          <a:bodyPr/>
          <a:lstStyle/>
          <a:p>
            <a:pPr eaLnBrk="1" hangingPunct="1"/>
            <a:r>
              <a:rPr lang="en-US" altLang="en-US" smtClean="0"/>
              <a:t>Rolling</a:t>
            </a:r>
          </a:p>
        </p:txBody>
      </p:sp>
      <p:pic>
        <p:nvPicPr>
          <p:cNvPr id="808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01738"/>
            <a:ext cx="9144000"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NHI\Photos\mod3-5\slide4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7543800"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3"/>
          <p:cNvSpPr>
            <a:spLocks noGrp="1" noChangeArrowheads="1"/>
          </p:cNvSpPr>
          <p:nvPr>
            <p:ph type="title"/>
          </p:nvPr>
        </p:nvSpPr>
        <p:spPr>
          <a:xfrm>
            <a:off x="752475" y="381000"/>
            <a:ext cx="7569200" cy="479425"/>
          </a:xfrm>
          <a:noFill/>
        </p:spPr>
        <p:txBody>
          <a:bodyPr/>
          <a:lstStyle/>
          <a:p>
            <a:pPr eaLnBrk="1" hangingPunct="1"/>
            <a:r>
              <a:rPr lang="en-US" altLang="en-US" smtClean="0"/>
              <a:t>Double Chip Sealed Roadway</a:t>
            </a:r>
          </a:p>
        </p:txBody>
      </p:sp>
    </p:spTree>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noFill/>
        </p:spPr>
        <p:txBody>
          <a:bodyPr lIns="90488" tIns="44450" rIns="90488" bIns="44450" anchor="b"/>
          <a:lstStyle/>
          <a:p>
            <a:pPr eaLnBrk="1" hangingPunct="1"/>
            <a:r>
              <a:rPr lang="en-US" altLang="en-US" smtClean="0"/>
              <a:t>Precoated Chips</a:t>
            </a:r>
          </a:p>
        </p:txBody>
      </p:sp>
      <p:sp>
        <p:nvSpPr>
          <p:cNvPr id="157699" name="Rectangle 3"/>
          <p:cNvSpPr>
            <a:spLocks noGrp="1" noChangeArrowheads="1"/>
          </p:cNvSpPr>
          <p:nvPr>
            <p:ph type="body" idx="1"/>
          </p:nvPr>
        </p:nvSpPr>
        <p:spPr>
          <a:xfrm>
            <a:off x="685800" y="1828800"/>
            <a:ext cx="8229600" cy="4114800"/>
          </a:xfrm>
          <a:noFill/>
        </p:spPr>
        <p:txBody>
          <a:bodyPr lIns="90488" tIns="44450" rIns="90488" bIns="44450"/>
          <a:lstStyle/>
          <a:p>
            <a:pPr eaLnBrk="1" hangingPunct="1"/>
            <a:r>
              <a:rPr lang="en-US" altLang="en-US" sz="4400" smtClean="0"/>
              <a:t>Eliminate dust</a:t>
            </a:r>
          </a:p>
          <a:p>
            <a:pPr eaLnBrk="1" hangingPunct="1"/>
            <a:r>
              <a:rPr lang="en-US" altLang="en-US" sz="4400" smtClean="0"/>
              <a:t>Improve bond</a:t>
            </a:r>
          </a:p>
          <a:p>
            <a:pPr eaLnBrk="1" hangingPunct="1"/>
            <a:r>
              <a:rPr lang="en-US" altLang="en-US" sz="4400" smtClean="0"/>
              <a:t>Coated chips should separate and flow readily thru spreader</a:t>
            </a:r>
          </a:p>
          <a:p>
            <a:pPr eaLnBrk="1" hangingPunct="1"/>
            <a:r>
              <a:rPr lang="en-US" altLang="en-US" sz="4400" smtClean="0"/>
              <a:t>Binder is asphalt cement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7699">
                                            <p:txEl>
                                              <p:pRg st="0" end="0"/>
                                            </p:txEl>
                                          </p:spTgt>
                                        </p:tgtEl>
                                        <p:attrNameLst>
                                          <p:attrName>style.visibility</p:attrName>
                                        </p:attrNameLst>
                                      </p:cBhvr>
                                      <p:to>
                                        <p:strVal val="visible"/>
                                      </p:to>
                                    </p:set>
                                    <p:anim calcmode="lin" valueType="num">
                                      <p:cBhvr additive="base">
                                        <p:cTn id="7" dur="500" fill="hold"/>
                                        <p:tgtEl>
                                          <p:spTgt spid="1576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76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7699">
                                            <p:txEl>
                                              <p:pRg st="1" end="1"/>
                                            </p:txEl>
                                          </p:spTgt>
                                        </p:tgtEl>
                                        <p:attrNameLst>
                                          <p:attrName>style.visibility</p:attrName>
                                        </p:attrNameLst>
                                      </p:cBhvr>
                                      <p:to>
                                        <p:strVal val="visible"/>
                                      </p:to>
                                    </p:set>
                                    <p:anim calcmode="lin" valueType="num">
                                      <p:cBhvr additive="base">
                                        <p:cTn id="13" dur="500" fill="hold"/>
                                        <p:tgtEl>
                                          <p:spTgt spid="1576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76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7699">
                                            <p:txEl>
                                              <p:pRg st="2" end="2"/>
                                            </p:txEl>
                                          </p:spTgt>
                                        </p:tgtEl>
                                        <p:attrNameLst>
                                          <p:attrName>style.visibility</p:attrName>
                                        </p:attrNameLst>
                                      </p:cBhvr>
                                      <p:to>
                                        <p:strVal val="visible"/>
                                      </p:to>
                                    </p:set>
                                    <p:anim calcmode="lin" valueType="num">
                                      <p:cBhvr additive="base">
                                        <p:cTn id="19" dur="500" fill="hold"/>
                                        <p:tgtEl>
                                          <p:spTgt spid="1576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76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7699">
                                            <p:txEl>
                                              <p:pRg st="3" end="3"/>
                                            </p:txEl>
                                          </p:spTgt>
                                        </p:tgtEl>
                                        <p:attrNameLst>
                                          <p:attrName>style.visibility</p:attrName>
                                        </p:attrNameLst>
                                      </p:cBhvr>
                                      <p:to>
                                        <p:strVal val="visible"/>
                                      </p:to>
                                    </p:set>
                                    <p:anim calcmode="lin" valueType="num">
                                      <p:cBhvr additive="base">
                                        <p:cTn id="25" dur="500" fill="hold"/>
                                        <p:tgtEl>
                                          <p:spTgt spid="1576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769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81000" y="381000"/>
            <a:ext cx="8377238" cy="914400"/>
          </a:xfrm>
          <a:noFill/>
        </p:spPr>
        <p:txBody>
          <a:bodyPr lIns="90488" tIns="44450" rIns="90488" bIns="44450" anchor="b"/>
          <a:lstStyle/>
          <a:p>
            <a:pPr eaLnBrk="1" hangingPunct="1"/>
            <a:r>
              <a:rPr lang="en-US" altLang="en-US" smtClean="0"/>
              <a:t>Considerations for Use</a:t>
            </a:r>
          </a:p>
        </p:txBody>
      </p:sp>
      <p:sp>
        <p:nvSpPr>
          <p:cNvPr id="55299" name="Rectangle 3"/>
          <p:cNvSpPr>
            <a:spLocks noGrp="1" noChangeArrowheads="1"/>
          </p:cNvSpPr>
          <p:nvPr>
            <p:ph type="body" idx="1"/>
          </p:nvPr>
        </p:nvSpPr>
        <p:spPr>
          <a:xfrm>
            <a:off x="914400" y="1828800"/>
            <a:ext cx="8153400" cy="4114800"/>
          </a:xfrm>
          <a:noFill/>
        </p:spPr>
        <p:txBody>
          <a:bodyPr lIns="90488" tIns="44450" rIns="90488" bIns="44450"/>
          <a:lstStyle/>
          <a:p>
            <a:pPr eaLnBrk="1" hangingPunct="1"/>
            <a:r>
              <a:rPr lang="en-US" altLang="en-US" smtClean="0"/>
              <a:t>Low to moderate traffic volume</a:t>
            </a:r>
          </a:p>
          <a:p>
            <a:pPr eaLnBrk="1" hangingPunct="1"/>
            <a:r>
              <a:rPr lang="en-US" altLang="en-US" smtClean="0"/>
              <a:t>Loose chips</a:t>
            </a:r>
          </a:p>
          <a:p>
            <a:pPr eaLnBrk="1" hangingPunct="1"/>
            <a:r>
              <a:rPr lang="en-US" altLang="en-US" smtClean="0"/>
              <a:t>Increased noise level</a:t>
            </a:r>
          </a:p>
          <a:p>
            <a:pPr eaLnBrk="1" hangingPunct="1"/>
            <a:r>
              <a:rPr lang="en-US" altLang="en-US" smtClean="0"/>
              <a:t>Variable life expectancy</a:t>
            </a:r>
          </a:p>
          <a:p>
            <a:pPr eaLnBrk="1" hangingPunct="1"/>
            <a:r>
              <a:rPr lang="en-US" altLang="en-US" smtClean="0"/>
              <a:t>Extended traffic control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 calcmode="lin" valueType="num">
                                      <p:cBhvr additive="base">
                                        <p:cTn id="7" dur="500" fill="hold"/>
                                        <p:tgtEl>
                                          <p:spTgt spid="552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52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5299">
                                            <p:txEl>
                                              <p:pRg st="1" end="1"/>
                                            </p:txEl>
                                          </p:spTgt>
                                        </p:tgtEl>
                                        <p:attrNameLst>
                                          <p:attrName>style.visibility</p:attrName>
                                        </p:attrNameLst>
                                      </p:cBhvr>
                                      <p:to>
                                        <p:strVal val="visible"/>
                                      </p:to>
                                    </p:set>
                                    <p:anim calcmode="lin" valueType="num">
                                      <p:cBhvr additive="base">
                                        <p:cTn id="13" dur="500" fill="hold"/>
                                        <p:tgtEl>
                                          <p:spTgt spid="552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52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5299">
                                            <p:txEl>
                                              <p:pRg st="2" end="2"/>
                                            </p:txEl>
                                          </p:spTgt>
                                        </p:tgtEl>
                                        <p:attrNameLst>
                                          <p:attrName>style.visibility</p:attrName>
                                        </p:attrNameLst>
                                      </p:cBhvr>
                                      <p:to>
                                        <p:strVal val="visible"/>
                                      </p:to>
                                    </p:set>
                                    <p:anim calcmode="lin" valueType="num">
                                      <p:cBhvr additive="base">
                                        <p:cTn id="19" dur="500" fill="hold"/>
                                        <p:tgtEl>
                                          <p:spTgt spid="552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52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5299">
                                            <p:txEl>
                                              <p:pRg st="3" end="3"/>
                                            </p:txEl>
                                          </p:spTgt>
                                        </p:tgtEl>
                                        <p:attrNameLst>
                                          <p:attrName>style.visibility</p:attrName>
                                        </p:attrNameLst>
                                      </p:cBhvr>
                                      <p:to>
                                        <p:strVal val="visible"/>
                                      </p:to>
                                    </p:set>
                                    <p:anim calcmode="lin" valueType="num">
                                      <p:cBhvr additive="base">
                                        <p:cTn id="25" dur="500" fill="hold"/>
                                        <p:tgtEl>
                                          <p:spTgt spid="552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52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5299">
                                            <p:txEl>
                                              <p:pRg st="4" end="4"/>
                                            </p:txEl>
                                          </p:spTgt>
                                        </p:tgtEl>
                                        <p:attrNameLst>
                                          <p:attrName>style.visibility</p:attrName>
                                        </p:attrNameLst>
                                      </p:cBhvr>
                                      <p:to>
                                        <p:strVal val="visible"/>
                                      </p:to>
                                    </p:set>
                                    <p:anim calcmode="lin" valueType="num">
                                      <p:cBhvr additive="base">
                                        <p:cTn id="31" dur="500" fill="hold"/>
                                        <p:tgtEl>
                                          <p:spTgt spid="5529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529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381000" y="533400"/>
            <a:ext cx="8534400" cy="914400"/>
          </a:xfrm>
        </p:spPr>
        <p:txBody>
          <a:bodyPr/>
          <a:lstStyle/>
          <a:p>
            <a:pPr eaLnBrk="1" hangingPunct="1"/>
            <a:r>
              <a:rPr lang="en-US" altLang="en-US" smtClean="0"/>
              <a:t>Light-Weight Chip Seal</a:t>
            </a:r>
          </a:p>
        </p:txBody>
      </p:sp>
      <p:sp>
        <p:nvSpPr>
          <p:cNvPr id="794627" name="Rectangle 3"/>
          <p:cNvSpPr>
            <a:spLocks noGrp="1" noChangeArrowheads="1"/>
          </p:cNvSpPr>
          <p:nvPr>
            <p:ph type="body" idx="1"/>
          </p:nvPr>
        </p:nvSpPr>
        <p:spPr>
          <a:xfrm>
            <a:off x="685800" y="1905000"/>
            <a:ext cx="7772400" cy="4191000"/>
          </a:xfrm>
        </p:spPr>
        <p:txBody>
          <a:bodyPr/>
          <a:lstStyle/>
          <a:p>
            <a:pPr eaLnBrk="1" hangingPunct="1">
              <a:lnSpc>
                <a:spcPct val="120000"/>
              </a:lnSpc>
            </a:pPr>
            <a:r>
              <a:rPr lang="en-US" altLang="en-US" smtClean="0"/>
              <a:t>Use light-weight chips instead of regular chips</a:t>
            </a:r>
          </a:p>
          <a:p>
            <a:pPr eaLnBrk="1" hangingPunct="1">
              <a:lnSpc>
                <a:spcPct val="120000"/>
              </a:lnSpc>
            </a:pPr>
            <a:r>
              <a:rPr lang="en-US" altLang="en-US" smtClean="0"/>
              <a:t>Used to reduce the risk of breaking windshields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94627">
                                            <p:txEl>
                                              <p:pRg st="0" end="0"/>
                                            </p:txEl>
                                          </p:spTgt>
                                        </p:tgtEl>
                                        <p:attrNameLst>
                                          <p:attrName>style.visibility</p:attrName>
                                        </p:attrNameLst>
                                      </p:cBhvr>
                                      <p:to>
                                        <p:strVal val="visible"/>
                                      </p:to>
                                    </p:set>
                                    <p:anim calcmode="lin" valueType="num">
                                      <p:cBhvr additive="base">
                                        <p:cTn id="7" dur="500" fill="hold"/>
                                        <p:tgtEl>
                                          <p:spTgt spid="7946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946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94627">
                                            <p:txEl>
                                              <p:pRg st="1" end="1"/>
                                            </p:txEl>
                                          </p:spTgt>
                                        </p:tgtEl>
                                        <p:attrNameLst>
                                          <p:attrName>style.visibility</p:attrName>
                                        </p:attrNameLst>
                                      </p:cBhvr>
                                      <p:to>
                                        <p:strVal val="visible"/>
                                      </p:to>
                                    </p:set>
                                    <p:anim calcmode="lin" valueType="num">
                                      <p:cBhvr additive="base">
                                        <p:cTn id="13" dur="500" fill="hold"/>
                                        <p:tgtEl>
                                          <p:spTgt spid="7946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9462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4627"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noFill/>
        </p:spPr>
        <p:txBody>
          <a:bodyPr lIns="90488" tIns="44450" rIns="90488" bIns="44450" anchor="b"/>
          <a:lstStyle/>
          <a:p>
            <a:pPr eaLnBrk="1" hangingPunct="1"/>
            <a:r>
              <a:rPr lang="en-US" altLang="en-US" smtClean="0"/>
              <a:t>Sand Seal</a:t>
            </a:r>
          </a:p>
        </p:txBody>
      </p:sp>
      <p:sp>
        <p:nvSpPr>
          <p:cNvPr id="159747" name="Rectangle 3"/>
          <p:cNvSpPr>
            <a:spLocks noGrp="1" noChangeArrowheads="1"/>
          </p:cNvSpPr>
          <p:nvPr>
            <p:ph type="body" idx="1"/>
          </p:nvPr>
        </p:nvSpPr>
        <p:spPr>
          <a:noFill/>
        </p:spPr>
        <p:txBody>
          <a:bodyPr lIns="90488" tIns="44450" rIns="90488" bIns="44450"/>
          <a:lstStyle/>
          <a:p>
            <a:pPr eaLnBrk="1" hangingPunct="1">
              <a:lnSpc>
                <a:spcPct val="120000"/>
              </a:lnSpc>
            </a:pPr>
            <a:r>
              <a:rPr lang="en-US" altLang="en-US" smtClean="0"/>
              <a:t>Asphalt binder followed by sand cover (No. 8)</a:t>
            </a:r>
          </a:p>
          <a:p>
            <a:pPr eaLnBrk="1" hangingPunct="1">
              <a:lnSpc>
                <a:spcPct val="120000"/>
              </a:lnSpc>
            </a:pPr>
            <a:r>
              <a:rPr lang="en-US" altLang="en-US" smtClean="0"/>
              <a:t>Binder is rapid or medium setting emulsion</a:t>
            </a:r>
          </a:p>
          <a:p>
            <a:pPr eaLnBrk="1" hangingPunct="1">
              <a:lnSpc>
                <a:spcPct val="120000"/>
              </a:lnSpc>
            </a:pPr>
            <a:r>
              <a:rPr lang="en-US" altLang="en-US" smtClean="0"/>
              <a:t>Mostly for low volume roads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9747">
                                            <p:txEl>
                                              <p:pRg st="0" end="0"/>
                                            </p:txEl>
                                          </p:spTgt>
                                        </p:tgtEl>
                                        <p:attrNameLst>
                                          <p:attrName>style.visibility</p:attrName>
                                        </p:attrNameLst>
                                      </p:cBhvr>
                                      <p:to>
                                        <p:strVal val="visible"/>
                                      </p:to>
                                    </p:set>
                                    <p:anim calcmode="lin" valueType="num">
                                      <p:cBhvr additive="base">
                                        <p:cTn id="7" dur="500" fill="hold"/>
                                        <p:tgtEl>
                                          <p:spTgt spid="159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9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9747">
                                            <p:txEl>
                                              <p:pRg st="1" end="1"/>
                                            </p:txEl>
                                          </p:spTgt>
                                        </p:tgtEl>
                                        <p:attrNameLst>
                                          <p:attrName>style.visibility</p:attrName>
                                        </p:attrNameLst>
                                      </p:cBhvr>
                                      <p:to>
                                        <p:strVal val="visible"/>
                                      </p:to>
                                    </p:set>
                                    <p:anim calcmode="lin" valueType="num">
                                      <p:cBhvr additive="base">
                                        <p:cTn id="13" dur="500" fill="hold"/>
                                        <p:tgtEl>
                                          <p:spTgt spid="1597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9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9747">
                                            <p:txEl>
                                              <p:pRg st="2" end="2"/>
                                            </p:txEl>
                                          </p:spTgt>
                                        </p:tgtEl>
                                        <p:attrNameLst>
                                          <p:attrName>style.visibility</p:attrName>
                                        </p:attrNameLst>
                                      </p:cBhvr>
                                      <p:to>
                                        <p:strVal val="visible"/>
                                      </p:to>
                                    </p:set>
                                    <p:anim calcmode="lin" valueType="num">
                                      <p:cBhvr additive="base">
                                        <p:cTn id="19" dur="500" fill="hold"/>
                                        <p:tgtEl>
                                          <p:spTgt spid="159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97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317750" y="295275"/>
            <a:ext cx="4191000" cy="823913"/>
          </a:xfrm>
          <a:noFill/>
        </p:spPr>
        <p:txBody>
          <a:bodyPr/>
          <a:lstStyle/>
          <a:p>
            <a:pPr eaLnBrk="1" hangingPunct="1"/>
            <a:r>
              <a:rPr lang="en-US" altLang="en-US" smtClean="0"/>
              <a:t>Scrub Seal</a:t>
            </a:r>
            <a:endParaRPr lang="en-US" altLang="en-US" smtClean="0">
              <a:solidFill>
                <a:srgbClr val="CCFFFF"/>
              </a:solidFill>
            </a:endParaRPr>
          </a:p>
        </p:txBody>
      </p:sp>
      <p:sp>
        <p:nvSpPr>
          <p:cNvPr id="90115" name="Rectangle 3"/>
          <p:cNvSpPr>
            <a:spLocks noChangeArrowheads="1"/>
          </p:cNvSpPr>
          <p:nvPr/>
        </p:nvSpPr>
        <p:spPr bwMode="auto">
          <a:xfrm>
            <a:off x="685800" y="1119188"/>
            <a:ext cx="8270875"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15000"/>
              </a:spcBef>
              <a:spcAft>
                <a:spcPct val="15000"/>
              </a:spcAft>
              <a:buClr>
                <a:schemeClr val="tx2"/>
              </a:buClr>
              <a:buFont typeface="Symbol" panose="05050102010706020507" pitchFamily="18" charset="2"/>
              <a:buNone/>
            </a:pPr>
            <a:r>
              <a:rPr lang="en-US" altLang="en-US"/>
              <a:t>Application of sand or small-sized aggregate on broomed layer of polymer-modified asphalt</a:t>
            </a:r>
          </a:p>
        </p:txBody>
      </p:sp>
      <p:pic>
        <p:nvPicPr>
          <p:cNvPr id="90116" name="Picture 1026" descr="&#10;slide76_9.jpg                                                  0001FF3CIS Lab 9                       B9D05701:"/>
          <p:cNvPicPr>
            <a:picLocks noChangeAspect="1" noChangeArrowheads="1"/>
          </p:cNvPicPr>
          <p:nvPr/>
        </p:nvPicPr>
        <p:blipFill>
          <a:blip r:embed="rId3">
            <a:lum bright="12000"/>
            <a:extLst>
              <a:ext uri="{28A0092B-C50C-407E-A947-70E740481C1C}">
                <a14:useLocalDpi xmlns:a14="http://schemas.microsoft.com/office/drawing/2010/main" val="0"/>
              </a:ext>
            </a:extLst>
          </a:blip>
          <a:srcRect l="9222" r="21181" b="16963"/>
          <a:stretch>
            <a:fillRect/>
          </a:stretch>
        </p:blipFill>
        <p:spPr bwMode="auto">
          <a:xfrm>
            <a:off x="5191125" y="3606800"/>
            <a:ext cx="404177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38488"/>
            <a:ext cx="5191125"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algn="r"/>
            <a:r>
              <a:rPr lang="en-US" altLang="en-US" smtClean="0"/>
              <a:t>Scrub Seal</a:t>
            </a:r>
          </a:p>
        </p:txBody>
      </p:sp>
      <p:pic>
        <p:nvPicPr>
          <p:cNvPr id="921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13338"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913188" y="2682875"/>
            <a:ext cx="5230812" cy="4175125"/>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
            <a:ext cx="9144000" cy="6877937"/>
          </a:xfrm>
          <a:prstGeom prst="rect">
            <a:avLst/>
          </a:prstGeom>
        </p:spPr>
      </p:pic>
    </p:spTree>
    <p:extLst>
      <p:ext uri="{BB962C8B-B14F-4D97-AF65-F5344CB8AC3E}">
        <p14:creationId xmlns:p14="http://schemas.microsoft.com/office/powerpoint/2010/main" val="34121285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77130" cy="6858000"/>
          </a:xfrm>
          <a:prstGeom prst="rect">
            <a:avLst/>
          </a:prstGeom>
        </p:spPr>
      </p:pic>
    </p:spTree>
    <p:extLst>
      <p:ext uri="{BB962C8B-B14F-4D97-AF65-F5344CB8AC3E}">
        <p14:creationId xmlns:p14="http://schemas.microsoft.com/office/powerpoint/2010/main" val="26234189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tLang="en-US" smtClean="0"/>
              <a:t>Uses of Scrub Seal</a:t>
            </a:r>
          </a:p>
        </p:txBody>
      </p:sp>
      <p:sp>
        <p:nvSpPr>
          <p:cNvPr id="792580" name="Rectangle 4"/>
          <p:cNvSpPr>
            <a:spLocks noGrp="1" noChangeArrowheads="1"/>
          </p:cNvSpPr>
          <p:nvPr>
            <p:ph type="body" idx="1"/>
          </p:nvPr>
        </p:nvSpPr>
        <p:spPr>
          <a:xfrm>
            <a:off x="381000" y="1752600"/>
            <a:ext cx="8077200" cy="4648200"/>
          </a:xfrm>
          <a:noFill/>
        </p:spPr>
        <p:txBody>
          <a:bodyPr/>
          <a:lstStyle/>
          <a:p>
            <a:pPr eaLnBrk="1" hangingPunct="1">
              <a:lnSpc>
                <a:spcPct val="110000"/>
              </a:lnSpc>
              <a:spcBef>
                <a:spcPct val="10000"/>
              </a:spcBef>
              <a:buClr>
                <a:schemeClr val="tx2"/>
              </a:buClr>
              <a:buFont typeface="Symbol" panose="05050102010706020507" pitchFamily="18" charset="2"/>
              <a:buChar char="·"/>
            </a:pPr>
            <a:r>
              <a:rPr lang="en-US" altLang="en-US" smtClean="0"/>
              <a:t>Fill and seal small cracks and voids</a:t>
            </a:r>
          </a:p>
          <a:p>
            <a:pPr eaLnBrk="1" hangingPunct="1">
              <a:lnSpc>
                <a:spcPct val="110000"/>
              </a:lnSpc>
              <a:spcBef>
                <a:spcPct val="10000"/>
              </a:spcBef>
              <a:buClr>
                <a:schemeClr val="tx2"/>
              </a:buClr>
              <a:buFont typeface="Symbol" panose="05050102010706020507" pitchFamily="18" charset="2"/>
              <a:buChar char="·"/>
            </a:pPr>
            <a:r>
              <a:rPr lang="en-US" altLang="en-US" smtClean="0"/>
              <a:t>Enrich hardened/oxidized asphalt</a:t>
            </a:r>
          </a:p>
          <a:p>
            <a:pPr eaLnBrk="1" hangingPunct="1">
              <a:lnSpc>
                <a:spcPct val="110000"/>
              </a:lnSpc>
              <a:spcBef>
                <a:spcPct val="10000"/>
              </a:spcBef>
              <a:buClr>
                <a:schemeClr val="tx2"/>
              </a:buClr>
              <a:buFont typeface="Symbol" panose="05050102010706020507" pitchFamily="18" charset="2"/>
              <a:buChar char="·"/>
            </a:pPr>
            <a:r>
              <a:rPr lang="en-US" altLang="en-US" smtClean="0"/>
              <a:t>Preparation for another treatment</a:t>
            </a:r>
          </a:p>
          <a:p>
            <a:pPr eaLnBrk="1" hangingPunct="1">
              <a:lnSpc>
                <a:spcPct val="110000"/>
              </a:lnSpc>
              <a:spcBef>
                <a:spcPct val="10000"/>
              </a:spcBef>
              <a:buClr>
                <a:schemeClr val="tx2"/>
              </a:buClr>
              <a:buFont typeface="Symbol" panose="05050102010706020507" pitchFamily="18" charset="2"/>
              <a:buChar char="·"/>
            </a:pPr>
            <a:r>
              <a:rPr lang="en-US" altLang="en-US" smtClean="0"/>
              <a:t>Not preventive maintenance, but rather corrective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92580">
                                            <p:txEl>
                                              <p:pRg st="0" end="0"/>
                                            </p:txEl>
                                          </p:spTgt>
                                        </p:tgtEl>
                                        <p:attrNameLst>
                                          <p:attrName>style.visibility</p:attrName>
                                        </p:attrNameLst>
                                      </p:cBhvr>
                                      <p:to>
                                        <p:strVal val="visible"/>
                                      </p:to>
                                    </p:set>
                                    <p:anim calcmode="lin" valueType="num">
                                      <p:cBhvr additive="base">
                                        <p:cTn id="7" dur="500" fill="hold"/>
                                        <p:tgtEl>
                                          <p:spTgt spid="79258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925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92580">
                                            <p:txEl>
                                              <p:pRg st="1" end="1"/>
                                            </p:txEl>
                                          </p:spTgt>
                                        </p:tgtEl>
                                        <p:attrNameLst>
                                          <p:attrName>style.visibility</p:attrName>
                                        </p:attrNameLst>
                                      </p:cBhvr>
                                      <p:to>
                                        <p:strVal val="visible"/>
                                      </p:to>
                                    </p:set>
                                    <p:anim calcmode="lin" valueType="num">
                                      <p:cBhvr additive="base">
                                        <p:cTn id="13" dur="500" fill="hold"/>
                                        <p:tgtEl>
                                          <p:spTgt spid="79258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925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92580">
                                            <p:txEl>
                                              <p:pRg st="2" end="2"/>
                                            </p:txEl>
                                          </p:spTgt>
                                        </p:tgtEl>
                                        <p:attrNameLst>
                                          <p:attrName>style.visibility</p:attrName>
                                        </p:attrNameLst>
                                      </p:cBhvr>
                                      <p:to>
                                        <p:strVal val="visible"/>
                                      </p:to>
                                    </p:set>
                                    <p:anim calcmode="lin" valueType="num">
                                      <p:cBhvr additive="base">
                                        <p:cTn id="19" dur="500" fill="hold"/>
                                        <p:tgtEl>
                                          <p:spTgt spid="79258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925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92580">
                                            <p:txEl>
                                              <p:pRg st="3" end="3"/>
                                            </p:txEl>
                                          </p:spTgt>
                                        </p:tgtEl>
                                        <p:attrNameLst>
                                          <p:attrName>style.visibility</p:attrName>
                                        </p:attrNameLst>
                                      </p:cBhvr>
                                      <p:to>
                                        <p:strVal val="visible"/>
                                      </p:to>
                                    </p:set>
                                    <p:anim calcmode="lin" valueType="num">
                                      <p:cBhvr additive="base">
                                        <p:cTn id="25" dur="500" fill="hold"/>
                                        <p:tgtEl>
                                          <p:spTgt spid="79258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9258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2580"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538163" y="381000"/>
            <a:ext cx="8377237" cy="914400"/>
          </a:xfrm>
          <a:noFill/>
        </p:spPr>
        <p:txBody>
          <a:bodyPr lIns="90488" tIns="44450" rIns="90488" bIns="44450" anchor="b"/>
          <a:lstStyle/>
          <a:p>
            <a:pPr eaLnBrk="1" hangingPunct="1"/>
            <a:r>
              <a:rPr lang="en-US" altLang="en-US" smtClean="0"/>
              <a:t>Sandwich Seal</a:t>
            </a:r>
          </a:p>
        </p:txBody>
      </p:sp>
      <p:sp>
        <p:nvSpPr>
          <p:cNvPr id="94211" name="Rectangle 3"/>
          <p:cNvSpPr>
            <a:spLocks noGrp="1" noChangeArrowheads="1"/>
          </p:cNvSpPr>
          <p:nvPr>
            <p:ph type="body" idx="1"/>
          </p:nvPr>
        </p:nvSpPr>
        <p:spPr>
          <a:xfrm>
            <a:off x="381000" y="1828800"/>
            <a:ext cx="8305800" cy="4114800"/>
          </a:xfrm>
          <a:noFill/>
        </p:spPr>
        <p:txBody>
          <a:bodyPr lIns="90488" tIns="44450" rIns="90488" bIns="44450"/>
          <a:lstStyle/>
          <a:p>
            <a:pPr algn="ctr" eaLnBrk="1" hangingPunct="1">
              <a:buFont typeface="Wingdings" panose="05000000000000000000" pitchFamily="2" charset="2"/>
              <a:buNone/>
            </a:pPr>
            <a:r>
              <a:rPr lang="en-US" altLang="en-US" sz="3200" smtClean="0"/>
              <a:t>	One application of binder</a:t>
            </a:r>
          </a:p>
          <a:p>
            <a:pPr algn="ctr" eaLnBrk="1" hangingPunct="1">
              <a:buFont typeface="Wingdings" panose="05000000000000000000" pitchFamily="2" charset="2"/>
              <a:buNone/>
            </a:pPr>
            <a:r>
              <a:rPr lang="en-US" altLang="en-US" sz="3200" smtClean="0"/>
              <a:t>	between two layers of chips</a:t>
            </a:r>
          </a:p>
          <a:p>
            <a:pPr eaLnBrk="1" hangingPunct="1">
              <a:buFont typeface="Wingdings" panose="05000000000000000000" pitchFamily="2" charset="2"/>
              <a:buNone/>
            </a:pPr>
            <a:endParaRPr lang="en-US" altLang="en-US" sz="3200" smtClean="0"/>
          </a:p>
          <a:p>
            <a:pPr lvl="1" algn="ctr" eaLnBrk="1" hangingPunct="1">
              <a:lnSpc>
                <a:spcPct val="130000"/>
              </a:lnSpc>
              <a:buFont typeface="Wingdings" panose="05000000000000000000" pitchFamily="2" charset="2"/>
              <a:buNone/>
            </a:pPr>
            <a:r>
              <a:rPr lang="en-US" altLang="en-US" sz="3200" smtClean="0"/>
              <a:t>Small Chips (No. 8 – No. 4)</a:t>
            </a:r>
          </a:p>
          <a:p>
            <a:pPr lvl="1" algn="ctr" eaLnBrk="1" hangingPunct="1">
              <a:lnSpc>
                <a:spcPct val="130000"/>
              </a:lnSpc>
              <a:buFont typeface="Wingdings" panose="05000000000000000000" pitchFamily="2" charset="2"/>
              <a:buNone/>
            </a:pPr>
            <a:r>
              <a:rPr lang="en-US" altLang="en-US" sz="3200" smtClean="0"/>
              <a:t>Emulsion</a:t>
            </a:r>
          </a:p>
          <a:p>
            <a:pPr lvl="1" algn="ctr" eaLnBrk="1" hangingPunct="1">
              <a:lnSpc>
                <a:spcPct val="130000"/>
              </a:lnSpc>
              <a:buFont typeface="Wingdings" panose="05000000000000000000" pitchFamily="2" charset="2"/>
              <a:buNone/>
            </a:pPr>
            <a:r>
              <a:rPr lang="en-US" altLang="en-US" sz="3200" smtClean="0"/>
              <a:t>Large chips (No. 4 – 3/8 in.)</a:t>
            </a:r>
          </a:p>
        </p:txBody>
      </p:sp>
      <p:sp>
        <p:nvSpPr>
          <p:cNvPr id="94212" name="Line 4"/>
          <p:cNvSpPr>
            <a:spLocks noChangeShapeType="1"/>
          </p:cNvSpPr>
          <p:nvPr/>
        </p:nvSpPr>
        <p:spPr bwMode="auto">
          <a:xfrm>
            <a:off x="2209800" y="3657600"/>
            <a:ext cx="5105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4213" name="Line 5"/>
          <p:cNvSpPr>
            <a:spLocks noChangeShapeType="1"/>
          </p:cNvSpPr>
          <p:nvPr/>
        </p:nvSpPr>
        <p:spPr bwMode="auto">
          <a:xfrm>
            <a:off x="2209800" y="5867400"/>
            <a:ext cx="5105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4214" name="Line 6"/>
          <p:cNvSpPr>
            <a:spLocks noChangeShapeType="1"/>
          </p:cNvSpPr>
          <p:nvPr/>
        </p:nvSpPr>
        <p:spPr bwMode="auto">
          <a:xfrm>
            <a:off x="2209800" y="5029200"/>
            <a:ext cx="5105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4215" name="Line 7"/>
          <p:cNvSpPr>
            <a:spLocks noChangeShapeType="1"/>
          </p:cNvSpPr>
          <p:nvPr/>
        </p:nvSpPr>
        <p:spPr bwMode="auto">
          <a:xfrm>
            <a:off x="2209800" y="4419600"/>
            <a:ext cx="5105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304800" y="457200"/>
            <a:ext cx="8839200" cy="1162050"/>
          </a:xfrm>
          <a:noFill/>
        </p:spPr>
        <p:txBody>
          <a:bodyPr lIns="90488" tIns="44450" rIns="90488" bIns="44450" anchor="b"/>
          <a:lstStyle/>
          <a:p>
            <a:pPr eaLnBrk="1" hangingPunct="1"/>
            <a:r>
              <a:rPr lang="en-US" altLang="en-US" smtClean="0"/>
              <a:t>Sandwich Seal Construction</a:t>
            </a:r>
          </a:p>
        </p:txBody>
      </p:sp>
      <p:sp>
        <p:nvSpPr>
          <p:cNvPr id="172035" name="Rectangle 3"/>
          <p:cNvSpPr>
            <a:spLocks noGrp="1" noChangeArrowheads="1"/>
          </p:cNvSpPr>
          <p:nvPr>
            <p:ph type="body" idx="1"/>
          </p:nvPr>
        </p:nvSpPr>
        <p:spPr>
          <a:xfrm>
            <a:off x="457200" y="1981200"/>
            <a:ext cx="8001000" cy="4267200"/>
          </a:xfrm>
          <a:noFill/>
        </p:spPr>
        <p:txBody>
          <a:bodyPr lIns="90488" tIns="44450" rIns="90488" bIns="44450"/>
          <a:lstStyle/>
          <a:p>
            <a:pPr eaLnBrk="1" hangingPunct="1"/>
            <a:r>
              <a:rPr lang="en-US" altLang="en-US" smtClean="0"/>
              <a:t>Spread bottom layer chips</a:t>
            </a:r>
          </a:p>
          <a:p>
            <a:pPr eaLnBrk="1" hangingPunct="1"/>
            <a:r>
              <a:rPr lang="en-US" altLang="en-US" smtClean="0"/>
              <a:t>Roll with light-weight steel roller</a:t>
            </a:r>
          </a:p>
          <a:p>
            <a:pPr eaLnBrk="1" hangingPunct="1"/>
            <a:r>
              <a:rPr lang="en-US" altLang="en-US" smtClean="0"/>
              <a:t>Spray emulsion</a:t>
            </a:r>
          </a:p>
          <a:p>
            <a:pPr eaLnBrk="1" hangingPunct="1"/>
            <a:r>
              <a:rPr lang="en-US" altLang="en-US" smtClean="0"/>
              <a:t>Spread top layer chips</a:t>
            </a:r>
          </a:p>
          <a:p>
            <a:pPr eaLnBrk="1" hangingPunct="1"/>
            <a:r>
              <a:rPr lang="en-US" altLang="en-US" smtClean="0"/>
              <a:t>Roll slowly with pneumatic roller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 calcmode="lin" valueType="num">
                                      <p:cBhvr additive="base">
                                        <p:cTn id="7" dur="500" fill="hold"/>
                                        <p:tgtEl>
                                          <p:spTgt spid="1720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20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2035">
                                            <p:txEl>
                                              <p:pRg st="1" end="1"/>
                                            </p:txEl>
                                          </p:spTgt>
                                        </p:tgtEl>
                                        <p:attrNameLst>
                                          <p:attrName>style.visibility</p:attrName>
                                        </p:attrNameLst>
                                      </p:cBhvr>
                                      <p:to>
                                        <p:strVal val="visible"/>
                                      </p:to>
                                    </p:set>
                                    <p:anim calcmode="lin" valueType="num">
                                      <p:cBhvr additive="base">
                                        <p:cTn id="13" dur="500" fill="hold"/>
                                        <p:tgtEl>
                                          <p:spTgt spid="1720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20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2035">
                                            <p:txEl>
                                              <p:pRg st="2" end="2"/>
                                            </p:txEl>
                                          </p:spTgt>
                                        </p:tgtEl>
                                        <p:attrNameLst>
                                          <p:attrName>style.visibility</p:attrName>
                                        </p:attrNameLst>
                                      </p:cBhvr>
                                      <p:to>
                                        <p:strVal val="visible"/>
                                      </p:to>
                                    </p:set>
                                    <p:anim calcmode="lin" valueType="num">
                                      <p:cBhvr additive="base">
                                        <p:cTn id="19" dur="500" fill="hold"/>
                                        <p:tgtEl>
                                          <p:spTgt spid="1720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20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2035">
                                            <p:txEl>
                                              <p:pRg st="3" end="3"/>
                                            </p:txEl>
                                          </p:spTgt>
                                        </p:tgtEl>
                                        <p:attrNameLst>
                                          <p:attrName>style.visibility</p:attrName>
                                        </p:attrNameLst>
                                      </p:cBhvr>
                                      <p:to>
                                        <p:strVal val="visible"/>
                                      </p:to>
                                    </p:set>
                                    <p:anim calcmode="lin" valueType="num">
                                      <p:cBhvr additive="base">
                                        <p:cTn id="25" dur="500" fill="hold"/>
                                        <p:tgtEl>
                                          <p:spTgt spid="17203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203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2035">
                                            <p:txEl>
                                              <p:pRg st="4" end="4"/>
                                            </p:txEl>
                                          </p:spTgt>
                                        </p:tgtEl>
                                        <p:attrNameLst>
                                          <p:attrName>style.visibility</p:attrName>
                                        </p:attrNameLst>
                                      </p:cBhvr>
                                      <p:to>
                                        <p:strVal val="visible"/>
                                      </p:to>
                                    </p:set>
                                    <p:anim calcmode="lin" valueType="num">
                                      <p:cBhvr additive="base">
                                        <p:cTn id="31" dur="500" fill="hold"/>
                                        <p:tgtEl>
                                          <p:spTgt spid="17203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203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1E"/>
            </a:gs>
            <a:gs pos="100000">
              <a:schemeClr val="bg1"/>
            </a:gs>
          </a:gsLst>
          <a:lin ang="18900000" scaled="1"/>
        </a:gra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noFill/>
        </p:spPr>
        <p:txBody>
          <a:bodyPr lIns="90488" tIns="44450" rIns="90488" bIns="44450" anchor="b"/>
          <a:lstStyle/>
          <a:p>
            <a:pPr eaLnBrk="1" hangingPunct="1"/>
            <a:r>
              <a:rPr lang="en-US" altLang="en-US" smtClean="0"/>
              <a:t>Cape Seal</a:t>
            </a:r>
          </a:p>
        </p:txBody>
      </p:sp>
      <p:sp>
        <p:nvSpPr>
          <p:cNvPr id="98307" name="Rectangle 3"/>
          <p:cNvSpPr>
            <a:spLocks noGrp="1" noChangeArrowheads="1"/>
          </p:cNvSpPr>
          <p:nvPr>
            <p:ph type="body" idx="1"/>
          </p:nvPr>
        </p:nvSpPr>
        <p:spPr>
          <a:xfrm>
            <a:off x="685800" y="1828800"/>
            <a:ext cx="7772400" cy="4267200"/>
          </a:xfrm>
          <a:noFill/>
        </p:spPr>
        <p:txBody>
          <a:bodyPr lIns="90488" tIns="44450" rIns="90488" bIns="44450"/>
          <a:lstStyle/>
          <a:p>
            <a:pPr eaLnBrk="1" hangingPunct="1"/>
            <a:r>
              <a:rPr lang="en-US" altLang="en-US" smtClean="0"/>
              <a:t>Chip seal topped with either slurry seal or micro-surfacing</a:t>
            </a:r>
          </a:p>
          <a:p>
            <a:pPr eaLnBrk="1" hangingPunct="1"/>
            <a:r>
              <a:rPr lang="en-US" altLang="en-US" smtClean="0"/>
              <a:t>Named after Cape Province of South Africa</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228600"/>
            <a:ext cx="8458200" cy="1143000"/>
          </a:xfrm>
          <a:noFill/>
        </p:spPr>
        <p:txBody>
          <a:bodyPr lIns="90488" tIns="44450" rIns="90488" bIns="44450" anchor="b"/>
          <a:lstStyle/>
          <a:p>
            <a:pPr eaLnBrk="1" hangingPunct="1"/>
            <a:r>
              <a:rPr lang="en-US" altLang="en-US" smtClean="0"/>
              <a:t>Conditions for Success</a:t>
            </a:r>
          </a:p>
        </p:txBody>
      </p:sp>
      <p:sp>
        <p:nvSpPr>
          <p:cNvPr id="59395" name="Rectangle 3"/>
          <p:cNvSpPr>
            <a:spLocks noGrp="1" noChangeArrowheads="1"/>
          </p:cNvSpPr>
          <p:nvPr>
            <p:ph type="body" idx="1"/>
          </p:nvPr>
        </p:nvSpPr>
        <p:spPr>
          <a:xfrm>
            <a:off x="685800" y="1752600"/>
            <a:ext cx="7772400" cy="4572000"/>
          </a:xfrm>
          <a:noFill/>
        </p:spPr>
        <p:txBody>
          <a:bodyPr lIns="90488" tIns="44450" rIns="90488" bIns="44450"/>
          <a:lstStyle/>
          <a:p>
            <a:pPr eaLnBrk="1" hangingPunct="1"/>
            <a:r>
              <a:rPr lang="en-US" altLang="en-US" smtClean="0"/>
              <a:t>Structurally sound</a:t>
            </a:r>
          </a:p>
          <a:p>
            <a:pPr eaLnBrk="1" hangingPunct="1"/>
            <a:r>
              <a:rPr lang="en-US" altLang="en-US" smtClean="0"/>
              <a:t>Patched and cured</a:t>
            </a:r>
          </a:p>
          <a:p>
            <a:pPr eaLnBrk="1" hangingPunct="1"/>
            <a:r>
              <a:rPr lang="en-US" altLang="en-US" smtClean="0"/>
              <a:t>Clean surface with no loose fragments</a:t>
            </a:r>
          </a:p>
          <a:p>
            <a:pPr eaLnBrk="1" hangingPunct="1"/>
            <a:r>
              <a:rPr lang="en-US" altLang="en-US" smtClean="0"/>
              <a:t>Dry surface</a:t>
            </a:r>
          </a:p>
          <a:p>
            <a:pPr eaLnBrk="1" hangingPunct="1"/>
            <a:r>
              <a:rPr lang="en-US" altLang="en-US" smtClean="0"/>
              <a:t>Pavement temperature &gt; 70</a:t>
            </a:r>
            <a:r>
              <a:rPr lang="en-US" altLang="en-US" baseline="30000" smtClean="0"/>
              <a:t>o</a:t>
            </a:r>
            <a:r>
              <a:rPr lang="en-US" altLang="en-US" smtClean="0"/>
              <a:t>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395">
                                            <p:txEl>
                                              <p:pRg st="1" end="1"/>
                                            </p:txEl>
                                          </p:spTgt>
                                        </p:tgtEl>
                                        <p:attrNameLst>
                                          <p:attrName>style.visibility</p:attrName>
                                        </p:attrNameLst>
                                      </p:cBhvr>
                                      <p:to>
                                        <p:strVal val="visible"/>
                                      </p:to>
                                    </p:set>
                                    <p:anim calcmode="lin" valueType="num">
                                      <p:cBhvr additive="base">
                                        <p:cTn id="13" dur="500" fill="hold"/>
                                        <p:tgtEl>
                                          <p:spTgt spid="593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3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395">
                                            <p:txEl>
                                              <p:pRg st="2" end="2"/>
                                            </p:txEl>
                                          </p:spTgt>
                                        </p:tgtEl>
                                        <p:attrNameLst>
                                          <p:attrName>style.visibility</p:attrName>
                                        </p:attrNameLst>
                                      </p:cBhvr>
                                      <p:to>
                                        <p:strVal val="visible"/>
                                      </p:to>
                                    </p:set>
                                    <p:anim calcmode="lin" valueType="num">
                                      <p:cBhvr additive="base">
                                        <p:cTn id="19" dur="500" fill="hold"/>
                                        <p:tgtEl>
                                          <p:spTgt spid="593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3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395">
                                            <p:txEl>
                                              <p:pRg st="3" end="3"/>
                                            </p:txEl>
                                          </p:spTgt>
                                        </p:tgtEl>
                                        <p:attrNameLst>
                                          <p:attrName>style.visibility</p:attrName>
                                        </p:attrNameLst>
                                      </p:cBhvr>
                                      <p:to>
                                        <p:strVal val="visible"/>
                                      </p:to>
                                    </p:set>
                                    <p:anim calcmode="lin" valueType="num">
                                      <p:cBhvr additive="base">
                                        <p:cTn id="25" dur="500" fill="hold"/>
                                        <p:tgtEl>
                                          <p:spTgt spid="593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3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9395">
                                            <p:txEl>
                                              <p:pRg st="4" end="4"/>
                                            </p:txEl>
                                          </p:spTgt>
                                        </p:tgtEl>
                                        <p:attrNameLst>
                                          <p:attrName>style.visibility</p:attrName>
                                        </p:attrNameLst>
                                      </p:cBhvr>
                                      <p:to>
                                        <p:strVal val="visible"/>
                                      </p:to>
                                    </p:set>
                                    <p:anim calcmode="lin" valueType="num">
                                      <p:cBhvr additive="base">
                                        <p:cTn id="31" dur="500" fill="hold"/>
                                        <p:tgtEl>
                                          <p:spTgt spid="5939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939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ChangeArrowheads="1"/>
          </p:cNvSpPr>
          <p:nvPr/>
        </p:nvSpPr>
        <p:spPr bwMode="auto">
          <a:xfrm>
            <a:off x="533400" y="152400"/>
            <a:ext cx="8081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latin typeface="Comic Sans MS" panose="030F0702030302020204" pitchFamily="66" charset="0"/>
              </a:rPr>
              <a:t>Micro-Surfacing on Chip Seal</a:t>
            </a:r>
          </a:p>
        </p:txBody>
      </p:sp>
      <p:pic>
        <p:nvPicPr>
          <p:cNvPr id="10035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28950"/>
            <a:ext cx="47434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1004888"/>
            <a:ext cx="5000625"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55064" cy="6858000"/>
          </a:xfrm>
          <a:prstGeom prst="rect">
            <a:avLst/>
          </a:prstGeom>
        </p:spPr>
      </p:pic>
    </p:spTree>
    <p:extLst>
      <p:ext uri="{BB962C8B-B14F-4D97-AF65-F5344CB8AC3E}">
        <p14:creationId xmlns:p14="http://schemas.microsoft.com/office/powerpoint/2010/main" val="32680483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1E"/>
            </a:gs>
            <a:gs pos="100000">
              <a:schemeClr val="bg1"/>
            </a:gs>
          </a:gsLst>
          <a:lin ang="189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noFill/>
        </p:spPr>
        <p:txBody>
          <a:bodyPr lIns="90488" tIns="44450" rIns="90488" bIns="44450" anchor="b"/>
          <a:lstStyle/>
          <a:p>
            <a:pPr eaLnBrk="1" hangingPunct="1"/>
            <a:r>
              <a:rPr lang="en-US" altLang="en-US" smtClean="0"/>
              <a:t>Properties of Cape Seal</a:t>
            </a:r>
          </a:p>
        </p:txBody>
      </p:sp>
      <p:sp>
        <p:nvSpPr>
          <p:cNvPr id="180227" name="Rectangle 3"/>
          <p:cNvSpPr>
            <a:spLocks noGrp="1" noChangeArrowheads="1"/>
          </p:cNvSpPr>
          <p:nvPr>
            <p:ph type="body" idx="1"/>
          </p:nvPr>
        </p:nvSpPr>
        <p:spPr>
          <a:xfrm>
            <a:off x="685800" y="1676400"/>
            <a:ext cx="7772400" cy="4572000"/>
          </a:xfrm>
          <a:noFill/>
        </p:spPr>
        <p:txBody>
          <a:bodyPr lIns="90488" tIns="44450" rIns="90488" bIns="44450"/>
          <a:lstStyle/>
          <a:p>
            <a:pPr eaLnBrk="1" hangingPunct="1"/>
            <a:r>
              <a:rPr lang="en-US" altLang="en-US" smtClean="0"/>
              <a:t>Dense surface with improved skid resistance and a relatively long service life</a:t>
            </a:r>
          </a:p>
          <a:p>
            <a:pPr eaLnBrk="1" hangingPunct="1"/>
            <a:r>
              <a:rPr lang="en-US" altLang="en-US" smtClean="0"/>
              <a:t>No loose cover stones</a:t>
            </a:r>
          </a:p>
          <a:p>
            <a:pPr eaLnBrk="1" hangingPunct="1"/>
            <a:r>
              <a:rPr lang="en-US" altLang="en-US" smtClean="0"/>
              <a:t>More suited for high traffic volume roads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0227">
                                            <p:txEl>
                                              <p:pRg st="0" end="0"/>
                                            </p:txEl>
                                          </p:spTgt>
                                        </p:tgtEl>
                                        <p:attrNameLst>
                                          <p:attrName>style.visibility</p:attrName>
                                        </p:attrNameLst>
                                      </p:cBhvr>
                                      <p:to>
                                        <p:strVal val="visible"/>
                                      </p:to>
                                    </p:set>
                                    <p:anim calcmode="lin" valueType="num">
                                      <p:cBhvr additive="base">
                                        <p:cTn id="7" dur="500" fill="hold"/>
                                        <p:tgtEl>
                                          <p:spTgt spid="1802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0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0227">
                                            <p:txEl>
                                              <p:pRg st="1" end="1"/>
                                            </p:txEl>
                                          </p:spTgt>
                                        </p:tgtEl>
                                        <p:attrNameLst>
                                          <p:attrName>style.visibility</p:attrName>
                                        </p:attrNameLst>
                                      </p:cBhvr>
                                      <p:to>
                                        <p:strVal val="visible"/>
                                      </p:to>
                                    </p:set>
                                    <p:anim calcmode="lin" valueType="num">
                                      <p:cBhvr additive="base">
                                        <p:cTn id="13" dur="500" fill="hold"/>
                                        <p:tgtEl>
                                          <p:spTgt spid="1802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0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0227">
                                            <p:txEl>
                                              <p:pRg st="2" end="2"/>
                                            </p:txEl>
                                          </p:spTgt>
                                        </p:tgtEl>
                                        <p:attrNameLst>
                                          <p:attrName>style.visibility</p:attrName>
                                        </p:attrNameLst>
                                      </p:cBhvr>
                                      <p:to>
                                        <p:strVal val="visible"/>
                                      </p:to>
                                    </p:set>
                                    <p:anim calcmode="lin" valueType="num">
                                      <p:cBhvr additive="base">
                                        <p:cTn id="19" dur="500" fill="hold"/>
                                        <p:tgtEl>
                                          <p:spTgt spid="1802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022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7"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1E"/>
            </a:gs>
            <a:gs pos="100000">
              <a:schemeClr val="bg1"/>
            </a:gs>
          </a:gsLst>
          <a:lin ang="18900000" scaled="1"/>
        </a:gra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533400" y="533400"/>
            <a:ext cx="8310563" cy="914400"/>
          </a:xfrm>
          <a:noFill/>
        </p:spPr>
        <p:txBody>
          <a:bodyPr lIns="90488" tIns="44450" rIns="90488" bIns="44450" anchor="b"/>
          <a:lstStyle/>
          <a:p>
            <a:pPr eaLnBrk="1" hangingPunct="1"/>
            <a:r>
              <a:rPr lang="en-US" altLang="en-US" smtClean="0"/>
              <a:t>Cape Seal Considerations</a:t>
            </a:r>
          </a:p>
        </p:txBody>
      </p:sp>
      <p:sp>
        <p:nvSpPr>
          <p:cNvPr id="182275" name="Rectangle 3"/>
          <p:cNvSpPr>
            <a:spLocks noGrp="1" noChangeArrowheads="1"/>
          </p:cNvSpPr>
          <p:nvPr>
            <p:ph type="body" idx="1"/>
          </p:nvPr>
        </p:nvSpPr>
        <p:spPr>
          <a:xfrm>
            <a:off x="381000" y="2057400"/>
            <a:ext cx="8458200" cy="4114800"/>
          </a:xfrm>
          <a:noFill/>
        </p:spPr>
        <p:txBody>
          <a:bodyPr lIns="90488" tIns="44450" rIns="90488" bIns="44450"/>
          <a:lstStyle/>
          <a:p>
            <a:pPr eaLnBrk="1" hangingPunct="1">
              <a:lnSpc>
                <a:spcPct val="90000"/>
              </a:lnSpc>
            </a:pPr>
            <a:r>
              <a:rPr lang="en-US" altLang="en-US" smtClean="0"/>
              <a:t>Apply single chip seal</a:t>
            </a:r>
          </a:p>
          <a:p>
            <a:pPr eaLnBrk="1" hangingPunct="1">
              <a:lnSpc>
                <a:spcPct val="90000"/>
              </a:lnSpc>
            </a:pPr>
            <a:r>
              <a:rPr lang="en-US" altLang="en-US" smtClean="0"/>
              <a:t>Cure for 4 - 10 days</a:t>
            </a:r>
          </a:p>
          <a:p>
            <a:pPr eaLnBrk="1" hangingPunct="1">
              <a:lnSpc>
                <a:spcPct val="90000"/>
              </a:lnSpc>
            </a:pPr>
            <a:r>
              <a:rPr lang="en-US" altLang="en-US" smtClean="0"/>
              <a:t>Broom regularly</a:t>
            </a:r>
          </a:p>
          <a:p>
            <a:pPr eaLnBrk="1" hangingPunct="1">
              <a:lnSpc>
                <a:spcPct val="90000"/>
              </a:lnSpc>
            </a:pPr>
            <a:r>
              <a:rPr lang="en-US" altLang="en-US" smtClean="0"/>
              <a:t>Apply slurry seal or microsurfacing</a:t>
            </a:r>
          </a:p>
          <a:p>
            <a:pPr eaLnBrk="1" hangingPunct="1">
              <a:lnSpc>
                <a:spcPct val="90000"/>
              </a:lnSpc>
            </a:pPr>
            <a:r>
              <a:rPr lang="en-US" altLang="en-US" smtClean="0"/>
              <a:t>Cure for 2 -12 hr depending on temperature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2275">
                                            <p:txEl>
                                              <p:pRg st="0" end="0"/>
                                            </p:txEl>
                                          </p:spTgt>
                                        </p:tgtEl>
                                        <p:attrNameLst>
                                          <p:attrName>style.visibility</p:attrName>
                                        </p:attrNameLst>
                                      </p:cBhvr>
                                      <p:to>
                                        <p:strVal val="visible"/>
                                      </p:to>
                                    </p:set>
                                    <p:anim calcmode="lin" valueType="num">
                                      <p:cBhvr additive="base">
                                        <p:cTn id="7" dur="500" fill="hold"/>
                                        <p:tgtEl>
                                          <p:spTgt spid="1822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22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2275">
                                            <p:txEl>
                                              <p:pRg st="1" end="1"/>
                                            </p:txEl>
                                          </p:spTgt>
                                        </p:tgtEl>
                                        <p:attrNameLst>
                                          <p:attrName>style.visibility</p:attrName>
                                        </p:attrNameLst>
                                      </p:cBhvr>
                                      <p:to>
                                        <p:strVal val="visible"/>
                                      </p:to>
                                    </p:set>
                                    <p:anim calcmode="lin" valueType="num">
                                      <p:cBhvr additive="base">
                                        <p:cTn id="13" dur="500" fill="hold"/>
                                        <p:tgtEl>
                                          <p:spTgt spid="1822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22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2275">
                                            <p:txEl>
                                              <p:pRg st="2" end="2"/>
                                            </p:txEl>
                                          </p:spTgt>
                                        </p:tgtEl>
                                        <p:attrNameLst>
                                          <p:attrName>style.visibility</p:attrName>
                                        </p:attrNameLst>
                                      </p:cBhvr>
                                      <p:to>
                                        <p:strVal val="visible"/>
                                      </p:to>
                                    </p:set>
                                    <p:anim calcmode="lin" valueType="num">
                                      <p:cBhvr additive="base">
                                        <p:cTn id="19" dur="500" fill="hold"/>
                                        <p:tgtEl>
                                          <p:spTgt spid="1822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22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2275">
                                            <p:txEl>
                                              <p:pRg st="3" end="3"/>
                                            </p:txEl>
                                          </p:spTgt>
                                        </p:tgtEl>
                                        <p:attrNameLst>
                                          <p:attrName>style.visibility</p:attrName>
                                        </p:attrNameLst>
                                      </p:cBhvr>
                                      <p:to>
                                        <p:strVal val="visible"/>
                                      </p:to>
                                    </p:set>
                                    <p:anim calcmode="lin" valueType="num">
                                      <p:cBhvr additive="base">
                                        <p:cTn id="25" dur="500" fill="hold"/>
                                        <p:tgtEl>
                                          <p:spTgt spid="1822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22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82275">
                                            <p:txEl>
                                              <p:pRg st="4" end="4"/>
                                            </p:txEl>
                                          </p:spTgt>
                                        </p:tgtEl>
                                        <p:attrNameLst>
                                          <p:attrName>style.visibility</p:attrName>
                                        </p:attrNameLst>
                                      </p:cBhvr>
                                      <p:to>
                                        <p:strVal val="visible"/>
                                      </p:to>
                                    </p:set>
                                    <p:anim calcmode="lin" valueType="num">
                                      <p:cBhvr additive="base">
                                        <p:cTn id="31" dur="500" fill="hold"/>
                                        <p:tgtEl>
                                          <p:spTgt spid="18227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8227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noFill/>
        </p:spPr>
        <p:txBody>
          <a:bodyPr lIns="90488" tIns="44450" rIns="90488" bIns="44450" anchor="b"/>
          <a:lstStyle/>
          <a:p>
            <a:pPr eaLnBrk="1" hangingPunct="1"/>
            <a:r>
              <a:rPr lang="en-US" altLang="en-US" smtClean="0"/>
              <a:t>Binder Selection</a:t>
            </a:r>
          </a:p>
        </p:txBody>
      </p:sp>
      <p:sp>
        <p:nvSpPr>
          <p:cNvPr id="61443" name="Rectangle 3"/>
          <p:cNvSpPr>
            <a:spLocks noGrp="1" noChangeArrowheads="1"/>
          </p:cNvSpPr>
          <p:nvPr>
            <p:ph type="body" idx="1"/>
          </p:nvPr>
        </p:nvSpPr>
        <p:spPr>
          <a:noFill/>
        </p:spPr>
        <p:txBody>
          <a:bodyPr lIns="90488" tIns="44450" rIns="90488" bIns="44450"/>
          <a:lstStyle/>
          <a:p>
            <a:pPr eaLnBrk="1" hangingPunct="1"/>
            <a:r>
              <a:rPr lang="en-US" altLang="en-US" smtClean="0"/>
              <a:t>Rapid set emulsion, asphalt cement, or cutback</a:t>
            </a:r>
          </a:p>
          <a:p>
            <a:pPr eaLnBrk="1" hangingPunct="1"/>
            <a:r>
              <a:rPr lang="en-US" altLang="en-US" smtClean="0"/>
              <a:t>Emulsion is preferred:</a:t>
            </a:r>
          </a:p>
          <a:p>
            <a:pPr lvl="1" eaLnBrk="1" hangingPunct="1"/>
            <a:r>
              <a:rPr lang="en-US" altLang="en-US" smtClean="0"/>
              <a:t>Used with damp aggregates</a:t>
            </a:r>
          </a:p>
          <a:p>
            <a:pPr lvl="1" eaLnBrk="1" hangingPunct="1"/>
            <a:r>
              <a:rPr lang="en-US" altLang="en-US" smtClean="0"/>
              <a:t>Environmental reasons</a:t>
            </a:r>
          </a:p>
          <a:p>
            <a:pPr lvl="1" eaLnBrk="1" hangingPunct="1"/>
            <a:r>
              <a:rPr lang="en-US" altLang="en-US" smtClean="0"/>
              <a:t>Cost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calcmode="lin" valueType="num">
                                      <p:cBhvr additive="base">
                                        <p:cTn id="7" dur="500" fill="hold"/>
                                        <p:tgtEl>
                                          <p:spTgt spid="614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443">
                                            <p:txEl>
                                              <p:pRg st="1" end="1"/>
                                            </p:txEl>
                                          </p:spTgt>
                                        </p:tgtEl>
                                        <p:attrNameLst>
                                          <p:attrName>style.visibility</p:attrName>
                                        </p:attrNameLst>
                                      </p:cBhvr>
                                      <p:to>
                                        <p:strVal val="visible"/>
                                      </p:to>
                                    </p:set>
                                    <p:anim calcmode="lin" valueType="num">
                                      <p:cBhvr additive="base">
                                        <p:cTn id="13" dur="500" fill="hold"/>
                                        <p:tgtEl>
                                          <p:spTgt spid="614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144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 calcmode="lin" valueType="num">
                                      <p:cBhvr additive="base">
                                        <p:cTn id="17" dur="500" fill="hold"/>
                                        <p:tgtEl>
                                          <p:spTgt spid="6144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144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1443">
                                            <p:txEl>
                                              <p:pRg st="3" end="3"/>
                                            </p:txEl>
                                          </p:spTgt>
                                        </p:tgtEl>
                                        <p:attrNameLst>
                                          <p:attrName>style.visibility</p:attrName>
                                        </p:attrNameLst>
                                      </p:cBhvr>
                                      <p:to>
                                        <p:strVal val="visible"/>
                                      </p:to>
                                    </p:set>
                                    <p:anim calcmode="lin" valueType="num">
                                      <p:cBhvr additive="base">
                                        <p:cTn id="21" dur="500" fill="hold"/>
                                        <p:tgtEl>
                                          <p:spTgt spid="6144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144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1443">
                                            <p:txEl>
                                              <p:pRg st="4" end="4"/>
                                            </p:txEl>
                                          </p:spTgt>
                                        </p:tgtEl>
                                        <p:attrNameLst>
                                          <p:attrName>style.visibility</p:attrName>
                                        </p:attrNameLst>
                                      </p:cBhvr>
                                      <p:to>
                                        <p:strVal val="visible"/>
                                      </p:to>
                                    </p:set>
                                    <p:anim calcmode="lin" valueType="num">
                                      <p:cBhvr additive="base">
                                        <p:cTn id="25" dur="500" fill="hold"/>
                                        <p:tgtEl>
                                          <p:spTgt spid="6144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144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noFill/>
        </p:spPr>
        <p:txBody>
          <a:bodyPr lIns="90488" tIns="44450" rIns="90488" bIns="44450" anchor="b"/>
          <a:lstStyle/>
          <a:p>
            <a:pPr eaLnBrk="1" hangingPunct="1"/>
            <a:r>
              <a:rPr lang="en-US" altLang="en-US" smtClean="0"/>
              <a:t>Aggregates for Chip Seals</a:t>
            </a:r>
          </a:p>
        </p:txBody>
      </p:sp>
      <p:sp>
        <p:nvSpPr>
          <p:cNvPr id="63491" name="Rectangle 3"/>
          <p:cNvSpPr>
            <a:spLocks noGrp="1" noChangeArrowheads="1"/>
          </p:cNvSpPr>
          <p:nvPr>
            <p:ph type="body" idx="1"/>
          </p:nvPr>
        </p:nvSpPr>
        <p:spPr>
          <a:xfrm>
            <a:off x="838200" y="1828800"/>
            <a:ext cx="8077200" cy="4114800"/>
          </a:xfrm>
          <a:noFill/>
        </p:spPr>
        <p:txBody>
          <a:bodyPr lIns="90488" tIns="44450" rIns="90488" bIns="44450"/>
          <a:lstStyle/>
          <a:p>
            <a:pPr eaLnBrk="1" hangingPunct="1"/>
            <a:r>
              <a:rPr lang="en-US" altLang="en-US" smtClean="0"/>
              <a:t>One-sized aggregates (3/8 in.)</a:t>
            </a:r>
          </a:p>
          <a:p>
            <a:pPr eaLnBrk="1" hangingPunct="1"/>
            <a:r>
              <a:rPr lang="en-US" altLang="en-US" smtClean="0"/>
              <a:t>Cubic particle shape</a:t>
            </a:r>
          </a:p>
          <a:p>
            <a:pPr eaLnBrk="1" hangingPunct="1"/>
            <a:r>
              <a:rPr lang="en-US" altLang="en-US" smtClean="0"/>
              <a:t>Resistant to abrasion and degradation</a:t>
            </a:r>
          </a:p>
          <a:p>
            <a:pPr eaLnBrk="1" hangingPunct="1"/>
            <a:r>
              <a:rPr lang="en-US" altLang="en-US" smtClean="0"/>
              <a:t>Several states use precoated chips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additive="base">
                                        <p:cTn id="7" dur="500" fill="hold"/>
                                        <p:tgtEl>
                                          <p:spTgt spid="634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34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3491">
                                            <p:txEl>
                                              <p:pRg st="1" end="1"/>
                                            </p:txEl>
                                          </p:spTgt>
                                        </p:tgtEl>
                                        <p:attrNameLst>
                                          <p:attrName>style.visibility</p:attrName>
                                        </p:attrNameLst>
                                      </p:cBhvr>
                                      <p:to>
                                        <p:strVal val="visible"/>
                                      </p:to>
                                    </p:set>
                                    <p:anim calcmode="lin" valueType="num">
                                      <p:cBhvr additive="base">
                                        <p:cTn id="13" dur="500" fill="hold"/>
                                        <p:tgtEl>
                                          <p:spTgt spid="634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34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3491">
                                            <p:txEl>
                                              <p:pRg st="2" end="2"/>
                                            </p:txEl>
                                          </p:spTgt>
                                        </p:tgtEl>
                                        <p:attrNameLst>
                                          <p:attrName>style.visibility</p:attrName>
                                        </p:attrNameLst>
                                      </p:cBhvr>
                                      <p:to>
                                        <p:strVal val="visible"/>
                                      </p:to>
                                    </p:set>
                                    <p:anim calcmode="lin" valueType="num">
                                      <p:cBhvr additive="base">
                                        <p:cTn id="19" dur="500" fill="hold"/>
                                        <p:tgtEl>
                                          <p:spTgt spid="634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34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3491">
                                            <p:txEl>
                                              <p:pRg st="3" end="3"/>
                                            </p:txEl>
                                          </p:spTgt>
                                        </p:tgtEl>
                                        <p:attrNameLst>
                                          <p:attrName>style.visibility</p:attrName>
                                        </p:attrNameLst>
                                      </p:cBhvr>
                                      <p:to>
                                        <p:strVal val="visible"/>
                                      </p:to>
                                    </p:set>
                                    <p:anim calcmode="lin" valueType="num">
                                      <p:cBhvr additive="base">
                                        <p:cTn id="25" dur="500" fill="hold"/>
                                        <p:tgtEl>
                                          <p:spTgt spid="6349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349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00001E"/>
            </a:gs>
          </a:gsLst>
          <a:lin ang="2700000" scaled="1"/>
        </a:gra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74650" y="152400"/>
            <a:ext cx="8534400" cy="914400"/>
          </a:xfrm>
          <a:noFill/>
        </p:spPr>
        <p:txBody>
          <a:bodyPr lIns="90488" tIns="44450" rIns="90488" bIns="44450" anchor="b"/>
          <a:lstStyle/>
          <a:p>
            <a:pPr eaLnBrk="1" hangingPunct="1"/>
            <a:r>
              <a:rPr lang="en-US" altLang="en-US" smtClean="0"/>
              <a:t>Application Rate</a:t>
            </a:r>
          </a:p>
        </p:txBody>
      </p:sp>
      <p:sp>
        <p:nvSpPr>
          <p:cNvPr id="67587" name="Rectangle 3"/>
          <p:cNvSpPr>
            <a:spLocks noGrp="1" noChangeArrowheads="1"/>
          </p:cNvSpPr>
          <p:nvPr>
            <p:ph type="body" idx="1"/>
          </p:nvPr>
        </p:nvSpPr>
        <p:spPr>
          <a:xfrm>
            <a:off x="685800" y="1357313"/>
            <a:ext cx="7772400" cy="4572000"/>
          </a:xfrm>
          <a:noFill/>
        </p:spPr>
        <p:txBody>
          <a:bodyPr lIns="90488" tIns="44450" rIns="90488" bIns="44450"/>
          <a:lstStyle/>
          <a:p>
            <a:pPr eaLnBrk="1" hangingPunct="1">
              <a:lnSpc>
                <a:spcPct val="110000"/>
              </a:lnSpc>
            </a:pPr>
            <a:r>
              <a:rPr lang="en-US" altLang="en-US" sz="4200" smtClean="0"/>
              <a:t>Enough asphalt to hold aggregate, but not so much that it will bleed</a:t>
            </a:r>
          </a:p>
          <a:p>
            <a:pPr eaLnBrk="1" hangingPunct="1">
              <a:lnSpc>
                <a:spcPct val="110000"/>
              </a:lnSpc>
            </a:pPr>
            <a:r>
              <a:rPr lang="en-US" altLang="en-US" sz="4200" smtClean="0"/>
              <a:t>Typical application rates</a:t>
            </a:r>
          </a:p>
          <a:p>
            <a:pPr lvl="1" eaLnBrk="1" hangingPunct="1">
              <a:lnSpc>
                <a:spcPct val="120000"/>
              </a:lnSpc>
            </a:pPr>
            <a:r>
              <a:rPr lang="en-US" altLang="en-US" sz="4400" smtClean="0"/>
              <a:t>Binder: 0.3 – 0.4 gal/yd</a:t>
            </a:r>
            <a:r>
              <a:rPr lang="en-US" altLang="en-US" sz="4400" baseline="30000" smtClean="0"/>
              <a:t>2</a:t>
            </a:r>
          </a:p>
          <a:p>
            <a:pPr lvl="1" eaLnBrk="1" hangingPunct="1">
              <a:lnSpc>
                <a:spcPct val="120000"/>
              </a:lnSpc>
            </a:pPr>
            <a:r>
              <a:rPr lang="en-US" altLang="en-US" sz="4400" smtClean="0"/>
              <a:t>Chips: 20 – 25 lb/yd</a:t>
            </a:r>
            <a:r>
              <a:rPr lang="en-US" altLang="en-US" sz="4400" baseline="30000" smtClean="0"/>
              <a:t>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calcmode="lin" valueType="num">
                                      <p:cBhvr additive="base">
                                        <p:cTn id="7" dur="500" fill="hold"/>
                                        <p:tgtEl>
                                          <p:spTgt spid="675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75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7587">
                                            <p:txEl>
                                              <p:pRg st="1" end="1"/>
                                            </p:txEl>
                                          </p:spTgt>
                                        </p:tgtEl>
                                        <p:attrNameLst>
                                          <p:attrName>style.visibility</p:attrName>
                                        </p:attrNameLst>
                                      </p:cBhvr>
                                      <p:to>
                                        <p:strVal val="visible"/>
                                      </p:to>
                                    </p:set>
                                    <p:anim calcmode="lin" valueType="num">
                                      <p:cBhvr additive="base">
                                        <p:cTn id="13" dur="500" fill="hold"/>
                                        <p:tgtEl>
                                          <p:spTgt spid="675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758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autoUpdateAnimBg="0"/>
    </p:bldLst>
  </p:timing>
</p:sld>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Comic Sans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Times New Roman"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Designs\Pulse.pot</Template>
  <TotalTime>432</TotalTime>
  <Pages>363</Pages>
  <Words>3299</Words>
  <Application>Microsoft Office PowerPoint</Application>
  <PresentationFormat>On-screen Show (4:3)</PresentationFormat>
  <Paragraphs>258</Paragraphs>
  <Slides>63</Slides>
  <Notes>39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0" baseType="lpstr">
      <vt:lpstr>Arial</vt:lpstr>
      <vt:lpstr>Comic Sans MS</vt:lpstr>
      <vt:lpstr>Symbol</vt:lpstr>
      <vt:lpstr>Times New Roman</vt:lpstr>
      <vt:lpstr>Wingdings</vt:lpstr>
      <vt:lpstr>Pulse</vt:lpstr>
      <vt:lpstr>Microsoft ClipArt Gallery</vt:lpstr>
      <vt:lpstr>CHIP SEALS</vt:lpstr>
      <vt:lpstr>Chip Seal</vt:lpstr>
      <vt:lpstr>Uses of Chip Seal</vt:lpstr>
      <vt:lpstr>Use in High-Volume Roads</vt:lpstr>
      <vt:lpstr>Considerations for Use</vt:lpstr>
      <vt:lpstr>Conditions for Success</vt:lpstr>
      <vt:lpstr>Binder Selection</vt:lpstr>
      <vt:lpstr>Aggregates for Chip Seals</vt:lpstr>
      <vt:lpstr>Application Rate</vt:lpstr>
      <vt:lpstr>Adjust Rates for:</vt:lpstr>
      <vt:lpstr>Laboratory Tests</vt:lpstr>
      <vt:lpstr>PowerPoint Presentation</vt:lpstr>
      <vt:lpstr>Optimum Configuration</vt:lpstr>
      <vt:lpstr>Optimum Rock Distribution</vt:lpstr>
      <vt:lpstr>Embedment Check</vt:lpstr>
      <vt:lpstr>Preparation &amp; Weather</vt:lpstr>
      <vt:lpstr>PowerPoint Presentation</vt:lpstr>
      <vt:lpstr>Construction Procedure</vt:lpstr>
      <vt:lpstr>PowerPoint Presentation</vt:lpstr>
      <vt:lpstr>PowerPoint Presentation</vt:lpstr>
      <vt:lpstr>PowerPoint Presentation</vt:lpstr>
      <vt:lpstr>PowerPoint Presentation</vt:lpstr>
      <vt:lpstr>PowerPoint Presentation</vt:lpstr>
      <vt:lpstr>PowerPoint Presentation</vt:lpstr>
      <vt:lpstr>Traffic Control</vt:lpstr>
      <vt:lpstr>Inspection &amp; Acceptance</vt:lpstr>
      <vt:lpstr>PowerPoint Presentation</vt:lpstr>
      <vt:lpstr>Nozzle Angle</vt:lpstr>
      <vt:lpstr>PowerPoint Presentation</vt:lpstr>
      <vt:lpstr>Spray Bar Height</vt:lpstr>
      <vt:lpstr>PowerPoint Presentation</vt:lpstr>
      <vt:lpstr>PowerPoint Presentation</vt:lpstr>
      <vt:lpstr>Inspection &amp; Acceptance</vt:lpstr>
      <vt:lpstr>Too Hot Emulsion</vt:lpstr>
      <vt:lpstr>PowerPoint Presentation</vt:lpstr>
      <vt:lpstr>PowerPoint Presentation</vt:lpstr>
      <vt:lpstr>Specifications</vt:lpstr>
      <vt:lpstr>Chip Seal Performance</vt:lpstr>
      <vt:lpstr>Performance (Cont.)</vt:lpstr>
      <vt:lpstr>Chip Seal Problems</vt:lpstr>
      <vt:lpstr>Variations on Chip Seal</vt:lpstr>
      <vt:lpstr>Alternative Binders</vt:lpstr>
      <vt:lpstr>Double Chip Seal</vt:lpstr>
      <vt:lpstr>Double Chip Seal (Cont.)</vt:lpstr>
      <vt:lpstr>First Layer 3/4 in. Chips</vt:lpstr>
      <vt:lpstr>Second Binder Application</vt:lpstr>
      <vt:lpstr>Rolling</vt:lpstr>
      <vt:lpstr>Double Chip Sealed Roadway</vt:lpstr>
      <vt:lpstr>Precoated Chips</vt:lpstr>
      <vt:lpstr>Light-Weight Chip Seal</vt:lpstr>
      <vt:lpstr>Sand Seal</vt:lpstr>
      <vt:lpstr>Scrub Seal</vt:lpstr>
      <vt:lpstr>Scrub Seal</vt:lpstr>
      <vt:lpstr>PowerPoint Presentation</vt:lpstr>
      <vt:lpstr>PowerPoint Presentation</vt:lpstr>
      <vt:lpstr>Uses of Scrub Seal</vt:lpstr>
      <vt:lpstr>Sandwich Seal</vt:lpstr>
      <vt:lpstr>Sandwich Seal Construction</vt:lpstr>
      <vt:lpstr>Cape Seal</vt:lpstr>
      <vt:lpstr>PowerPoint Presentation</vt:lpstr>
      <vt:lpstr>PowerPoint Presentation</vt:lpstr>
      <vt:lpstr>Properties of Cape Seal</vt:lpstr>
      <vt:lpstr>Cape Seal Considerations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PREVENTIVE MAINTENANCE TREATMENT</dc:title>
  <dc:subject/>
  <dc:creator>Michael Mamlouk</dc:creator>
  <cp:keywords/>
  <dc:description/>
  <cp:lastModifiedBy>Michael Mamlouk</cp:lastModifiedBy>
  <cp:revision>80</cp:revision>
  <cp:lastPrinted>1601-01-01T00:00:00Z</cp:lastPrinted>
  <dcterms:created xsi:type="dcterms:W3CDTF">1995-05-10T10:50:22Z</dcterms:created>
  <dcterms:modified xsi:type="dcterms:W3CDTF">2020-02-10T18:18:14Z</dcterms:modified>
</cp:coreProperties>
</file>