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519" r:id="rId2"/>
    <p:sldId id="521" r:id="rId3"/>
    <p:sldId id="524" r:id="rId4"/>
    <p:sldId id="525" r:id="rId5"/>
    <p:sldId id="526" r:id="rId6"/>
    <p:sldId id="527" r:id="rId7"/>
    <p:sldId id="528" r:id="rId8"/>
    <p:sldId id="580" r:id="rId9"/>
    <p:sldId id="564" r:id="rId10"/>
    <p:sldId id="581" r:id="rId11"/>
    <p:sldId id="582" r:id="rId12"/>
    <p:sldId id="533" r:id="rId13"/>
    <p:sldId id="534" r:id="rId14"/>
    <p:sldId id="535" r:id="rId15"/>
    <p:sldId id="536" r:id="rId16"/>
    <p:sldId id="583" r:id="rId17"/>
    <p:sldId id="584" r:id="rId18"/>
    <p:sldId id="540" r:id="rId19"/>
    <p:sldId id="541" r:id="rId20"/>
    <p:sldId id="566" r:id="rId21"/>
    <p:sldId id="565" r:id="rId22"/>
    <p:sldId id="544" r:id="rId23"/>
    <p:sldId id="567" r:id="rId24"/>
    <p:sldId id="568" r:id="rId25"/>
    <p:sldId id="579" r:id="rId26"/>
    <p:sldId id="572" r:id="rId27"/>
    <p:sldId id="570" r:id="rId28"/>
    <p:sldId id="585" r:id="rId29"/>
    <p:sldId id="586" r:id="rId30"/>
    <p:sldId id="574" r:id="rId31"/>
    <p:sldId id="575" r:id="rId32"/>
    <p:sldId id="547" r:id="rId33"/>
    <p:sldId id="555" r:id="rId34"/>
    <p:sldId id="558" r:id="rId35"/>
    <p:sldId id="559" r:id="rId36"/>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ACD4"/>
    <a:srgbClr val="00A2C8"/>
    <a:srgbClr val="00B2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2787"/>
    <p:restoredTop sz="90929"/>
  </p:normalViewPr>
  <p:slideViewPr>
    <p:cSldViewPr>
      <p:cViewPr varScale="1">
        <p:scale>
          <a:sx n="110" d="100"/>
          <a:sy n="110" d="100"/>
        </p:scale>
        <p:origin x="1070" y="7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varScale="1">
      <p:scale>
        <a:sx n="1" d="1"/>
        <a:sy n="1" d="1"/>
      </p:scale>
      <p:origin x="0" y="-53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3" Type="http://schemas.openxmlformats.org/officeDocument/2006/relationships/slide" Target="slides/slide9.xml"/><Relationship Id="rId7" Type="http://schemas.openxmlformats.org/officeDocument/2006/relationships/slide" Target="slides/slide29.xml"/><Relationship Id="rId2" Type="http://schemas.openxmlformats.org/officeDocument/2006/relationships/slide" Target="slides/slide8.xml"/><Relationship Id="rId1" Type="http://schemas.openxmlformats.org/officeDocument/2006/relationships/slide" Target="slides/slide1.xml"/><Relationship Id="rId6" Type="http://schemas.openxmlformats.org/officeDocument/2006/relationships/slide" Target="slides/slide28.xml"/><Relationship Id="rId5" Type="http://schemas.openxmlformats.org/officeDocument/2006/relationships/slide" Target="slides/slide11.xml"/><Relationship Id="rId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274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2667000" y="152400"/>
            <a:ext cx="3733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noProof="0" smtClean="0"/>
              <a:t>Click to edit Master notes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5" name="Rectangle 3"/>
          <p:cNvSpPr>
            <a:spLocks noGrp="1" noRot="1" noChangeAspect="1" noChangeArrowheads="1" noTextEdit="1"/>
          </p:cNvSpPr>
          <p:nvPr>
            <p:ph type="sldImg" idx="2"/>
          </p:nvPr>
        </p:nvSpPr>
        <p:spPr bwMode="auto">
          <a:xfrm>
            <a:off x="6350" y="158750"/>
            <a:ext cx="2578100" cy="158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081866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p:spPr>
        <p:txBody>
          <a:bodyPr/>
          <a:lstStyle/>
          <a:p>
            <a:r>
              <a:rPr lang="en-US" altLang="en-US" smtClean="0"/>
              <a:t>This section of the workshop deals with crack treatment of flexible pavements.</a:t>
            </a:r>
          </a:p>
        </p:txBody>
      </p:sp>
      <p:sp>
        <p:nvSpPr>
          <p:cNvPr id="5123"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166352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r>
              <a:rPr lang="en-US" altLang="en-US" smtClean="0"/>
              <a:t>Chemically cured thermosetting materials are cured by chemical reaction from liquid state to solid state.</a:t>
            </a:r>
          </a:p>
          <a:p>
            <a:r>
              <a:rPr lang="en-US" altLang="en-US" smtClean="0"/>
              <a:t>Self-leveling silicone is one of these sealant materials which is cold-applied and does not require tooling since it is self-leveling.</a:t>
            </a:r>
          </a:p>
        </p:txBody>
      </p:sp>
      <p:sp>
        <p:nvSpPr>
          <p:cNvPr id="29699"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3872732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noFill/>
        </p:spPr>
        <p:txBody>
          <a:bodyPr/>
          <a:lstStyle/>
          <a:p>
            <a:pPr>
              <a:spcAft>
                <a:spcPct val="50000"/>
              </a:spcAft>
            </a:pPr>
            <a:r>
              <a:rPr lang="en-US" altLang="en-US" smtClean="0"/>
              <a:t>Sealant and filer materials can be placed in cracks in numerous configurations.  These configurations are grouped into four categories: a) Flush-fill, b) Reservoir, c) Overband, and d) Combinations or reservoir and overband.</a:t>
            </a:r>
          </a:p>
        </p:txBody>
      </p:sp>
      <p:sp>
        <p:nvSpPr>
          <p:cNvPr id="31747"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251276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p:spPr>
        <p:txBody>
          <a:bodyPr/>
          <a:lstStyle/>
          <a:p>
            <a:r>
              <a:rPr lang="en-US" altLang="en-US" smtClean="0"/>
              <a:t>Crack treatment consists of at least two and up to five steps, depending on the type of treatment (sealing or filling), treatment policy, and available equipment.  These steps are: 1) crack cutting (routing or sawing), 2) crack cleaning and drying, 3) material preparation and application, 4) material finishing/shaping, and 5) blotting.</a:t>
            </a:r>
          </a:p>
        </p:txBody>
      </p:sp>
      <p:sp>
        <p:nvSpPr>
          <p:cNvPr id="35843"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2109531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p:spPr>
        <p:txBody>
          <a:bodyPr/>
          <a:lstStyle/>
          <a:p>
            <a:r>
              <a:rPr lang="en-US" altLang="en-US" smtClean="0"/>
              <a:t>Open cracks should be routed to a width of 10 mm and a depth of 20 mm using either a rotary-impact router or diamond-blade crack saw.  Routing is used to allow the sealant to enter the crack. </a:t>
            </a:r>
          </a:p>
        </p:txBody>
      </p:sp>
      <p:sp>
        <p:nvSpPr>
          <p:cNvPr id="37891"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323041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60463" y="706438"/>
            <a:ext cx="4538662" cy="3403600"/>
          </a:xfrm>
          <a:ln/>
        </p:spPr>
      </p:sp>
      <p:sp>
        <p:nvSpPr>
          <p:cNvPr id="40963" name="Rectangle 3"/>
          <p:cNvSpPr>
            <a:spLocks noGrp="1" noChangeArrowheads="1"/>
          </p:cNvSpPr>
          <p:nvPr>
            <p:ph type="body" idx="1"/>
          </p:nvPr>
        </p:nvSpPr>
        <p:spPr>
          <a:xfrm>
            <a:off x="914400" y="4343400"/>
            <a:ext cx="5029200" cy="4098925"/>
          </a:xfrm>
          <a:noFill/>
        </p:spPr>
        <p:txBody>
          <a:bodyPr/>
          <a:lstStyle/>
          <a:p>
            <a:endParaRPr lang="en-US" altLang="en-US" smtClean="0"/>
          </a:p>
        </p:txBody>
      </p:sp>
    </p:spTree>
    <p:extLst>
      <p:ext uri="{BB962C8B-B14F-4D97-AF65-F5344CB8AC3E}">
        <p14:creationId xmlns:p14="http://schemas.microsoft.com/office/powerpoint/2010/main" val="396538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p:spPr>
        <p:txBody>
          <a:bodyPr/>
          <a:lstStyle/>
          <a:p>
            <a:r>
              <a:rPr lang="en-US" altLang="en-US" smtClean="0"/>
              <a:t>This next step is to clean and dry the crack.  For best results, the crack should be cleaned with a stiff-bristled broom, compressed air, hot airblasting using a heat lance, or sandblasting. </a:t>
            </a:r>
          </a:p>
        </p:txBody>
      </p:sp>
      <p:sp>
        <p:nvSpPr>
          <p:cNvPr id="43011"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37168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60463" y="706438"/>
            <a:ext cx="4538662" cy="3403600"/>
          </a:xfrm>
          <a:ln/>
        </p:spPr>
      </p:sp>
      <p:sp>
        <p:nvSpPr>
          <p:cNvPr id="45059" name="Rectangle 3"/>
          <p:cNvSpPr>
            <a:spLocks noGrp="1" noChangeArrowheads="1"/>
          </p:cNvSpPr>
          <p:nvPr>
            <p:ph type="body" idx="1"/>
          </p:nvPr>
        </p:nvSpPr>
        <p:spPr>
          <a:xfrm>
            <a:off x="914400" y="4343400"/>
            <a:ext cx="5029200" cy="4098925"/>
          </a:xfrm>
          <a:noFill/>
        </p:spPr>
        <p:txBody>
          <a:bodyPr/>
          <a:lstStyle/>
          <a:p>
            <a:endParaRPr lang="en-US" altLang="en-US" smtClean="0"/>
          </a:p>
        </p:txBody>
      </p:sp>
    </p:spTree>
    <p:extLst>
      <p:ext uri="{BB962C8B-B14F-4D97-AF65-F5344CB8AC3E}">
        <p14:creationId xmlns:p14="http://schemas.microsoft.com/office/powerpoint/2010/main" val="257530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60463" y="706438"/>
            <a:ext cx="4538662" cy="3403600"/>
          </a:xfrm>
          <a:ln/>
        </p:spPr>
      </p:sp>
      <p:sp>
        <p:nvSpPr>
          <p:cNvPr id="47107" name="Rectangle 3"/>
          <p:cNvSpPr>
            <a:spLocks noGrp="1" noChangeArrowheads="1"/>
          </p:cNvSpPr>
          <p:nvPr>
            <p:ph type="body" idx="1"/>
          </p:nvPr>
        </p:nvSpPr>
        <p:spPr>
          <a:xfrm>
            <a:off x="914400" y="4343400"/>
            <a:ext cx="5029200" cy="4098925"/>
          </a:xfrm>
          <a:noFill/>
        </p:spPr>
        <p:txBody>
          <a:bodyPr/>
          <a:lstStyle/>
          <a:p>
            <a:endParaRPr lang="en-US" altLang="en-US" smtClean="0"/>
          </a:p>
        </p:txBody>
      </p:sp>
    </p:spTree>
    <p:extLst>
      <p:ext uri="{BB962C8B-B14F-4D97-AF65-F5344CB8AC3E}">
        <p14:creationId xmlns:p14="http://schemas.microsoft.com/office/powerpoint/2010/main" val="3458019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60463" y="706438"/>
            <a:ext cx="4538662" cy="3403600"/>
          </a:xfrm>
          <a:ln/>
        </p:spPr>
      </p:sp>
      <p:sp>
        <p:nvSpPr>
          <p:cNvPr id="50179" name="Rectangle 3"/>
          <p:cNvSpPr>
            <a:spLocks noGrp="1" noChangeArrowheads="1"/>
          </p:cNvSpPr>
          <p:nvPr>
            <p:ph type="body" idx="1"/>
          </p:nvPr>
        </p:nvSpPr>
        <p:spPr>
          <a:xfrm>
            <a:off x="914400" y="4343400"/>
            <a:ext cx="5029200" cy="4098925"/>
          </a:xfrm>
          <a:noFill/>
        </p:spPr>
        <p:txBody>
          <a:bodyPr/>
          <a:lstStyle/>
          <a:p>
            <a:endParaRPr lang="en-US" altLang="en-US" smtClean="0"/>
          </a:p>
        </p:txBody>
      </p:sp>
    </p:spTree>
    <p:extLst>
      <p:ext uri="{BB962C8B-B14F-4D97-AF65-F5344CB8AC3E}">
        <p14:creationId xmlns:p14="http://schemas.microsoft.com/office/powerpoint/2010/main" val="98173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p:spPr>
        <p:txBody>
          <a:bodyPr/>
          <a:lstStyle/>
          <a:p>
            <a:r>
              <a:rPr lang="en-US" altLang="en-US" smtClean="0"/>
              <a:t>Ideally, crack sealing should be conducted shortly after working cracks have developed to an adequate extent and at a time of the year when temperatures are moderately cool (7 to 18</a:t>
            </a:r>
            <a:r>
              <a:rPr lang="en-US" altLang="en-US" baseline="30000" smtClean="0"/>
              <a:t>o</a:t>
            </a:r>
            <a:r>
              <a:rPr lang="en-US" altLang="en-US" smtClean="0"/>
              <a:t>C), such as in the spring or fall.</a:t>
            </a:r>
          </a:p>
        </p:txBody>
      </p:sp>
      <p:sp>
        <p:nvSpPr>
          <p:cNvPr id="57347"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204756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noFill/>
        </p:spPr>
        <p:txBody>
          <a:bodyPr/>
          <a:lstStyle/>
          <a:p>
            <a:pPr>
              <a:spcAft>
                <a:spcPct val="50000"/>
              </a:spcAft>
            </a:pPr>
            <a:r>
              <a:rPr lang="en-US" altLang="en-US" smtClean="0"/>
              <a:t>Crack treatment of flexible pavements is a routine maintenance activity that basically involves cleaning out the cracks which are wide enough to clean, and then filling the clean cracks with a sealant material.  Crack treatment prevents or reduces intrusion of water and incompressible materials.  SHRP projects H-105 and H-106 provided useful information related to crack treatment which is summarized below.</a:t>
            </a:r>
          </a:p>
        </p:txBody>
      </p:sp>
      <p:sp>
        <p:nvSpPr>
          <p:cNvPr id="9219"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48496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p:spPr>
        <p:txBody>
          <a:bodyPr/>
          <a:lstStyle/>
          <a:p>
            <a:pPr>
              <a:spcAft>
                <a:spcPct val="50000"/>
              </a:spcAft>
            </a:pPr>
            <a:r>
              <a:rPr lang="en-US" altLang="en-US" smtClean="0"/>
              <a:t>Traffic should be routed until the sealant material cures.  If the pavement is to be opened to traffic immediately after sealing, the material must be protected against pick-up by tires by dusting the cracks with fine sand, mineral dust or a similar material. </a:t>
            </a:r>
          </a:p>
          <a:p>
            <a:pPr>
              <a:spcAft>
                <a:spcPct val="50000"/>
              </a:spcAft>
            </a:pPr>
            <a:r>
              <a:rPr lang="en-US" altLang="en-US" smtClean="0"/>
              <a:t>It is a good practice for workmen to begin filling operations at the centerline and back towards the edge of the pavement in order to avoid backing into the stream of  traffic.</a:t>
            </a:r>
          </a:p>
        </p:txBody>
      </p:sp>
      <p:sp>
        <p:nvSpPr>
          <p:cNvPr id="59395"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104786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noFill/>
        </p:spPr>
        <p:txBody>
          <a:bodyPr/>
          <a:lstStyle/>
          <a:p>
            <a:r>
              <a:rPr lang="en-US" altLang="en-US" smtClean="0"/>
              <a:t>Crack sealing effectively retards internal and external deterioration and slows down the progress of cupping deformation (depression of pavement profile at the transverse crack).  It was found that rout-and-seal treatment of transverse cracks can extend the serviceability of the pavement by at least four years.</a:t>
            </a:r>
          </a:p>
          <a:p>
            <a:endParaRPr lang="en-US" altLang="en-US" smtClean="0"/>
          </a:p>
        </p:txBody>
      </p:sp>
      <p:sp>
        <p:nvSpPr>
          <p:cNvPr id="65539"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165410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p:spPr>
        <p:txBody>
          <a:bodyPr/>
          <a:lstStyle/>
          <a:p>
            <a:pPr>
              <a:spcAft>
                <a:spcPct val="50000"/>
              </a:spcAft>
            </a:pPr>
            <a:r>
              <a:rPr lang="en-US" altLang="en-US" smtClean="0"/>
              <a:t>Crack sealing is limited to low severity cracks.  High severity cracks such as fatigue cracks are seldom routed and sealed individually because the intensity of the crack patterns usually warrants an area treatment rather than individual crack treatment.  Such treatment may involve removal and replacement, overlay, or seal coat for low severity fatigue cracking.</a:t>
            </a:r>
          </a:p>
          <a:p>
            <a:endParaRPr lang="en-US" altLang="en-US" smtClean="0"/>
          </a:p>
        </p:txBody>
      </p:sp>
      <p:sp>
        <p:nvSpPr>
          <p:cNvPr id="67587"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75002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p:spPr>
        <p:txBody>
          <a:bodyPr/>
          <a:lstStyle/>
          <a:p>
            <a:endParaRPr lang="en-US" altLang="en-US" smtClean="0"/>
          </a:p>
        </p:txBody>
      </p:sp>
      <p:sp>
        <p:nvSpPr>
          <p:cNvPr id="11267"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251261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noFill/>
        </p:spPr>
        <p:txBody>
          <a:bodyPr/>
          <a:lstStyle/>
          <a:p>
            <a:r>
              <a:rPr lang="en-US" altLang="en-US" smtClean="0"/>
              <a:t>Although little distinction has been made in the past between crack sealing and crack filling, it is important to understand the objective of crack treatment so that the most cost-effective and long-lasting treatment is applied.</a:t>
            </a:r>
          </a:p>
          <a:p>
            <a:r>
              <a:rPr lang="en-US" altLang="en-US" i="1" smtClean="0"/>
              <a:t>Crack sealing</a:t>
            </a:r>
            <a:r>
              <a:rPr lang="en-US" altLang="en-US" smtClean="0"/>
              <a:t> is defined as the placement of specialized materials either above or into </a:t>
            </a:r>
            <a:r>
              <a:rPr lang="en-US" altLang="en-US" i="1" smtClean="0"/>
              <a:t>working</a:t>
            </a:r>
            <a:r>
              <a:rPr lang="en-US" altLang="en-US" smtClean="0"/>
              <a:t> cracks using unique configuration to </a:t>
            </a:r>
            <a:r>
              <a:rPr lang="en-US" altLang="en-US" u="sng" smtClean="0"/>
              <a:t>prevent</a:t>
            </a:r>
            <a:r>
              <a:rPr lang="en-US" altLang="en-US" smtClean="0"/>
              <a:t> the intrusion of water and incompressibles into the crack.  </a:t>
            </a:r>
            <a:r>
              <a:rPr lang="en-US" altLang="en-US" i="1" smtClean="0"/>
              <a:t>Crack filling </a:t>
            </a:r>
            <a:r>
              <a:rPr lang="en-US" altLang="en-US" smtClean="0"/>
              <a:t>is the placement of materials into </a:t>
            </a:r>
            <a:r>
              <a:rPr lang="en-US" altLang="en-US" i="1" smtClean="0"/>
              <a:t>nonworking</a:t>
            </a:r>
            <a:r>
              <a:rPr lang="en-US" altLang="en-US" smtClean="0"/>
              <a:t> cracks to substantially </a:t>
            </a:r>
            <a:r>
              <a:rPr lang="en-US" altLang="en-US" u="sng" smtClean="0"/>
              <a:t>reduce</a:t>
            </a:r>
            <a:r>
              <a:rPr lang="en-US" altLang="en-US" smtClean="0"/>
              <a:t> infiltration of water and to reinforce he adjacent pavement.</a:t>
            </a:r>
          </a:p>
        </p:txBody>
      </p:sp>
      <p:sp>
        <p:nvSpPr>
          <p:cNvPr id="13315"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355825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p:spPr>
        <p:txBody>
          <a:bodyPr/>
          <a:lstStyle/>
          <a:p>
            <a:r>
              <a:rPr lang="en-US" altLang="en-US" i="1" smtClean="0"/>
              <a:t>Working</a:t>
            </a:r>
            <a:r>
              <a:rPr lang="en-US" altLang="en-US" smtClean="0"/>
              <a:t> refers to horizontal and/or vertical crack movements greater than or equal to 3 mm, while </a:t>
            </a:r>
            <a:r>
              <a:rPr lang="en-US" altLang="en-US" i="1" smtClean="0"/>
              <a:t>nonworking</a:t>
            </a:r>
            <a:r>
              <a:rPr lang="en-US" altLang="en-US" smtClean="0"/>
              <a:t> refers to movements less than 3 mm.</a:t>
            </a:r>
          </a:p>
        </p:txBody>
      </p:sp>
      <p:sp>
        <p:nvSpPr>
          <p:cNvPr id="15363"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62961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noFill/>
        </p:spPr>
        <p:txBody>
          <a:bodyPr/>
          <a:lstStyle/>
          <a:p>
            <a:r>
              <a:rPr lang="en-US" altLang="en-US" smtClean="0"/>
              <a:t>Generally, crack sealing is more difficult to accomplish than crack filling.  Sealing requires considerably more forethought, greater costs, and the use of specially formulated materials and more sophisticated equipment.</a:t>
            </a:r>
          </a:p>
          <a:p>
            <a:r>
              <a:rPr lang="en-US" altLang="en-US" smtClean="0"/>
              <a:t>Normally, working cracks with limited edge deterioration should be sealed, while nonworking cracks with moderate to no edge deterioration should be filled.</a:t>
            </a:r>
          </a:p>
        </p:txBody>
      </p:sp>
      <p:sp>
        <p:nvSpPr>
          <p:cNvPr id="17411"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138990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noFill/>
        </p:spPr>
        <p:txBody>
          <a:bodyPr/>
          <a:lstStyle/>
          <a:p>
            <a:pPr>
              <a:spcAft>
                <a:spcPct val="50000"/>
              </a:spcAft>
            </a:pPr>
            <a:r>
              <a:rPr lang="en-US" altLang="en-US" smtClean="0"/>
              <a:t>The appropriate type of maintenance for cracked asphalt pavements depends on the density and general condition of the cracks.  If cracks are abundant (i.e., high in density) and do not exhibit high degree of edge deterioration, they may best be treated through chip seals, slurry seals, or a similar treatment.  If cracks are low to moderate in density and have typically progressed to a point of high edge deterioration, then crack repair strategies, such as partial-depth patching or spot patching, may be warranted.  Finally, if cracks are moderate in density and show moderate to no deterioration at the edges, they may be treated effectively through sealing or filling operations.</a:t>
            </a:r>
          </a:p>
        </p:txBody>
      </p:sp>
      <p:sp>
        <p:nvSpPr>
          <p:cNvPr id="19459"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287180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p:spPr>
        <p:txBody>
          <a:bodyPr/>
          <a:lstStyle/>
          <a:p>
            <a:r>
              <a:rPr lang="en-US" altLang="en-US" smtClean="0"/>
              <a:t>Materials for sealing/filling asphalt pavement cracks may be divided into three categories:</a:t>
            </a:r>
          </a:p>
          <a:p>
            <a:r>
              <a:rPr lang="en-US" altLang="en-US" smtClean="0"/>
              <a:t>1. Cold applied thermoplastic materials such as: a) liquid asphalt (emulsion or cutback), and b) polymer-modified liquid asphalt.</a:t>
            </a:r>
          </a:p>
          <a:p>
            <a:r>
              <a:rPr lang="en-US" altLang="en-US" smtClean="0"/>
              <a:t>2. Hot applied thermoplastic materials such as: a) asphalt cement, b) mineral-filled asphalt cement, c) fiberized asphalt , d) asphalt rubber, e) rubberized asphalt, and e) low-modulus rubberized asphalt.</a:t>
            </a:r>
          </a:p>
          <a:p>
            <a:r>
              <a:rPr lang="en-US" altLang="en-US" smtClean="0"/>
              <a:t>3. Chemically cured thermosetting materials</a:t>
            </a:r>
          </a:p>
          <a:p>
            <a:endParaRPr lang="en-US" altLang="en-US" smtClean="0"/>
          </a:p>
        </p:txBody>
      </p:sp>
      <p:sp>
        <p:nvSpPr>
          <p:cNvPr id="25603"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129135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noFill/>
        </p:spPr>
        <p:txBody>
          <a:bodyPr/>
          <a:lstStyle/>
          <a:p>
            <a:r>
              <a:rPr lang="en-US" altLang="en-US" smtClean="0"/>
              <a:t>Asphalt cement, liquid asphalt, mineral-filled asphalt cement, and fiberized asphalt possess little flexibility and are very temperature susceptible.  Therefore, they are limited to use as fillers for nonworking cracks.</a:t>
            </a:r>
          </a:p>
          <a:p>
            <a:r>
              <a:rPr lang="en-US" altLang="en-US" smtClean="0"/>
              <a:t>The addition of rubber polymer improves the flexibility of the asphalt.  The degree of flexibility basically depends on the type and nature of the asphalt, percentage of vulcanized rubber used, and how the rubber is incorporated into the asphalt (i.e., mixed or melted in).  Other additives are often incorporated into the asphalt, either exclusively or along with rubber, to increase resilience.</a:t>
            </a:r>
          </a:p>
        </p:txBody>
      </p:sp>
      <p:sp>
        <p:nvSpPr>
          <p:cNvPr id="27651" name="Rectangle 3"/>
          <p:cNvSpPr>
            <a:spLocks noGrp="1" noRot="1" noChangeAspect="1" noChangeArrowheads="1" noTextEdit="1"/>
          </p:cNvSpPr>
          <p:nvPr>
            <p:ph type="sldImg"/>
          </p:nvPr>
        </p:nvSpPr>
        <p:spPr>
          <a:xfrm>
            <a:off x="236538" y="158750"/>
            <a:ext cx="2117725" cy="1587500"/>
          </a:xfrm>
          <a:ln cap="flat"/>
        </p:spPr>
      </p:sp>
    </p:spTree>
    <p:extLst>
      <p:ext uri="{BB962C8B-B14F-4D97-AF65-F5344CB8AC3E}">
        <p14:creationId xmlns:p14="http://schemas.microsoft.com/office/powerpoint/2010/main" val="212483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9525" y="-20638"/>
            <a:ext cx="9153525" cy="6878638"/>
            <a:chOff x="-6" y="-13"/>
            <a:chExt cx="5766" cy="4333"/>
          </a:xfrm>
        </p:grpSpPr>
        <p:sp>
          <p:nvSpPr>
            <p:cNvPr id="5" name="Rectangle 1027"/>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a:p>
          </p:txBody>
        </p:sp>
        <p:sp>
          <p:nvSpPr>
            <p:cNvPr id="6" name="Freeform 1028"/>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1029"/>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Freeform 1030"/>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Freeform 1031"/>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Freeform 1032"/>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Freeform 1033"/>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1034"/>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1035"/>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772108" name="Rectangle 1036"/>
          <p:cNvSpPr>
            <a:spLocks noGrp="1" noChangeArrowheads="1"/>
          </p:cNvSpPr>
          <p:nvPr>
            <p:ph type="ctrTitle" sz="quarter"/>
          </p:nvPr>
        </p:nvSpPr>
        <p:spPr>
          <a:xfrm>
            <a:off x="685800" y="2057400"/>
            <a:ext cx="7772400" cy="1143000"/>
          </a:xfrm>
        </p:spPr>
        <p:txBody>
          <a:bodyPr/>
          <a:lstStyle>
            <a:lvl1pPr>
              <a:defRPr/>
            </a:lvl1pPr>
          </a:lstStyle>
          <a:p>
            <a:pPr lvl="0"/>
            <a:r>
              <a:rPr lang="en-US" altLang="en-US" noProof="0" smtClean="0"/>
              <a:t>Click to edit Master title style</a:t>
            </a:r>
          </a:p>
        </p:txBody>
      </p:sp>
      <p:sp>
        <p:nvSpPr>
          <p:cNvPr id="772109" name="Rectangle 103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4" name="Rectangle 1038"/>
          <p:cNvSpPr>
            <a:spLocks noGrp="1" noChangeArrowheads="1"/>
          </p:cNvSpPr>
          <p:nvPr>
            <p:ph type="dt" sz="quarter" idx="10"/>
          </p:nvPr>
        </p:nvSpPr>
        <p:spPr/>
        <p:txBody>
          <a:bodyPr/>
          <a:lstStyle>
            <a:lvl1pPr>
              <a:defRPr smtClean="0"/>
            </a:lvl1pPr>
          </a:lstStyle>
          <a:p>
            <a:pPr>
              <a:defRPr/>
            </a:pPr>
            <a:endParaRPr lang="en-US" altLang="en-US"/>
          </a:p>
        </p:txBody>
      </p:sp>
      <p:sp>
        <p:nvSpPr>
          <p:cNvPr id="15" name="Rectangle 1039"/>
          <p:cNvSpPr>
            <a:spLocks noGrp="1" noChangeArrowheads="1"/>
          </p:cNvSpPr>
          <p:nvPr>
            <p:ph type="ftr" sz="quarter" idx="11"/>
          </p:nvPr>
        </p:nvSpPr>
        <p:spPr/>
        <p:txBody>
          <a:bodyPr/>
          <a:lstStyle>
            <a:lvl1pPr>
              <a:defRPr smtClean="0"/>
            </a:lvl1pPr>
          </a:lstStyle>
          <a:p>
            <a:pPr>
              <a:defRPr/>
            </a:pPr>
            <a:endParaRPr lang="en-US" altLang="en-US"/>
          </a:p>
        </p:txBody>
      </p:sp>
      <p:sp>
        <p:nvSpPr>
          <p:cNvPr id="16" name="Rectangle 1040"/>
          <p:cNvSpPr>
            <a:spLocks noGrp="1" noChangeArrowheads="1"/>
          </p:cNvSpPr>
          <p:nvPr>
            <p:ph type="sldNum" sz="quarter" idx="12"/>
          </p:nvPr>
        </p:nvSpPr>
        <p:spPr/>
        <p:txBody>
          <a:bodyPr/>
          <a:lstStyle>
            <a:lvl1pPr>
              <a:defRPr smtClean="0"/>
            </a:lvl1pPr>
          </a:lstStyle>
          <a:p>
            <a:pPr>
              <a:defRPr/>
            </a:pPr>
            <a:fld id="{110160E6-8446-48A0-B998-44DB8DF1A82B}" type="slidenum">
              <a:rPr lang="en-US" altLang="en-US"/>
              <a:pPr>
                <a:defRPr/>
              </a:pPr>
              <a:t>‹#›</a:t>
            </a:fld>
            <a:endParaRPr lang="en-US" altLang="en-US"/>
          </a:p>
        </p:txBody>
      </p:sp>
    </p:spTree>
    <p:extLst>
      <p:ext uri="{BB962C8B-B14F-4D97-AF65-F5344CB8AC3E}">
        <p14:creationId xmlns:p14="http://schemas.microsoft.com/office/powerpoint/2010/main" val="327365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CE287965-5378-4FFC-B069-E677C17B0D44}" type="slidenum">
              <a:rPr lang="en-US" altLang="en-US"/>
              <a:pPr>
                <a:defRPr/>
              </a:pPr>
              <a:t>‹#›</a:t>
            </a:fld>
            <a:endParaRPr lang="en-US" altLang="en-US"/>
          </a:p>
        </p:txBody>
      </p:sp>
    </p:spTree>
    <p:extLst>
      <p:ext uri="{BB962C8B-B14F-4D97-AF65-F5344CB8AC3E}">
        <p14:creationId xmlns:p14="http://schemas.microsoft.com/office/powerpoint/2010/main" val="35969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1526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305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1BE264C8-4390-4081-B6E2-22D76C424638}" type="slidenum">
              <a:rPr lang="en-US" altLang="en-US"/>
              <a:pPr>
                <a:defRPr/>
              </a:pPr>
              <a:t>‹#›</a:t>
            </a:fld>
            <a:endParaRPr lang="en-US" altLang="en-US"/>
          </a:p>
        </p:txBody>
      </p:sp>
    </p:spTree>
    <p:extLst>
      <p:ext uri="{BB962C8B-B14F-4D97-AF65-F5344CB8AC3E}">
        <p14:creationId xmlns:p14="http://schemas.microsoft.com/office/powerpoint/2010/main" val="85474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10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447800"/>
            <a:ext cx="3810000" cy="4648200"/>
          </a:xfrm>
        </p:spPr>
        <p:txBody>
          <a:bodyPr/>
          <a:lstStyle/>
          <a:p>
            <a:pPr lvl="0"/>
            <a:endParaRPr lang="en-US" noProof="0" smtClean="0"/>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926CB312-90C6-43D3-AB22-FDDF1810AF32}" type="slidenum">
              <a:rPr lang="en-US" altLang="en-US"/>
              <a:pPr>
                <a:defRPr/>
              </a:pPr>
              <a:t>‹#›</a:t>
            </a:fld>
            <a:endParaRPr lang="en-US" altLang="en-US"/>
          </a:p>
        </p:txBody>
      </p:sp>
    </p:spTree>
    <p:extLst>
      <p:ext uri="{BB962C8B-B14F-4D97-AF65-F5344CB8AC3E}">
        <p14:creationId xmlns:p14="http://schemas.microsoft.com/office/powerpoint/2010/main" val="71420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09CDD36E-BD5E-4BFB-8A7D-F67B0C3B3F13}" type="slidenum">
              <a:rPr lang="en-US" altLang="en-US"/>
              <a:pPr>
                <a:defRPr/>
              </a:pPr>
              <a:t>‹#›</a:t>
            </a:fld>
            <a:endParaRPr lang="en-US" altLang="en-US"/>
          </a:p>
        </p:txBody>
      </p:sp>
    </p:spTree>
    <p:extLst>
      <p:ext uri="{BB962C8B-B14F-4D97-AF65-F5344CB8AC3E}">
        <p14:creationId xmlns:p14="http://schemas.microsoft.com/office/powerpoint/2010/main" val="216616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6"/>
          <p:cNvSpPr>
            <a:spLocks noGrp="1" noChangeArrowheads="1"/>
          </p:cNvSpPr>
          <p:nvPr>
            <p:ph type="sldNum" sz="quarter" idx="12"/>
          </p:nvPr>
        </p:nvSpPr>
        <p:spPr>
          <a:ln/>
        </p:spPr>
        <p:txBody>
          <a:bodyPr/>
          <a:lstStyle>
            <a:lvl1pPr>
              <a:defRPr/>
            </a:lvl1pPr>
          </a:lstStyle>
          <a:p>
            <a:pPr>
              <a:defRPr/>
            </a:pPr>
            <a:fld id="{F6B0E113-8878-4EEB-BE1F-840B0AF0A26B}" type="slidenum">
              <a:rPr lang="en-US" altLang="en-US"/>
              <a:pPr>
                <a:defRPr/>
              </a:pPr>
              <a:t>‹#›</a:t>
            </a:fld>
            <a:endParaRPr lang="en-US" altLang="en-US"/>
          </a:p>
        </p:txBody>
      </p:sp>
    </p:spTree>
    <p:extLst>
      <p:ext uri="{BB962C8B-B14F-4D97-AF65-F5344CB8AC3E}">
        <p14:creationId xmlns:p14="http://schemas.microsoft.com/office/powerpoint/2010/main" val="219248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5DE672F4-C8A7-4E7E-9034-633463BF4B6C}" type="slidenum">
              <a:rPr lang="en-US" altLang="en-US"/>
              <a:pPr>
                <a:defRPr/>
              </a:pPr>
              <a:t>‹#›</a:t>
            </a:fld>
            <a:endParaRPr lang="en-US" altLang="en-US"/>
          </a:p>
        </p:txBody>
      </p:sp>
    </p:spTree>
    <p:extLst>
      <p:ext uri="{BB962C8B-B14F-4D97-AF65-F5344CB8AC3E}">
        <p14:creationId xmlns:p14="http://schemas.microsoft.com/office/powerpoint/2010/main" val="118649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6"/>
          <p:cNvSpPr>
            <a:spLocks noGrp="1" noChangeArrowheads="1"/>
          </p:cNvSpPr>
          <p:nvPr>
            <p:ph type="sldNum" sz="quarter" idx="12"/>
          </p:nvPr>
        </p:nvSpPr>
        <p:spPr>
          <a:ln/>
        </p:spPr>
        <p:txBody>
          <a:bodyPr/>
          <a:lstStyle>
            <a:lvl1pPr>
              <a:defRPr/>
            </a:lvl1pPr>
          </a:lstStyle>
          <a:p>
            <a:pPr>
              <a:defRPr/>
            </a:pPr>
            <a:fld id="{9A8DFDD1-86EC-41C2-BC48-438750F4A828}" type="slidenum">
              <a:rPr lang="en-US" altLang="en-US"/>
              <a:pPr>
                <a:defRPr/>
              </a:pPr>
              <a:t>‹#›</a:t>
            </a:fld>
            <a:endParaRPr lang="en-US" altLang="en-US"/>
          </a:p>
        </p:txBody>
      </p:sp>
    </p:spTree>
    <p:extLst>
      <p:ext uri="{BB962C8B-B14F-4D97-AF65-F5344CB8AC3E}">
        <p14:creationId xmlns:p14="http://schemas.microsoft.com/office/powerpoint/2010/main" val="31373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6"/>
          <p:cNvSpPr>
            <a:spLocks noGrp="1" noChangeArrowheads="1"/>
          </p:cNvSpPr>
          <p:nvPr>
            <p:ph type="sldNum" sz="quarter" idx="12"/>
          </p:nvPr>
        </p:nvSpPr>
        <p:spPr>
          <a:ln/>
        </p:spPr>
        <p:txBody>
          <a:bodyPr/>
          <a:lstStyle>
            <a:lvl1pPr>
              <a:defRPr/>
            </a:lvl1pPr>
          </a:lstStyle>
          <a:p>
            <a:pPr>
              <a:defRPr/>
            </a:pPr>
            <a:fld id="{065F5F2B-99C5-45FE-98AE-936AA0C85C3B}" type="slidenum">
              <a:rPr lang="en-US" altLang="en-US"/>
              <a:pPr>
                <a:defRPr/>
              </a:pPr>
              <a:t>‹#›</a:t>
            </a:fld>
            <a:endParaRPr lang="en-US" altLang="en-US"/>
          </a:p>
        </p:txBody>
      </p:sp>
    </p:spTree>
    <p:extLst>
      <p:ext uri="{BB962C8B-B14F-4D97-AF65-F5344CB8AC3E}">
        <p14:creationId xmlns:p14="http://schemas.microsoft.com/office/powerpoint/2010/main" val="385250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6"/>
          <p:cNvSpPr>
            <a:spLocks noGrp="1" noChangeArrowheads="1"/>
          </p:cNvSpPr>
          <p:nvPr>
            <p:ph type="sldNum" sz="quarter" idx="12"/>
          </p:nvPr>
        </p:nvSpPr>
        <p:spPr>
          <a:ln/>
        </p:spPr>
        <p:txBody>
          <a:bodyPr/>
          <a:lstStyle>
            <a:lvl1pPr>
              <a:defRPr/>
            </a:lvl1pPr>
          </a:lstStyle>
          <a:p>
            <a:pPr>
              <a:defRPr/>
            </a:pPr>
            <a:fld id="{171376FD-0765-4DB7-8A4B-309B21A2344B}" type="slidenum">
              <a:rPr lang="en-US" altLang="en-US"/>
              <a:pPr>
                <a:defRPr/>
              </a:pPr>
              <a:t>‹#›</a:t>
            </a:fld>
            <a:endParaRPr lang="en-US" altLang="en-US"/>
          </a:p>
        </p:txBody>
      </p:sp>
    </p:spTree>
    <p:extLst>
      <p:ext uri="{BB962C8B-B14F-4D97-AF65-F5344CB8AC3E}">
        <p14:creationId xmlns:p14="http://schemas.microsoft.com/office/powerpoint/2010/main" val="108971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95C9FF3B-7105-40A6-80E2-85DE98582311}" type="slidenum">
              <a:rPr lang="en-US" altLang="en-US"/>
              <a:pPr>
                <a:defRPr/>
              </a:pPr>
              <a:t>‹#›</a:t>
            </a:fld>
            <a:endParaRPr lang="en-US" altLang="en-US"/>
          </a:p>
        </p:txBody>
      </p:sp>
    </p:spTree>
    <p:extLst>
      <p:ext uri="{BB962C8B-B14F-4D97-AF65-F5344CB8AC3E}">
        <p14:creationId xmlns:p14="http://schemas.microsoft.com/office/powerpoint/2010/main" val="414738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6"/>
          <p:cNvSpPr>
            <a:spLocks noGrp="1" noChangeArrowheads="1"/>
          </p:cNvSpPr>
          <p:nvPr>
            <p:ph type="sldNum" sz="quarter" idx="12"/>
          </p:nvPr>
        </p:nvSpPr>
        <p:spPr>
          <a:ln/>
        </p:spPr>
        <p:txBody>
          <a:bodyPr/>
          <a:lstStyle>
            <a:lvl1pPr>
              <a:defRPr/>
            </a:lvl1pPr>
          </a:lstStyle>
          <a:p>
            <a:pPr>
              <a:defRPr/>
            </a:pPr>
            <a:fld id="{392D02C9-7A66-4F41-9D78-28C91B4300A3}" type="slidenum">
              <a:rPr lang="en-US" altLang="en-US"/>
              <a:pPr>
                <a:defRPr/>
              </a:pPr>
              <a:t>‹#›</a:t>
            </a:fld>
            <a:endParaRPr lang="en-US" altLang="en-US"/>
          </a:p>
        </p:txBody>
      </p:sp>
    </p:spTree>
    <p:extLst>
      <p:ext uri="{BB962C8B-B14F-4D97-AF65-F5344CB8AC3E}">
        <p14:creationId xmlns:p14="http://schemas.microsoft.com/office/powerpoint/2010/main" val="420750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9525" y="-20638"/>
            <a:ext cx="9153525" cy="6878638"/>
            <a:chOff x="-6" y="-13"/>
            <a:chExt cx="5766" cy="4333"/>
          </a:xfrm>
        </p:grpSpPr>
        <p:sp>
          <p:nvSpPr>
            <p:cNvPr id="77107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1" hangingPunct="1">
                <a:defRPr/>
              </a:pPr>
              <a:endParaRPr lang="en-US"/>
            </a:p>
          </p:txBody>
        </p:sp>
        <p:sp>
          <p:nvSpPr>
            <p:cNvPr id="1033" name="Freeform 4"/>
            <p:cNvSpPr>
              <a:spLocks/>
            </p:cNvSpPr>
            <p:nvPr/>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5"/>
            <p:cNvSpPr>
              <a:spLocks/>
            </p:cNvSpPr>
            <p:nvPr/>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5" name="Freeform 6"/>
            <p:cNvSpPr>
              <a:spLocks/>
            </p:cNvSpPr>
            <p:nvPr/>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6" name="Freeform 7"/>
            <p:cNvSpPr>
              <a:spLocks/>
            </p:cNvSpPr>
            <p:nvPr/>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7" name="Freeform 8"/>
            <p:cNvSpPr>
              <a:spLocks/>
            </p:cNvSpPr>
            <p:nvPr/>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8" name="Freeform 9"/>
            <p:cNvSpPr>
              <a:spLocks/>
            </p:cNvSpPr>
            <p:nvPr/>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9" name="Freeform 10"/>
            <p:cNvSpPr>
              <a:spLocks/>
            </p:cNvSpPr>
            <p:nvPr/>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0" name="Freeform 11"/>
            <p:cNvSpPr>
              <a:spLocks/>
            </p:cNvSpPr>
            <p:nvPr/>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027" name="Rectangle 12"/>
          <p:cNvSpPr>
            <a:spLocks noGrp="1" noChangeArrowheads="1"/>
          </p:cNvSpPr>
          <p:nvPr>
            <p:ph type="title"/>
          </p:nvPr>
        </p:nvSpPr>
        <p:spPr bwMode="auto">
          <a:xfrm>
            <a:off x="228600" y="381000"/>
            <a:ext cx="861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
          <p:cNvSpPr>
            <a:spLocks noGrp="1" noChangeArrowheads="1"/>
          </p:cNvSpPr>
          <p:nvPr>
            <p:ph type="body" idx="1"/>
          </p:nvPr>
        </p:nvSpPr>
        <p:spPr bwMode="auto">
          <a:xfrm>
            <a:off x="685800" y="14478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1086" name="Rectangle 1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ltLang="en-US"/>
          </a:p>
        </p:txBody>
      </p:sp>
      <p:sp>
        <p:nvSpPr>
          <p:cNvPr id="771087" name="Rectangle 1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a:p>
        </p:txBody>
      </p:sp>
      <p:sp>
        <p:nvSpPr>
          <p:cNvPr id="771088" name="Rectangle 1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7ED07C28-EECC-4633-B08E-90ED6E2FF0C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anose="030F0702030302020204" pitchFamily="66" charset="0"/>
        </a:defRPr>
      </a:lvl2pPr>
      <a:lvl3pPr algn="ctr" rtl="0" eaLnBrk="0" fontAlgn="base" hangingPunct="0">
        <a:spcBef>
          <a:spcPct val="0"/>
        </a:spcBef>
        <a:spcAft>
          <a:spcPct val="0"/>
        </a:spcAft>
        <a:defRPr sz="4400">
          <a:solidFill>
            <a:schemeClr val="tx2"/>
          </a:solidFill>
          <a:latin typeface="Comic Sans MS" panose="030F0702030302020204" pitchFamily="66" charset="0"/>
        </a:defRPr>
      </a:lvl3pPr>
      <a:lvl4pPr algn="ctr" rtl="0" eaLnBrk="0" fontAlgn="base" hangingPunct="0">
        <a:spcBef>
          <a:spcPct val="0"/>
        </a:spcBef>
        <a:spcAft>
          <a:spcPct val="0"/>
        </a:spcAft>
        <a:defRPr sz="4400">
          <a:solidFill>
            <a:schemeClr val="tx2"/>
          </a:solidFill>
          <a:latin typeface="Comic Sans MS" panose="030F0702030302020204" pitchFamily="66" charset="0"/>
        </a:defRPr>
      </a:lvl4pPr>
      <a:lvl5pPr algn="ctr" rtl="0" eaLnBrk="0" fontAlgn="base" hangingPunct="0">
        <a:spcBef>
          <a:spcPct val="0"/>
        </a:spcBef>
        <a:spcAft>
          <a:spcPct val="0"/>
        </a:spcAft>
        <a:defRPr sz="4400">
          <a:solidFill>
            <a:schemeClr val="tx2"/>
          </a:solidFill>
          <a:latin typeface="Comic Sans MS" panose="030F0702030302020204" pitchFamily="66" charset="0"/>
        </a:defRPr>
      </a:lvl5pPr>
      <a:lvl6pPr marL="457200" algn="ctr" rtl="0" fontAlgn="base">
        <a:spcBef>
          <a:spcPct val="0"/>
        </a:spcBef>
        <a:spcAft>
          <a:spcPct val="0"/>
        </a:spcAft>
        <a:defRPr sz="4400">
          <a:solidFill>
            <a:schemeClr val="tx2"/>
          </a:solidFill>
          <a:latin typeface="Comic Sans MS" panose="030F0702030302020204" pitchFamily="66" charset="0"/>
        </a:defRPr>
      </a:lvl6pPr>
      <a:lvl7pPr marL="914400" algn="ctr" rtl="0" fontAlgn="base">
        <a:spcBef>
          <a:spcPct val="0"/>
        </a:spcBef>
        <a:spcAft>
          <a:spcPct val="0"/>
        </a:spcAft>
        <a:defRPr sz="4400">
          <a:solidFill>
            <a:schemeClr val="tx2"/>
          </a:solidFill>
          <a:latin typeface="Comic Sans MS" panose="030F0702030302020204" pitchFamily="66" charset="0"/>
        </a:defRPr>
      </a:lvl7pPr>
      <a:lvl8pPr marL="1371600" algn="ctr" rtl="0" fontAlgn="base">
        <a:spcBef>
          <a:spcPct val="0"/>
        </a:spcBef>
        <a:spcAft>
          <a:spcPct val="0"/>
        </a:spcAft>
        <a:defRPr sz="4400">
          <a:solidFill>
            <a:schemeClr val="tx2"/>
          </a:solidFill>
          <a:latin typeface="Comic Sans MS" panose="030F0702030302020204" pitchFamily="66" charset="0"/>
        </a:defRPr>
      </a:lvl8pPr>
      <a:lvl9pPr marL="1828800" algn="ctr" rtl="0" fontAlgn="base">
        <a:spcBef>
          <a:spcPct val="0"/>
        </a:spcBef>
        <a:spcAft>
          <a:spcPct val="0"/>
        </a:spcAft>
        <a:defRPr sz="44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4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v"/>
        <a:defRPr sz="40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4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4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685800" y="1447800"/>
            <a:ext cx="4191000" cy="464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 typeface="Wingdings" panose="05000000000000000000" pitchFamily="2" charset="2"/>
              <a:buNone/>
            </a:pPr>
            <a:endParaRPr lang="en-US" altLang="en-US" sz="4400" smtClean="0">
              <a:solidFill>
                <a:schemeClr val="tx2"/>
              </a:solidFill>
              <a:latin typeface="Comic Sans MS" panose="030F0702030302020204" pitchFamily="66" charset="0"/>
            </a:endParaRPr>
          </a:p>
          <a:p>
            <a:pPr eaLnBrk="1" hangingPunct="1">
              <a:buFont typeface="Wingdings" panose="05000000000000000000" pitchFamily="2" charset="2"/>
              <a:buNone/>
            </a:pPr>
            <a:r>
              <a:rPr lang="en-US" altLang="en-US" sz="4400" smtClean="0">
                <a:solidFill>
                  <a:schemeClr val="tx2"/>
                </a:solidFill>
                <a:latin typeface="Comic Sans MS" panose="030F0702030302020204" pitchFamily="66" charset="0"/>
              </a:rPr>
              <a:t>CRACK </a:t>
            </a:r>
          </a:p>
          <a:p>
            <a:pPr eaLnBrk="1" hangingPunct="1">
              <a:buFont typeface="Wingdings" panose="05000000000000000000" pitchFamily="2" charset="2"/>
              <a:buNone/>
            </a:pPr>
            <a:r>
              <a:rPr lang="en-US" altLang="en-US" sz="4400" smtClean="0">
                <a:solidFill>
                  <a:schemeClr val="tx2"/>
                </a:solidFill>
                <a:latin typeface="Comic Sans MS" panose="030F0702030302020204" pitchFamily="66" charset="0"/>
              </a:rPr>
              <a:t>TREATMENT</a:t>
            </a:r>
          </a:p>
          <a:p>
            <a:pPr eaLnBrk="1" hangingPunct="1">
              <a:buFont typeface="Wingdings" panose="05000000000000000000" pitchFamily="2" charset="2"/>
              <a:buNone/>
            </a:pPr>
            <a:r>
              <a:rPr lang="en-US" altLang="en-US" sz="4400" smtClean="0">
                <a:solidFill>
                  <a:schemeClr val="tx2"/>
                </a:solidFill>
                <a:latin typeface="Comic Sans MS" panose="030F0702030302020204" pitchFamily="66" charset="0"/>
              </a:rPr>
              <a:t>OF FLEXIBLE</a:t>
            </a:r>
          </a:p>
          <a:p>
            <a:pPr eaLnBrk="1" hangingPunct="1">
              <a:buFont typeface="Wingdings" panose="05000000000000000000" pitchFamily="2" charset="2"/>
              <a:buNone/>
            </a:pPr>
            <a:r>
              <a:rPr lang="en-US" altLang="en-US" sz="4400" smtClean="0">
                <a:solidFill>
                  <a:schemeClr val="tx2"/>
                </a:solidFill>
                <a:latin typeface="Comic Sans MS" panose="030F0702030302020204" pitchFamily="66" charset="0"/>
              </a:rPr>
              <a:t> PAVEMENTS</a:t>
            </a:r>
          </a:p>
        </p:txBody>
      </p:sp>
      <p:graphicFrame>
        <p:nvGraphicFramePr>
          <p:cNvPr id="4099" name="Object 4">
            <a:hlinkClick r:id="" action="ppaction://ole?verb=0"/>
          </p:cNvPr>
          <p:cNvGraphicFramePr>
            <a:graphicFrameLocks noGrp="1"/>
          </p:cNvGraphicFramePr>
          <p:nvPr>
            <p:ph type="clipArt" sz="half" idx="2"/>
          </p:nvPr>
        </p:nvGraphicFramePr>
        <p:xfrm>
          <a:off x="5029200" y="1600200"/>
          <a:ext cx="3421063" cy="4038600"/>
        </p:xfrm>
        <a:graphic>
          <a:graphicData uri="http://schemas.openxmlformats.org/presentationml/2006/ole">
            <mc:AlternateContent xmlns:mc="http://schemas.openxmlformats.org/markup-compatibility/2006">
              <mc:Choice xmlns:v="urn:schemas-microsoft-com:vml" Requires="v">
                <p:oleObj spid="_x0000_s4102" name="Microsoft ClipArt Gallery" r:id="rId4" imgW="3848100" imgH="5478463" progId="MS_ClipArt_Gallery">
                  <p:embed/>
                </p:oleObj>
              </mc:Choice>
              <mc:Fallback>
                <p:oleObj name="Microsoft ClipArt Gallery" r:id="rId4" imgW="3848100" imgH="547846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600200"/>
                        <a:ext cx="34210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0;slide38_6.jpg                                                  0001FF3CIS Lab 9                       B9D05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46225"/>
            <a:ext cx="78486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ChangeArrowheads="1"/>
          </p:cNvSpPr>
          <p:nvPr/>
        </p:nvSpPr>
        <p:spPr bwMode="auto">
          <a:xfrm>
            <a:off x="228600" y="228600"/>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en-US" altLang="en-US" sz="4400">
                <a:solidFill>
                  <a:schemeClr val="tx2"/>
                </a:solidFill>
                <a:latin typeface="Comic Sans MS" panose="030F0702030302020204" pitchFamily="66" charset="0"/>
              </a:rPr>
              <a:t>Low Density, Moderate Edge Deterioration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10;slide39_6.jpg                                                  0001FF3CIS Lab 9                       B9D05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38300"/>
            <a:ext cx="77835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ChangeArrowheads="1"/>
          </p:cNvSpPr>
          <p:nvPr/>
        </p:nvSpPr>
        <p:spPr bwMode="auto">
          <a:xfrm>
            <a:off x="228600" y="228600"/>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en-US" altLang="en-US" sz="4400">
                <a:solidFill>
                  <a:schemeClr val="tx2"/>
                </a:solidFill>
                <a:latin typeface="Comic Sans MS" panose="030F0702030302020204" pitchFamily="66" charset="0"/>
              </a:rPr>
              <a:t>Low Density, Moderate Edge Deterioration (Nonworking)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z="4300" smtClean="0"/>
              <a:t>Sealing/Filling Materials</a:t>
            </a:r>
          </a:p>
        </p:txBody>
      </p:sp>
      <p:sp>
        <p:nvSpPr>
          <p:cNvPr id="565251" name="Rectangle 3"/>
          <p:cNvSpPr>
            <a:spLocks noGrp="1" noChangeArrowheads="1"/>
          </p:cNvSpPr>
          <p:nvPr>
            <p:ph type="body" idx="1"/>
          </p:nvPr>
        </p:nvSpPr>
        <p:spPr>
          <a:xfrm>
            <a:off x="152400" y="1828800"/>
            <a:ext cx="8839200" cy="441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85800" indent="-685800" eaLnBrk="1" hangingPunct="1">
              <a:lnSpc>
                <a:spcPct val="130000"/>
              </a:lnSpc>
            </a:pPr>
            <a:r>
              <a:rPr lang="en-US" altLang="en-US" sz="4400" smtClean="0"/>
              <a:t>Cold applied thermoplastic</a:t>
            </a:r>
          </a:p>
          <a:p>
            <a:pPr marL="685800" indent="-685800" eaLnBrk="1" hangingPunct="1">
              <a:lnSpc>
                <a:spcPct val="130000"/>
              </a:lnSpc>
            </a:pPr>
            <a:r>
              <a:rPr lang="en-US" altLang="en-US" sz="4400" smtClean="0"/>
              <a:t>Hot applied thermoplastic</a:t>
            </a:r>
          </a:p>
          <a:p>
            <a:pPr marL="685800" indent="-685800" eaLnBrk="1" hangingPunct="1">
              <a:lnSpc>
                <a:spcPct val="130000"/>
              </a:lnSpc>
            </a:pPr>
            <a:r>
              <a:rPr lang="en-US" altLang="en-US" sz="4400" smtClean="0"/>
              <a:t>Chemically cured thermosetting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anim calcmode="lin" valueType="num">
                                      <p:cBhvr additive="base">
                                        <p:cTn id="7" dur="500" fill="hold"/>
                                        <p:tgtEl>
                                          <p:spTgt spid="565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5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5251">
                                            <p:txEl>
                                              <p:pRg st="1" end="1"/>
                                            </p:txEl>
                                          </p:spTgt>
                                        </p:tgtEl>
                                        <p:attrNameLst>
                                          <p:attrName>style.visibility</p:attrName>
                                        </p:attrNameLst>
                                      </p:cBhvr>
                                      <p:to>
                                        <p:strVal val="visible"/>
                                      </p:to>
                                    </p:set>
                                    <p:anim calcmode="lin" valueType="num">
                                      <p:cBhvr additive="base">
                                        <p:cTn id="13" dur="500" fill="hold"/>
                                        <p:tgtEl>
                                          <p:spTgt spid="565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5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5251">
                                            <p:txEl>
                                              <p:pRg st="2" end="2"/>
                                            </p:txEl>
                                          </p:spTgt>
                                        </p:tgtEl>
                                        <p:attrNameLst>
                                          <p:attrName>style.visibility</p:attrName>
                                        </p:attrNameLst>
                                      </p:cBhvr>
                                      <p:to>
                                        <p:strVal val="visible"/>
                                      </p:to>
                                    </p:set>
                                    <p:anim calcmode="lin" valueType="num">
                                      <p:cBhvr additive="base">
                                        <p:cTn id="19" dur="500" fill="hold"/>
                                        <p:tgtEl>
                                          <p:spTgt spid="565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52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609600"/>
            <a:ext cx="8610600" cy="838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Thermoplastics</a:t>
            </a:r>
          </a:p>
        </p:txBody>
      </p:sp>
      <p:sp>
        <p:nvSpPr>
          <p:cNvPr id="567299" name="Rectangle 3"/>
          <p:cNvSpPr>
            <a:spLocks noGrp="1" noChangeArrowheads="1"/>
          </p:cNvSpPr>
          <p:nvPr>
            <p:ph type="body" idx="1"/>
          </p:nvPr>
        </p:nvSpPr>
        <p:spPr>
          <a:xfrm>
            <a:off x="685800" y="1828800"/>
            <a:ext cx="7772400" cy="426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4400" smtClean="0"/>
              <a:t>Asphalt has little flexibility &amp; very temperature- susceptible</a:t>
            </a:r>
          </a:p>
          <a:p>
            <a:pPr eaLnBrk="1" hangingPunct="1"/>
            <a:r>
              <a:rPr lang="en-US" altLang="en-US" sz="4400" smtClean="0"/>
              <a:t>Rubber &amp; other additives improve flexibility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 calcmode="lin" valueType="num">
                                      <p:cBhvr additive="base">
                                        <p:cTn id="7" dur="500" fill="hold"/>
                                        <p:tgtEl>
                                          <p:spTgt spid="567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7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7299">
                                            <p:txEl>
                                              <p:pRg st="1" end="1"/>
                                            </p:txEl>
                                          </p:spTgt>
                                        </p:tgtEl>
                                        <p:attrNameLst>
                                          <p:attrName>style.visibility</p:attrName>
                                        </p:attrNameLst>
                                      </p:cBhvr>
                                      <p:to>
                                        <p:strVal val="visible"/>
                                      </p:to>
                                    </p:set>
                                    <p:anim calcmode="lin" valueType="num">
                                      <p:cBhvr additive="base">
                                        <p:cTn id="13" dur="500" fill="hold"/>
                                        <p:tgtEl>
                                          <p:spTgt spid="567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72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85800"/>
            <a:ext cx="8458200" cy="11620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Chemically-Cured Thermosettings</a:t>
            </a:r>
          </a:p>
        </p:txBody>
      </p:sp>
      <p:sp>
        <p:nvSpPr>
          <p:cNvPr id="28675" name="Rectangle 3"/>
          <p:cNvSpPr>
            <a:spLocks noGrp="1" noChangeArrowheads="1"/>
          </p:cNvSpPr>
          <p:nvPr>
            <p:ph type="body" idx="1"/>
          </p:nvPr>
        </p:nvSpPr>
        <p:spPr>
          <a:xfrm>
            <a:off x="304800" y="2209800"/>
            <a:ext cx="8534400" cy="3505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20000"/>
              </a:lnSpc>
            </a:pPr>
            <a:r>
              <a:rPr lang="en-US" altLang="en-US" smtClean="0"/>
              <a:t>Cure by chemical reaction from liquid to solid</a:t>
            </a:r>
          </a:p>
          <a:p>
            <a:pPr eaLnBrk="1" hangingPunct="1">
              <a:lnSpc>
                <a:spcPct val="120000"/>
              </a:lnSpc>
            </a:pPr>
            <a:r>
              <a:rPr lang="en-US" altLang="en-US" smtClean="0"/>
              <a:t>Self-leveling silicon is an example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228600"/>
            <a:ext cx="8534400" cy="116205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Sealing Configurations</a:t>
            </a:r>
          </a:p>
        </p:txBody>
      </p:sp>
      <p:sp>
        <p:nvSpPr>
          <p:cNvPr id="30723" name="Rectangle 3"/>
          <p:cNvSpPr>
            <a:spLocks noGrp="1" noChangeArrowheads="1"/>
          </p:cNvSpPr>
          <p:nvPr>
            <p:ph type="body" idx="1"/>
          </p:nvPr>
        </p:nvSpPr>
        <p:spPr>
          <a:xfrm>
            <a:off x="685800" y="1752600"/>
            <a:ext cx="77724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Flush-fill</a:t>
            </a:r>
          </a:p>
          <a:p>
            <a:pPr eaLnBrk="1" hangingPunct="1"/>
            <a:r>
              <a:rPr lang="en-US" altLang="en-US" smtClean="0"/>
              <a:t>Reservoir</a:t>
            </a:r>
          </a:p>
          <a:p>
            <a:pPr eaLnBrk="1" hangingPunct="1"/>
            <a:r>
              <a:rPr lang="en-US" altLang="en-US" smtClean="0"/>
              <a:t>Overband</a:t>
            </a:r>
          </a:p>
          <a:p>
            <a:pPr eaLnBrk="1" hangingPunct="1"/>
            <a:r>
              <a:rPr lang="en-US" altLang="en-US" smtClean="0"/>
              <a:t>Combination:</a:t>
            </a:r>
          </a:p>
          <a:p>
            <a:pPr lvl="1" eaLnBrk="1" hangingPunct="1">
              <a:buFont typeface="Wingdings" panose="05000000000000000000" pitchFamily="2" charset="2"/>
              <a:buNone/>
            </a:pPr>
            <a:r>
              <a:rPr lang="en-US" altLang="en-US" smtClean="0"/>
              <a:t>	Reservoir and overband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8788"/>
            <a:ext cx="9144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4"/>
          <p:cNvSpPr txBox="1">
            <a:spLocks noChangeArrowheads="1"/>
          </p:cNvSpPr>
          <p:nvPr/>
        </p:nvSpPr>
        <p:spPr bwMode="auto">
          <a:xfrm>
            <a:off x="5105400" y="1066800"/>
            <a:ext cx="2393950" cy="641350"/>
          </a:xfrm>
          <a:prstGeom prst="rect">
            <a:avLst/>
          </a:prstGeom>
          <a:solidFill>
            <a:srgbClr val="00ACD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a:solidFill>
                  <a:schemeClr val="bg2"/>
                </a:solidFill>
              </a:rPr>
              <a:t>1/2 –3/4 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6888"/>
            <a:ext cx="9144000"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4"/>
          <p:cNvSpPr txBox="1">
            <a:spLocks noChangeArrowheads="1"/>
          </p:cNvSpPr>
          <p:nvPr/>
        </p:nvSpPr>
        <p:spPr bwMode="auto">
          <a:xfrm>
            <a:off x="5410200" y="685800"/>
            <a:ext cx="1720850" cy="915988"/>
          </a:xfrm>
          <a:prstGeom prst="rect">
            <a:avLst/>
          </a:prstGeom>
          <a:solidFill>
            <a:srgbClr val="00ACD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lnSpc>
                <a:spcPct val="150000"/>
              </a:lnSpc>
            </a:pPr>
            <a:r>
              <a:rPr lang="en-US" altLang="en-US" dirty="0">
                <a:solidFill>
                  <a:schemeClr val="bg2"/>
                </a:solidFill>
              </a:rPr>
              <a:t>3 - 5 in. </a:t>
            </a:r>
          </a:p>
        </p:txBody>
      </p:sp>
      <p:sp>
        <p:nvSpPr>
          <p:cNvPr id="33796" name="Text Box 5"/>
          <p:cNvSpPr txBox="1">
            <a:spLocks noChangeArrowheads="1"/>
          </p:cNvSpPr>
          <p:nvPr/>
        </p:nvSpPr>
        <p:spPr bwMode="auto">
          <a:xfrm>
            <a:off x="7162800" y="1447800"/>
            <a:ext cx="2012950" cy="641350"/>
          </a:xfrm>
          <a:prstGeom prst="rect">
            <a:avLst/>
          </a:prstGeom>
          <a:solidFill>
            <a:srgbClr val="00ACD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dirty="0">
                <a:solidFill>
                  <a:schemeClr val="bg2"/>
                </a:solidFill>
              </a:rPr>
              <a:t>                </a:t>
            </a:r>
          </a:p>
        </p:txBody>
      </p:sp>
      <p:sp>
        <p:nvSpPr>
          <p:cNvPr id="33797" name="Text Box 6"/>
          <p:cNvSpPr txBox="1">
            <a:spLocks noChangeArrowheads="1"/>
          </p:cNvSpPr>
          <p:nvPr/>
        </p:nvSpPr>
        <p:spPr bwMode="auto">
          <a:xfrm>
            <a:off x="3429000" y="1447800"/>
            <a:ext cx="2012950" cy="641350"/>
          </a:xfrm>
          <a:prstGeom prst="rect">
            <a:avLst/>
          </a:prstGeom>
          <a:solidFill>
            <a:srgbClr val="00ACD4"/>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dirty="0">
                <a:solidFill>
                  <a:schemeClr val="bg2"/>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z="3800" smtClean="0"/>
              <a:t>Crack Treatment Procedure</a:t>
            </a:r>
          </a:p>
        </p:txBody>
      </p:sp>
      <p:sp>
        <p:nvSpPr>
          <p:cNvPr id="579587" name="Rectangle 3"/>
          <p:cNvSpPr>
            <a:spLocks noGrp="1" noChangeArrowheads="1"/>
          </p:cNvSpPr>
          <p:nvPr>
            <p:ph type="body" idx="1"/>
          </p:nvPr>
        </p:nvSpPr>
        <p:spPr>
          <a:xfrm>
            <a:off x="152400" y="1600200"/>
            <a:ext cx="89154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10000"/>
              </a:lnSpc>
            </a:pPr>
            <a:r>
              <a:rPr lang="en-US" altLang="en-US" smtClean="0"/>
              <a:t>Crack routing (Optional)</a:t>
            </a:r>
          </a:p>
          <a:p>
            <a:pPr eaLnBrk="1" hangingPunct="1">
              <a:lnSpc>
                <a:spcPct val="110000"/>
              </a:lnSpc>
            </a:pPr>
            <a:r>
              <a:rPr lang="en-US" altLang="en-US" smtClean="0"/>
              <a:t>Crack cleaning &amp; drying</a:t>
            </a:r>
          </a:p>
          <a:p>
            <a:pPr eaLnBrk="1" hangingPunct="1">
              <a:lnSpc>
                <a:spcPct val="110000"/>
              </a:lnSpc>
            </a:pPr>
            <a:r>
              <a:rPr lang="en-US" altLang="en-US" smtClean="0"/>
              <a:t>Material preparation &amp; application</a:t>
            </a:r>
          </a:p>
          <a:p>
            <a:pPr eaLnBrk="1" hangingPunct="1">
              <a:lnSpc>
                <a:spcPct val="110000"/>
              </a:lnSpc>
            </a:pPr>
            <a:r>
              <a:rPr lang="en-US" altLang="en-US" smtClean="0"/>
              <a:t>Material finishing/shaping (Optional)</a:t>
            </a:r>
          </a:p>
          <a:p>
            <a:pPr eaLnBrk="1" hangingPunct="1">
              <a:lnSpc>
                <a:spcPct val="110000"/>
              </a:lnSpc>
            </a:pPr>
            <a:r>
              <a:rPr lang="en-US" altLang="en-US" smtClean="0"/>
              <a:t>Blotting (Optional)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 calcmode="lin" valueType="num">
                                      <p:cBhvr additive="base">
                                        <p:cTn id="7" dur="500" fill="hold"/>
                                        <p:tgtEl>
                                          <p:spTgt spid="579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95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9587">
                                            <p:txEl>
                                              <p:pRg st="1" end="1"/>
                                            </p:txEl>
                                          </p:spTgt>
                                        </p:tgtEl>
                                        <p:attrNameLst>
                                          <p:attrName>style.visibility</p:attrName>
                                        </p:attrNameLst>
                                      </p:cBhvr>
                                      <p:to>
                                        <p:strVal val="visible"/>
                                      </p:to>
                                    </p:set>
                                    <p:anim calcmode="lin" valueType="num">
                                      <p:cBhvr additive="base">
                                        <p:cTn id="13" dur="500" fill="hold"/>
                                        <p:tgtEl>
                                          <p:spTgt spid="579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95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9587">
                                            <p:txEl>
                                              <p:pRg st="2" end="2"/>
                                            </p:txEl>
                                          </p:spTgt>
                                        </p:tgtEl>
                                        <p:attrNameLst>
                                          <p:attrName>style.visibility</p:attrName>
                                        </p:attrNameLst>
                                      </p:cBhvr>
                                      <p:to>
                                        <p:strVal val="visible"/>
                                      </p:to>
                                    </p:set>
                                    <p:anim calcmode="lin" valueType="num">
                                      <p:cBhvr additive="base">
                                        <p:cTn id="19" dur="500" fill="hold"/>
                                        <p:tgtEl>
                                          <p:spTgt spid="579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95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9587">
                                            <p:txEl>
                                              <p:pRg st="3" end="3"/>
                                            </p:txEl>
                                          </p:spTgt>
                                        </p:tgtEl>
                                        <p:attrNameLst>
                                          <p:attrName>style.visibility</p:attrName>
                                        </p:attrNameLst>
                                      </p:cBhvr>
                                      <p:to>
                                        <p:strVal val="visible"/>
                                      </p:to>
                                    </p:set>
                                    <p:anim calcmode="lin" valueType="num">
                                      <p:cBhvr additive="base">
                                        <p:cTn id="25" dur="500" fill="hold"/>
                                        <p:tgtEl>
                                          <p:spTgt spid="579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95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79587">
                                            <p:txEl>
                                              <p:pRg st="4" end="4"/>
                                            </p:txEl>
                                          </p:spTgt>
                                        </p:tgtEl>
                                        <p:attrNameLst>
                                          <p:attrName>style.visibility</p:attrName>
                                        </p:attrNameLst>
                                      </p:cBhvr>
                                      <p:to>
                                        <p:strVal val="visible"/>
                                      </p:to>
                                    </p:set>
                                    <p:anim calcmode="lin" valueType="num">
                                      <p:cBhvr additive="base">
                                        <p:cTn id="31" dur="500" fill="hold"/>
                                        <p:tgtEl>
                                          <p:spTgt spid="5795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95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Pavement Preparation</a:t>
            </a:r>
          </a:p>
        </p:txBody>
      </p:sp>
      <p:sp>
        <p:nvSpPr>
          <p:cNvPr id="36867" name="Rectangle 3"/>
          <p:cNvSpPr>
            <a:spLocks noGrp="1" noChangeArrowheads="1"/>
          </p:cNvSpPr>
          <p:nvPr>
            <p:ph type="body" idx="1"/>
          </p:nvPr>
        </p:nvSpPr>
        <p:spPr>
          <a:xfrm>
            <a:off x="685800" y="1752600"/>
            <a:ext cx="77724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30000"/>
              </a:lnSpc>
              <a:buFont typeface="Wingdings" panose="05000000000000000000" pitchFamily="2" charset="2"/>
              <a:buNone/>
            </a:pPr>
            <a:r>
              <a:rPr lang="en-US" altLang="en-US" smtClean="0"/>
              <a:t>Crack routing</a:t>
            </a:r>
          </a:p>
          <a:p>
            <a:pPr eaLnBrk="1" hangingPunct="1">
              <a:lnSpc>
                <a:spcPct val="130000"/>
              </a:lnSpc>
            </a:pPr>
            <a:r>
              <a:rPr lang="en-US" altLang="en-US" smtClean="0"/>
              <a:t>Rotary-impact router</a:t>
            </a:r>
          </a:p>
          <a:p>
            <a:pPr eaLnBrk="1" hangingPunct="1">
              <a:lnSpc>
                <a:spcPct val="130000"/>
              </a:lnSpc>
            </a:pPr>
            <a:r>
              <a:rPr lang="en-US" altLang="en-US" smtClean="0"/>
              <a:t>Diamond blade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457200"/>
            <a:ext cx="78486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Crack Sealing</a:t>
            </a:r>
          </a:p>
        </p:txBody>
      </p:sp>
      <p:sp>
        <p:nvSpPr>
          <p:cNvPr id="540675" name="Rectangle 3"/>
          <p:cNvSpPr>
            <a:spLocks noGrp="1" noChangeArrowheads="1"/>
          </p:cNvSpPr>
          <p:nvPr>
            <p:ph type="body" idx="1"/>
          </p:nvPr>
        </p:nvSpPr>
        <p:spPr>
          <a:xfrm>
            <a:off x="685800" y="1524000"/>
            <a:ext cx="7772400" cy="457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Routine maintenance</a:t>
            </a:r>
          </a:p>
          <a:p>
            <a:pPr eaLnBrk="1" hangingPunct="1"/>
            <a:r>
              <a:rPr lang="en-US" altLang="en-US" smtClean="0"/>
              <a:t>Involves cleaning &amp; sealing</a:t>
            </a:r>
          </a:p>
          <a:p>
            <a:pPr eaLnBrk="1" hangingPunct="1"/>
            <a:r>
              <a:rPr lang="en-US" altLang="en-US" smtClean="0"/>
              <a:t>Prevents/reduces intrusion of</a:t>
            </a:r>
          </a:p>
          <a:p>
            <a:pPr lvl="1" eaLnBrk="1" hangingPunct="1"/>
            <a:r>
              <a:rPr lang="en-US" altLang="en-US" smtClean="0"/>
              <a:t>Water</a:t>
            </a:r>
          </a:p>
          <a:p>
            <a:pPr lvl="1" eaLnBrk="1" hangingPunct="1"/>
            <a:r>
              <a:rPr lang="en-US" altLang="en-US" smtClean="0"/>
              <a:t>Incompressible materials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 calcmode="lin" valueType="num">
                                      <p:cBhvr additive="base">
                                        <p:cTn id="7" dur="500" fill="hold"/>
                                        <p:tgtEl>
                                          <p:spTgt spid="540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0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0675">
                                            <p:txEl>
                                              <p:pRg st="1" end="1"/>
                                            </p:txEl>
                                          </p:spTgt>
                                        </p:tgtEl>
                                        <p:attrNameLst>
                                          <p:attrName>style.visibility</p:attrName>
                                        </p:attrNameLst>
                                      </p:cBhvr>
                                      <p:to>
                                        <p:strVal val="visible"/>
                                      </p:to>
                                    </p:set>
                                    <p:anim calcmode="lin" valueType="num">
                                      <p:cBhvr additive="base">
                                        <p:cTn id="13" dur="500" fill="hold"/>
                                        <p:tgtEl>
                                          <p:spTgt spid="540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0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0675">
                                            <p:txEl>
                                              <p:pRg st="2" end="2"/>
                                            </p:txEl>
                                          </p:spTgt>
                                        </p:tgtEl>
                                        <p:attrNameLst>
                                          <p:attrName>style.visibility</p:attrName>
                                        </p:attrNameLst>
                                      </p:cBhvr>
                                      <p:to>
                                        <p:strVal val="visible"/>
                                      </p:to>
                                    </p:set>
                                    <p:anim calcmode="lin" valueType="num">
                                      <p:cBhvr additive="base">
                                        <p:cTn id="19" dur="500" fill="hold"/>
                                        <p:tgtEl>
                                          <p:spTgt spid="540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06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40675">
                                            <p:txEl>
                                              <p:pRg st="3" end="3"/>
                                            </p:txEl>
                                          </p:spTgt>
                                        </p:tgtEl>
                                        <p:attrNameLst>
                                          <p:attrName>style.visibility</p:attrName>
                                        </p:attrNameLst>
                                      </p:cBhvr>
                                      <p:to>
                                        <p:strVal val="visible"/>
                                      </p:to>
                                    </p:set>
                                    <p:anim calcmode="lin" valueType="num">
                                      <p:cBhvr additive="base">
                                        <p:cTn id="23" dur="500" fill="hold"/>
                                        <p:tgtEl>
                                          <p:spTgt spid="5406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406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40675">
                                            <p:txEl>
                                              <p:pRg st="4" end="4"/>
                                            </p:txEl>
                                          </p:spTgt>
                                        </p:tgtEl>
                                        <p:attrNameLst>
                                          <p:attrName>style.visibility</p:attrName>
                                        </p:attrNameLst>
                                      </p:cBhvr>
                                      <p:to>
                                        <p:strVal val="visible"/>
                                      </p:to>
                                    </p:set>
                                    <p:anim calcmode="lin" valueType="num">
                                      <p:cBhvr additive="base">
                                        <p:cTn id="27" dur="500" fill="hold"/>
                                        <p:tgtEl>
                                          <p:spTgt spid="5406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40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533400" y="457200"/>
            <a:ext cx="8059738" cy="495300"/>
          </a:xfrm>
        </p:spPr>
        <p:txBody>
          <a:bodyPr/>
          <a:lstStyle/>
          <a:p>
            <a:pPr eaLnBrk="1" hangingPunct="1"/>
            <a:r>
              <a:rPr lang="en-US" altLang="en-US" smtClean="0"/>
              <a:t>Rotary Impact Router</a:t>
            </a:r>
          </a:p>
        </p:txBody>
      </p:sp>
      <p:sp>
        <p:nvSpPr>
          <p:cNvPr id="38915" name="Rectangle 1027"/>
          <p:cNvSpPr>
            <a:spLocks noGrp="1" noChangeArrowheads="1"/>
          </p:cNvSpPr>
          <p:nvPr>
            <p:ph type="body" idx="1"/>
          </p:nvPr>
        </p:nvSpPr>
        <p:spPr/>
        <p:txBody>
          <a:bodyPr/>
          <a:lstStyle/>
          <a:p>
            <a:pPr eaLnBrk="1" hangingPunct="1"/>
            <a:endParaRPr lang="en-US" altLang="en-US" smtClean="0"/>
          </a:p>
        </p:txBody>
      </p:sp>
      <p:pic>
        <p:nvPicPr>
          <p:cNvPr id="38916"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10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304800"/>
            <a:ext cx="7772400" cy="762000"/>
          </a:xfrm>
          <a:noFill/>
        </p:spPr>
        <p:txBody>
          <a:bodyPr/>
          <a:lstStyle/>
          <a:p>
            <a:pPr eaLnBrk="1" hangingPunct="1"/>
            <a:r>
              <a:rPr lang="en-US" altLang="en-US" smtClean="0"/>
              <a:t>Diamond Blade Saw</a:t>
            </a:r>
          </a:p>
        </p:txBody>
      </p:sp>
      <p:pic>
        <p:nvPicPr>
          <p:cNvPr id="39939" name="Picture 3" descr="C:\NHI\Photos\mod3-2\slide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6025"/>
            <a:ext cx="74676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Pavement Preparation (Cont.)</a:t>
            </a:r>
          </a:p>
        </p:txBody>
      </p:sp>
      <p:sp>
        <p:nvSpPr>
          <p:cNvPr id="41987" name="Rectangle 3"/>
          <p:cNvSpPr>
            <a:spLocks noGrp="1" noChangeArrowheads="1"/>
          </p:cNvSpPr>
          <p:nvPr>
            <p:ph type="body" idx="1"/>
          </p:nvPr>
        </p:nvSpPr>
        <p:spPr>
          <a:xfrm>
            <a:off x="762000" y="1752600"/>
            <a:ext cx="80010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 typeface="Wingdings" panose="05000000000000000000" pitchFamily="2" charset="2"/>
              <a:buNone/>
            </a:pPr>
            <a:r>
              <a:rPr lang="en-US" altLang="en-US" smtClean="0"/>
              <a:t>Cleaning &amp; drying</a:t>
            </a:r>
          </a:p>
          <a:p>
            <a:pPr eaLnBrk="1" hangingPunct="1"/>
            <a:r>
              <a:rPr lang="en-US" altLang="en-US" smtClean="0"/>
              <a:t>Broom</a:t>
            </a:r>
          </a:p>
          <a:p>
            <a:pPr eaLnBrk="1" hangingPunct="1"/>
            <a:r>
              <a:rPr lang="en-US" altLang="en-US" smtClean="0"/>
              <a:t>Compressed air</a:t>
            </a:r>
          </a:p>
          <a:p>
            <a:pPr eaLnBrk="1" hangingPunct="1"/>
            <a:r>
              <a:rPr lang="en-US" altLang="en-US" smtClean="0"/>
              <a:t>Sandblasting</a:t>
            </a:r>
          </a:p>
          <a:p>
            <a:pPr eaLnBrk="1" hangingPunct="1"/>
            <a:r>
              <a:rPr lang="en-US" altLang="en-US" smtClean="0"/>
              <a:t>Hot air blasting (heat lance)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NHI\Photos\mod3-2\slide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27125"/>
            <a:ext cx="7543800"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Grp="1" noChangeArrowheads="1"/>
          </p:cNvSpPr>
          <p:nvPr>
            <p:ph type="title"/>
          </p:nvPr>
        </p:nvSpPr>
        <p:spPr>
          <a:xfrm>
            <a:off x="228600" y="381000"/>
            <a:ext cx="8610600" cy="609600"/>
          </a:xfrm>
          <a:noFill/>
        </p:spPr>
        <p:txBody>
          <a:bodyPr/>
          <a:lstStyle/>
          <a:p>
            <a:pPr eaLnBrk="1" hangingPunct="1"/>
            <a:r>
              <a:rPr lang="en-US" altLang="en-US" smtClean="0"/>
              <a:t>Air Blasting</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381000"/>
            <a:ext cx="8610600" cy="714375"/>
          </a:xfrm>
          <a:noFill/>
        </p:spPr>
        <p:txBody>
          <a:bodyPr/>
          <a:lstStyle/>
          <a:p>
            <a:pPr eaLnBrk="1" hangingPunct="1"/>
            <a:r>
              <a:rPr lang="en-US" altLang="en-US" smtClean="0"/>
              <a:t>Hot Compressed Air Lance</a:t>
            </a:r>
          </a:p>
        </p:txBody>
      </p:sp>
      <p:pic>
        <p:nvPicPr>
          <p:cNvPr id="46083" name="Picture 3" descr="C:\NHI\Photos\mod3-2\slide3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89038"/>
            <a:ext cx="75438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1"/>
          <p:cNvSpPr>
            <a:spLocks noGrp="1" noChangeArrowheads="1"/>
          </p:cNvSpPr>
          <p:nvPr>
            <p:ph type="body" idx="1"/>
          </p:nvPr>
        </p:nvSpPr>
        <p:spPr/>
        <p:txBody>
          <a:bodyPr/>
          <a:lstStyle/>
          <a:p>
            <a:pPr eaLnBrk="1" hangingPunct="1"/>
            <a:endParaRPr lang="en-US" altLang="en-US" smtClean="0"/>
          </a:p>
        </p:txBody>
      </p:sp>
      <p:pic>
        <p:nvPicPr>
          <p:cNvPr id="48131" name="Picture 2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25525"/>
            <a:ext cx="8763000"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Rectangle 2054"/>
          <p:cNvSpPr>
            <a:spLocks noGrp="1" noChangeArrowheads="1"/>
          </p:cNvSpPr>
          <p:nvPr>
            <p:ph type="title"/>
          </p:nvPr>
        </p:nvSpPr>
        <p:spPr>
          <a:xfrm>
            <a:off x="609600" y="228600"/>
            <a:ext cx="8305800" cy="68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Excessive Hot Air Lance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3276600" y="228600"/>
            <a:ext cx="3048000" cy="838200"/>
          </a:xfrm>
        </p:spPr>
        <p:txBody>
          <a:bodyPr/>
          <a:lstStyle/>
          <a:p>
            <a:pPr eaLnBrk="1" hangingPunct="1"/>
            <a:r>
              <a:rPr lang="en-US" altLang="en-US" smtClean="0"/>
              <a:t>Sealing</a:t>
            </a:r>
          </a:p>
        </p:txBody>
      </p:sp>
      <p:pic>
        <p:nvPicPr>
          <p:cNvPr id="491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00150"/>
            <a:ext cx="85407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pPr eaLnBrk="1" hangingPunct="1"/>
            <a:endParaRPr lang="en-US" altLang="en-US" smtClean="0"/>
          </a:p>
        </p:txBody>
      </p:sp>
      <p:sp>
        <p:nvSpPr>
          <p:cNvPr id="51203" name="Rectangle 1027"/>
          <p:cNvSpPr>
            <a:spLocks noGrp="1" noChangeArrowheads="1"/>
          </p:cNvSpPr>
          <p:nvPr>
            <p:ph type="body" idx="1"/>
          </p:nvPr>
        </p:nvSpPr>
        <p:spPr/>
        <p:txBody>
          <a:bodyPr/>
          <a:lstStyle/>
          <a:p>
            <a:pPr eaLnBrk="1" hangingPunct="1"/>
            <a:endParaRPr lang="en-US" altLang="en-US" smtClean="0"/>
          </a:p>
        </p:txBody>
      </p:sp>
      <p:pic>
        <p:nvPicPr>
          <p:cNvPr id="5120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02870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0;slide45_7.jpg                                                  0001FF3CIS Lab 9                       B9D05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163" y="0"/>
            <a:ext cx="4541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ChangeArrowheads="1"/>
          </p:cNvSpPr>
          <p:nvPr/>
        </p:nvSpPr>
        <p:spPr bwMode="auto">
          <a:xfrm>
            <a:off x="457200" y="3657600"/>
            <a:ext cx="3429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4400">
                <a:solidFill>
                  <a:schemeClr val="tx2"/>
                </a:solidFill>
                <a:latin typeface="Comic Sans MS" panose="030F0702030302020204" pitchFamily="66" charset="0"/>
              </a:rPr>
              <a:t>Applicator with a Shoe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0;slide46_7.jpg                                                  0001FF3CIS Lab 9                       B9D05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91200"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3" descr="C:\NHI\Photos\mod3-2\slide3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54325"/>
            <a:ext cx="53340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4"/>
          <p:cNvSpPr>
            <a:spLocks noChangeArrowheads="1"/>
          </p:cNvSpPr>
          <p:nvPr/>
        </p:nvSpPr>
        <p:spPr bwMode="auto">
          <a:xfrm>
            <a:off x="6096000" y="609600"/>
            <a:ext cx="2438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r" eaLnBrk="1" hangingPunct="1"/>
            <a:r>
              <a:rPr lang="en-US" altLang="en-US" sz="4400">
                <a:solidFill>
                  <a:schemeClr val="tx2"/>
                </a:solidFill>
                <a:latin typeface="Comic Sans MS" panose="030F0702030302020204" pitchFamily="66" charset="0"/>
              </a:rPr>
              <a:t>Sealed Cracks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Conditions for Success</a:t>
            </a:r>
          </a:p>
        </p:txBody>
      </p:sp>
      <p:sp>
        <p:nvSpPr>
          <p:cNvPr id="546819" name="Rectangle 3"/>
          <p:cNvSpPr>
            <a:spLocks noGrp="1" noChangeArrowheads="1"/>
          </p:cNvSpPr>
          <p:nvPr>
            <p:ph type="body" idx="1"/>
          </p:nvPr>
        </p:nvSpPr>
        <p:spPr>
          <a:xfrm>
            <a:off x="685800" y="1600200"/>
            <a:ext cx="7772400" cy="4495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buFont typeface="Wingdings" panose="05000000000000000000" pitchFamily="2" charset="2"/>
              <a:buNone/>
            </a:pPr>
            <a:r>
              <a:rPr lang="en-US" altLang="en-US" smtClean="0"/>
              <a:t>	Type of maintenance depends on crack</a:t>
            </a:r>
          </a:p>
          <a:p>
            <a:pPr eaLnBrk="1" hangingPunct="1"/>
            <a:r>
              <a:rPr lang="en-US" altLang="en-US" smtClean="0"/>
              <a:t>Density</a:t>
            </a:r>
          </a:p>
          <a:p>
            <a:pPr eaLnBrk="1" hangingPunct="1"/>
            <a:r>
              <a:rPr lang="en-US" altLang="en-US" smtClean="0"/>
              <a:t>Severity</a:t>
            </a:r>
          </a:p>
          <a:p>
            <a:pPr eaLnBrk="1" hangingPunct="1"/>
            <a:r>
              <a:rPr lang="en-US" altLang="en-US" smtClean="0"/>
              <a:t>Pattern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 calcmode="lin" valueType="num">
                                      <p:cBhvr additive="base">
                                        <p:cTn id="7" dur="500" fill="hold"/>
                                        <p:tgtEl>
                                          <p:spTgt spid="546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6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6819">
                                            <p:txEl>
                                              <p:pRg st="1" end="1"/>
                                            </p:txEl>
                                          </p:spTgt>
                                        </p:tgtEl>
                                        <p:attrNameLst>
                                          <p:attrName>style.visibility</p:attrName>
                                        </p:attrNameLst>
                                      </p:cBhvr>
                                      <p:to>
                                        <p:strVal val="visible"/>
                                      </p:to>
                                    </p:set>
                                    <p:anim calcmode="lin" valueType="num">
                                      <p:cBhvr additive="base">
                                        <p:cTn id="13" dur="500" fill="hold"/>
                                        <p:tgtEl>
                                          <p:spTgt spid="546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6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6819">
                                            <p:txEl>
                                              <p:pRg st="2" end="2"/>
                                            </p:txEl>
                                          </p:spTgt>
                                        </p:tgtEl>
                                        <p:attrNameLst>
                                          <p:attrName>style.visibility</p:attrName>
                                        </p:attrNameLst>
                                      </p:cBhvr>
                                      <p:to>
                                        <p:strVal val="visible"/>
                                      </p:to>
                                    </p:set>
                                    <p:anim calcmode="lin" valueType="num">
                                      <p:cBhvr additive="base">
                                        <p:cTn id="19" dur="500" fill="hold"/>
                                        <p:tgtEl>
                                          <p:spTgt spid="546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6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6819">
                                            <p:txEl>
                                              <p:pRg st="3" end="3"/>
                                            </p:txEl>
                                          </p:spTgt>
                                        </p:tgtEl>
                                        <p:attrNameLst>
                                          <p:attrName>style.visibility</p:attrName>
                                        </p:attrNameLst>
                                      </p:cBhvr>
                                      <p:to>
                                        <p:strVal val="visible"/>
                                      </p:to>
                                    </p:set>
                                    <p:anim calcmode="lin" valueType="num">
                                      <p:cBhvr additive="base">
                                        <p:cTn id="25" dur="500" fill="hold"/>
                                        <p:tgtEl>
                                          <p:spTgt spid="546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68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685800" y="2895600"/>
            <a:ext cx="2438400" cy="2667000"/>
          </a:xfrm>
        </p:spPr>
        <p:txBody>
          <a:bodyPr/>
          <a:lstStyle/>
          <a:p>
            <a:pPr algn="r" eaLnBrk="1" hangingPunct="1"/>
            <a:r>
              <a:rPr lang="en-US" altLang="en-US" smtClean="0"/>
              <a:t>Edge Sealing</a:t>
            </a:r>
          </a:p>
        </p:txBody>
      </p:sp>
      <p:pic>
        <p:nvPicPr>
          <p:cNvPr id="54275"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
            <a:ext cx="5084763"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p:nvPr>
        </p:nvSpPr>
        <p:spPr>
          <a:xfrm>
            <a:off x="5105400" y="1084263"/>
            <a:ext cx="3886200" cy="1143000"/>
          </a:xfrm>
        </p:spPr>
        <p:txBody>
          <a:bodyPr/>
          <a:lstStyle/>
          <a:p>
            <a:pPr algn="r" eaLnBrk="1" hangingPunct="1"/>
            <a:r>
              <a:rPr lang="en-US" altLang="en-US" smtClean="0"/>
              <a:t>Covering Crack Sealant</a:t>
            </a:r>
          </a:p>
        </p:txBody>
      </p:sp>
      <p:sp>
        <p:nvSpPr>
          <p:cNvPr id="55299" name="Rectangle 1027"/>
          <p:cNvSpPr>
            <a:spLocks noGrp="1" noChangeArrowheads="1"/>
          </p:cNvSpPr>
          <p:nvPr>
            <p:ph type="body" idx="1"/>
          </p:nvPr>
        </p:nvSpPr>
        <p:spPr/>
        <p:txBody>
          <a:bodyPr/>
          <a:lstStyle/>
          <a:p>
            <a:pPr eaLnBrk="1" hangingPunct="1"/>
            <a:endParaRPr lang="en-US" altLang="en-US" smtClean="0"/>
          </a:p>
        </p:txBody>
      </p:sp>
      <p:pic>
        <p:nvPicPr>
          <p:cNvPr id="55300" name="Picture 1028"/>
          <p:cNvPicPr>
            <a:picLocks noChangeAspect="1" noChangeArrowheads="1"/>
          </p:cNvPicPr>
          <p:nvPr/>
        </p:nvPicPr>
        <p:blipFill>
          <a:blip r:embed="rId2">
            <a:extLst>
              <a:ext uri="{28A0092B-C50C-407E-A947-70E740481C1C}">
                <a14:useLocalDpi xmlns:a14="http://schemas.microsoft.com/office/drawing/2010/main" val="0"/>
              </a:ext>
            </a:extLst>
          </a:blip>
          <a:srcRect l="11713" t="5283" r="18018" b="4900"/>
          <a:stretch>
            <a:fillRect/>
          </a:stretch>
        </p:blipFill>
        <p:spPr bwMode="auto">
          <a:xfrm>
            <a:off x="0" y="0"/>
            <a:ext cx="50292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4"/>
          <p:cNvPicPr>
            <a:picLocks noChangeAspect="1" noChangeArrowheads="1"/>
          </p:cNvPicPr>
          <p:nvPr/>
        </p:nvPicPr>
        <p:blipFill>
          <a:blip r:embed="rId3">
            <a:extLst>
              <a:ext uri="{28A0092B-C50C-407E-A947-70E740481C1C}">
                <a14:useLocalDpi xmlns:a14="http://schemas.microsoft.com/office/drawing/2010/main" val="0"/>
              </a:ext>
            </a:extLst>
          </a:blip>
          <a:srcRect l="7205" t="8685" r="11853" b="8800"/>
          <a:stretch>
            <a:fillRect/>
          </a:stretch>
        </p:blipFill>
        <p:spPr bwMode="auto">
          <a:xfrm>
            <a:off x="4097338" y="3352800"/>
            <a:ext cx="504031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Weather Conditions</a:t>
            </a:r>
          </a:p>
        </p:txBody>
      </p:sp>
      <p:sp>
        <p:nvSpPr>
          <p:cNvPr id="56323" name="Rectangle 3"/>
          <p:cNvSpPr>
            <a:spLocks noGrp="1" noChangeArrowheads="1"/>
          </p:cNvSpPr>
          <p:nvPr>
            <p:ph type="body" idx="1"/>
          </p:nvPr>
        </p:nvSpPr>
        <p:spPr>
          <a:xfrm>
            <a:off x="685800" y="1676400"/>
            <a:ext cx="7772400" cy="441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30000"/>
              </a:lnSpc>
            </a:pPr>
            <a:r>
              <a:rPr lang="en-US" altLang="en-US" smtClean="0"/>
              <a:t>When crack is open in cool weather (45 to 65</a:t>
            </a:r>
            <a:r>
              <a:rPr lang="en-US" altLang="en-US" baseline="30000" smtClean="0"/>
              <a:t>o</a:t>
            </a:r>
            <a:r>
              <a:rPr lang="en-US" altLang="en-US" smtClean="0"/>
              <a:t>F)</a:t>
            </a:r>
          </a:p>
          <a:p>
            <a:pPr eaLnBrk="1" hangingPunct="1">
              <a:lnSpc>
                <a:spcPct val="130000"/>
              </a:lnSpc>
            </a:pPr>
            <a:r>
              <a:rPr lang="en-US" altLang="en-US" smtClean="0"/>
              <a:t>Spring or fall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Traffic Control</a:t>
            </a:r>
          </a:p>
        </p:txBody>
      </p:sp>
      <p:sp>
        <p:nvSpPr>
          <p:cNvPr id="610307" name="Rectangle 3"/>
          <p:cNvSpPr>
            <a:spLocks noGrp="1" noChangeArrowheads="1"/>
          </p:cNvSpPr>
          <p:nvPr>
            <p:ph type="body" idx="1"/>
          </p:nvPr>
        </p:nvSpPr>
        <p:spPr>
          <a:xfrm>
            <a:off x="609600" y="1905000"/>
            <a:ext cx="80010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z="4400" smtClean="0"/>
              <a:t>Detour traffic until seal cures</a:t>
            </a:r>
          </a:p>
          <a:p>
            <a:pPr eaLnBrk="1" hangingPunct="1"/>
            <a:r>
              <a:rPr lang="en-US" altLang="en-US" sz="4400" smtClean="0"/>
              <a:t>Cover sealant with “Cleanse Oil” or sand for quick opening</a:t>
            </a:r>
          </a:p>
          <a:p>
            <a:pPr eaLnBrk="1" hangingPunct="1"/>
            <a:r>
              <a:rPr lang="en-US" altLang="en-US" sz="4400" smtClean="0"/>
              <a:t>Begin filling at pavement centerline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 calcmode="lin" valueType="num">
                                      <p:cBhvr additive="base">
                                        <p:cTn id="7" dur="500" fill="hold"/>
                                        <p:tgtEl>
                                          <p:spTgt spid="610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0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0307">
                                            <p:txEl>
                                              <p:pRg st="1" end="1"/>
                                            </p:txEl>
                                          </p:spTgt>
                                        </p:tgtEl>
                                        <p:attrNameLst>
                                          <p:attrName>style.visibility</p:attrName>
                                        </p:attrNameLst>
                                      </p:cBhvr>
                                      <p:to>
                                        <p:strVal val="visible"/>
                                      </p:to>
                                    </p:set>
                                    <p:anim calcmode="lin" valueType="num">
                                      <p:cBhvr additive="base">
                                        <p:cTn id="13" dur="500" fill="hold"/>
                                        <p:tgtEl>
                                          <p:spTgt spid="610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0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0307">
                                            <p:txEl>
                                              <p:pRg st="2" end="2"/>
                                            </p:txEl>
                                          </p:spTgt>
                                        </p:tgtEl>
                                        <p:attrNameLst>
                                          <p:attrName>style.visibility</p:attrName>
                                        </p:attrNameLst>
                                      </p:cBhvr>
                                      <p:to>
                                        <p:strVal val="visible"/>
                                      </p:to>
                                    </p:set>
                                    <p:anim calcmode="lin" valueType="num">
                                      <p:cBhvr additive="base">
                                        <p:cTn id="19" dur="500" fill="hold"/>
                                        <p:tgtEl>
                                          <p:spTgt spid="610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0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304800"/>
            <a:ext cx="86106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z="4200" smtClean="0"/>
              <a:t>Crack Treatment Performance</a:t>
            </a:r>
          </a:p>
        </p:txBody>
      </p:sp>
      <p:sp>
        <p:nvSpPr>
          <p:cNvPr id="616451" name="Rectangle 3"/>
          <p:cNvSpPr>
            <a:spLocks noGrp="1" noChangeArrowheads="1"/>
          </p:cNvSpPr>
          <p:nvPr>
            <p:ph type="body" idx="1"/>
          </p:nvPr>
        </p:nvSpPr>
        <p:spPr>
          <a:xfrm>
            <a:off x="838200" y="1828800"/>
            <a:ext cx="75438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30000"/>
              </a:lnSpc>
            </a:pPr>
            <a:r>
              <a:rPr lang="en-US" altLang="en-US" smtClean="0"/>
              <a:t>Retards deterioration</a:t>
            </a:r>
          </a:p>
          <a:p>
            <a:pPr eaLnBrk="1" hangingPunct="1">
              <a:lnSpc>
                <a:spcPct val="130000"/>
              </a:lnSpc>
            </a:pPr>
            <a:r>
              <a:rPr lang="en-US" altLang="en-US" smtClean="0"/>
              <a:t>Retards cupping deformation</a:t>
            </a:r>
          </a:p>
          <a:p>
            <a:pPr eaLnBrk="1" hangingPunct="1">
              <a:lnSpc>
                <a:spcPct val="130000"/>
              </a:lnSpc>
            </a:pPr>
            <a:r>
              <a:rPr lang="en-US" altLang="en-US" smtClean="0"/>
              <a:t>May extend life by 4 years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 calcmode="lin" valueType="num">
                                      <p:cBhvr additive="base">
                                        <p:cTn id="7" dur="500" fill="hold"/>
                                        <p:tgtEl>
                                          <p:spTgt spid="616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6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6451">
                                            <p:txEl>
                                              <p:pRg st="1" end="1"/>
                                            </p:txEl>
                                          </p:spTgt>
                                        </p:tgtEl>
                                        <p:attrNameLst>
                                          <p:attrName>style.visibility</p:attrName>
                                        </p:attrNameLst>
                                      </p:cBhvr>
                                      <p:to>
                                        <p:strVal val="visible"/>
                                      </p:to>
                                    </p:set>
                                    <p:anim calcmode="lin" valueType="num">
                                      <p:cBhvr additive="base">
                                        <p:cTn id="13" dur="500" fill="hold"/>
                                        <p:tgtEl>
                                          <p:spTgt spid="616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6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6451">
                                            <p:txEl>
                                              <p:pRg st="2" end="2"/>
                                            </p:txEl>
                                          </p:spTgt>
                                        </p:tgtEl>
                                        <p:attrNameLst>
                                          <p:attrName>style.visibility</p:attrName>
                                        </p:attrNameLst>
                                      </p:cBhvr>
                                      <p:to>
                                        <p:strVal val="visible"/>
                                      </p:to>
                                    </p:set>
                                    <p:anim calcmode="lin" valueType="num">
                                      <p:cBhvr additive="base">
                                        <p:cTn id="19" dur="500" fill="hold"/>
                                        <p:tgtEl>
                                          <p:spTgt spid="616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64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Crack Treatment Limitations</a:t>
            </a:r>
          </a:p>
        </p:txBody>
      </p:sp>
      <p:sp>
        <p:nvSpPr>
          <p:cNvPr id="618499" name="Rectangle 3"/>
          <p:cNvSpPr>
            <a:spLocks noGrp="1" noChangeArrowheads="1"/>
          </p:cNvSpPr>
          <p:nvPr>
            <p:ph type="body" idx="1"/>
          </p:nvPr>
        </p:nvSpPr>
        <p:spPr>
          <a:xfrm>
            <a:off x="685800" y="1828800"/>
            <a:ext cx="7772400" cy="4267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30000"/>
              </a:lnSpc>
            </a:pPr>
            <a:r>
              <a:rPr lang="en-US" altLang="en-US" smtClean="0"/>
              <a:t>Limited to low severity cracks</a:t>
            </a:r>
          </a:p>
          <a:p>
            <a:pPr eaLnBrk="1" hangingPunct="1">
              <a:lnSpc>
                <a:spcPct val="130000"/>
              </a:lnSpc>
            </a:pPr>
            <a:r>
              <a:rPr lang="en-US" altLang="en-US" smtClean="0"/>
              <a:t>Limited service life</a:t>
            </a:r>
          </a:p>
          <a:p>
            <a:pPr eaLnBrk="1" hangingPunct="1">
              <a:lnSpc>
                <a:spcPct val="130000"/>
              </a:lnSpc>
            </a:pPr>
            <a:r>
              <a:rPr lang="en-US" altLang="en-US" smtClean="0"/>
              <a:t>Must be repeatedly applied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anim calcmode="lin" valueType="num">
                                      <p:cBhvr additive="base">
                                        <p:cTn id="7" dur="500" fill="hold"/>
                                        <p:tgtEl>
                                          <p:spTgt spid="618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8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8499">
                                            <p:txEl>
                                              <p:pRg st="1" end="1"/>
                                            </p:txEl>
                                          </p:spTgt>
                                        </p:tgtEl>
                                        <p:attrNameLst>
                                          <p:attrName>style.visibility</p:attrName>
                                        </p:attrNameLst>
                                      </p:cBhvr>
                                      <p:to>
                                        <p:strVal val="visible"/>
                                      </p:to>
                                    </p:set>
                                    <p:anim calcmode="lin" valueType="num">
                                      <p:cBhvr additive="base">
                                        <p:cTn id="13" dur="500" fill="hold"/>
                                        <p:tgtEl>
                                          <p:spTgt spid="618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8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8499">
                                            <p:txEl>
                                              <p:pRg st="2" end="2"/>
                                            </p:txEl>
                                          </p:spTgt>
                                        </p:tgtEl>
                                        <p:attrNameLst>
                                          <p:attrName>style.visibility</p:attrName>
                                        </p:attrNameLst>
                                      </p:cBhvr>
                                      <p:to>
                                        <p:strVal val="visible"/>
                                      </p:to>
                                    </p:set>
                                    <p:anim calcmode="lin" valueType="num">
                                      <p:cBhvr additive="base">
                                        <p:cTn id="19" dur="500" fill="hold"/>
                                        <p:tgtEl>
                                          <p:spTgt spid="618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84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6868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Crack Treatment Design</a:t>
            </a:r>
          </a:p>
        </p:txBody>
      </p:sp>
      <p:sp>
        <p:nvSpPr>
          <p:cNvPr id="548867" name="Rectangle 3"/>
          <p:cNvSpPr>
            <a:spLocks noGrp="1" noChangeArrowheads="1"/>
          </p:cNvSpPr>
          <p:nvPr>
            <p:ph type="body" idx="1"/>
          </p:nvPr>
        </p:nvSpPr>
        <p:spPr>
          <a:xfrm>
            <a:off x="609600" y="1524000"/>
            <a:ext cx="8305800" cy="441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Crack Sealing</a:t>
            </a:r>
          </a:p>
          <a:p>
            <a:pPr lvl="1" eaLnBrk="1" hangingPunct="1">
              <a:buFont typeface="Wingdings" panose="05000000000000000000" pitchFamily="2" charset="2"/>
              <a:buNone/>
            </a:pPr>
            <a:r>
              <a:rPr lang="en-US" altLang="en-US" smtClean="0"/>
              <a:t>	Seal out water &amp; incompressible materials</a:t>
            </a:r>
          </a:p>
          <a:p>
            <a:pPr eaLnBrk="1" hangingPunct="1"/>
            <a:r>
              <a:rPr lang="en-US" altLang="en-US" smtClean="0"/>
              <a:t>Crack Filling</a:t>
            </a:r>
          </a:p>
          <a:p>
            <a:pPr lvl="1" eaLnBrk="1" hangingPunct="1">
              <a:buFont typeface="Wingdings" panose="05000000000000000000" pitchFamily="2" charset="2"/>
              <a:buNone/>
            </a:pPr>
            <a:r>
              <a:rPr lang="en-US" altLang="en-US" smtClean="0"/>
              <a:t>	Seal out water &amp; preserve adjacent pavement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anim calcmode="lin" valueType="num">
                                      <p:cBhvr additive="base">
                                        <p:cTn id="7" dur="500" fill="hold"/>
                                        <p:tgtEl>
                                          <p:spTgt spid="548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8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48867">
                                            <p:txEl>
                                              <p:pRg st="1" end="1"/>
                                            </p:txEl>
                                          </p:spTgt>
                                        </p:tgtEl>
                                        <p:attrNameLst>
                                          <p:attrName>style.visibility</p:attrName>
                                        </p:attrNameLst>
                                      </p:cBhvr>
                                      <p:to>
                                        <p:strVal val="visible"/>
                                      </p:to>
                                    </p:set>
                                    <p:anim calcmode="lin" valueType="num">
                                      <p:cBhvr additive="base">
                                        <p:cTn id="11" dur="500" fill="hold"/>
                                        <p:tgtEl>
                                          <p:spTgt spid="5488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8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48867">
                                            <p:txEl>
                                              <p:pRg st="2" end="2"/>
                                            </p:txEl>
                                          </p:spTgt>
                                        </p:tgtEl>
                                        <p:attrNameLst>
                                          <p:attrName>style.visibility</p:attrName>
                                        </p:attrNameLst>
                                      </p:cBhvr>
                                      <p:to>
                                        <p:strVal val="visible"/>
                                      </p:to>
                                    </p:set>
                                    <p:anim calcmode="lin" valueType="num">
                                      <p:cBhvr additive="base">
                                        <p:cTn id="17" dur="500" fill="hold"/>
                                        <p:tgtEl>
                                          <p:spTgt spid="54886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4886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48867">
                                            <p:txEl>
                                              <p:pRg st="3" end="3"/>
                                            </p:txEl>
                                          </p:spTgt>
                                        </p:tgtEl>
                                        <p:attrNameLst>
                                          <p:attrName>style.visibility</p:attrName>
                                        </p:attrNameLst>
                                      </p:cBhvr>
                                      <p:to>
                                        <p:strVal val="visible"/>
                                      </p:to>
                                    </p:set>
                                    <p:anim calcmode="lin" valueType="num">
                                      <p:cBhvr additive="base">
                                        <p:cTn id="21" dur="500" fill="hold"/>
                                        <p:tgtEl>
                                          <p:spTgt spid="54886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48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Working vs. Nonworking Cracks</a:t>
            </a:r>
          </a:p>
        </p:txBody>
      </p:sp>
      <p:sp>
        <p:nvSpPr>
          <p:cNvPr id="550915" name="Rectangle 3"/>
          <p:cNvSpPr>
            <a:spLocks noGrp="1" noChangeArrowheads="1"/>
          </p:cNvSpPr>
          <p:nvPr>
            <p:ph type="body" idx="1"/>
          </p:nvPr>
        </p:nvSpPr>
        <p:spPr>
          <a:xfrm>
            <a:off x="685800" y="1981200"/>
            <a:ext cx="7848600" cy="31242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120000"/>
              </a:lnSpc>
            </a:pPr>
            <a:r>
              <a:rPr lang="en-US" altLang="en-US" smtClean="0"/>
              <a:t>Working crack moves more than 1/8 in.</a:t>
            </a:r>
          </a:p>
          <a:p>
            <a:pPr eaLnBrk="1" hangingPunct="1">
              <a:lnSpc>
                <a:spcPct val="120000"/>
              </a:lnSpc>
            </a:pPr>
            <a:r>
              <a:rPr lang="en-US" altLang="en-US" smtClean="0"/>
              <a:t>Nonworking crack moves less than 1/8 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 calcmode="lin" valueType="num">
                                      <p:cBhvr additive="base">
                                        <p:cTn id="7" dur="500" fill="hold"/>
                                        <p:tgtEl>
                                          <p:spTgt spid="550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0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0915">
                                            <p:txEl>
                                              <p:pRg st="1" end="1"/>
                                            </p:txEl>
                                          </p:spTgt>
                                        </p:tgtEl>
                                        <p:attrNameLst>
                                          <p:attrName>style.visibility</p:attrName>
                                        </p:attrNameLst>
                                      </p:cBhvr>
                                      <p:to>
                                        <p:strVal val="visible"/>
                                      </p:to>
                                    </p:set>
                                    <p:anim calcmode="lin" valueType="num">
                                      <p:cBhvr additive="base">
                                        <p:cTn id="13" dur="500" fill="hold"/>
                                        <p:tgtEl>
                                          <p:spTgt spid="550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09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8534400" cy="990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Sealing vs. Filling</a:t>
            </a:r>
          </a:p>
        </p:txBody>
      </p:sp>
      <p:sp>
        <p:nvSpPr>
          <p:cNvPr id="552963" name="Rectangle 3"/>
          <p:cNvSpPr>
            <a:spLocks noGrp="1" noChangeArrowheads="1"/>
          </p:cNvSpPr>
          <p:nvPr>
            <p:ph type="body" idx="1"/>
          </p:nvPr>
        </p:nvSpPr>
        <p:spPr>
          <a:xfrm>
            <a:off x="533400" y="1600200"/>
            <a:ext cx="8382000" cy="4343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en-US" smtClean="0"/>
              <a:t>Sealing</a:t>
            </a:r>
          </a:p>
          <a:p>
            <a:pPr lvl="1" eaLnBrk="1" hangingPunct="1">
              <a:buFont typeface="Wingdings" panose="05000000000000000000" pitchFamily="2" charset="2"/>
              <a:buNone/>
            </a:pPr>
            <a:r>
              <a:rPr lang="en-US" altLang="en-US" smtClean="0"/>
              <a:t>	For working cracks with limited edge deterioration</a:t>
            </a:r>
          </a:p>
          <a:p>
            <a:pPr eaLnBrk="1" hangingPunct="1"/>
            <a:r>
              <a:rPr lang="en-US" altLang="en-US" smtClean="0"/>
              <a:t>Filling</a:t>
            </a:r>
          </a:p>
          <a:p>
            <a:pPr lvl="1" eaLnBrk="1" hangingPunct="1">
              <a:buFont typeface="Wingdings" panose="05000000000000000000" pitchFamily="2" charset="2"/>
              <a:buNone/>
            </a:pPr>
            <a:r>
              <a:rPr lang="en-US" altLang="en-US" smtClean="0"/>
              <a:t>	For nonworking cracks with moderate/no edge deterioration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anim calcmode="lin" valueType="num">
                                      <p:cBhvr additive="base">
                                        <p:cTn id="7" dur="500" fill="hold"/>
                                        <p:tgtEl>
                                          <p:spTgt spid="552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anim calcmode="lin" valueType="num">
                                      <p:cBhvr additive="base">
                                        <p:cTn id="11" dur="500" fill="hold"/>
                                        <p:tgtEl>
                                          <p:spTgt spid="5529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2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52963">
                                            <p:txEl>
                                              <p:pRg st="2" end="2"/>
                                            </p:txEl>
                                          </p:spTgt>
                                        </p:tgtEl>
                                        <p:attrNameLst>
                                          <p:attrName>style.visibility</p:attrName>
                                        </p:attrNameLst>
                                      </p:cBhvr>
                                      <p:to>
                                        <p:strVal val="visible"/>
                                      </p:to>
                                    </p:set>
                                    <p:anim calcmode="lin" valueType="num">
                                      <p:cBhvr additive="base">
                                        <p:cTn id="17" dur="500" fill="hold"/>
                                        <p:tgtEl>
                                          <p:spTgt spid="5529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5296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52963">
                                            <p:txEl>
                                              <p:pRg st="3" end="3"/>
                                            </p:txEl>
                                          </p:spTgt>
                                        </p:tgtEl>
                                        <p:attrNameLst>
                                          <p:attrName>style.visibility</p:attrName>
                                        </p:attrNameLst>
                                      </p:cBhvr>
                                      <p:to>
                                        <p:strVal val="visible"/>
                                      </p:to>
                                    </p:set>
                                    <p:anim calcmode="lin" valueType="num">
                                      <p:cBhvr additive="base">
                                        <p:cTn id="21" dur="500" fill="hold"/>
                                        <p:tgtEl>
                                          <p:spTgt spid="55296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529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1E"/>
            </a:gs>
            <a:gs pos="100000">
              <a:schemeClr val="bg1"/>
            </a:gs>
          </a:gsLst>
          <a:lin ang="18900000" scaled="1"/>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81000"/>
            <a:ext cx="8610600" cy="714375"/>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pPr eaLnBrk="1" hangingPunct="1"/>
            <a:r>
              <a:rPr lang="en-US" altLang="en-US" smtClean="0"/>
              <a:t>SHRP Guidelines</a:t>
            </a:r>
          </a:p>
        </p:txBody>
      </p:sp>
      <p:sp>
        <p:nvSpPr>
          <p:cNvPr id="18435" name="Rectangle 3"/>
          <p:cNvSpPr>
            <a:spLocks noGrp="1" noChangeArrowheads="1"/>
          </p:cNvSpPr>
          <p:nvPr>
            <p:ph type="body" idx="1"/>
          </p:nvPr>
        </p:nvSpPr>
        <p:spPr>
          <a:xfrm>
            <a:off x="685800" y="1524000"/>
            <a:ext cx="8229600" cy="44196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lnSpc>
                <a:spcPct val="90000"/>
              </a:lnSpc>
              <a:buFont typeface="Wingdings" panose="05000000000000000000" pitchFamily="2" charset="2"/>
              <a:buNone/>
            </a:pPr>
            <a:r>
              <a:rPr lang="en-US" altLang="en-US" sz="3200" smtClean="0"/>
              <a:t>Crack		  </a:t>
            </a:r>
            <a:r>
              <a:rPr lang="en-US" altLang="en-US" sz="3200" u="sng" smtClean="0"/>
              <a:t>Edge Deterioration</a:t>
            </a:r>
            <a:endParaRPr lang="en-US" altLang="en-US" sz="3200" smtClean="0"/>
          </a:p>
          <a:p>
            <a:pPr eaLnBrk="1" hangingPunct="1">
              <a:lnSpc>
                <a:spcPct val="90000"/>
              </a:lnSpc>
              <a:buFont typeface="Wingdings" panose="05000000000000000000" pitchFamily="2" charset="2"/>
              <a:buNone/>
            </a:pPr>
            <a:r>
              <a:rPr lang="en-US" altLang="en-US" sz="3200" u="sng" smtClean="0"/>
              <a:t>Density         Low       Moderate      High</a:t>
            </a:r>
          </a:p>
          <a:p>
            <a:pPr eaLnBrk="1" hangingPunct="1">
              <a:lnSpc>
                <a:spcPct val="90000"/>
              </a:lnSpc>
              <a:buFont typeface="Wingdings" panose="05000000000000000000" pitchFamily="2" charset="2"/>
              <a:buNone/>
            </a:pPr>
            <a:r>
              <a:rPr lang="en-US" altLang="en-US" sz="3200" smtClean="0"/>
              <a:t>Low		    None	      CT ??	 	CR</a:t>
            </a:r>
          </a:p>
          <a:p>
            <a:pPr eaLnBrk="1" hangingPunct="1">
              <a:lnSpc>
                <a:spcPct val="90000"/>
              </a:lnSpc>
              <a:buFont typeface="Wingdings" panose="05000000000000000000" pitchFamily="2" charset="2"/>
              <a:buNone/>
            </a:pPr>
            <a:r>
              <a:rPr lang="en-US" altLang="en-US" sz="3200" smtClean="0"/>
              <a:t>Moderate	     CT	      CT		 CR</a:t>
            </a:r>
          </a:p>
          <a:p>
            <a:pPr eaLnBrk="1" hangingPunct="1">
              <a:lnSpc>
                <a:spcPct val="90000"/>
              </a:lnSpc>
              <a:buFont typeface="Wingdings" panose="05000000000000000000" pitchFamily="2" charset="2"/>
              <a:buNone/>
            </a:pPr>
            <a:r>
              <a:rPr lang="en-US" altLang="en-US" sz="3200" u="sng" smtClean="0"/>
              <a:t>High              ST             ST            Rehab.</a:t>
            </a:r>
          </a:p>
          <a:p>
            <a:pPr eaLnBrk="1" hangingPunct="1">
              <a:lnSpc>
                <a:spcPct val="90000"/>
              </a:lnSpc>
              <a:buFont typeface="Wingdings" panose="05000000000000000000" pitchFamily="2" charset="2"/>
              <a:buNone/>
            </a:pPr>
            <a:r>
              <a:rPr lang="en-US" altLang="en-US" sz="2800" smtClean="0"/>
              <a:t>CT = Crack Treatment (Sealing / filling)</a:t>
            </a:r>
          </a:p>
          <a:p>
            <a:pPr eaLnBrk="1" hangingPunct="1">
              <a:lnSpc>
                <a:spcPct val="90000"/>
              </a:lnSpc>
              <a:buFont typeface="Wingdings" panose="05000000000000000000" pitchFamily="2" charset="2"/>
              <a:buNone/>
            </a:pPr>
            <a:r>
              <a:rPr lang="en-US" altLang="en-US" sz="2800" smtClean="0"/>
              <a:t>CR = Crack Repair</a:t>
            </a:r>
          </a:p>
          <a:p>
            <a:pPr eaLnBrk="1" hangingPunct="1">
              <a:lnSpc>
                <a:spcPct val="90000"/>
              </a:lnSpc>
              <a:buFont typeface="Wingdings" panose="05000000000000000000" pitchFamily="2" charset="2"/>
              <a:buNone/>
            </a:pPr>
            <a:r>
              <a:rPr lang="en-US" altLang="en-US" sz="2800" smtClean="0"/>
              <a:t>ST = Surface Treatment</a:t>
            </a:r>
            <a:r>
              <a:rPr lang="en-US" altLang="en-US" sz="3200" smtClean="0"/>
              <a:t> </a:t>
            </a:r>
          </a:p>
        </p:txBody>
      </p:sp>
      <p:sp>
        <p:nvSpPr>
          <p:cNvPr id="18436" name="Rectangle 4"/>
          <p:cNvSpPr>
            <a:spLocks noChangeArrowheads="1"/>
          </p:cNvSpPr>
          <p:nvPr/>
        </p:nvSpPr>
        <p:spPr bwMode="auto">
          <a:xfrm>
            <a:off x="5486400" y="4876800"/>
            <a:ext cx="1066800" cy="685800"/>
          </a:xfrm>
          <a:prstGeom prst="rect">
            <a:avLst/>
          </a:prstGeom>
          <a:solidFill>
            <a:srgbClr val="FFFF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en-US" altLang="en-US"/>
          </a:p>
        </p:txBody>
      </p:sp>
      <p:sp>
        <p:nvSpPr>
          <p:cNvPr id="18437" name="Text Box 5"/>
          <p:cNvSpPr txBox="1">
            <a:spLocks noChangeArrowheads="1"/>
          </p:cNvSpPr>
          <p:nvPr/>
        </p:nvSpPr>
        <p:spPr bwMode="auto">
          <a:xfrm>
            <a:off x="6613525" y="4713288"/>
            <a:ext cx="2225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Arial" panose="020B0604020202020204" pitchFamily="34" charset="0"/>
              </a:rPr>
              <a:t>Preventive</a:t>
            </a:r>
          </a:p>
          <a:p>
            <a:pPr eaLnBrk="1" hangingPunct="1"/>
            <a:r>
              <a:rPr lang="en-US" altLang="en-US" sz="2800">
                <a:latin typeface="Arial" panose="020B0604020202020204" pitchFamily="34" charset="0"/>
              </a:rPr>
              <a:t>Maintenance</a:t>
            </a:r>
          </a:p>
        </p:txBody>
      </p:sp>
      <p:sp>
        <p:nvSpPr>
          <p:cNvPr id="18438" name="Rectangle 6"/>
          <p:cNvSpPr>
            <a:spLocks noChangeArrowheads="1"/>
          </p:cNvSpPr>
          <p:nvPr/>
        </p:nvSpPr>
        <p:spPr bwMode="auto">
          <a:xfrm>
            <a:off x="2971800" y="2590800"/>
            <a:ext cx="3429000" cy="990600"/>
          </a:xfrm>
          <a:prstGeom prst="rect">
            <a:avLst/>
          </a:prstGeom>
          <a:solidFill>
            <a:srgbClr val="FFFF00">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70025"/>
            <a:ext cx="79248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4"/>
          <p:cNvSpPr>
            <a:spLocks noChangeArrowheads="1"/>
          </p:cNvSpPr>
          <p:nvPr/>
        </p:nvSpPr>
        <p:spPr bwMode="auto">
          <a:xfrm>
            <a:off x="228600" y="152400"/>
            <a:ext cx="861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lgn="ctr" eaLnBrk="1" hangingPunct="1"/>
            <a:r>
              <a:rPr lang="en-US" altLang="en-US" sz="4400">
                <a:solidFill>
                  <a:schemeClr val="tx2"/>
                </a:solidFill>
                <a:latin typeface="Comic Sans MS" panose="030F0702030302020204" pitchFamily="66" charset="0"/>
              </a:rPr>
              <a:t>High Density, Moderate Edge Deterioration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352800"/>
            <a:ext cx="3810000" cy="2590800"/>
          </a:xfrm>
        </p:spPr>
        <p:txBody>
          <a:bodyPr/>
          <a:lstStyle/>
          <a:p>
            <a:pPr algn="l" eaLnBrk="1" hangingPunct="1"/>
            <a:r>
              <a:rPr lang="en-US" altLang="en-US" smtClean="0"/>
              <a:t>Moderate Density, High Edge Deterioration</a:t>
            </a:r>
          </a:p>
        </p:txBody>
      </p:sp>
      <p:pic>
        <p:nvPicPr>
          <p:cNvPr id="21507" name="Picture 4" descr="F:\Mamlouk\Bad Cr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663" y="-152400"/>
            <a:ext cx="4986337"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Designs\Pulse.pot</Template>
  <TotalTime>99</TotalTime>
  <Pages>363</Pages>
  <Words>1420</Words>
  <Application>Microsoft Office PowerPoint</Application>
  <PresentationFormat>On-screen Show (4:3)</PresentationFormat>
  <Paragraphs>130</Paragraphs>
  <Slides>35</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1" baseType="lpstr">
      <vt:lpstr>Arial</vt:lpstr>
      <vt:lpstr>Comic Sans MS</vt:lpstr>
      <vt:lpstr>Times New Roman</vt:lpstr>
      <vt:lpstr>Wingdings</vt:lpstr>
      <vt:lpstr>Pulse</vt:lpstr>
      <vt:lpstr>Microsoft ClipArt Gallery</vt:lpstr>
      <vt:lpstr>PowerPoint Presentation</vt:lpstr>
      <vt:lpstr>Crack Sealing</vt:lpstr>
      <vt:lpstr>Conditions for Success</vt:lpstr>
      <vt:lpstr>Crack Treatment Design</vt:lpstr>
      <vt:lpstr>Working vs. Nonworking Cracks</vt:lpstr>
      <vt:lpstr>Sealing vs. Filling</vt:lpstr>
      <vt:lpstr>SHRP Guidelines</vt:lpstr>
      <vt:lpstr>PowerPoint Presentation</vt:lpstr>
      <vt:lpstr>Moderate Density, High Edge Deterioration</vt:lpstr>
      <vt:lpstr>PowerPoint Presentation</vt:lpstr>
      <vt:lpstr>PowerPoint Presentation</vt:lpstr>
      <vt:lpstr>Sealing/Filling Materials</vt:lpstr>
      <vt:lpstr>Thermoplastics</vt:lpstr>
      <vt:lpstr>Chemically-Cured Thermosettings</vt:lpstr>
      <vt:lpstr>Sealing Configurations</vt:lpstr>
      <vt:lpstr>PowerPoint Presentation</vt:lpstr>
      <vt:lpstr>PowerPoint Presentation</vt:lpstr>
      <vt:lpstr>Crack Treatment Procedure</vt:lpstr>
      <vt:lpstr>Pavement Preparation</vt:lpstr>
      <vt:lpstr>Rotary Impact Router</vt:lpstr>
      <vt:lpstr>Diamond Blade Saw</vt:lpstr>
      <vt:lpstr>Pavement Preparation (Cont.)</vt:lpstr>
      <vt:lpstr>Air Blasting</vt:lpstr>
      <vt:lpstr>Hot Compressed Air Lance</vt:lpstr>
      <vt:lpstr>Excessive Hot Air Lance</vt:lpstr>
      <vt:lpstr>Sealing</vt:lpstr>
      <vt:lpstr>PowerPoint Presentation</vt:lpstr>
      <vt:lpstr>PowerPoint Presentation</vt:lpstr>
      <vt:lpstr>PowerPoint Presentation</vt:lpstr>
      <vt:lpstr>Edge Sealing</vt:lpstr>
      <vt:lpstr>Covering Crack Sealant</vt:lpstr>
      <vt:lpstr>Weather Conditions</vt:lpstr>
      <vt:lpstr>Traffic Control</vt:lpstr>
      <vt:lpstr>Crack Treatment Performance</vt:lpstr>
      <vt:lpstr>Crack Treatment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MAINTENANCE TREATMENT</dc:title>
  <dc:subject/>
  <dc:creator>Michael Mamlouk</dc:creator>
  <cp:keywords/>
  <dc:description/>
  <cp:lastModifiedBy>Michael Mamlouk</cp:lastModifiedBy>
  <cp:revision>50</cp:revision>
  <cp:lastPrinted>1601-01-01T00:00:00Z</cp:lastPrinted>
  <dcterms:created xsi:type="dcterms:W3CDTF">1995-05-10T10:50:22Z</dcterms:created>
  <dcterms:modified xsi:type="dcterms:W3CDTF">2020-02-10T18:17:48Z</dcterms:modified>
</cp:coreProperties>
</file>