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5"/>
  </p:notesMasterIdLst>
  <p:sldIdLst>
    <p:sldId id="258" r:id="rId2"/>
    <p:sldId id="259" r:id="rId3"/>
    <p:sldId id="261" r:id="rId4"/>
    <p:sldId id="260" r:id="rId5"/>
    <p:sldId id="262" r:id="rId6"/>
    <p:sldId id="264" r:id="rId7"/>
    <p:sldId id="263" r:id="rId8"/>
    <p:sldId id="265" r:id="rId9"/>
    <p:sldId id="266" r:id="rId10"/>
    <p:sldId id="267" r:id="rId11"/>
    <p:sldId id="268" r:id="rId12"/>
    <p:sldId id="269" r:id="rId13"/>
    <p:sldId id="270" r:id="rId14"/>
    <p:sldId id="271" r:id="rId15"/>
    <p:sldId id="272"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6" r:id="rId35"/>
    <p:sldId id="322" r:id="rId36"/>
    <p:sldId id="293" r:id="rId37"/>
    <p:sldId id="294" r:id="rId38"/>
    <p:sldId id="295" r:id="rId39"/>
    <p:sldId id="292" r:id="rId40"/>
    <p:sldId id="297" r:id="rId41"/>
    <p:sldId id="298" r:id="rId42"/>
    <p:sldId id="299" r:id="rId43"/>
    <p:sldId id="300" r:id="rId44"/>
    <p:sldId id="302" r:id="rId45"/>
    <p:sldId id="301" r:id="rId46"/>
    <p:sldId id="325" r:id="rId47"/>
    <p:sldId id="304" r:id="rId48"/>
    <p:sldId id="305" r:id="rId49"/>
    <p:sldId id="306" r:id="rId50"/>
    <p:sldId id="307" r:id="rId51"/>
    <p:sldId id="309" r:id="rId52"/>
    <p:sldId id="310" r:id="rId53"/>
    <p:sldId id="311" r:id="rId54"/>
    <p:sldId id="312" r:id="rId55"/>
    <p:sldId id="313" r:id="rId56"/>
    <p:sldId id="314" r:id="rId57"/>
    <p:sldId id="315" r:id="rId58"/>
    <p:sldId id="316" r:id="rId59"/>
    <p:sldId id="317" r:id="rId60"/>
    <p:sldId id="318" r:id="rId61"/>
    <p:sldId id="319" r:id="rId62"/>
    <p:sldId id="320" r:id="rId63"/>
    <p:sldId id="321"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109" d="100"/>
          <a:sy n="109" d="100"/>
        </p:scale>
        <p:origin x="612" y="7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7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1E9A11-BFCB-43FF-9797-1862A0302125}" type="doc">
      <dgm:prSet loTypeId="urn:microsoft.com/office/officeart/2005/8/layout/hierarchy4" loCatId="list" qsTypeId="urn:microsoft.com/office/officeart/2005/8/quickstyle/simple1" qsCatId="simple" csTypeId="urn:microsoft.com/office/officeart/2005/8/colors/accent3_2" csCatId="accent3" phldr="1"/>
      <dgm:spPr>
        <a:scene3d>
          <a:camera prst="isometricOffAxis2Left"/>
          <a:lightRig rig="threePt" dir="t"/>
        </a:scene3d>
      </dgm:spPr>
      <dgm:t>
        <a:bodyPr/>
        <a:lstStyle/>
        <a:p>
          <a:endParaRPr lang="en-US"/>
        </a:p>
      </dgm:t>
    </dgm:pt>
    <dgm:pt modelId="{45AC6E40-7BE0-4F82-B404-E94BC1ACE007}">
      <dgm:prSet phldrT="[Text]"/>
      <dgm:spPr>
        <a:solidFill>
          <a:schemeClr val="accent6"/>
        </a:solidFill>
        <a:sp3d>
          <a:bevelT w="114300" prst="artDeco"/>
        </a:sp3d>
      </dgm:spPr>
      <dgm:t>
        <a:bodyPr/>
        <a:lstStyle/>
        <a:p>
          <a:r>
            <a:rPr lang="en-US" b="1" dirty="0" smtClean="0">
              <a:solidFill>
                <a:schemeClr val="tx1">
                  <a:lumMod val="50000"/>
                </a:schemeClr>
              </a:solidFill>
            </a:rPr>
            <a:t>Detection- Vehicle, Bicycles, Pedestrians</a:t>
          </a:r>
          <a:endParaRPr lang="en-US" b="1" dirty="0">
            <a:solidFill>
              <a:schemeClr val="tx1">
                <a:lumMod val="50000"/>
              </a:schemeClr>
            </a:solidFill>
          </a:endParaRPr>
        </a:p>
      </dgm:t>
    </dgm:pt>
    <dgm:pt modelId="{48BA5DA4-2D44-4E2F-BB89-DCA96660369B}" type="parTrans" cxnId="{BFC0458C-1B9A-4D1A-A22A-1CC003B24769}">
      <dgm:prSet/>
      <dgm:spPr/>
      <dgm:t>
        <a:bodyPr/>
        <a:lstStyle/>
        <a:p>
          <a:endParaRPr lang="en-US">
            <a:solidFill>
              <a:schemeClr val="tx1">
                <a:lumMod val="50000"/>
              </a:schemeClr>
            </a:solidFill>
          </a:endParaRPr>
        </a:p>
      </dgm:t>
    </dgm:pt>
    <dgm:pt modelId="{DBDABB4B-EFF2-41E1-A444-93A0FD1B7943}" type="sibTrans" cxnId="{BFC0458C-1B9A-4D1A-A22A-1CC003B24769}">
      <dgm:prSet/>
      <dgm:spPr/>
      <dgm:t>
        <a:bodyPr/>
        <a:lstStyle/>
        <a:p>
          <a:endParaRPr lang="en-US">
            <a:solidFill>
              <a:schemeClr val="tx1">
                <a:lumMod val="50000"/>
              </a:schemeClr>
            </a:solidFill>
          </a:endParaRPr>
        </a:p>
      </dgm:t>
    </dgm:pt>
    <dgm:pt modelId="{E4A95D1A-289A-4621-902F-BB7163F51BAF}">
      <dgm:prSet phldrT="[Text]"/>
      <dgm:spPr>
        <a:solidFill>
          <a:schemeClr val="accent6"/>
        </a:solidFill>
        <a:sp3d>
          <a:bevelT w="114300" prst="artDeco"/>
        </a:sp3d>
      </dgm:spPr>
      <dgm:t>
        <a:bodyPr/>
        <a:lstStyle/>
        <a:p>
          <a:r>
            <a:rPr lang="en-US" b="1" dirty="0" smtClean="0">
              <a:solidFill>
                <a:schemeClr val="tx1">
                  <a:lumMod val="50000"/>
                </a:schemeClr>
              </a:solidFill>
            </a:rPr>
            <a:t>Traffic </a:t>
          </a:r>
        </a:p>
        <a:p>
          <a:r>
            <a:rPr lang="en-US" b="1" dirty="0" smtClean="0">
              <a:solidFill>
                <a:schemeClr val="tx1">
                  <a:lumMod val="50000"/>
                </a:schemeClr>
              </a:solidFill>
            </a:rPr>
            <a:t>Controllers</a:t>
          </a:r>
          <a:endParaRPr lang="en-US" b="1" dirty="0">
            <a:solidFill>
              <a:schemeClr val="tx1">
                <a:lumMod val="50000"/>
              </a:schemeClr>
            </a:solidFill>
          </a:endParaRPr>
        </a:p>
      </dgm:t>
    </dgm:pt>
    <dgm:pt modelId="{1376D2D5-A38F-4B4D-9DF1-E5F93E44A462}" type="parTrans" cxnId="{276960A0-794C-4224-96F3-2288A105B5B8}">
      <dgm:prSet/>
      <dgm:spPr/>
      <dgm:t>
        <a:bodyPr/>
        <a:lstStyle/>
        <a:p>
          <a:endParaRPr lang="en-US">
            <a:solidFill>
              <a:schemeClr val="tx1">
                <a:lumMod val="50000"/>
              </a:schemeClr>
            </a:solidFill>
          </a:endParaRPr>
        </a:p>
      </dgm:t>
    </dgm:pt>
    <dgm:pt modelId="{40E308F4-2A41-406D-B404-5CD2ACE2DA0D}" type="sibTrans" cxnId="{276960A0-794C-4224-96F3-2288A105B5B8}">
      <dgm:prSet/>
      <dgm:spPr/>
      <dgm:t>
        <a:bodyPr/>
        <a:lstStyle/>
        <a:p>
          <a:endParaRPr lang="en-US">
            <a:solidFill>
              <a:schemeClr val="tx1">
                <a:lumMod val="50000"/>
              </a:schemeClr>
            </a:solidFill>
          </a:endParaRPr>
        </a:p>
      </dgm:t>
    </dgm:pt>
    <dgm:pt modelId="{EB7230E8-2858-42B0-8A68-5A54635F7248}">
      <dgm:prSet phldrT="[Text]"/>
      <dgm:spPr>
        <a:solidFill>
          <a:schemeClr val="accent6"/>
        </a:solidFill>
        <a:sp3d>
          <a:bevelT w="114300" prst="artDeco"/>
        </a:sp3d>
      </dgm:spPr>
      <dgm:t>
        <a:bodyPr/>
        <a:lstStyle/>
        <a:p>
          <a:r>
            <a:rPr lang="en-US" b="1" dirty="0" smtClean="0">
              <a:solidFill>
                <a:schemeClr val="tx1">
                  <a:lumMod val="50000"/>
                </a:schemeClr>
              </a:solidFill>
            </a:rPr>
            <a:t>Road Weather Information Systems</a:t>
          </a:r>
          <a:endParaRPr lang="en-US" b="1" dirty="0">
            <a:solidFill>
              <a:schemeClr val="tx1">
                <a:lumMod val="50000"/>
              </a:schemeClr>
            </a:solidFill>
          </a:endParaRPr>
        </a:p>
      </dgm:t>
    </dgm:pt>
    <dgm:pt modelId="{51BCE950-7E1C-430D-B431-70ECC7739797}" type="parTrans" cxnId="{120BF4FC-ADA0-4161-9B3C-9864CD3A062F}">
      <dgm:prSet/>
      <dgm:spPr/>
      <dgm:t>
        <a:bodyPr/>
        <a:lstStyle/>
        <a:p>
          <a:endParaRPr lang="en-US">
            <a:solidFill>
              <a:schemeClr val="tx1">
                <a:lumMod val="50000"/>
              </a:schemeClr>
            </a:solidFill>
          </a:endParaRPr>
        </a:p>
      </dgm:t>
    </dgm:pt>
    <dgm:pt modelId="{BCED5112-A26B-40A6-87EA-399EA8B3D44D}" type="sibTrans" cxnId="{120BF4FC-ADA0-4161-9B3C-9864CD3A062F}">
      <dgm:prSet/>
      <dgm:spPr/>
      <dgm:t>
        <a:bodyPr/>
        <a:lstStyle/>
        <a:p>
          <a:endParaRPr lang="en-US">
            <a:solidFill>
              <a:schemeClr val="tx1">
                <a:lumMod val="50000"/>
              </a:schemeClr>
            </a:solidFill>
          </a:endParaRPr>
        </a:p>
      </dgm:t>
    </dgm:pt>
    <dgm:pt modelId="{A17728DD-4FF8-40A5-8E6E-D027CC643BF6}">
      <dgm:prSet phldrT="[Text]"/>
      <dgm:spPr>
        <a:solidFill>
          <a:schemeClr val="accent6"/>
        </a:solidFill>
        <a:sp3d>
          <a:bevelT w="114300" prst="artDeco"/>
        </a:sp3d>
      </dgm:spPr>
      <dgm:t>
        <a:bodyPr/>
        <a:lstStyle/>
        <a:p>
          <a:r>
            <a:rPr lang="en-US" b="1" dirty="0" smtClean="0">
              <a:solidFill>
                <a:schemeClr val="tx1">
                  <a:lumMod val="50000"/>
                </a:schemeClr>
              </a:solidFill>
            </a:rPr>
            <a:t>Automated Incident Detection</a:t>
          </a:r>
          <a:endParaRPr lang="en-US" b="1" dirty="0">
            <a:solidFill>
              <a:schemeClr val="tx1">
                <a:lumMod val="50000"/>
              </a:schemeClr>
            </a:solidFill>
          </a:endParaRPr>
        </a:p>
      </dgm:t>
    </dgm:pt>
    <dgm:pt modelId="{48726C11-FAD2-4132-891A-50565E4A73FF}" type="parTrans" cxnId="{E972647D-5A54-4C89-AF26-C34742FFE5A4}">
      <dgm:prSet/>
      <dgm:spPr/>
      <dgm:t>
        <a:bodyPr/>
        <a:lstStyle/>
        <a:p>
          <a:endParaRPr lang="en-US">
            <a:solidFill>
              <a:schemeClr val="tx1">
                <a:lumMod val="50000"/>
              </a:schemeClr>
            </a:solidFill>
          </a:endParaRPr>
        </a:p>
      </dgm:t>
    </dgm:pt>
    <dgm:pt modelId="{CBF513B6-D57E-43EC-9778-D7FCB911C2C8}" type="sibTrans" cxnId="{E972647D-5A54-4C89-AF26-C34742FFE5A4}">
      <dgm:prSet/>
      <dgm:spPr/>
      <dgm:t>
        <a:bodyPr/>
        <a:lstStyle/>
        <a:p>
          <a:endParaRPr lang="en-US">
            <a:solidFill>
              <a:schemeClr val="tx1">
                <a:lumMod val="50000"/>
              </a:schemeClr>
            </a:solidFill>
          </a:endParaRPr>
        </a:p>
      </dgm:t>
    </dgm:pt>
    <dgm:pt modelId="{308206AE-CA95-4E2E-80DD-77D1B2BAE080}">
      <dgm:prSet phldrT="[Text]"/>
      <dgm:spPr>
        <a:solidFill>
          <a:schemeClr val="accent6"/>
        </a:solidFill>
        <a:sp3d>
          <a:bevelT w="114300" prst="artDeco"/>
        </a:sp3d>
      </dgm:spPr>
      <dgm:t>
        <a:bodyPr/>
        <a:lstStyle/>
        <a:p>
          <a:r>
            <a:rPr lang="en-US" b="1" dirty="0" smtClean="0">
              <a:solidFill>
                <a:schemeClr val="tx1">
                  <a:lumMod val="50000"/>
                </a:schemeClr>
              </a:solidFill>
            </a:rPr>
            <a:t>Autonomous Vehicles            </a:t>
          </a:r>
        </a:p>
        <a:p>
          <a:r>
            <a:rPr lang="en-US" dirty="0" smtClean="0">
              <a:solidFill>
                <a:schemeClr val="tx1">
                  <a:lumMod val="50000"/>
                </a:schemeClr>
              </a:solidFill>
            </a:rPr>
            <a:t>Vehicle-to-Vehicle (V2V)</a:t>
          </a:r>
        </a:p>
        <a:p>
          <a:r>
            <a:rPr lang="en-US" dirty="0" smtClean="0">
              <a:solidFill>
                <a:schemeClr val="tx1">
                  <a:lumMod val="50000"/>
                </a:schemeClr>
              </a:solidFill>
            </a:rPr>
            <a:t>Vehicle-to-Infrastructure (V2I)</a:t>
          </a:r>
          <a:endParaRPr lang="en-US" dirty="0">
            <a:solidFill>
              <a:schemeClr val="tx1">
                <a:lumMod val="50000"/>
              </a:schemeClr>
            </a:solidFill>
          </a:endParaRPr>
        </a:p>
      </dgm:t>
    </dgm:pt>
    <dgm:pt modelId="{ABFDD39F-F845-4A71-B97E-50BDCD838528}" type="parTrans" cxnId="{A41CEC4B-5573-464C-9173-1BBF67C155D7}">
      <dgm:prSet/>
      <dgm:spPr/>
      <dgm:t>
        <a:bodyPr/>
        <a:lstStyle/>
        <a:p>
          <a:endParaRPr lang="en-US">
            <a:solidFill>
              <a:schemeClr val="tx1">
                <a:lumMod val="50000"/>
              </a:schemeClr>
            </a:solidFill>
          </a:endParaRPr>
        </a:p>
      </dgm:t>
    </dgm:pt>
    <dgm:pt modelId="{AB3D5B45-0186-4BCF-8BC1-1E589FB337E1}" type="sibTrans" cxnId="{A41CEC4B-5573-464C-9173-1BBF67C155D7}">
      <dgm:prSet/>
      <dgm:spPr/>
      <dgm:t>
        <a:bodyPr/>
        <a:lstStyle/>
        <a:p>
          <a:endParaRPr lang="en-US">
            <a:solidFill>
              <a:schemeClr val="tx1">
                <a:lumMod val="50000"/>
              </a:schemeClr>
            </a:solidFill>
          </a:endParaRPr>
        </a:p>
      </dgm:t>
    </dgm:pt>
    <dgm:pt modelId="{9B634098-26D3-4260-B03F-34B9ABB825EC}">
      <dgm:prSet phldrT="[Text]"/>
      <dgm:spPr>
        <a:solidFill>
          <a:schemeClr val="accent6"/>
        </a:solidFill>
        <a:sp3d>
          <a:bevelT w="114300" prst="artDeco"/>
        </a:sp3d>
      </dgm:spPr>
      <dgm:t>
        <a:bodyPr/>
        <a:lstStyle/>
        <a:p>
          <a:r>
            <a:rPr lang="en-US" b="1" dirty="0" smtClean="0">
              <a:solidFill>
                <a:schemeClr val="tx1">
                  <a:lumMod val="50000"/>
                </a:schemeClr>
              </a:solidFill>
            </a:rPr>
            <a:t>Inductive Loops Magnetometer</a:t>
          </a:r>
          <a:endParaRPr lang="en-US" b="1" dirty="0">
            <a:solidFill>
              <a:schemeClr val="tx1">
                <a:lumMod val="50000"/>
              </a:schemeClr>
            </a:solidFill>
          </a:endParaRPr>
        </a:p>
      </dgm:t>
    </dgm:pt>
    <dgm:pt modelId="{60001E65-A172-4A11-A8E0-D00A871CBE83}" type="parTrans" cxnId="{A14CF134-2C1D-41E2-866B-D7E828109D03}">
      <dgm:prSet/>
      <dgm:spPr/>
      <dgm:t>
        <a:bodyPr/>
        <a:lstStyle/>
        <a:p>
          <a:endParaRPr lang="en-US">
            <a:solidFill>
              <a:schemeClr val="tx1">
                <a:lumMod val="50000"/>
              </a:schemeClr>
            </a:solidFill>
          </a:endParaRPr>
        </a:p>
      </dgm:t>
    </dgm:pt>
    <dgm:pt modelId="{3557AB24-35F3-4315-9308-9E5007687070}" type="sibTrans" cxnId="{A14CF134-2C1D-41E2-866B-D7E828109D03}">
      <dgm:prSet/>
      <dgm:spPr/>
      <dgm:t>
        <a:bodyPr/>
        <a:lstStyle/>
        <a:p>
          <a:endParaRPr lang="en-US">
            <a:solidFill>
              <a:schemeClr val="tx1">
                <a:lumMod val="50000"/>
              </a:schemeClr>
            </a:solidFill>
          </a:endParaRPr>
        </a:p>
      </dgm:t>
    </dgm:pt>
    <dgm:pt modelId="{A9A908CA-65EC-47B0-A3FD-C5FC6FC3CD4B}">
      <dgm:prSet phldrT="[Text]"/>
      <dgm:spPr>
        <a:solidFill>
          <a:schemeClr val="accent6"/>
        </a:solidFill>
        <a:sp3d>
          <a:bevelT w="114300" prst="artDeco"/>
        </a:sp3d>
      </dgm:spPr>
      <dgm:t>
        <a:bodyPr/>
        <a:lstStyle/>
        <a:p>
          <a:r>
            <a:rPr lang="en-US" b="1" dirty="0" smtClean="0">
              <a:solidFill>
                <a:schemeClr val="tx1">
                  <a:lumMod val="50000"/>
                </a:schemeClr>
              </a:solidFill>
            </a:rPr>
            <a:t>Video Fusion &amp; CCTV Analytics </a:t>
          </a:r>
          <a:r>
            <a:rPr lang="en-US" dirty="0" smtClean="0">
              <a:solidFill>
                <a:schemeClr val="tx1">
                  <a:lumMod val="50000"/>
                </a:schemeClr>
              </a:solidFill>
            </a:rPr>
            <a:t>with AI</a:t>
          </a:r>
          <a:endParaRPr lang="en-US" dirty="0">
            <a:solidFill>
              <a:schemeClr val="tx1">
                <a:lumMod val="50000"/>
              </a:schemeClr>
            </a:solidFill>
          </a:endParaRPr>
        </a:p>
      </dgm:t>
    </dgm:pt>
    <dgm:pt modelId="{54851029-57FA-4D0F-8A05-4F3C69F02030}" type="parTrans" cxnId="{AF1B325D-6264-4850-846E-F6A5BEF2A7B2}">
      <dgm:prSet/>
      <dgm:spPr/>
      <dgm:t>
        <a:bodyPr/>
        <a:lstStyle/>
        <a:p>
          <a:endParaRPr lang="en-US">
            <a:solidFill>
              <a:schemeClr val="tx1">
                <a:lumMod val="50000"/>
              </a:schemeClr>
            </a:solidFill>
          </a:endParaRPr>
        </a:p>
      </dgm:t>
    </dgm:pt>
    <dgm:pt modelId="{CAEFFECE-5B46-4189-9788-20299A583D9B}" type="sibTrans" cxnId="{AF1B325D-6264-4850-846E-F6A5BEF2A7B2}">
      <dgm:prSet/>
      <dgm:spPr/>
      <dgm:t>
        <a:bodyPr/>
        <a:lstStyle/>
        <a:p>
          <a:endParaRPr lang="en-US">
            <a:solidFill>
              <a:schemeClr val="tx1">
                <a:lumMod val="50000"/>
              </a:schemeClr>
            </a:solidFill>
          </a:endParaRPr>
        </a:p>
      </dgm:t>
    </dgm:pt>
    <dgm:pt modelId="{67690876-13CF-48DD-9D10-871DDD8A890E}">
      <dgm:prSet phldrT="[Text]"/>
      <dgm:spPr>
        <a:solidFill>
          <a:schemeClr val="accent6"/>
        </a:solidFill>
        <a:sp3d>
          <a:bevelT w="114300" prst="artDeco"/>
        </a:sp3d>
      </dgm:spPr>
      <dgm:t>
        <a:bodyPr/>
        <a:lstStyle/>
        <a:p>
          <a:r>
            <a:rPr lang="en-US" b="1" dirty="0">
              <a:solidFill>
                <a:schemeClr val="tx1">
                  <a:lumMod val="50000"/>
                </a:schemeClr>
              </a:solidFill>
            </a:rPr>
            <a:t>Microwave / </a:t>
          </a:r>
          <a:r>
            <a:rPr lang="en-US" b="1" dirty="0" smtClean="0">
              <a:solidFill>
                <a:schemeClr val="tx1">
                  <a:lumMod val="50000"/>
                </a:schemeClr>
              </a:solidFill>
            </a:rPr>
            <a:t>Radar</a:t>
          </a:r>
          <a:endParaRPr lang="en-US" b="1" dirty="0">
            <a:solidFill>
              <a:schemeClr val="tx1">
                <a:lumMod val="50000"/>
              </a:schemeClr>
            </a:solidFill>
          </a:endParaRPr>
        </a:p>
      </dgm:t>
    </dgm:pt>
    <dgm:pt modelId="{A95B5BF6-7575-4044-BFCF-67A37FE6CB83}" type="parTrans" cxnId="{B95988F0-C020-4460-8F6F-CA689C785DA5}">
      <dgm:prSet/>
      <dgm:spPr/>
      <dgm:t>
        <a:bodyPr/>
        <a:lstStyle/>
        <a:p>
          <a:endParaRPr lang="en-US">
            <a:solidFill>
              <a:schemeClr val="tx1">
                <a:lumMod val="50000"/>
              </a:schemeClr>
            </a:solidFill>
          </a:endParaRPr>
        </a:p>
      </dgm:t>
    </dgm:pt>
    <dgm:pt modelId="{9E6339C3-506F-43E2-9CC5-9BF2C69E85E5}" type="sibTrans" cxnId="{B95988F0-C020-4460-8F6F-CA689C785DA5}">
      <dgm:prSet/>
      <dgm:spPr/>
      <dgm:t>
        <a:bodyPr/>
        <a:lstStyle/>
        <a:p>
          <a:endParaRPr lang="en-US">
            <a:solidFill>
              <a:schemeClr val="tx1">
                <a:lumMod val="50000"/>
              </a:schemeClr>
            </a:solidFill>
          </a:endParaRPr>
        </a:p>
      </dgm:t>
    </dgm:pt>
    <dgm:pt modelId="{0BA9B988-2B9F-42A9-81C3-81CAE906625A}">
      <dgm:prSet phldrT="[Text]"/>
      <dgm:spPr>
        <a:solidFill>
          <a:schemeClr val="accent6"/>
        </a:solidFill>
        <a:sp3d>
          <a:bevelT w="114300" prst="artDeco"/>
        </a:sp3d>
      </dgm:spPr>
      <dgm:t>
        <a:bodyPr/>
        <a:lstStyle/>
        <a:p>
          <a:r>
            <a:rPr lang="en-US" b="1" dirty="0" smtClean="0">
              <a:solidFill>
                <a:schemeClr val="tx1">
                  <a:lumMod val="50000"/>
                </a:schemeClr>
              </a:solidFill>
            </a:rPr>
            <a:t>Roadside Unit </a:t>
          </a:r>
          <a:r>
            <a:rPr lang="en-US" dirty="0" smtClean="0">
              <a:solidFill>
                <a:schemeClr val="tx1">
                  <a:lumMod val="50000"/>
                </a:schemeClr>
              </a:solidFill>
            </a:rPr>
            <a:t>(RSU)</a:t>
          </a:r>
          <a:endParaRPr lang="en-US" dirty="0">
            <a:solidFill>
              <a:schemeClr val="tx1">
                <a:lumMod val="50000"/>
              </a:schemeClr>
            </a:solidFill>
          </a:endParaRPr>
        </a:p>
      </dgm:t>
    </dgm:pt>
    <dgm:pt modelId="{7A9E7AC5-FC85-4317-9213-AB86BEA96B1B}" type="parTrans" cxnId="{A57F150A-A1FA-463A-9613-B46A6AA03C84}">
      <dgm:prSet/>
      <dgm:spPr/>
      <dgm:t>
        <a:bodyPr/>
        <a:lstStyle/>
        <a:p>
          <a:endParaRPr lang="en-US">
            <a:solidFill>
              <a:schemeClr val="tx1">
                <a:lumMod val="50000"/>
              </a:schemeClr>
            </a:solidFill>
          </a:endParaRPr>
        </a:p>
      </dgm:t>
    </dgm:pt>
    <dgm:pt modelId="{89C92CC2-5BB0-4567-B1F7-6032BF2620B6}" type="sibTrans" cxnId="{A57F150A-A1FA-463A-9613-B46A6AA03C84}">
      <dgm:prSet/>
      <dgm:spPr/>
      <dgm:t>
        <a:bodyPr/>
        <a:lstStyle/>
        <a:p>
          <a:endParaRPr lang="en-US">
            <a:solidFill>
              <a:schemeClr val="tx1">
                <a:lumMod val="50000"/>
              </a:schemeClr>
            </a:solidFill>
          </a:endParaRPr>
        </a:p>
      </dgm:t>
    </dgm:pt>
    <dgm:pt modelId="{AE9CD9E5-B3C5-4017-92D0-3AE4A116A971}">
      <dgm:prSet phldrT="[Text]"/>
      <dgm:spPr>
        <a:solidFill>
          <a:schemeClr val="accent6"/>
        </a:solidFill>
        <a:sp3d>
          <a:bevelT w="114300" prst="artDeco"/>
        </a:sp3d>
      </dgm:spPr>
      <dgm:t>
        <a:bodyPr/>
        <a:lstStyle/>
        <a:p>
          <a:r>
            <a:rPr lang="en-US" b="1" dirty="0" smtClean="0">
              <a:solidFill>
                <a:schemeClr val="tx1">
                  <a:lumMod val="50000"/>
                </a:schemeClr>
              </a:solidFill>
            </a:rPr>
            <a:t>Onboard Unit </a:t>
          </a:r>
          <a:r>
            <a:rPr lang="en-US" dirty="0" smtClean="0">
              <a:solidFill>
                <a:schemeClr val="tx1">
                  <a:lumMod val="50000"/>
                </a:schemeClr>
              </a:solidFill>
            </a:rPr>
            <a:t>(OBU)</a:t>
          </a:r>
          <a:endParaRPr lang="en-US" dirty="0">
            <a:solidFill>
              <a:schemeClr val="tx1">
                <a:lumMod val="50000"/>
              </a:schemeClr>
            </a:solidFill>
          </a:endParaRPr>
        </a:p>
      </dgm:t>
    </dgm:pt>
    <dgm:pt modelId="{BE2959C0-69B9-45AE-979F-3663F6B5136B}" type="parTrans" cxnId="{3D47AFCC-C8B7-4482-9DAC-96F288D56E3A}">
      <dgm:prSet/>
      <dgm:spPr/>
      <dgm:t>
        <a:bodyPr/>
        <a:lstStyle/>
        <a:p>
          <a:endParaRPr lang="en-US">
            <a:solidFill>
              <a:schemeClr val="tx1">
                <a:lumMod val="50000"/>
              </a:schemeClr>
            </a:solidFill>
          </a:endParaRPr>
        </a:p>
      </dgm:t>
    </dgm:pt>
    <dgm:pt modelId="{C2314BDF-D079-44D1-A25D-D42A95EA7E26}" type="sibTrans" cxnId="{3D47AFCC-C8B7-4482-9DAC-96F288D56E3A}">
      <dgm:prSet/>
      <dgm:spPr/>
      <dgm:t>
        <a:bodyPr/>
        <a:lstStyle/>
        <a:p>
          <a:endParaRPr lang="en-US">
            <a:solidFill>
              <a:schemeClr val="tx1">
                <a:lumMod val="50000"/>
              </a:schemeClr>
            </a:solidFill>
          </a:endParaRPr>
        </a:p>
      </dgm:t>
    </dgm:pt>
    <dgm:pt modelId="{174EBB70-4FB8-4CD5-960A-E930CCEC0062}">
      <dgm:prSet phldrT="[Text]"/>
      <dgm:spPr>
        <a:solidFill>
          <a:schemeClr val="accent6"/>
        </a:solidFill>
        <a:sp3d>
          <a:bevelT w="114300" prst="artDeco"/>
        </a:sp3d>
      </dgm:spPr>
      <dgm:t>
        <a:bodyPr/>
        <a:lstStyle/>
        <a:p>
          <a:r>
            <a:rPr lang="en-US" b="1" dirty="0" smtClean="0">
              <a:solidFill>
                <a:schemeClr val="tx1">
                  <a:lumMod val="50000"/>
                </a:schemeClr>
              </a:solidFill>
            </a:rPr>
            <a:t>Data Aggregation Devices</a:t>
          </a:r>
          <a:endParaRPr lang="en-US" b="1" dirty="0">
            <a:solidFill>
              <a:schemeClr val="tx1">
                <a:lumMod val="50000"/>
              </a:schemeClr>
            </a:solidFill>
          </a:endParaRPr>
        </a:p>
      </dgm:t>
    </dgm:pt>
    <dgm:pt modelId="{421D5F02-30F7-429E-83E3-2796A9048F42}" type="parTrans" cxnId="{898BA921-A1D0-40D0-99A0-DF4B062659AC}">
      <dgm:prSet/>
      <dgm:spPr/>
      <dgm:t>
        <a:bodyPr/>
        <a:lstStyle/>
        <a:p>
          <a:endParaRPr lang="en-US">
            <a:solidFill>
              <a:schemeClr val="tx1">
                <a:lumMod val="50000"/>
              </a:schemeClr>
            </a:solidFill>
          </a:endParaRPr>
        </a:p>
      </dgm:t>
    </dgm:pt>
    <dgm:pt modelId="{12EC306B-5991-4F5C-A52B-E5577EA5C57C}" type="sibTrans" cxnId="{898BA921-A1D0-40D0-99A0-DF4B062659AC}">
      <dgm:prSet/>
      <dgm:spPr/>
      <dgm:t>
        <a:bodyPr/>
        <a:lstStyle/>
        <a:p>
          <a:endParaRPr lang="en-US">
            <a:solidFill>
              <a:schemeClr val="tx1">
                <a:lumMod val="50000"/>
              </a:schemeClr>
            </a:solidFill>
          </a:endParaRPr>
        </a:p>
      </dgm:t>
    </dgm:pt>
    <dgm:pt modelId="{24A35DE6-933C-4274-9058-705A8C5DE350}">
      <dgm:prSet/>
      <dgm:spPr>
        <a:solidFill>
          <a:schemeClr val="accent6"/>
        </a:solidFill>
        <a:sp3d>
          <a:bevelT w="114300" prst="artDeco"/>
        </a:sp3d>
      </dgm:spPr>
      <dgm:t>
        <a:bodyPr/>
        <a:lstStyle/>
        <a:p>
          <a:r>
            <a:rPr lang="en-US" b="1" dirty="0" smtClean="0">
              <a:solidFill>
                <a:schemeClr val="tx1">
                  <a:lumMod val="50000"/>
                </a:schemeClr>
              </a:solidFill>
            </a:rPr>
            <a:t>Weigh-in-Motion Systems </a:t>
          </a:r>
          <a:r>
            <a:rPr lang="en-US" dirty="0" smtClean="0">
              <a:solidFill>
                <a:schemeClr val="tx1">
                  <a:lumMod val="50000"/>
                </a:schemeClr>
              </a:solidFill>
            </a:rPr>
            <a:t>(WIM)</a:t>
          </a:r>
          <a:endParaRPr lang="en-US" dirty="0">
            <a:solidFill>
              <a:schemeClr val="tx1">
                <a:lumMod val="50000"/>
              </a:schemeClr>
            </a:solidFill>
          </a:endParaRPr>
        </a:p>
      </dgm:t>
    </dgm:pt>
    <dgm:pt modelId="{47A78EDF-2D03-4618-BA62-2EADDBBDACA0}" type="parTrans" cxnId="{24E24FE3-C0C6-46F2-B68C-D5FFE2437E36}">
      <dgm:prSet/>
      <dgm:spPr/>
      <dgm:t>
        <a:bodyPr/>
        <a:lstStyle/>
        <a:p>
          <a:endParaRPr lang="en-US">
            <a:solidFill>
              <a:schemeClr val="tx1">
                <a:lumMod val="50000"/>
              </a:schemeClr>
            </a:solidFill>
          </a:endParaRPr>
        </a:p>
      </dgm:t>
    </dgm:pt>
    <dgm:pt modelId="{AE8DE976-AD2A-4C89-83F4-E4AAD53ABC2F}" type="sibTrans" cxnId="{24E24FE3-C0C6-46F2-B68C-D5FFE2437E36}">
      <dgm:prSet/>
      <dgm:spPr/>
      <dgm:t>
        <a:bodyPr/>
        <a:lstStyle/>
        <a:p>
          <a:endParaRPr lang="en-US">
            <a:solidFill>
              <a:schemeClr val="tx1">
                <a:lumMod val="50000"/>
              </a:schemeClr>
            </a:solidFill>
          </a:endParaRPr>
        </a:p>
      </dgm:t>
    </dgm:pt>
    <dgm:pt modelId="{C3F0CD70-8565-4207-8B76-9AF275C3E69C}">
      <dgm:prSet/>
      <dgm:spPr>
        <a:solidFill>
          <a:schemeClr val="accent6"/>
        </a:solidFill>
        <a:sp3d>
          <a:bevelT w="114300" prst="artDeco"/>
        </a:sp3d>
      </dgm:spPr>
      <dgm:t>
        <a:bodyPr/>
        <a:lstStyle/>
        <a:p>
          <a:r>
            <a:rPr lang="en-US" b="1" dirty="0" smtClean="0">
              <a:solidFill>
                <a:schemeClr val="tx1">
                  <a:lumMod val="50000"/>
                </a:schemeClr>
              </a:solidFill>
            </a:rPr>
            <a:t>Photocitation </a:t>
          </a:r>
        </a:p>
        <a:p>
          <a:r>
            <a:rPr lang="en-US" dirty="0" smtClean="0">
              <a:solidFill>
                <a:schemeClr val="tx1">
                  <a:lumMod val="50000"/>
                </a:schemeClr>
              </a:solidFill>
            </a:rPr>
            <a:t>Enforcement</a:t>
          </a:r>
          <a:endParaRPr lang="en-US" dirty="0">
            <a:solidFill>
              <a:schemeClr val="tx1">
                <a:lumMod val="50000"/>
              </a:schemeClr>
            </a:solidFill>
          </a:endParaRPr>
        </a:p>
      </dgm:t>
    </dgm:pt>
    <dgm:pt modelId="{55C55026-634D-433E-AE7B-482AF9A7BF3D}" type="parTrans" cxnId="{7BEB56A7-3DBC-4B92-BBCF-D945CF79E62E}">
      <dgm:prSet/>
      <dgm:spPr/>
      <dgm:t>
        <a:bodyPr/>
        <a:lstStyle/>
        <a:p>
          <a:endParaRPr lang="en-US">
            <a:solidFill>
              <a:schemeClr val="tx1">
                <a:lumMod val="50000"/>
              </a:schemeClr>
            </a:solidFill>
          </a:endParaRPr>
        </a:p>
      </dgm:t>
    </dgm:pt>
    <dgm:pt modelId="{5D74767F-522F-43F6-A149-7F4E54907F39}" type="sibTrans" cxnId="{7BEB56A7-3DBC-4B92-BBCF-D945CF79E62E}">
      <dgm:prSet/>
      <dgm:spPr/>
      <dgm:t>
        <a:bodyPr/>
        <a:lstStyle/>
        <a:p>
          <a:endParaRPr lang="en-US">
            <a:solidFill>
              <a:schemeClr val="tx1">
                <a:lumMod val="50000"/>
              </a:schemeClr>
            </a:solidFill>
          </a:endParaRPr>
        </a:p>
      </dgm:t>
    </dgm:pt>
    <dgm:pt modelId="{6751F719-EAA8-4268-B155-F2CBC2A26A0C}">
      <dgm:prSet phldrT="[Text]"/>
      <dgm:spPr>
        <a:solidFill>
          <a:schemeClr val="accent6"/>
        </a:solidFill>
        <a:sp3d>
          <a:bevelT w="114300" prst="artDeco"/>
        </a:sp3d>
      </dgm:spPr>
      <dgm:t>
        <a:bodyPr/>
        <a:lstStyle/>
        <a:p>
          <a:r>
            <a:rPr lang="en-US" b="1" dirty="0" smtClean="0">
              <a:solidFill>
                <a:schemeClr val="tx1">
                  <a:lumMod val="50000"/>
                </a:schemeClr>
              </a:solidFill>
            </a:rPr>
            <a:t>IR / Thermal Detection</a:t>
          </a:r>
          <a:endParaRPr lang="en-US" b="1" dirty="0">
            <a:solidFill>
              <a:schemeClr val="tx1">
                <a:lumMod val="50000"/>
              </a:schemeClr>
            </a:solidFill>
          </a:endParaRPr>
        </a:p>
      </dgm:t>
    </dgm:pt>
    <dgm:pt modelId="{DB69D913-24E1-4ECD-9FE0-A579C232CB49}" type="parTrans" cxnId="{65CB9949-BE60-4D0F-8A26-0712F4728A91}">
      <dgm:prSet/>
      <dgm:spPr/>
      <dgm:t>
        <a:bodyPr/>
        <a:lstStyle/>
        <a:p>
          <a:endParaRPr lang="en-US">
            <a:solidFill>
              <a:schemeClr val="tx1">
                <a:lumMod val="50000"/>
              </a:schemeClr>
            </a:solidFill>
          </a:endParaRPr>
        </a:p>
      </dgm:t>
    </dgm:pt>
    <dgm:pt modelId="{E1CF0A27-4F71-4263-A855-8D0A70D3D89C}" type="sibTrans" cxnId="{65CB9949-BE60-4D0F-8A26-0712F4728A91}">
      <dgm:prSet/>
      <dgm:spPr/>
      <dgm:t>
        <a:bodyPr/>
        <a:lstStyle/>
        <a:p>
          <a:endParaRPr lang="en-US">
            <a:solidFill>
              <a:schemeClr val="tx1">
                <a:lumMod val="50000"/>
              </a:schemeClr>
            </a:solidFill>
          </a:endParaRPr>
        </a:p>
      </dgm:t>
    </dgm:pt>
    <dgm:pt modelId="{7F28272F-E6CB-4CC1-B8A8-8C057539955F}" type="pres">
      <dgm:prSet presAssocID="{DE1E9A11-BFCB-43FF-9797-1862A0302125}" presName="Name0" presStyleCnt="0">
        <dgm:presLayoutVars>
          <dgm:chPref val="1"/>
          <dgm:dir/>
          <dgm:animOne val="branch"/>
          <dgm:animLvl val="lvl"/>
          <dgm:resizeHandles/>
        </dgm:presLayoutVars>
      </dgm:prSet>
      <dgm:spPr/>
      <dgm:t>
        <a:bodyPr/>
        <a:lstStyle/>
        <a:p>
          <a:endParaRPr lang="en-US"/>
        </a:p>
      </dgm:t>
    </dgm:pt>
    <dgm:pt modelId="{F001A237-EE81-46E3-A4A7-E0717E77D9F8}" type="pres">
      <dgm:prSet presAssocID="{45AC6E40-7BE0-4F82-B404-E94BC1ACE007}" presName="vertOne" presStyleCnt="0"/>
      <dgm:spPr>
        <a:sp3d>
          <a:bevelT w="114300" prst="artDeco"/>
        </a:sp3d>
      </dgm:spPr>
      <dgm:t>
        <a:bodyPr/>
        <a:lstStyle/>
        <a:p>
          <a:endParaRPr lang="en-US"/>
        </a:p>
      </dgm:t>
    </dgm:pt>
    <dgm:pt modelId="{A59E3F53-C17B-415A-B6EF-428F74DE5BAA}" type="pres">
      <dgm:prSet presAssocID="{45AC6E40-7BE0-4F82-B404-E94BC1ACE007}" presName="txOne" presStyleLbl="node0" presStyleIdx="0" presStyleCnt="6" custLinFactY="-20242" custLinFactNeighborX="-750" custLinFactNeighborY="-100000">
        <dgm:presLayoutVars>
          <dgm:chPref val="3"/>
        </dgm:presLayoutVars>
      </dgm:prSet>
      <dgm:spPr/>
      <dgm:t>
        <a:bodyPr/>
        <a:lstStyle/>
        <a:p>
          <a:endParaRPr lang="en-US"/>
        </a:p>
      </dgm:t>
    </dgm:pt>
    <dgm:pt modelId="{1B01E069-499A-4410-839A-38DEF6F112E5}" type="pres">
      <dgm:prSet presAssocID="{45AC6E40-7BE0-4F82-B404-E94BC1ACE007}" presName="parTransOne" presStyleCnt="0"/>
      <dgm:spPr>
        <a:sp3d>
          <a:bevelT w="114300" prst="artDeco"/>
        </a:sp3d>
      </dgm:spPr>
      <dgm:t>
        <a:bodyPr/>
        <a:lstStyle/>
        <a:p>
          <a:endParaRPr lang="en-US"/>
        </a:p>
      </dgm:t>
    </dgm:pt>
    <dgm:pt modelId="{DE67A362-9082-4596-9750-F4B7DE8C5BA1}" type="pres">
      <dgm:prSet presAssocID="{45AC6E40-7BE0-4F82-B404-E94BC1ACE007}" presName="horzOne" presStyleCnt="0"/>
      <dgm:spPr>
        <a:sp3d>
          <a:bevelT w="114300" prst="artDeco"/>
        </a:sp3d>
      </dgm:spPr>
      <dgm:t>
        <a:bodyPr/>
        <a:lstStyle/>
        <a:p>
          <a:endParaRPr lang="en-US"/>
        </a:p>
      </dgm:t>
    </dgm:pt>
    <dgm:pt modelId="{B840A8FC-CD90-452A-A578-3E8F5BC2A293}" type="pres">
      <dgm:prSet presAssocID="{9B634098-26D3-4260-B03F-34B9ABB825EC}" presName="vertTwo" presStyleCnt="0"/>
      <dgm:spPr>
        <a:sp3d>
          <a:bevelT w="114300" prst="artDeco"/>
        </a:sp3d>
      </dgm:spPr>
      <dgm:t>
        <a:bodyPr/>
        <a:lstStyle/>
        <a:p>
          <a:endParaRPr lang="en-US"/>
        </a:p>
      </dgm:t>
    </dgm:pt>
    <dgm:pt modelId="{8ED4AF13-01C6-4285-9B51-21DF0D2EABA0}" type="pres">
      <dgm:prSet presAssocID="{9B634098-26D3-4260-B03F-34B9ABB825EC}" presName="txTwo" presStyleLbl="node2" presStyleIdx="0" presStyleCnt="8" custLinFactNeighborX="11965" custLinFactNeighborY="-8182">
        <dgm:presLayoutVars>
          <dgm:chPref val="3"/>
        </dgm:presLayoutVars>
      </dgm:prSet>
      <dgm:spPr/>
      <dgm:t>
        <a:bodyPr/>
        <a:lstStyle/>
        <a:p>
          <a:endParaRPr lang="en-US"/>
        </a:p>
      </dgm:t>
    </dgm:pt>
    <dgm:pt modelId="{3E8177BB-8FDC-40BF-B2A1-5C760AE3A344}" type="pres">
      <dgm:prSet presAssocID="{9B634098-26D3-4260-B03F-34B9ABB825EC}" presName="horzTwo" presStyleCnt="0"/>
      <dgm:spPr>
        <a:sp3d>
          <a:bevelT w="114300" prst="artDeco"/>
        </a:sp3d>
      </dgm:spPr>
      <dgm:t>
        <a:bodyPr/>
        <a:lstStyle/>
        <a:p>
          <a:endParaRPr lang="en-US"/>
        </a:p>
      </dgm:t>
    </dgm:pt>
    <dgm:pt modelId="{58B993CA-AB10-41E0-AE7A-0203C0DEFD5B}" type="pres">
      <dgm:prSet presAssocID="{3557AB24-35F3-4315-9308-9E5007687070}" presName="sibSpaceTwo" presStyleCnt="0"/>
      <dgm:spPr>
        <a:sp3d>
          <a:bevelT w="114300" prst="artDeco"/>
        </a:sp3d>
      </dgm:spPr>
      <dgm:t>
        <a:bodyPr/>
        <a:lstStyle/>
        <a:p>
          <a:endParaRPr lang="en-US"/>
        </a:p>
      </dgm:t>
    </dgm:pt>
    <dgm:pt modelId="{1E862562-359D-4FEE-872A-71F0737A14E2}" type="pres">
      <dgm:prSet presAssocID="{A9A908CA-65EC-47B0-A3FD-C5FC6FC3CD4B}" presName="vertTwo" presStyleCnt="0"/>
      <dgm:spPr>
        <a:sp3d>
          <a:bevelT w="114300" prst="artDeco"/>
        </a:sp3d>
      </dgm:spPr>
      <dgm:t>
        <a:bodyPr/>
        <a:lstStyle/>
        <a:p>
          <a:endParaRPr lang="en-US"/>
        </a:p>
      </dgm:t>
    </dgm:pt>
    <dgm:pt modelId="{763949D8-F635-4E12-93A8-74F4DFCB7217}" type="pres">
      <dgm:prSet presAssocID="{A9A908CA-65EC-47B0-A3FD-C5FC6FC3CD4B}" presName="txTwo" presStyleLbl="node2" presStyleIdx="1" presStyleCnt="8" custLinFactNeighborX="7650" custLinFactNeighborY="2338">
        <dgm:presLayoutVars>
          <dgm:chPref val="3"/>
        </dgm:presLayoutVars>
      </dgm:prSet>
      <dgm:spPr/>
      <dgm:t>
        <a:bodyPr/>
        <a:lstStyle/>
        <a:p>
          <a:endParaRPr lang="en-US"/>
        </a:p>
      </dgm:t>
    </dgm:pt>
    <dgm:pt modelId="{F99C6E8E-29BB-4827-A0E3-332BCD00AC2E}" type="pres">
      <dgm:prSet presAssocID="{A9A908CA-65EC-47B0-A3FD-C5FC6FC3CD4B}" presName="horzTwo" presStyleCnt="0"/>
      <dgm:spPr>
        <a:sp3d>
          <a:bevelT w="114300" prst="artDeco"/>
        </a:sp3d>
      </dgm:spPr>
      <dgm:t>
        <a:bodyPr/>
        <a:lstStyle/>
        <a:p>
          <a:endParaRPr lang="en-US"/>
        </a:p>
      </dgm:t>
    </dgm:pt>
    <dgm:pt modelId="{32875708-FFEF-4C44-95CC-41EA8EF4B848}" type="pres">
      <dgm:prSet presAssocID="{CAEFFECE-5B46-4189-9788-20299A583D9B}" presName="sibSpaceTwo" presStyleCnt="0"/>
      <dgm:spPr>
        <a:sp3d>
          <a:bevelT w="114300" prst="artDeco"/>
        </a:sp3d>
      </dgm:spPr>
      <dgm:t>
        <a:bodyPr/>
        <a:lstStyle/>
        <a:p>
          <a:endParaRPr lang="en-US"/>
        </a:p>
      </dgm:t>
    </dgm:pt>
    <dgm:pt modelId="{AC631D77-6AA0-47B4-9139-126BEB839DD2}" type="pres">
      <dgm:prSet presAssocID="{67690876-13CF-48DD-9D10-871DDD8A890E}" presName="vertTwo" presStyleCnt="0"/>
      <dgm:spPr>
        <a:sp3d>
          <a:bevelT w="114300" prst="artDeco"/>
        </a:sp3d>
      </dgm:spPr>
      <dgm:t>
        <a:bodyPr/>
        <a:lstStyle/>
        <a:p>
          <a:endParaRPr lang="en-US"/>
        </a:p>
      </dgm:t>
    </dgm:pt>
    <dgm:pt modelId="{B17354CC-0528-4771-9C2E-EA7D6C9ECE9D}" type="pres">
      <dgm:prSet presAssocID="{67690876-13CF-48DD-9D10-871DDD8A890E}" presName="txTwo" presStyleLbl="node2" presStyleIdx="2" presStyleCnt="8" custScaleY="159628" custLinFactNeighborX="9350" custLinFactNeighborY="125">
        <dgm:presLayoutVars>
          <dgm:chPref val="3"/>
        </dgm:presLayoutVars>
      </dgm:prSet>
      <dgm:spPr/>
      <dgm:t>
        <a:bodyPr/>
        <a:lstStyle/>
        <a:p>
          <a:endParaRPr lang="en-US"/>
        </a:p>
      </dgm:t>
    </dgm:pt>
    <dgm:pt modelId="{05DC1062-3992-42DE-872E-E7FFCEAE9382}" type="pres">
      <dgm:prSet presAssocID="{67690876-13CF-48DD-9D10-871DDD8A890E}" presName="horzTwo" presStyleCnt="0"/>
      <dgm:spPr>
        <a:sp3d>
          <a:bevelT w="114300" prst="artDeco"/>
        </a:sp3d>
      </dgm:spPr>
      <dgm:t>
        <a:bodyPr/>
        <a:lstStyle/>
        <a:p>
          <a:endParaRPr lang="en-US"/>
        </a:p>
      </dgm:t>
    </dgm:pt>
    <dgm:pt modelId="{FB6C5014-7813-431C-8465-182E53E1A5DE}" type="pres">
      <dgm:prSet presAssocID="{9E6339C3-506F-43E2-9CC5-9BF2C69E85E5}" presName="sibSpaceTwo" presStyleCnt="0"/>
      <dgm:spPr>
        <a:sp3d>
          <a:bevelT w="114300" prst="artDeco"/>
        </a:sp3d>
      </dgm:spPr>
      <dgm:t>
        <a:bodyPr/>
        <a:lstStyle/>
        <a:p>
          <a:endParaRPr lang="en-US"/>
        </a:p>
      </dgm:t>
    </dgm:pt>
    <dgm:pt modelId="{198E9AD3-7EFB-4B78-AF15-020D43C666BE}" type="pres">
      <dgm:prSet presAssocID="{6751F719-EAA8-4268-B155-F2CBC2A26A0C}" presName="vertTwo" presStyleCnt="0"/>
      <dgm:spPr/>
      <dgm:t>
        <a:bodyPr/>
        <a:lstStyle/>
        <a:p>
          <a:endParaRPr lang="en-US"/>
        </a:p>
      </dgm:t>
    </dgm:pt>
    <dgm:pt modelId="{54DAE03C-552E-4253-9058-66C33D60C103}" type="pres">
      <dgm:prSet presAssocID="{6751F719-EAA8-4268-B155-F2CBC2A26A0C}" presName="txTwo" presStyleLbl="node2" presStyleIdx="3" presStyleCnt="8">
        <dgm:presLayoutVars>
          <dgm:chPref val="3"/>
        </dgm:presLayoutVars>
      </dgm:prSet>
      <dgm:spPr/>
      <dgm:t>
        <a:bodyPr/>
        <a:lstStyle/>
        <a:p>
          <a:endParaRPr lang="en-US"/>
        </a:p>
      </dgm:t>
    </dgm:pt>
    <dgm:pt modelId="{28CD392A-0247-475D-954C-F7253249E8A7}" type="pres">
      <dgm:prSet presAssocID="{6751F719-EAA8-4268-B155-F2CBC2A26A0C}" presName="horzTwo" presStyleCnt="0"/>
      <dgm:spPr/>
      <dgm:t>
        <a:bodyPr/>
        <a:lstStyle/>
        <a:p>
          <a:endParaRPr lang="en-US"/>
        </a:p>
      </dgm:t>
    </dgm:pt>
    <dgm:pt modelId="{F0D77AC7-7D6E-4557-BDCF-5E20908309BB}" type="pres">
      <dgm:prSet presAssocID="{DBDABB4B-EFF2-41E1-A444-93A0FD1B7943}" presName="sibSpaceOne" presStyleCnt="0"/>
      <dgm:spPr>
        <a:sp3d>
          <a:bevelT w="114300" prst="artDeco"/>
        </a:sp3d>
      </dgm:spPr>
      <dgm:t>
        <a:bodyPr/>
        <a:lstStyle/>
        <a:p>
          <a:endParaRPr lang="en-US"/>
        </a:p>
      </dgm:t>
    </dgm:pt>
    <dgm:pt modelId="{7A7C78D7-4672-4F32-9761-88FD2EC3710A}" type="pres">
      <dgm:prSet presAssocID="{E4A95D1A-289A-4621-902F-BB7163F51BAF}" presName="vertOne" presStyleCnt="0"/>
      <dgm:spPr>
        <a:sp3d>
          <a:bevelT w="114300" prst="artDeco"/>
        </a:sp3d>
      </dgm:spPr>
      <dgm:t>
        <a:bodyPr/>
        <a:lstStyle/>
        <a:p>
          <a:endParaRPr lang="en-US"/>
        </a:p>
      </dgm:t>
    </dgm:pt>
    <dgm:pt modelId="{7EDD6B78-1916-466B-B92D-1D6F33D98CE7}" type="pres">
      <dgm:prSet presAssocID="{E4A95D1A-289A-4621-902F-BB7163F51BAF}" presName="txOne" presStyleLbl="node0" presStyleIdx="1" presStyleCnt="6">
        <dgm:presLayoutVars>
          <dgm:chPref val="3"/>
        </dgm:presLayoutVars>
      </dgm:prSet>
      <dgm:spPr/>
      <dgm:t>
        <a:bodyPr/>
        <a:lstStyle/>
        <a:p>
          <a:endParaRPr lang="en-US"/>
        </a:p>
      </dgm:t>
    </dgm:pt>
    <dgm:pt modelId="{4943D523-A9AF-4FD3-BCFD-64B98392BED4}" type="pres">
      <dgm:prSet presAssocID="{E4A95D1A-289A-4621-902F-BB7163F51BAF}" presName="horzOne" presStyleCnt="0"/>
      <dgm:spPr>
        <a:sp3d>
          <a:bevelT w="114300" prst="artDeco"/>
        </a:sp3d>
      </dgm:spPr>
      <dgm:t>
        <a:bodyPr/>
        <a:lstStyle/>
        <a:p>
          <a:endParaRPr lang="en-US"/>
        </a:p>
      </dgm:t>
    </dgm:pt>
    <dgm:pt modelId="{CA2EA484-316A-494C-8C43-BDDBA7D69CA0}" type="pres">
      <dgm:prSet presAssocID="{40E308F4-2A41-406D-B404-5CD2ACE2DA0D}" presName="sibSpaceOne" presStyleCnt="0"/>
      <dgm:spPr>
        <a:sp3d>
          <a:bevelT w="114300" prst="artDeco"/>
        </a:sp3d>
      </dgm:spPr>
      <dgm:t>
        <a:bodyPr/>
        <a:lstStyle/>
        <a:p>
          <a:endParaRPr lang="en-US"/>
        </a:p>
      </dgm:t>
    </dgm:pt>
    <dgm:pt modelId="{ABDB2943-69F6-444A-89AF-77415CF6CF21}" type="pres">
      <dgm:prSet presAssocID="{174EBB70-4FB8-4CD5-960A-E930CCEC0062}" presName="vertOne" presStyleCnt="0"/>
      <dgm:spPr>
        <a:sp3d>
          <a:bevelT w="114300" prst="artDeco"/>
        </a:sp3d>
      </dgm:spPr>
      <dgm:t>
        <a:bodyPr/>
        <a:lstStyle/>
        <a:p>
          <a:endParaRPr lang="en-US"/>
        </a:p>
      </dgm:t>
    </dgm:pt>
    <dgm:pt modelId="{04C7A7D2-A9BA-4E3A-82B1-6EDC87CB7E89}" type="pres">
      <dgm:prSet presAssocID="{174EBB70-4FB8-4CD5-960A-E930CCEC0062}" presName="txOne" presStyleLbl="node0" presStyleIdx="2" presStyleCnt="6">
        <dgm:presLayoutVars>
          <dgm:chPref val="3"/>
        </dgm:presLayoutVars>
      </dgm:prSet>
      <dgm:spPr/>
      <dgm:t>
        <a:bodyPr/>
        <a:lstStyle/>
        <a:p>
          <a:endParaRPr lang="en-US"/>
        </a:p>
      </dgm:t>
    </dgm:pt>
    <dgm:pt modelId="{7276D392-EF35-447F-944B-991DC9C6C8C4}" type="pres">
      <dgm:prSet presAssocID="{174EBB70-4FB8-4CD5-960A-E930CCEC0062}" presName="parTransOne" presStyleCnt="0"/>
      <dgm:spPr>
        <a:sp3d>
          <a:bevelT w="114300" prst="artDeco"/>
        </a:sp3d>
      </dgm:spPr>
      <dgm:t>
        <a:bodyPr/>
        <a:lstStyle/>
        <a:p>
          <a:endParaRPr lang="en-US"/>
        </a:p>
      </dgm:t>
    </dgm:pt>
    <dgm:pt modelId="{21EA21D7-6740-4918-8061-8C4739E12C64}" type="pres">
      <dgm:prSet presAssocID="{174EBB70-4FB8-4CD5-960A-E930CCEC0062}" presName="horzOne" presStyleCnt="0"/>
      <dgm:spPr>
        <a:sp3d>
          <a:bevelT w="114300" prst="artDeco"/>
        </a:sp3d>
      </dgm:spPr>
      <dgm:t>
        <a:bodyPr/>
        <a:lstStyle/>
        <a:p>
          <a:endParaRPr lang="en-US"/>
        </a:p>
      </dgm:t>
    </dgm:pt>
    <dgm:pt modelId="{FEC0128F-7313-470C-8BB7-03FA9D6EA0C9}" type="pres">
      <dgm:prSet presAssocID="{24A35DE6-933C-4274-9058-705A8C5DE350}" presName="vertTwo" presStyleCnt="0"/>
      <dgm:spPr>
        <a:sp3d>
          <a:bevelT w="114300" prst="artDeco"/>
        </a:sp3d>
      </dgm:spPr>
      <dgm:t>
        <a:bodyPr/>
        <a:lstStyle/>
        <a:p>
          <a:endParaRPr lang="en-US"/>
        </a:p>
      </dgm:t>
    </dgm:pt>
    <dgm:pt modelId="{E747A174-E680-4C4D-93A7-BA33A62F9971}" type="pres">
      <dgm:prSet presAssocID="{24A35DE6-933C-4274-9058-705A8C5DE350}" presName="txTwo" presStyleLbl="node2" presStyleIdx="4" presStyleCnt="8" custLinFactNeighborX="-20" custLinFactNeighborY="-4299">
        <dgm:presLayoutVars>
          <dgm:chPref val="3"/>
        </dgm:presLayoutVars>
      </dgm:prSet>
      <dgm:spPr/>
      <dgm:t>
        <a:bodyPr/>
        <a:lstStyle/>
        <a:p>
          <a:endParaRPr lang="en-US"/>
        </a:p>
      </dgm:t>
    </dgm:pt>
    <dgm:pt modelId="{9F31BF51-9A18-4465-94A8-DC3BF0E9F222}" type="pres">
      <dgm:prSet presAssocID="{24A35DE6-933C-4274-9058-705A8C5DE350}" presName="horzTwo" presStyleCnt="0"/>
      <dgm:spPr>
        <a:sp3d>
          <a:bevelT w="114300" prst="artDeco"/>
        </a:sp3d>
      </dgm:spPr>
      <dgm:t>
        <a:bodyPr/>
        <a:lstStyle/>
        <a:p>
          <a:endParaRPr lang="en-US"/>
        </a:p>
      </dgm:t>
    </dgm:pt>
    <dgm:pt modelId="{75681D7D-7A4B-4B6C-AAA0-6221DE2057CB}" type="pres">
      <dgm:prSet presAssocID="{12EC306B-5991-4F5C-A52B-E5577EA5C57C}" presName="sibSpaceOne" presStyleCnt="0"/>
      <dgm:spPr>
        <a:sp3d>
          <a:bevelT w="114300" prst="artDeco"/>
        </a:sp3d>
      </dgm:spPr>
      <dgm:t>
        <a:bodyPr/>
        <a:lstStyle/>
        <a:p>
          <a:endParaRPr lang="en-US"/>
        </a:p>
      </dgm:t>
    </dgm:pt>
    <dgm:pt modelId="{A5287B9D-65B6-4650-A669-AF4EE857741F}" type="pres">
      <dgm:prSet presAssocID="{EB7230E8-2858-42B0-8A68-5A54635F7248}" presName="vertOne" presStyleCnt="0"/>
      <dgm:spPr>
        <a:sp3d>
          <a:bevelT w="114300" prst="artDeco"/>
        </a:sp3d>
      </dgm:spPr>
      <dgm:t>
        <a:bodyPr/>
        <a:lstStyle/>
        <a:p>
          <a:endParaRPr lang="en-US"/>
        </a:p>
      </dgm:t>
    </dgm:pt>
    <dgm:pt modelId="{C278868C-8211-4BBC-877D-468283F774FC}" type="pres">
      <dgm:prSet presAssocID="{EB7230E8-2858-42B0-8A68-5A54635F7248}" presName="txOne" presStyleLbl="node0" presStyleIdx="3" presStyleCnt="6">
        <dgm:presLayoutVars>
          <dgm:chPref val="3"/>
        </dgm:presLayoutVars>
      </dgm:prSet>
      <dgm:spPr/>
      <dgm:t>
        <a:bodyPr/>
        <a:lstStyle/>
        <a:p>
          <a:endParaRPr lang="en-US"/>
        </a:p>
      </dgm:t>
    </dgm:pt>
    <dgm:pt modelId="{F567593D-A4F7-48EF-9B1A-4C5466756EBB}" type="pres">
      <dgm:prSet presAssocID="{EB7230E8-2858-42B0-8A68-5A54635F7248}" presName="horzOne" presStyleCnt="0"/>
      <dgm:spPr>
        <a:sp3d>
          <a:bevelT w="114300" prst="artDeco"/>
        </a:sp3d>
      </dgm:spPr>
      <dgm:t>
        <a:bodyPr/>
        <a:lstStyle/>
        <a:p>
          <a:endParaRPr lang="en-US"/>
        </a:p>
      </dgm:t>
    </dgm:pt>
    <dgm:pt modelId="{66F07FFA-48AE-4A76-B505-4D25A9D1E59B}" type="pres">
      <dgm:prSet presAssocID="{BCED5112-A26B-40A6-87EA-399EA8B3D44D}" presName="sibSpaceOne" presStyleCnt="0"/>
      <dgm:spPr>
        <a:sp3d>
          <a:bevelT w="114300" prst="artDeco"/>
        </a:sp3d>
      </dgm:spPr>
      <dgm:t>
        <a:bodyPr/>
        <a:lstStyle/>
        <a:p>
          <a:endParaRPr lang="en-US"/>
        </a:p>
      </dgm:t>
    </dgm:pt>
    <dgm:pt modelId="{0CBA8F04-6112-4816-9B8B-D5E72191781F}" type="pres">
      <dgm:prSet presAssocID="{A17728DD-4FF8-40A5-8E6E-D027CC643BF6}" presName="vertOne" presStyleCnt="0"/>
      <dgm:spPr>
        <a:sp3d>
          <a:bevelT w="114300" prst="artDeco"/>
        </a:sp3d>
      </dgm:spPr>
      <dgm:t>
        <a:bodyPr/>
        <a:lstStyle/>
        <a:p>
          <a:endParaRPr lang="en-US"/>
        </a:p>
      </dgm:t>
    </dgm:pt>
    <dgm:pt modelId="{CA8B64EB-F82F-48CD-B344-1BB662F35AED}" type="pres">
      <dgm:prSet presAssocID="{A17728DD-4FF8-40A5-8E6E-D027CC643BF6}" presName="txOne" presStyleLbl="node0" presStyleIdx="4" presStyleCnt="6">
        <dgm:presLayoutVars>
          <dgm:chPref val="3"/>
        </dgm:presLayoutVars>
      </dgm:prSet>
      <dgm:spPr/>
      <dgm:t>
        <a:bodyPr/>
        <a:lstStyle/>
        <a:p>
          <a:endParaRPr lang="en-US"/>
        </a:p>
      </dgm:t>
    </dgm:pt>
    <dgm:pt modelId="{290CABF8-B5E3-4D7B-9070-4336D9806673}" type="pres">
      <dgm:prSet presAssocID="{A17728DD-4FF8-40A5-8E6E-D027CC643BF6}" presName="parTransOne" presStyleCnt="0"/>
      <dgm:spPr>
        <a:sp3d>
          <a:bevelT w="114300" prst="artDeco"/>
        </a:sp3d>
      </dgm:spPr>
      <dgm:t>
        <a:bodyPr/>
        <a:lstStyle/>
        <a:p>
          <a:endParaRPr lang="en-US"/>
        </a:p>
      </dgm:t>
    </dgm:pt>
    <dgm:pt modelId="{DE596CB5-B1BE-4597-AB94-447677F8C564}" type="pres">
      <dgm:prSet presAssocID="{A17728DD-4FF8-40A5-8E6E-D027CC643BF6}" presName="horzOne" presStyleCnt="0"/>
      <dgm:spPr>
        <a:sp3d>
          <a:bevelT w="114300" prst="artDeco"/>
        </a:sp3d>
      </dgm:spPr>
      <dgm:t>
        <a:bodyPr/>
        <a:lstStyle/>
        <a:p>
          <a:endParaRPr lang="en-US"/>
        </a:p>
      </dgm:t>
    </dgm:pt>
    <dgm:pt modelId="{72A835C4-9A12-4A18-A01E-28EDD2F2042F}" type="pres">
      <dgm:prSet presAssocID="{C3F0CD70-8565-4207-8B76-9AF275C3E69C}" presName="vertTwo" presStyleCnt="0"/>
      <dgm:spPr>
        <a:sp3d>
          <a:bevelT w="114300" prst="artDeco"/>
        </a:sp3d>
      </dgm:spPr>
      <dgm:t>
        <a:bodyPr/>
        <a:lstStyle/>
        <a:p>
          <a:endParaRPr lang="en-US"/>
        </a:p>
      </dgm:t>
    </dgm:pt>
    <dgm:pt modelId="{5932EC9B-7E97-4B46-A655-8BE58C5B0EAA}" type="pres">
      <dgm:prSet presAssocID="{C3F0CD70-8565-4207-8B76-9AF275C3E69C}" presName="txTwo" presStyleLbl="node2" presStyleIdx="5" presStyleCnt="8">
        <dgm:presLayoutVars>
          <dgm:chPref val="3"/>
        </dgm:presLayoutVars>
      </dgm:prSet>
      <dgm:spPr/>
      <dgm:t>
        <a:bodyPr/>
        <a:lstStyle/>
        <a:p>
          <a:endParaRPr lang="en-US"/>
        </a:p>
      </dgm:t>
    </dgm:pt>
    <dgm:pt modelId="{30780978-F02A-4CDE-8FA3-6377F960362D}" type="pres">
      <dgm:prSet presAssocID="{C3F0CD70-8565-4207-8B76-9AF275C3E69C}" presName="horzTwo" presStyleCnt="0"/>
      <dgm:spPr>
        <a:sp3d>
          <a:bevelT w="114300" prst="artDeco"/>
        </a:sp3d>
      </dgm:spPr>
      <dgm:t>
        <a:bodyPr/>
        <a:lstStyle/>
        <a:p>
          <a:endParaRPr lang="en-US"/>
        </a:p>
      </dgm:t>
    </dgm:pt>
    <dgm:pt modelId="{7192FAC0-B847-4946-8189-1405FFA21F55}" type="pres">
      <dgm:prSet presAssocID="{CBF513B6-D57E-43EC-9778-D7FCB911C2C8}" presName="sibSpaceOne" presStyleCnt="0"/>
      <dgm:spPr>
        <a:sp3d>
          <a:bevelT w="114300" prst="artDeco"/>
        </a:sp3d>
      </dgm:spPr>
      <dgm:t>
        <a:bodyPr/>
        <a:lstStyle/>
        <a:p>
          <a:endParaRPr lang="en-US"/>
        </a:p>
      </dgm:t>
    </dgm:pt>
    <dgm:pt modelId="{892C0C84-1993-45D6-A5AA-BB8784D58AD9}" type="pres">
      <dgm:prSet presAssocID="{308206AE-CA95-4E2E-80DD-77D1B2BAE080}" presName="vertOne" presStyleCnt="0"/>
      <dgm:spPr>
        <a:sp3d>
          <a:bevelT w="114300" prst="artDeco"/>
        </a:sp3d>
      </dgm:spPr>
      <dgm:t>
        <a:bodyPr/>
        <a:lstStyle/>
        <a:p>
          <a:endParaRPr lang="en-US"/>
        </a:p>
      </dgm:t>
    </dgm:pt>
    <dgm:pt modelId="{221A82F8-380E-420E-9CA6-3A372F2CE35D}" type="pres">
      <dgm:prSet presAssocID="{308206AE-CA95-4E2E-80DD-77D1B2BAE080}" presName="txOne" presStyleLbl="node0" presStyleIdx="5" presStyleCnt="6">
        <dgm:presLayoutVars>
          <dgm:chPref val="3"/>
        </dgm:presLayoutVars>
      </dgm:prSet>
      <dgm:spPr/>
      <dgm:t>
        <a:bodyPr/>
        <a:lstStyle/>
        <a:p>
          <a:endParaRPr lang="en-US"/>
        </a:p>
      </dgm:t>
    </dgm:pt>
    <dgm:pt modelId="{171A44CE-B26E-491A-9AD7-92323BEAE0FB}" type="pres">
      <dgm:prSet presAssocID="{308206AE-CA95-4E2E-80DD-77D1B2BAE080}" presName="parTransOne" presStyleCnt="0"/>
      <dgm:spPr>
        <a:sp3d>
          <a:bevelT w="114300" prst="artDeco"/>
        </a:sp3d>
      </dgm:spPr>
      <dgm:t>
        <a:bodyPr/>
        <a:lstStyle/>
        <a:p>
          <a:endParaRPr lang="en-US"/>
        </a:p>
      </dgm:t>
    </dgm:pt>
    <dgm:pt modelId="{501E171A-2002-4275-85AF-937E62082D1F}" type="pres">
      <dgm:prSet presAssocID="{308206AE-CA95-4E2E-80DD-77D1B2BAE080}" presName="horzOne" presStyleCnt="0"/>
      <dgm:spPr>
        <a:sp3d>
          <a:bevelT w="114300" prst="artDeco"/>
        </a:sp3d>
      </dgm:spPr>
      <dgm:t>
        <a:bodyPr/>
        <a:lstStyle/>
        <a:p>
          <a:endParaRPr lang="en-US"/>
        </a:p>
      </dgm:t>
    </dgm:pt>
    <dgm:pt modelId="{FE88F1C4-5132-4961-A69D-D301C9942332}" type="pres">
      <dgm:prSet presAssocID="{0BA9B988-2B9F-42A9-81C3-81CAE906625A}" presName="vertTwo" presStyleCnt="0"/>
      <dgm:spPr>
        <a:sp3d>
          <a:bevelT w="114300" prst="artDeco"/>
        </a:sp3d>
      </dgm:spPr>
      <dgm:t>
        <a:bodyPr/>
        <a:lstStyle/>
        <a:p>
          <a:endParaRPr lang="en-US"/>
        </a:p>
      </dgm:t>
    </dgm:pt>
    <dgm:pt modelId="{C88640A3-965D-4295-BD60-E06DB563E671}" type="pres">
      <dgm:prSet presAssocID="{0BA9B988-2B9F-42A9-81C3-81CAE906625A}" presName="txTwo" presStyleLbl="node2" presStyleIdx="6" presStyleCnt="8">
        <dgm:presLayoutVars>
          <dgm:chPref val="3"/>
        </dgm:presLayoutVars>
      </dgm:prSet>
      <dgm:spPr/>
      <dgm:t>
        <a:bodyPr/>
        <a:lstStyle/>
        <a:p>
          <a:endParaRPr lang="en-US"/>
        </a:p>
      </dgm:t>
    </dgm:pt>
    <dgm:pt modelId="{C47197E2-6210-4FE7-9E00-E72FC072D3EA}" type="pres">
      <dgm:prSet presAssocID="{0BA9B988-2B9F-42A9-81C3-81CAE906625A}" presName="horzTwo" presStyleCnt="0"/>
      <dgm:spPr>
        <a:sp3d>
          <a:bevelT w="114300" prst="artDeco"/>
        </a:sp3d>
      </dgm:spPr>
      <dgm:t>
        <a:bodyPr/>
        <a:lstStyle/>
        <a:p>
          <a:endParaRPr lang="en-US"/>
        </a:p>
      </dgm:t>
    </dgm:pt>
    <dgm:pt modelId="{4A055007-8325-47E1-BBD9-DD887C8FCB6F}" type="pres">
      <dgm:prSet presAssocID="{89C92CC2-5BB0-4567-B1F7-6032BF2620B6}" presName="sibSpaceTwo" presStyleCnt="0"/>
      <dgm:spPr>
        <a:sp3d>
          <a:bevelT w="114300" prst="artDeco"/>
        </a:sp3d>
      </dgm:spPr>
      <dgm:t>
        <a:bodyPr/>
        <a:lstStyle/>
        <a:p>
          <a:endParaRPr lang="en-US"/>
        </a:p>
      </dgm:t>
    </dgm:pt>
    <dgm:pt modelId="{C110B06A-02D0-4BAB-85A3-BB91FEAD7831}" type="pres">
      <dgm:prSet presAssocID="{AE9CD9E5-B3C5-4017-92D0-3AE4A116A971}" presName="vertTwo" presStyleCnt="0"/>
      <dgm:spPr>
        <a:sp3d>
          <a:bevelT w="114300" prst="artDeco"/>
        </a:sp3d>
      </dgm:spPr>
      <dgm:t>
        <a:bodyPr/>
        <a:lstStyle/>
        <a:p>
          <a:endParaRPr lang="en-US"/>
        </a:p>
      </dgm:t>
    </dgm:pt>
    <dgm:pt modelId="{05FE2371-B37C-4DBC-AF2D-3021B719CA8B}" type="pres">
      <dgm:prSet presAssocID="{AE9CD9E5-B3C5-4017-92D0-3AE4A116A971}" presName="txTwo" presStyleLbl="node2" presStyleIdx="7" presStyleCnt="8">
        <dgm:presLayoutVars>
          <dgm:chPref val="3"/>
        </dgm:presLayoutVars>
      </dgm:prSet>
      <dgm:spPr/>
      <dgm:t>
        <a:bodyPr/>
        <a:lstStyle/>
        <a:p>
          <a:endParaRPr lang="en-US"/>
        </a:p>
      </dgm:t>
    </dgm:pt>
    <dgm:pt modelId="{30EF9932-2763-4A1D-845A-83217E2FDD09}" type="pres">
      <dgm:prSet presAssocID="{AE9CD9E5-B3C5-4017-92D0-3AE4A116A971}" presName="horzTwo" presStyleCnt="0"/>
      <dgm:spPr>
        <a:sp3d>
          <a:bevelT w="114300" prst="artDeco"/>
        </a:sp3d>
      </dgm:spPr>
      <dgm:t>
        <a:bodyPr/>
        <a:lstStyle/>
        <a:p>
          <a:endParaRPr lang="en-US"/>
        </a:p>
      </dgm:t>
    </dgm:pt>
  </dgm:ptLst>
  <dgm:cxnLst>
    <dgm:cxn modelId="{B90879AF-D5B3-40E3-AFBD-F38D6B3511C9}" type="presOf" srcId="{EB7230E8-2858-42B0-8A68-5A54635F7248}" destId="{C278868C-8211-4BBC-877D-468283F774FC}" srcOrd="0" destOrd="0" presId="urn:microsoft.com/office/officeart/2005/8/layout/hierarchy4"/>
    <dgm:cxn modelId="{7BEB56A7-3DBC-4B92-BBCF-D945CF79E62E}" srcId="{A17728DD-4FF8-40A5-8E6E-D027CC643BF6}" destId="{C3F0CD70-8565-4207-8B76-9AF275C3E69C}" srcOrd="0" destOrd="0" parTransId="{55C55026-634D-433E-AE7B-482AF9A7BF3D}" sibTransId="{5D74767F-522F-43F6-A149-7F4E54907F39}"/>
    <dgm:cxn modelId="{DF9C70B1-66DF-4994-A648-BCFDE25B2AA0}" type="presOf" srcId="{0BA9B988-2B9F-42A9-81C3-81CAE906625A}" destId="{C88640A3-965D-4295-BD60-E06DB563E671}" srcOrd="0" destOrd="0" presId="urn:microsoft.com/office/officeart/2005/8/layout/hierarchy4"/>
    <dgm:cxn modelId="{019D9929-1EE0-4935-AD4F-634AC59D0380}" type="presOf" srcId="{9B634098-26D3-4260-B03F-34B9ABB825EC}" destId="{8ED4AF13-01C6-4285-9B51-21DF0D2EABA0}" srcOrd="0" destOrd="0" presId="urn:microsoft.com/office/officeart/2005/8/layout/hierarchy4"/>
    <dgm:cxn modelId="{DBD4DFA7-CE9C-449C-AA61-10EE9567F676}" type="presOf" srcId="{E4A95D1A-289A-4621-902F-BB7163F51BAF}" destId="{7EDD6B78-1916-466B-B92D-1D6F33D98CE7}" srcOrd="0" destOrd="0" presId="urn:microsoft.com/office/officeart/2005/8/layout/hierarchy4"/>
    <dgm:cxn modelId="{3D47AFCC-C8B7-4482-9DAC-96F288D56E3A}" srcId="{308206AE-CA95-4E2E-80DD-77D1B2BAE080}" destId="{AE9CD9E5-B3C5-4017-92D0-3AE4A116A971}" srcOrd="1" destOrd="0" parTransId="{BE2959C0-69B9-45AE-979F-3663F6B5136B}" sibTransId="{C2314BDF-D079-44D1-A25D-D42A95EA7E26}"/>
    <dgm:cxn modelId="{A14CF134-2C1D-41E2-866B-D7E828109D03}" srcId="{45AC6E40-7BE0-4F82-B404-E94BC1ACE007}" destId="{9B634098-26D3-4260-B03F-34B9ABB825EC}" srcOrd="0" destOrd="0" parTransId="{60001E65-A172-4A11-A8E0-D00A871CBE83}" sibTransId="{3557AB24-35F3-4315-9308-9E5007687070}"/>
    <dgm:cxn modelId="{276960A0-794C-4224-96F3-2288A105B5B8}" srcId="{DE1E9A11-BFCB-43FF-9797-1862A0302125}" destId="{E4A95D1A-289A-4621-902F-BB7163F51BAF}" srcOrd="1" destOrd="0" parTransId="{1376D2D5-A38F-4B4D-9DF1-E5F93E44A462}" sibTransId="{40E308F4-2A41-406D-B404-5CD2ACE2DA0D}"/>
    <dgm:cxn modelId="{BFC0458C-1B9A-4D1A-A22A-1CC003B24769}" srcId="{DE1E9A11-BFCB-43FF-9797-1862A0302125}" destId="{45AC6E40-7BE0-4F82-B404-E94BC1ACE007}" srcOrd="0" destOrd="0" parTransId="{48BA5DA4-2D44-4E2F-BB89-DCA96660369B}" sibTransId="{DBDABB4B-EFF2-41E1-A444-93A0FD1B7943}"/>
    <dgm:cxn modelId="{07B55CF8-1CFB-4C52-AC34-1046F8348654}" type="presOf" srcId="{DE1E9A11-BFCB-43FF-9797-1862A0302125}" destId="{7F28272F-E6CB-4CC1-B8A8-8C057539955F}" srcOrd="0" destOrd="0" presId="urn:microsoft.com/office/officeart/2005/8/layout/hierarchy4"/>
    <dgm:cxn modelId="{1057BF9B-1DBF-4502-A1CE-46AF3EB35674}" type="presOf" srcId="{6751F719-EAA8-4268-B155-F2CBC2A26A0C}" destId="{54DAE03C-552E-4253-9058-66C33D60C103}" srcOrd="0" destOrd="0" presId="urn:microsoft.com/office/officeart/2005/8/layout/hierarchy4"/>
    <dgm:cxn modelId="{A05656D2-4D49-42D3-A09A-79ED035F2DF1}" type="presOf" srcId="{24A35DE6-933C-4274-9058-705A8C5DE350}" destId="{E747A174-E680-4C4D-93A7-BA33A62F9971}" srcOrd="0" destOrd="0" presId="urn:microsoft.com/office/officeart/2005/8/layout/hierarchy4"/>
    <dgm:cxn modelId="{D1EBC196-2EBA-47F4-AA01-2A1FCDED4A4C}" type="presOf" srcId="{AE9CD9E5-B3C5-4017-92D0-3AE4A116A971}" destId="{05FE2371-B37C-4DBC-AF2D-3021B719CA8B}" srcOrd="0" destOrd="0" presId="urn:microsoft.com/office/officeart/2005/8/layout/hierarchy4"/>
    <dgm:cxn modelId="{A41CEC4B-5573-464C-9173-1BBF67C155D7}" srcId="{DE1E9A11-BFCB-43FF-9797-1862A0302125}" destId="{308206AE-CA95-4E2E-80DD-77D1B2BAE080}" srcOrd="5" destOrd="0" parTransId="{ABFDD39F-F845-4A71-B97E-50BDCD838528}" sibTransId="{AB3D5B45-0186-4BCF-8BC1-1E589FB337E1}"/>
    <dgm:cxn modelId="{1A43D11A-44FE-4EB9-90B7-D2999831CCCD}" type="presOf" srcId="{45AC6E40-7BE0-4F82-B404-E94BC1ACE007}" destId="{A59E3F53-C17B-415A-B6EF-428F74DE5BAA}" srcOrd="0" destOrd="0" presId="urn:microsoft.com/office/officeart/2005/8/layout/hierarchy4"/>
    <dgm:cxn modelId="{898BA921-A1D0-40D0-99A0-DF4B062659AC}" srcId="{DE1E9A11-BFCB-43FF-9797-1862A0302125}" destId="{174EBB70-4FB8-4CD5-960A-E930CCEC0062}" srcOrd="2" destOrd="0" parTransId="{421D5F02-30F7-429E-83E3-2796A9048F42}" sibTransId="{12EC306B-5991-4F5C-A52B-E5577EA5C57C}"/>
    <dgm:cxn modelId="{49EECAAA-291F-4146-BBDD-C609998F3B1C}" type="presOf" srcId="{67690876-13CF-48DD-9D10-871DDD8A890E}" destId="{B17354CC-0528-4771-9C2E-EA7D6C9ECE9D}" srcOrd="0" destOrd="0" presId="urn:microsoft.com/office/officeart/2005/8/layout/hierarchy4"/>
    <dgm:cxn modelId="{76421DAA-417F-42C0-9574-F4BB7D1A9885}" type="presOf" srcId="{174EBB70-4FB8-4CD5-960A-E930CCEC0062}" destId="{04C7A7D2-A9BA-4E3A-82B1-6EDC87CB7E89}" srcOrd="0" destOrd="0" presId="urn:microsoft.com/office/officeart/2005/8/layout/hierarchy4"/>
    <dgm:cxn modelId="{AF1B325D-6264-4850-846E-F6A5BEF2A7B2}" srcId="{45AC6E40-7BE0-4F82-B404-E94BC1ACE007}" destId="{A9A908CA-65EC-47B0-A3FD-C5FC6FC3CD4B}" srcOrd="1" destOrd="0" parTransId="{54851029-57FA-4D0F-8A05-4F3C69F02030}" sibTransId="{CAEFFECE-5B46-4189-9788-20299A583D9B}"/>
    <dgm:cxn modelId="{E972647D-5A54-4C89-AF26-C34742FFE5A4}" srcId="{DE1E9A11-BFCB-43FF-9797-1862A0302125}" destId="{A17728DD-4FF8-40A5-8E6E-D027CC643BF6}" srcOrd="4" destOrd="0" parTransId="{48726C11-FAD2-4132-891A-50565E4A73FF}" sibTransId="{CBF513B6-D57E-43EC-9778-D7FCB911C2C8}"/>
    <dgm:cxn modelId="{DA2BC917-D211-41F0-BAB3-BFA142C525FC}" type="presOf" srcId="{C3F0CD70-8565-4207-8B76-9AF275C3E69C}" destId="{5932EC9B-7E97-4B46-A655-8BE58C5B0EAA}" srcOrd="0" destOrd="0" presId="urn:microsoft.com/office/officeart/2005/8/layout/hierarchy4"/>
    <dgm:cxn modelId="{72863138-17FA-4D16-8E61-AF8473C56319}" type="presOf" srcId="{A9A908CA-65EC-47B0-A3FD-C5FC6FC3CD4B}" destId="{763949D8-F635-4E12-93A8-74F4DFCB7217}" srcOrd="0" destOrd="0" presId="urn:microsoft.com/office/officeart/2005/8/layout/hierarchy4"/>
    <dgm:cxn modelId="{24E24FE3-C0C6-46F2-B68C-D5FFE2437E36}" srcId="{174EBB70-4FB8-4CD5-960A-E930CCEC0062}" destId="{24A35DE6-933C-4274-9058-705A8C5DE350}" srcOrd="0" destOrd="0" parTransId="{47A78EDF-2D03-4618-BA62-2EADDBBDACA0}" sibTransId="{AE8DE976-AD2A-4C89-83F4-E4AAD53ABC2F}"/>
    <dgm:cxn modelId="{3D026A0F-0490-4BFB-8D9C-195B277D8925}" type="presOf" srcId="{A17728DD-4FF8-40A5-8E6E-D027CC643BF6}" destId="{CA8B64EB-F82F-48CD-B344-1BB662F35AED}" srcOrd="0" destOrd="0" presId="urn:microsoft.com/office/officeart/2005/8/layout/hierarchy4"/>
    <dgm:cxn modelId="{120BF4FC-ADA0-4161-9B3C-9864CD3A062F}" srcId="{DE1E9A11-BFCB-43FF-9797-1862A0302125}" destId="{EB7230E8-2858-42B0-8A68-5A54635F7248}" srcOrd="3" destOrd="0" parTransId="{51BCE950-7E1C-430D-B431-70ECC7739797}" sibTransId="{BCED5112-A26B-40A6-87EA-399EA8B3D44D}"/>
    <dgm:cxn modelId="{A57F150A-A1FA-463A-9613-B46A6AA03C84}" srcId="{308206AE-CA95-4E2E-80DD-77D1B2BAE080}" destId="{0BA9B988-2B9F-42A9-81C3-81CAE906625A}" srcOrd="0" destOrd="0" parTransId="{7A9E7AC5-FC85-4317-9213-AB86BEA96B1B}" sibTransId="{89C92CC2-5BB0-4567-B1F7-6032BF2620B6}"/>
    <dgm:cxn modelId="{65CB9949-BE60-4D0F-8A26-0712F4728A91}" srcId="{45AC6E40-7BE0-4F82-B404-E94BC1ACE007}" destId="{6751F719-EAA8-4268-B155-F2CBC2A26A0C}" srcOrd="3" destOrd="0" parTransId="{DB69D913-24E1-4ECD-9FE0-A579C232CB49}" sibTransId="{E1CF0A27-4F71-4263-A855-8D0A70D3D89C}"/>
    <dgm:cxn modelId="{B95988F0-C020-4460-8F6F-CA689C785DA5}" srcId="{45AC6E40-7BE0-4F82-B404-E94BC1ACE007}" destId="{67690876-13CF-48DD-9D10-871DDD8A890E}" srcOrd="2" destOrd="0" parTransId="{A95B5BF6-7575-4044-BFCF-67A37FE6CB83}" sibTransId="{9E6339C3-506F-43E2-9CC5-9BF2C69E85E5}"/>
    <dgm:cxn modelId="{C8095B46-68D6-4E6F-9DA8-F76B243D802B}" type="presOf" srcId="{308206AE-CA95-4E2E-80DD-77D1B2BAE080}" destId="{221A82F8-380E-420E-9CA6-3A372F2CE35D}" srcOrd="0" destOrd="0" presId="urn:microsoft.com/office/officeart/2005/8/layout/hierarchy4"/>
    <dgm:cxn modelId="{AAEB797F-4A00-40F7-8C5C-2F5DEAB184FB}" type="presParOf" srcId="{7F28272F-E6CB-4CC1-B8A8-8C057539955F}" destId="{F001A237-EE81-46E3-A4A7-E0717E77D9F8}" srcOrd="0" destOrd="0" presId="urn:microsoft.com/office/officeart/2005/8/layout/hierarchy4"/>
    <dgm:cxn modelId="{A6C76131-B949-492F-BA6F-32C1705B04E3}" type="presParOf" srcId="{F001A237-EE81-46E3-A4A7-E0717E77D9F8}" destId="{A59E3F53-C17B-415A-B6EF-428F74DE5BAA}" srcOrd="0" destOrd="0" presId="urn:microsoft.com/office/officeart/2005/8/layout/hierarchy4"/>
    <dgm:cxn modelId="{C29C3264-E525-4561-AE8E-F04C718F81BB}" type="presParOf" srcId="{F001A237-EE81-46E3-A4A7-E0717E77D9F8}" destId="{1B01E069-499A-4410-839A-38DEF6F112E5}" srcOrd="1" destOrd="0" presId="urn:microsoft.com/office/officeart/2005/8/layout/hierarchy4"/>
    <dgm:cxn modelId="{56F59FA4-0619-4C4C-B784-E5EC4D8A535B}" type="presParOf" srcId="{F001A237-EE81-46E3-A4A7-E0717E77D9F8}" destId="{DE67A362-9082-4596-9750-F4B7DE8C5BA1}" srcOrd="2" destOrd="0" presId="urn:microsoft.com/office/officeart/2005/8/layout/hierarchy4"/>
    <dgm:cxn modelId="{7838AF85-B33E-45F4-8033-7916F5A93333}" type="presParOf" srcId="{DE67A362-9082-4596-9750-F4B7DE8C5BA1}" destId="{B840A8FC-CD90-452A-A578-3E8F5BC2A293}" srcOrd="0" destOrd="0" presId="urn:microsoft.com/office/officeart/2005/8/layout/hierarchy4"/>
    <dgm:cxn modelId="{764B986C-A4DE-4AE2-B414-CAE1639706EA}" type="presParOf" srcId="{B840A8FC-CD90-452A-A578-3E8F5BC2A293}" destId="{8ED4AF13-01C6-4285-9B51-21DF0D2EABA0}" srcOrd="0" destOrd="0" presId="urn:microsoft.com/office/officeart/2005/8/layout/hierarchy4"/>
    <dgm:cxn modelId="{7397B9AF-1BA1-43EF-90A2-FDED280865BC}" type="presParOf" srcId="{B840A8FC-CD90-452A-A578-3E8F5BC2A293}" destId="{3E8177BB-8FDC-40BF-B2A1-5C760AE3A344}" srcOrd="1" destOrd="0" presId="urn:microsoft.com/office/officeart/2005/8/layout/hierarchy4"/>
    <dgm:cxn modelId="{EE43C4E6-BE7F-4923-9FE2-CFE8486E76D7}" type="presParOf" srcId="{DE67A362-9082-4596-9750-F4B7DE8C5BA1}" destId="{58B993CA-AB10-41E0-AE7A-0203C0DEFD5B}" srcOrd="1" destOrd="0" presId="urn:microsoft.com/office/officeart/2005/8/layout/hierarchy4"/>
    <dgm:cxn modelId="{633F56AE-8B63-4458-BC58-BE3736FB3224}" type="presParOf" srcId="{DE67A362-9082-4596-9750-F4B7DE8C5BA1}" destId="{1E862562-359D-4FEE-872A-71F0737A14E2}" srcOrd="2" destOrd="0" presId="urn:microsoft.com/office/officeart/2005/8/layout/hierarchy4"/>
    <dgm:cxn modelId="{1C1723A2-B3F2-4275-AA1C-A7F2D54FE42B}" type="presParOf" srcId="{1E862562-359D-4FEE-872A-71F0737A14E2}" destId="{763949D8-F635-4E12-93A8-74F4DFCB7217}" srcOrd="0" destOrd="0" presId="urn:microsoft.com/office/officeart/2005/8/layout/hierarchy4"/>
    <dgm:cxn modelId="{D3E782AD-587B-4B3E-87CB-828254BB7924}" type="presParOf" srcId="{1E862562-359D-4FEE-872A-71F0737A14E2}" destId="{F99C6E8E-29BB-4827-A0E3-332BCD00AC2E}" srcOrd="1" destOrd="0" presId="urn:microsoft.com/office/officeart/2005/8/layout/hierarchy4"/>
    <dgm:cxn modelId="{6376C221-23C3-46BF-8FAF-6A32C9E7670B}" type="presParOf" srcId="{DE67A362-9082-4596-9750-F4B7DE8C5BA1}" destId="{32875708-FFEF-4C44-95CC-41EA8EF4B848}" srcOrd="3" destOrd="0" presId="urn:microsoft.com/office/officeart/2005/8/layout/hierarchy4"/>
    <dgm:cxn modelId="{238DB7A4-2A51-4C06-8B03-A8FCBFD4E78F}" type="presParOf" srcId="{DE67A362-9082-4596-9750-F4B7DE8C5BA1}" destId="{AC631D77-6AA0-47B4-9139-126BEB839DD2}" srcOrd="4" destOrd="0" presId="urn:microsoft.com/office/officeart/2005/8/layout/hierarchy4"/>
    <dgm:cxn modelId="{8CF3A3E8-A0FC-49D6-982D-D9E3C10FE33A}" type="presParOf" srcId="{AC631D77-6AA0-47B4-9139-126BEB839DD2}" destId="{B17354CC-0528-4771-9C2E-EA7D6C9ECE9D}" srcOrd="0" destOrd="0" presId="urn:microsoft.com/office/officeart/2005/8/layout/hierarchy4"/>
    <dgm:cxn modelId="{79D7E78D-072F-4D7F-B539-459F51B692D2}" type="presParOf" srcId="{AC631D77-6AA0-47B4-9139-126BEB839DD2}" destId="{05DC1062-3992-42DE-872E-E7FFCEAE9382}" srcOrd="1" destOrd="0" presId="urn:microsoft.com/office/officeart/2005/8/layout/hierarchy4"/>
    <dgm:cxn modelId="{DB5EA9A8-20C6-4ED7-AD55-99E55CCC7B01}" type="presParOf" srcId="{DE67A362-9082-4596-9750-F4B7DE8C5BA1}" destId="{FB6C5014-7813-431C-8465-182E53E1A5DE}" srcOrd="5" destOrd="0" presId="urn:microsoft.com/office/officeart/2005/8/layout/hierarchy4"/>
    <dgm:cxn modelId="{E6A5F5E8-D895-4D0B-B6D0-8D208FFB670C}" type="presParOf" srcId="{DE67A362-9082-4596-9750-F4B7DE8C5BA1}" destId="{198E9AD3-7EFB-4B78-AF15-020D43C666BE}" srcOrd="6" destOrd="0" presId="urn:microsoft.com/office/officeart/2005/8/layout/hierarchy4"/>
    <dgm:cxn modelId="{9A5F93FD-3D54-4977-B9ED-D9BD68F71BA5}" type="presParOf" srcId="{198E9AD3-7EFB-4B78-AF15-020D43C666BE}" destId="{54DAE03C-552E-4253-9058-66C33D60C103}" srcOrd="0" destOrd="0" presId="urn:microsoft.com/office/officeart/2005/8/layout/hierarchy4"/>
    <dgm:cxn modelId="{3B317E2C-14AD-46B2-8213-C46C59B40A71}" type="presParOf" srcId="{198E9AD3-7EFB-4B78-AF15-020D43C666BE}" destId="{28CD392A-0247-475D-954C-F7253249E8A7}" srcOrd="1" destOrd="0" presId="urn:microsoft.com/office/officeart/2005/8/layout/hierarchy4"/>
    <dgm:cxn modelId="{61D7D9D9-7D5C-4AA9-AD7D-329E8EE97BD1}" type="presParOf" srcId="{7F28272F-E6CB-4CC1-B8A8-8C057539955F}" destId="{F0D77AC7-7D6E-4557-BDCF-5E20908309BB}" srcOrd="1" destOrd="0" presId="urn:microsoft.com/office/officeart/2005/8/layout/hierarchy4"/>
    <dgm:cxn modelId="{5CBC5138-D559-4DC4-A682-8D55BD269FB7}" type="presParOf" srcId="{7F28272F-E6CB-4CC1-B8A8-8C057539955F}" destId="{7A7C78D7-4672-4F32-9761-88FD2EC3710A}" srcOrd="2" destOrd="0" presId="urn:microsoft.com/office/officeart/2005/8/layout/hierarchy4"/>
    <dgm:cxn modelId="{A9C32C16-5A15-4E8B-B2D7-5217F3EDCD7F}" type="presParOf" srcId="{7A7C78D7-4672-4F32-9761-88FD2EC3710A}" destId="{7EDD6B78-1916-466B-B92D-1D6F33D98CE7}" srcOrd="0" destOrd="0" presId="urn:microsoft.com/office/officeart/2005/8/layout/hierarchy4"/>
    <dgm:cxn modelId="{818B4E48-636B-4A14-9E51-3A691A71ACBC}" type="presParOf" srcId="{7A7C78D7-4672-4F32-9761-88FD2EC3710A}" destId="{4943D523-A9AF-4FD3-BCFD-64B98392BED4}" srcOrd="1" destOrd="0" presId="urn:microsoft.com/office/officeart/2005/8/layout/hierarchy4"/>
    <dgm:cxn modelId="{16FCEB54-3938-4384-8960-1AFD67E294D0}" type="presParOf" srcId="{7F28272F-E6CB-4CC1-B8A8-8C057539955F}" destId="{CA2EA484-316A-494C-8C43-BDDBA7D69CA0}" srcOrd="3" destOrd="0" presId="urn:microsoft.com/office/officeart/2005/8/layout/hierarchy4"/>
    <dgm:cxn modelId="{56DF3F34-92DF-43A7-89C0-65D98DB1452A}" type="presParOf" srcId="{7F28272F-E6CB-4CC1-B8A8-8C057539955F}" destId="{ABDB2943-69F6-444A-89AF-77415CF6CF21}" srcOrd="4" destOrd="0" presId="urn:microsoft.com/office/officeart/2005/8/layout/hierarchy4"/>
    <dgm:cxn modelId="{22867F0F-F182-4526-8BE5-9F7D9820F395}" type="presParOf" srcId="{ABDB2943-69F6-444A-89AF-77415CF6CF21}" destId="{04C7A7D2-A9BA-4E3A-82B1-6EDC87CB7E89}" srcOrd="0" destOrd="0" presId="urn:microsoft.com/office/officeart/2005/8/layout/hierarchy4"/>
    <dgm:cxn modelId="{5750ABD9-7728-4A41-A781-53D641A814A5}" type="presParOf" srcId="{ABDB2943-69F6-444A-89AF-77415CF6CF21}" destId="{7276D392-EF35-447F-944B-991DC9C6C8C4}" srcOrd="1" destOrd="0" presId="urn:microsoft.com/office/officeart/2005/8/layout/hierarchy4"/>
    <dgm:cxn modelId="{A2109F28-4FC0-4D87-AA1B-189080D12363}" type="presParOf" srcId="{ABDB2943-69F6-444A-89AF-77415CF6CF21}" destId="{21EA21D7-6740-4918-8061-8C4739E12C64}" srcOrd="2" destOrd="0" presId="urn:microsoft.com/office/officeart/2005/8/layout/hierarchy4"/>
    <dgm:cxn modelId="{99E770D7-312B-47AD-A9D2-D257586E28A6}" type="presParOf" srcId="{21EA21D7-6740-4918-8061-8C4739E12C64}" destId="{FEC0128F-7313-470C-8BB7-03FA9D6EA0C9}" srcOrd="0" destOrd="0" presId="urn:microsoft.com/office/officeart/2005/8/layout/hierarchy4"/>
    <dgm:cxn modelId="{2CD414E7-E39A-44F9-9062-F1CE5C641488}" type="presParOf" srcId="{FEC0128F-7313-470C-8BB7-03FA9D6EA0C9}" destId="{E747A174-E680-4C4D-93A7-BA33A62F9971}" srcOrd="0" destOrd="0" presId="urn:microsoft.com/office/officeart/2005/8/layout/hierarchy4"/>
    <dgm:cxn modelId="{8CBBD466-2EFD-459C-ACE3-7667CF181219}" type="presParOf" srcId="{FEC0128F-7313-470C-8BB7-03FA9D6EA0C9}" destId="{9F31BF51-9A18-4465-94A8-DC3BF0E9F222}" srcOrd="1" destOrd="0" presId="urn:microsoft.com/office/officeart/2005/8/layout/hierarchy4"/>
    <dgm:cxn modelId="{E6708107-25CF-4498-8A09-C0965A1D4E0A}" type="presParOf" srcId="{7F28272F-E6CB-4CC1-B8A8-8C057539955F}" destId="{75681D7D-7A4B-4B6C-AAA0-6221DE2057CB}" srcOrd="5" destOrd="0" presId="urn:microsoft.com/office/officeart/2005/8/layout/hierarchy4"/>
    <dgm:cxn modelId="{A73909FC-F356-4335-A42A-7748A4CB170D}" type="presParOf" srcId="{7F28272F-E6CB-4CC1-B8A8-8C057539955F}" destId="{A5287B9D-65B6-4650-A669-AF4EE857741F}" srcOrd="6" destOrd="0" presId="urn:microsoft.com/office/officeart/2005/8/layout/hierarchy4"/>
    <dgm:cxn modelId="{FD7CACDE-B67A-4437-99F1-347528D59AE2}" type="presParOf" srcId="{A5287B9D-65B6-4650-A669-AF4EE857741F}" destId="{C278868C-8211-4BBC-877D-468283F774FC}" srcOrd="0" destOrd="0" presId="urn:microsoft.com/office/officeart/2005/8/layout/hierarchy4"/>
    <dgm:cxn modelId="{E11EF071-29D0-4FEE-830C-4F922A28F245}" type="presParOf" srcId="{A5287B9D-65B6-4650-A669-AF4EE857741F}" destId="{F567593D-A4F7-48EF-9B1A-4C5466756EBB}" srcOrd="1" destOrd="0" presId="urn:microsoft.com/office/officeart/2005/8/layout/hierarchy4"/>
    <dgm:cxn modelId="{C4358921-8F3D-4794-BC23-FAC463314482}" type="presParOf" srcId="{7F28272F-E6CB-4CC1-B8A8-8C057539955F}" destId="{66F07FFA-48AE-4A76-B505-4D25A9D1E59B}" srcOrd="7" destOrd="0" presId="urn:microsoft.com/office/officeart/2005/8/layout/hierarchy4"/>
    <dgm:cxn modelId="{5704408B-F65A-463C-B97D-D9776C5D0D70}" type="presParOf" srcId="{7F28272F-E6CB-4CC1-B8A8-8C057539955F}" destId="{0CBA8F04-6112-4816-9B8B-D5E72191781F}" srcOrd="8" destOrd="0" presId="urn:microsoft.com/office/officeart/2005/8/layout/hierarchy4"/>
    <dgm:cxn modelId="{4A6DDBA1-142B-4D6B-8F37-9F754DCA1669}" type="presParOf" srcId="{0CBA8F04-6112-4816-9B8B-D5E72191781F}" destId="{CA8B64EB-F82F-48CD-B344-1BB662F35AED}" srcOrd="0" destOrd="0" presId="urn:microsoft.com/office/officeart/2005/8/layout/hierarchy4"/>
    <dgm:cxn modelId="{E7DFB681-D0A5-40EF-A7E1-B8FE9FE0660D}" type="presParOf" srcId="{0CBA8F04-6112-4816-9B8B-D5E72191781F}" destId="{290CABF8-B5E3-4D7B-9070-4336D9806673}" srcOrd="1" destOrd="0" presId="urn:microsoft.com/office/officeart/2005/8/layout/hierarchy4"/>
    <dgm:cxn modelId="{CB4B33F8-0735-4E1B-8AAD-DC849CB13480}" type="presParOf" srcId="{0CBA8F04-6112-4816-9B8B-D5E72191781F}" destId="{DE596CB5-B1BE-4597-AB94-447677F8C564}" srcOrd="2" destOrd="0" presId="urn:microsoft.com/office/officeart/2005/8/layout/hierarchy4"/>
    <dgm:cxn modelId="{050772CE-FB22-40CE-9EEF-168BF7007D07}" type="presParOf" srcId="{DE596CB5-B1BE-4597-AB94-447677F8C564}" destId="{72A835C4-9A12-4A18-A01E-28EDD2F2042F}" srcOrd="0" destOrd="0" presId="urn:microsoft.com/office/officeart/2005/8/layout/hierarchy4"/>
    <dgm:cxn modelId="{1F3F9DDE-4A20-472C-8359-90842C82B7B5}" type="presParOf" srcId="{72A835C4-9A12-4A18-A01E-28EDD2F2042F}" destId="{5932EC9B-7E97-4B46-A655-8BE58C5B0EAA}" srcOrd="0" destOrd="0" presId="urn:microsoft.com/office/officeart/2005/8/layout/hierarchy4"/>
    <dgm:cxn modelId="{864A6B35-1D83-46AE-AC05-D1CA2FCC2CB2}" type="presParOf" srcId="{72A835C4-9A12-4A18-A01E-28EDD2F2042F}" destId="{30780978-F02A-4CDE-8FA3-6377F960362D}" srcOrd="1" destOrd="0" presId="urn:microsoft.com/office/officeart/2005/8/layout/hierarchy4"/>
    <dgm:cxn modelId="{C1D3402D-C54E-4069-9B52-959A6FE822D6}" type="presParOf" srcId="{7F28272F-E6CB-4CC1-B8A8-8C057539955F}" destId="{7192FAC0-B847-4946-8189-1405FFA21F55}" srcOrd="9" destOrd="0" presId="urn:microsoft.com/office/officeart/2005/8/layout/hierarchy4"/>
    <dgm:cxn modelId="{37B3C86D-8A63-4D99-BA2E-7787822AC409}" type="presParOf" srcId="{7F28272F-E6CB-4CC1-B8A8-8C057539955F}" destId="{892C0C84-1993-45D6-A5AA-BB8784D58AD9}" srcOrd="10" destOrd="0" presId="urn:microsoft.com/office/officeart/2005/8/layout/hierarchy4"/>
    <dgm:cxn modelId="{736BFB0C-A6D3-4F00-8FE3-4BE3657E0893}" type="presParOf" srcId="{892C0C84-1993-45D6-A5AA-BB8784D58AD9}" destId="{221A82F8-380E-420E-9CA6-3A372F2CE35D}" srcOrd="0" destOrd="0" presId="urn:microsoft.com/office/officeart/2005/8/layout/hierarchy4"/>
    <dgm:cxn modelId="{93F54B55-F4CD-4559-9939-257CB0AEB71A}" type="presParOf" srcId="{892C0C84-1993-45D6-A5AA-BB8784D58AD9}" destId="{171A44CE-B26E-491A-9AD7-92323BEAE0FB}" srcOrd="1" destOrd="0" presId="urn:microsoft.com/office/officeart/2005/8/layout/hierarchy4"/>
    <dgm:cxn modelId="{C8AAC95D-1156-4E7C-89C0-F854F4786FA6}" type="presParOf" srcId="{892C0C84-1993-45D6-A5AA-BB8784D58AD9}" destId="{501E171A-2002-4275-85AF-937E62082D1F}" srcOrd="2" destOrd="0" presId="urn:microsoft.com/office/officeart/2005/8/layout/hierarchy4"/>
    <dgm:cxn modelId="{C6A3B196-4BBD-47D9-BDE9-D71A376CE755}" type="presParOf" srcId="{501E171A-2002-4275-85AF-937E62082D1F}" destId="{FE88F1C4-5132-4961-A69D-D301C9942332}" srcOrd="0" destOrd="0" presId="urn:microsoft.com/office/officeart/2005/8/layout/hierarchy4"/>
    <dgm:cxn modelId="{66F47E7F-A74A-4FF2-AAF1-712B3310C0A7}" type="presParOf" srcId="{FE88F1C4-5132-4961-A69D-D301C9942332}" destId="{C88640A3-965D-4295-BD60-E06DB563E671}" srcOrd="0" destOrd="0" presId="urn:microsoft.com/office/officeart/2005/8/layout/hierarchy4"/>
    <dgm:cxn modelId="{1BFA0FF7-270E-44F2-9483-B8CCE65BCD05}" type="presParOf" srcId="{FE88F1C4-5132-4961-A69D-D301C9942332}" destId="{C47197E2-6210-4FE7-9E00-E72FC072D3EA}" srcOrd="1" destOrd="0" presId="urn:microsoft.com/office/officeart/2005/8/layout/hierarchy4"/>
    <dgm:cxn modelId="{7374E7A6-D2C1-4131-AED7-C4C34F2F5CB0}" type="presParOf" srcId="{501E171A-2002-4275-85AF-937E62082D1F}" destId="{4A055007-8325-47E1-BBD9-DD887C8FCB6F}" srcOrd="1" destOrd="0" presId="urn:microsoft.com/office/officeart/2005/8/layout/hierarchy4"/>
    <dgm:cxn modelId="{90988293-E562-4442-88F3-E540103F2995}" type="presParOf" srcId="{501E171A-2002-4275-85AF-937E62082D1F}" destId="{C110B06A-02D0-4BAB-85A3-BB91FEAD7831}" srcOrd="2" destOrd="0" presId="urn:microsoft.com/office/officeart/2005/8/layout/hierarchy4"/>
    <dgm:cxn modelId="{E743AB4F-890E-4B81-86A1-2C32DCFF2844}" type="presParOf" srcId="{C110B06A-02D0-4BAB-85A3-BB91FEAD7831}" destId="{05FE2371-B37C-4DBC-AF2D-3021B719CA8B}" srcOrd="0" destOrd="0" presId="urn:microsoft.com/office/officeart/2005/8/layout/hierarchy4"/>
    <dgm:cxn modelId="{F38948E3-33A3-4F73-94BE-F5DDA60FEB68}" type="presParOf" srcId="{C110B06A-02D0-4BAB-85A3-BB91FEAD7831}" destId="{30EF9932-2763-4A1D-845A-83217E2FDD09}" srcOrd="1" destOrd="0" presId="urn:microsoft.com/office/officeart/2005/8/layout/hierarchy4"/>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E1E9A11-BFCB-43FF-9797-1862A0302125}" type="doc">
      <dgm:prSet loTypeId="urn:microsoft.com/office/officeart/2005/8/layout/hierarchy4" loCatId="list" qsTypeId="urn:microsoft.com/office/officeart/2005/8/quickstyle/simple1" qsCatId="simple" csTypeId="urn:microsoft.com/office/officeart/2005/8/colors/accent3_2" csCatId="accent3" phldr="1"/>
      <dgm:spPr>
        <a:scene3d>
          <a:camera prst="isometricOffAxis2Left"/>
          <a:lightRig rig="threePt" dir="t"/>
        </a:scene3d>
      </dgm:spPr>
      <dgm:t>
        <a:bodyPr/>
        <a:lstStyle/>
        <a:p>
          <a:endParaRPr lang="en-US"/>
        </a:p>
      </dgm:t>
    </dgm:pt>
    <dgm:pt modelId="{45AC6E40-7BE0-4F82-B404-E94BC1ACE007}">
      <dgm:prSet phldrT="[Text]"/>
      <dgm:spPr>
        <a:solidFill>
          <a:schemeClr val="accent6"/>
        </a:solidFill>
        <a:sp3d>
          <a:bevelT w="114300" prst="artDeco"/>
        </a:sp3d>
      </dgm:spPr>
      <dgm:t>
        <a:bodyPr/>
        <a:lstStyle/>
        <a:p>
          <a:r>
            <a:rPr lang="en-US" b="1" dirty="0">
              <a:solidFill>
                <a:schemeClr val="tx1">
                  <a:lumMod val="50000"/>
                </a:schemeClr>
              </a:solidFill>
            </a:rPr>
            <a:t>ATMS</a:t>
          </a:r>
        </a:p>
        <a:p>
          <a:r>
            <a:rPr lang="en-US" dirty="0">
              <a:solidFill>
                <a:schemeClr val="tx1">
                  <a:lumMod val="50000"/>
                </a:schemeClr>
              </a:solidFill>
            </a:rPr>
            <a:t>(</a:t>
          </a:r>
          <a:r>
            <a:rPr lang="en-US" dirty="0" smtClean="0">
              <a:solidFill>
                <a:schemeClr val="tx1">
                  <a:lumMod val="50000"/>
                </a:schemeClr>
              </a:solidFill>
            </a:rPr>
            <a:t>Central traffic management systems)</a:t>
          </a:r>
          <a:endParaRPr lang="en-US" dirty="0">
            <a:solidFill>
              <a:schemeClr val="tx1">
                <a:lumMod val="50000"/>
              </a:schemeClr>
            </a:solidFill>
          </a:endParaRPr>
        </a:p>
      </dgm:t>
    </dgm:pt>
    <dgm:pt modelId="{48BA5DA4-2D44-4E2F-BB89-DCA96660369B}" type="parTrans" cxnId="{BFC0458C-1B9A-4D1A-A22A-1CC003B24769}">
      <dgm:prSet/>
      <dgm:spPr/>
      <dgm:t>
        <a:bodyPr/>
        <a:lstStyle/>
        <a:p>
          <a:endParaRPr lang="en-US">
            <a:solidFill>
              <a:schemeClr val="tx1">
                <a:lumMod val="50000"/>
              </a:schemeClr>
            </a:solidFill>
          </a:endParaRPr>
        </a:p>
      </dgm:t>
    </dgm:pt>
    <dgm:pt modelId="{DBDABB4B-EFF2-41E1-A444-93A0FD1B7943}" type="sibTrans" cxnId="{BFC0458C-1B9A-4D1A-A22A-1CC003B24769}">
      <dgm:prSet/>
      <dgm:spPr/>
      <dgm:t>
        <a:bodyPr/>
        <a:lstStyle/>
        <a:p>
          <a:endParaRPr lang="en-US">
            <a:solidFill>
              <a:schemeClr val="tx1">
                <a:lumMod val="50000"/>
              </a:schemeClr>
            </a:solidFill>
          </a:endParaRPr>
        </a:p>
      </dgm:t>
    </dgm:pt>
    <dgm:pt modelId="{E81B9236-D0A5-4943-8B83-119750D7B94B}">
      <dgm:prSet phldrT="[Text]"/>
      <dgm:spPr>
        <a:solidFill>
          <a:schemeClr val="accent6"/>
        </a:solidFill>
        <a:sp3d>
          <a:bevelT w="114300" prst="artDeco"/>
        </a:sp3d>
      </dgm:spPr>
      <dgm:t>
        <a:bodyPr/>
        <a:lstStyle/>
        <a:p>
          <a:r>
            <a:rPr lang="en-US" b="1" dirty="0" smtClean="0">
              <a:solidFill>
                <a:schemeClr val="tx1">
                  <a:lumMod val="50000"/>
                </a:schemeClr>
              </a:solidFill>
            </a:rPr>
            <a:t>Auto Manufacturers (Toyota, Volkswagen AG, GM, Hyundai/Kia, Ford, Nissan, Fiat, Chrysler, Honda, Suzuki, Renault)</a:t>
          </a:r>
          <a:endParaRPr lang="en-US" dirty="0">
            <a:solidFill>
              <a:schemeClr val="tx1">
                <a:lumMod val="50000"/>
              </a:schemeClr>
            </a:solidFill>
          </a:endParaRPr>
        </a:p>
      </dgm:t>
    </dgm:pt>
    <dgm:pt modelId="{FE0628E9-9D01-4358-8F94-ABF373C8C4C0}" type="parTrans" cxnId="{42798D11-6912-435F-8F37-3FE675F42753}">
      <dgm:prSet/>
      <dgm:spPr/>
      <dgm:t>
        <a:bodyPr/>
        <a:lstStyle/>
        <a:p>
          <a:endParaRPr lang="en-US">
            <a:solidFill>
              <a:schemeClr val="tx1">
                <a:lumMod val="50000"/>
              </a:schemeClr>
            </a:solidFill>
          </a:endParaRPr>
        </a:p>
      </dgm:t>
    </dgm:pt>
    <dgm:pt modelId="{12F55446-4740-42B6-8C4E-B92B608D1F15}" type="sibTrans" cxnId="{42798D11-6912-435F-8F37-3FE675F42753}">
      <dgm:prSet/>
      <dgm:spPr/>
      <dgm:t>
        <a:bodyPr/>
        <a:lstStyle/>
        <a:p>
          <a:endParaRPr lang="en-US">
            <a:solidFill>
              <a:schemeClr val="tx1">
                <a:lumMod val="50000"/>
              </a:schemeClr>
            </a:solidFill>
          </a:endParaRPr>
        </a:p>
      </dgm:t>
    </dgm:pt>
    <dgm:pt modelId="{56999679-DBE0-4110-B208-23A6872E1C3D}">
      <dgm:prSet phldrT="[Text]"/>
      <dgm:spPr>
        <a:solidFill>
          <a:schemeClr val="accent6"/>
        </a:solidFill>
        <a:sp3d>
          <a:bevelT w="114300" prst="artDeco"/>
        </a:sp3d>
      </dgm:spPr>
      <dgm:t>
        <a:bodyPr/>
        <a:lstStyle/>
        <a:p>
          <a:r>
            <a:rPr lang="en-US" b="1" dirty="0">
              <a:solidFill>
                <a:schemeClr val="tx1">
                  <a:lumMod val="50000"/>
                </a:schemeClr>
              </a:solidFill>
            </a:rPr>
            <a:t>Tier 1s</a:t>
          </a:r>
        </a:p>
        <a:p>
          <a:r>
            <a:rPr lang="en-US" b="0" dirty="0">
              <a:solidFill>
                <a:schemeClr val="tx1">
                  <a:lumMod val="50000"/>
                </a:schemeClr>
              </a:solidFill>
            </a:rPr>
            <a:t>(Denso, Continental, etc.)</a:t>
          </a:r>
        </a:p>
      </dgm:t>
    </dgm:pt>
    <dgm:pt modelId="{D7B641F5-6E4B-4470-AA16-F2C5DDC58C21}" type="parTrans" cxnId="{C70A9E0F-C329-432E-BD48-F416355F3F28}">
      <dgm:prSet/>
      <dgm:spPr/>
      <dgm:t>
        <a:bodyPr/>
        <a:lstStyle/>
        <a:p>
          <a:endParaRPr lang="en-US">
            <a:solidFill>
              <a:schemeClr val="tx1">
                <a:lumMod val="50000"/>
              </a:schemeClr>
            </a:solidFill>
          </a:endParaRPr>
        </a:p>
      </dgm:t>
    </dgm:pt>
    <dgm:pt modelId="{FFE8ECD7-6E63-4544-9070-6C3BF769DB9F}" type="sibTrans" cxnId="{C70A9E0F-C329-432E-BD48-F416355F3F28}">
      <dgm:prSet/>
      <dgm:spPr/>
      <dgm:t>
        <a:bodyPr/>
        <a:lstStyle/>
        <a:p>
          <a:endParaRPr lang="en-US">
            <a:solidFill>
              <a:schemeClr val="tx1">
                <a:lumMod val="50000"/>
              </a:schemeClr>
            </a:solidFill>
          </a:endParaRPr>
        </a:p>
      </dgm:t>
    </dgm:pt>
    <dgm:pt modelId="{584C5809-A3E5-47E4-9361-F9534436E1DC}">
      <dgm:prSet phldrT="[Text]"/>
      <dgm:spPr>
        <a:solidFill>
          <a:schemeClr val="accent6"/>
        </a:solidFill>
        <a:sp3d>
          <a:bevelT w="114300" prst="artDeco"/>
        </a:sp3d>
      </dgm:spPr>
      <dgm:t>
        <a:bodyPr/>
        <a:lstStyle/>
        <a:p>
          <a:r>
            <a:rPr lang="en-US" b="1" dirty="0">
              <a:solidFill>
                <a:schemeClr val="tx1">
                  <a:lumMod val="50000"/>
                </a:schemeClr>
              </a:solidFill>
            </a:rPr>
            <a:t>Ride Share</a:t>
          </a:r>
        </a:p>
        <a:p>
          <a:r>
            <a:rPr lang="en-US" dirty="0">
              <a:solidFill>
                <a:schemeClr val="tx1">
                  <a:lumMod val="50000"/>
                </a:schemeClr>
              </a:solidFill>
            </a:rPr>
            <a:t>(Uber, </a:t>
          </a:r>
          <a:r>
            <a:rPr lang="en-US" dirty="0" smtClean="0">
              <a:solidFill>
                <a:schemeClr val="tx1">
                  <a:lumMod val="50000"/>
                </a:schemeClr>
              </a:solidFill>
            </a:rPr>
            <a:t>Lyft, Sidecar, </a:t>
          </a:r>
          <a:r>
            <a:rPr lang="en-US" dirty="0" err="1" smtClean="0">
              <a:solidFill>
                <a:schemeClr val="tx1">
                  <a:lumMod val="50000"/>
                </a:schemeClr>
              </a:solidFill>
            </a:rPr>
            <a:t>Wingz</a:t>
          </a:r>
          <a:r>
            <a:rPr lang="en-US" dirty="0" smtClean="0">
              <a:solidFill>
                <a:schemeClr val="tx1">
                  <a:lumMod val="50000"/>
                </a:schemeClr>
              </a:solidFill>
            </a:rPr>
            <a:t>, Summon, </a:t>
          </a:r>
          <a:r>
            <a:rPr lang="en-US" dirty="0" err="1" smtClean="0">
              <a:solidFill>
                <a:schemeClr val="tx1">
                  <a:lumMod val="50000"/>
                </a:schemeClr>
              </a:solidFill>
            </a:rPr>
            <a:t>Taxify</a:t>
          </a:r>
          <a:r>
            <a:rPr lang="en-US" dirty="0" smtClean="0">
              <a:solidFill>
                <a:schemeClr val="tx1">
                  <a:lumMod val="50000"/>
                </a:schemeClr>
              </a:solidFill>
            </a:rPr>
            <a:t>, </a:t>
          </a:r>
          <a:r>
            <a:rPr lang="en-US" dirty="0" err="1" smtClean="0">
              <a:solidFill>
                <a:schemeClr val="tx1">
                  <a:lumMod val="50000"/>
                </a:schemeClr>
              </a:solidFill>
            </a:rPr>
            <a:t>Haxi</a:t>
          </a:r>
          <a:r>
            <a:rPr lang="en-US" dirty="0" smtClean="0">
              <a:solidFill>
                <a:schemeClr val="tx1">
                  <a:lumMod val="50000"/>
                </a:schemeClr>
              </a:solidFill>
            </a:rPr>
            <a:t>)</a:t>
          </a:r>
          <a:endParaRPr lang="en-US" dirty="0">
            <a:solidFill>
              <a:schemeClr val="tx1">
                <a:lumMod val="50000"/>
              </a:schemeClr>
            </a:solidFill>
          </a:endParaRPr>
        </a:p>
      </dgm:t>
    </dgm:pt>
    <dgm:pt modelId="{9D061510-C178-4417-A424-B69A51AFCE2B}" type="parTrans" cxnId="{1B8FAE3F-B932-4102-A163-594F496B8FC6}">
      <dgm:prSet/>
      <dgm:spPr/>
      <dgm:t>
        <a:bodyPr/>
        <a:lstStyle/>
        <a:p>
          <a:endParaRPr lang="en-US">
            <a:solidFill>
              <a:schemeClr val="tx1">
                <a:lumMod val="50000"/>
              </a:schemeClr>
            </a:solidFill>
          </a:endParaRPr>
        </a:p>
      </dgm:t>
    </dgm:pt>
    <dgm:pt modelId="{7AEB12AD-FCC8-4AD0-B0EA-2980065574F9}" type="sibTrans" cxnId="{1B8FAE3F-B932-4102-A163-594F496B8FC6}">
      <dgm:prSet/>
      <dgm:spPr/>
      <dgm:t>
        <a:bodyPr/>
        <a:lstStyle/>
        <a:p>
          <a:endParaRPr lang="en-US">
            <a:solidFill>
              <a:schemeClr val="tx1">
                <a:lumMod val="50000"/>
              </a:schemeClr>
            </a:solidFill>
          </a:endParaRPr>
        </a:p>
      </dgm:t>
    </dgm:pt>
    <dgm:pt modelId="{DD7F8978-70E3-42A0-A139-F35F25D5B93B}">
      <dgm:prSet phldrT="[Text]"/>
      <dgm:spPr>
        <a:solidFill>
          <a:schemeClr val="accent6"/>
        </a:solidFill>
        <a:sp3d>
          <a:bevelT w="114300" prst="artDeco"/>
        </a:sp3d>
      </dgm:spPr>
      <dgm:t>
        <a:bodyPr/>
        <a:lstStyle/>
        <a:p>
          <a:r>
            <a:rPr lang="en-US" b="1" dirty="0">
              <a:solidFill>
                <a:schemeClr val="tx1">
                  <a:lumMod val="50000"/>
                </a:schemeClr>
              </a:solidFill>
            </a:rPr>
            <a:t>ITS</a:t>
          </a:r>
        </a:p>
        <a:p>
          <a:r>
            <a:rPr lang="en-US" dirty="0" smtClean="0">
              <a:solidFill>
                <a:schemeClr val="tx1">
                  <a:lumMod val="50000"/>
                </a:schemeClr>
              </a:solidFill>
            </a:rPr>
            <a:t>(Traffic control electronics &amp; detection)</a:t>
          </a:r>
          <a:endParaRPr lang="en-US" dirty="0">
            <a:solidFill>
              <a:schemeClr val="tx1">
                <a:lumMod val="50000"/>
              </a:schemeClr>
            </a:solidFill>
          </a:endParaRPr>
        </a:p>
      </dgm:t>
    </dgm:pt>
    <dgm:pt modelId="{F6EB8D57-93ED-4D43-B67F-B94604B432F5}" type="parTrans" cxnId="{3303B3D8-300A-4713-9316-3C8F8A815634}">
      <dgm:prSet/>
      <dgm:spPr/>
      <dgm:t>
        <a:bodyPr/>
        <a:lstStyle/>
        <a:p>
          <a:endParaRPr lang="en-US">
            <a:solidFill>
              <a:schemeClr val="tx1">
                <a:lumMod val="50000"/>
              </a:schemeClr>
            </a:solidFill>
          </a:endParaRPr>
        </a:p>
      </dgm:t>
    </dgm:pt>
    <dgm:pt modelId="{51FA7672-B766-4E0D-9C90-80CB9B1481F3}" type="sibTrans" cxnId="{3303B3D8-300A-4713-9316-3C8F8A815634}">
      <dgm:prSet/>
      <dgm:spPr/>
      <dgm:t>
        <a:bodyPr/>
        <a:lstStyle/>
        <a:p>
          <a:endParaRPr lang="en-US">
            <a:solidFill>
              <a:schemeClr val="tx1">
                <a:lumMod val="50000"/>
              </a:schemeClr>
            </a:solidFill>
          </a:endParaRPr>
        </a:p>
      </dgm:t>
    </dgm:pt>
    <dgm:pt modelId="{7F28272F-E6CB-4CC1-B8A8-8C057539955F}" type="pres">
      <dgm:prSet presAssocID="{DE1E9A11-BFCB-43FF-9797-1862A0302125}" presName="Name0" presStyleCnt="0">
        <dgm:presLayoutVars>
          <dgm:chPref val="1"/>
          <dgm:dir/>
          <dgm:animOne val="branch"/>
          <dgm:animLvl val="lvl"/>
          <dgm:resizeHandles/>
        </dgm:presLayoutVars>
      </dgm:prSet>
      <dgm:spPr/>
      <dgm:t>
        <a:bodyPr/>
        <a:lstStyle/>
        <a:p>
          <a:endParaRPr lang="en-US"/>
        </a:p>
      </dgm:t>
    </dgm:pt>
    <dgm:pt modelId="{F6894C4C-0A02-4F85-B40D-12724EEC9C40}" type="pres">
      <dgm:prSet presAssocID="{DD7F8978-70E3-42A0-A139-F35F25D5B93B}" presName="vertOne" presStyleCnt="0"/>
      <dgm:spPr>
        <a:sp3d>
          <a:bevelT w="114300" prst="artDeco"/>
        </a:sp3d>
      </dgm:spPr>
      <dgm:t>
        <a:bodyPr/>
        <a:lstStyle/>
        <a:p>
          <a:endParaRPr lang="en-US"/>
        </a:p>
      </dgm:t>
    </dgm:pt>
    <dgm:pt modelId="{5DBE0AEC-1781-467D-9D0B-699C997D61C4}" type="pres">
      <dgm:prSet presAssocID="{DD7F8978-70E3-42A0-A139-F35F25D5B93B}" presName="txOne" presStyleLbl="node0" presStyleIdx="0" presStyleCnt="5">
        <dgm:presLayoutVars>
          <dgm:chPref val="3"/>
        </dgm:presLayoutVars>
      </dgm:prSet>
      <dgm:spPr/>
      <dgm:t>
        <a:bodyPr/>
        <a:lstStyle/>
        <a:p>
          <a:endParaRPr lang="en-US"/>
        </a:p>
      </dgm:t>
    </dgm:pt>
    <dgm:pt modelId="{27E8D4D3-EBF6-49D1-817A-55E1677B43DA}" type="pres">
      <dgm:prSet presAssocID="{DD7F8978-70E3-42A0-A139-F35F25D5B93B}" presName="horzOne" presStyleCnt="0"/>
      <dgm:spPr>
        <a:sp3d>
          <a:bevelT w="114300" prst="artDeco"/>
        </a:sp3d>
      </dgm:spPr>
      <dgm:t>
        <a:bodyPr/>
        <a:lstStyle/>
        <a:p>
          <a:endParaRPr lang="en-US"/>
        </a:p>
      </dgm:t>
    </dgm:pt>
    <dgm:pt modelId="{4EA0B15D-86ED-48A2-BF01-BEADA30873D8}" type="pres">
      <dgm:prSet presAssocID="{51FA7672-B766-4E0D-9C90-80CB9B1481F3}" presName="sibSpaceOne" presStyleCnt="0"/>
      <dgm:spPr>
        <a:sp3d>
          <a:bevelT w="114300" prst="artDeco"/>
        </a:sp3d>
      </dgm:spPr>
      <dgm:t>
        <a:bodyPr/>
        <a:lstStyle/>
        <a:p>
          <a:endParaRPr lang="en-US"/>
        </a:p>
      </dgm:t>
    </dgm:pt>
    <dgm:pt modelId="{F001A237-EE81-46E3-A4A7-E0717E77D9F8}" type="pres">
      <dgm:prSet presAssocID="{45AC6E40-7BE0-4F82-B404-E94BC1ACE007}" presName="vertOne" presStyleCnt="0"/>
      <dgm:spPr>
        <a:sp3d>
          <a:bevelT w="114300" prst="artDeco"/>
        </a:sp3d>
      </dgm:spPr>
      <dgm:t>
        <a:bodyPr/>
        <a:lstStyle/>
        <a:p>
          <a:endParaRPr lang="en-US"/>
        </a:p>
      </dgm:t>
    </dgm:pt>
    <dgm:pt modelId="{A59E3F53-C17B-415A-B6EF-428F74DE5BAA}" type="pres">
      <dgm:prSet presAssocID="{45AC6E40-7BE0-4F82-B404-E94BC1ACE007}" presName="txOne" presStyleLbl="node0" presStyleIdx="1" presStyleCnt="5" custLinFactNeighborX="700" custLinFactNeighborY="-1744">
        <dgm:presLayoutVars>
          <dgm:chPref val="3"/>
        </dgm:presLayoutVars>
      </dgm:prSet>
      <dgm:spPr/>
      <dgm:t>
        <a:bodyPr/>
        <a:lstStyle/>
        <a:p>
          <a:endParaRPr lang="en-US"/>
        </a:p>
      </dgm:t>
    </dgm:pt>
    <dgm:pt modelId="{DE67A362-9082-4596-9750-F4B7DE8C5BA1}" type="pres">
      <dgm:prSet presAssocID="{45AC6E40-7BE0-4F82-B404-E94BC1ACE007}" presName="horzOne" presStyleCnt="0"/>
      <dgm:spPr>
        <a:sp3d>
          <a:bevelT w="114300" prst="artDeco"/>
        </a:sp3d>
      </dgm:spPr>
      <dgm:t>
        <a:bodyPr/>
        <a:lstStyle/>
        <a:p>
          <a:endParaRPr lang="en-US"/>
        </a:p>
      </dgm:t>
    </dgm:pt>
    <dgm:pt modelId="{4EE65160-5D71-4A6B-BEAE-08E506B5D42C}" type="pres">
      <dgm:prSet presAssocID="{DBDABB4B-EFF2-41E1-A444-93A0FD1B7943}" presName="sibSpaceOne" presStyleCnt="0"/>
      <dgm:spPr>
        <a:sp3d>
          <a:bevelT w="114300" prst="artDeco"/>
        </a:sp3d>
      </dgm:spPr>
      <dgm:t>
        <a:bodyPr/>
        <a:lstStyle/>
        <a:p>
          <a:endParaRPr lang="en-US"/>
        </a:p>
      </dgm:t>
    </dgm:pt>
    <dgm:pt modelId="{1F3AB178-254A-4E0B-BD7C-E75A5716160E}" type="pres">
      <dgm:prSet presAssocID="{E81B9236-D0A5-4943-8B83-119750D7B94B}" presName="vertOne" presStyleCnt="0"/>
      <dgm:spPr>
        <a:sp3d>
          <a:bevelT w="114300" prst="artDeco"/>
        </a:sp3d>
      </dgm:spPr>
      <dgm:t>
        <a:bodyPr/>
        <a:lstStyle/>
        <a:p>
          <a:endParaRPr lang="en-US"/>
        </a:p>
      </dgm:t>
    </dgm:pt>
    <dgm:pt modelId="{3CBC10E1-51CE-4E68-8EFB-79D9570E6D4A}" type="pres">
      <dgm:prSet presAssocID="{E81B9236-D0A5-4943-8B83-119750D7B94B}" presName="txOne" presStyleLbl="node0" presStyleIdx="2" presStyleCnt="5">
        <dgm:presLayoutVars>
          <dgm:chPref val="3"/>
        </dgm:presLayoutVars>
      </dgm:prSet>
      <dgm:spPr/>
      <dgm:t>
        <a:bodyPr/>
        <a:lstStyle/>
        <a:p>
          <a:endParaRPr lang="en-US"/>
        </a:p>
      </dgm:t>
    </dgm:pt>
    <dgm:pt modelId="{CC1C0CE6-E62A-4BFD-8DDA-A2258A9F8FC5}" type="pres">
      <dgm:prSet presAssocID="{E81B9236-D0A5-4943-8B83-119750D7B94B}" presName="horzOne" presStyleCnt="0"/>
      <dgm:spPr>
        <a:sp3d>
          <a:bevelT w="114300" prst="artDeco"/>
        </a:sp3d>
      </dgm:spPr>
      <dgm:t>
        <a:bodyPr/>
        <a:lstStyle/>
        <a:p>
          <a:endParaRPr lang="en-US"/>
        </a:p>
      </dgm:t>
    </dgm:pt>
    <dgm:pt modelId="{92E0C5C9-2DFB-4549-8FCE-E2147C45A7F5}" type="pres">
      <dgm:prSet presAssocID="{12F55446-4740-42B6-8C4E-B92B608D1F15}" presName="sibSpaceOne" presStyleCnt="0"/>
      <dgm:spPr>
        <a:sp3d>
          <a:bevelT w="114300" prst="artDeco"/>
        </a:sp3d>
      </dgm:spPr>
      <dgm:t>
        <a:bodyPr/>
        <a:lstStyle/>
        <a:p>
          <a:endParaRPr lang="en-US"/>
        </a:p>
      </dgm:t>
    </dgm:pt>
    <dgm:pt modelId="{0ADDB47A-8F9D-4281-B976-B95B8988FA49}" type="pres">
      <dgm:prSet presAssocID="{56999679-DBE0-4110-B208-23A6872E1C3D}" presName="vertOne" presStyleCnt="0"/>
      <dgm:spPr>
        <a:sp3d>
          <a:bevelT w="114300" prst="artDeco"/>
        </a:sp3d>
      </dgm:spPr>
      <dgm:t>
        <a:bodyPr/>
        <a:lstStyle/>
        <a:p>
          <a:endParaRPr lang="en-US"/>
        </a:p>
      </dgm:t>
    </dgm:pt>
    <dgm:pt modelId="{15DFEB24-AE5D-4BD8-A9D7-18EEC3489CD1}" type="pres">
      <dgm:prSet presAssocID="{56999679-DBE0-4110-B208-23A6872E1C3D}" presName="txOne" presStyleLbl="node0" presStyleIdx="3" presStyleCnt="5">
        <dgm:presLayoutVars>
          <dgm:chPref val="3"/>
        </dgm:presLayoutVars>
      </dgm:prSet>
      <dgm:spPr/>
      <dgm:t>
        <a:bodyPr/>
        <a:lstStyle/>
        <a:p>
          <a:endParaRPr lang="en-US"/>
        </a:p>
      </dgm:t>
    </dgm:pt>
    <dgm:pt modelId="{91921049-BC65-45F8-8073-28B7BAD58F3A}" type="pres">
      <dgm:prSet presAssocID="{56999679-DBE0-4110-B208-23A6872E1C3D}" presName="horzOne" presStyleCnt="0"/>
      <dgm:spPr>
        <a:sp3d>
          <a:bevelT w="114300" prst="artDeco"/>
        </a:sp3d>
      </dgm:spPr>
      <dgm:t>
        <a:bodyPr/>
        <a:lstStyle/>
        <a:p>
          <a:endParaRPr lang="en-US"/>
        </a:p>
      </dgm:t>
    </dgm:pt>
    <dgm:pt modelId="{381FFDA1-2760-4FE6-B0D7-8BD56D69292E}" type="pres">
      <dgm:prSet presAssocID="{FFE8ECD7-6E63-4544-9070-6C3BF769DB9F}" presName="sibSpaceOne" presStyleCnt="0"/>
      <dgm:spPr>
        <a:sp3d>
          <a:bevelT w="114300" prst="artDeco"/>
        </a:sp3d>
      </dgm:spPr>
      <dgm:t>
        <a:bodyPr/>
        <a:lstStyle/>
        <a:p>
          <a:endParaRPr lang="en-US"/>
        </a:p>
      </dgm:t>
    </dgm:pt>
    <dgm:pt modelId="{400FC143-ACC1-4870-BD3D-52FF80C3DDEC}" type="pres">
      <dgm:prSet presAssocID="{584C5809-A3E5-47E4-9361-F9534436E1DC}" presName="vertOne" presStyleCnt="0"/>
      <dgm:spPr>
        <a:sp3d>
          <a:bevelT w="114300" prst="artDeco"/>
        </a:sp3d>
      </dgm:spPr>
      <dgm:t>
        <a:bodyPr/>
        <a:lstStyle/>
        <a:p>
          <a:endParaRPr lang="en-US"/>
        </a:p>
      </dgm:t>
    </dgm:pt>
    <dgm:pt modelId="{72AFD109-1358-4722-AC79-9BE0CFD5212D}" type="pres">
      <dgm:prSet presAssocID="{584C5809-A3E5-47E4-9361-F9534436E1DC}" presName="txOne" presStyleLbl="node0" presStyleIdx="4" presStyleCnt="5">
        <dgm:presLayoutVars>
          <dgm:chPref val="3"/>
        </dgm:presLayoutVars>
      </dgm:prSet>
      <dgm:spPr/>
      <dgm:t>
        <a:bodyPr/>
        <a:lstStyle/>
        <a:p>
          <a:endParaRPr lang="en-US"/>
        </a:p>
      </dgm:t>
    </dgm:pt>
    <dgm:pt modelId="{00D0D457-3983-4652-8B5F-3BB7366DA76E}" type="pres">
      <dgm:prSet presAssocID="{584C5809-A3E5-47E4-9361-F9534436E1DC}" presName="horzOne" presStyleCnt="0"/>
      <dgm:spPr>
        <a:sp3d>
          <a:bevelT w="114300" prst="artDeco"/>
        </a:sp3d>
      </dgm:spPr>
      <dgm:t>
        <a:bodyPr/>
        <a:lstStyle/>
        <a:p>
          <a:endParaRPr lang="en-US"/>
        </a:p>
      </dgm:t>
    </dgm:pt>
  </dgm:ptLst>
  <dgm:cxnLst>
    <dgm:cxn modelId="{07B55CF8-1CFB-4C52-AC34-1046F8348654}" type="presOf" srcId="{DE1E9A11-BFCB-43FF-9797-1862A0302125}" destId="{7F28272F-E6CB-4CC1-B8A8-8C057539955F}" srcOrd="0" destOrd="0" presId="urn:microsoft.com/office/officeart/2005/8/layout/hierarchy4"/>
    <dgm:cxn modelId="{1A43D11A-44FE-4EB9-90B7-D2999831CCCD}" type="presOf" srcId="{45AC6E40-7BE0-4F82-B404-E94BC1ACE007}" destId="{A59E3F53-C17B-415A-B6EF-428F74DE5BAA}" srcOrd="0" destOrd="0" presId="urn:microsoft.com/office/officeart/2005/8/layout/hierarchy4"/>
    <dgm:cxn modelId="{83D90623-E3F5-4339-BE28-0F8BD1C0E036}" type="presOf" srcId="{DD7F8978-70E3-42A0-A139-F35F25D5B93B}" destId="{5DBE0AEC-1781-467D-9D0B-699C997D61C4}" srcOrd="0" destOrd="0" presId="urn:microsoft.com/office/officeart/2005/8/layout/hierarchy4"/>
    <dgm:cxn modelId="{BFC0458C-1B9A-4D1A-A22A-1CC003B24769}" srcId="{DE1E9A11-BFCB-43FF-9797-1862A0302125}" destId="{45AC6E40-7BE0-4F82-B404-E94BC1ACE007}" srcOrd="1" destOrd="0" parTransId="{48BA5DA4-2D44-4E2F-BB89-DCA96660369B}" sibTransId="{DBDABB4B-EFF2-41E1-A444-93A0FD1B7943}"/>
    <dgm:cxn modelId="{D9497568-8887-425E-8B79-100C91A6D8A0}" type="presOf" srcId="{584C5809-A3E5-47E4-9361-F9534436E1DC}" destId="{72AFD109-1358-4722-AC79-9BE0CFD5212D}" srcOrd="0" destOrd="0" presId="urn:microsoft.com/office/officeart/2005/8/layout/hierarchy4"/>
    <dgm:cxn modelId="{3303B3D8-300A-4713-9316-3C8F8A815634}" srcId="{DE1E9A11-BFCB-43FF-9797-1862A0302125}" destId="{DD7F8978-70E3-42A0-A139-F35F25D5B93B}" srcOrd="0" destOrd="0" parTransId="{F6EB8D57-93ED-4D43-B67F-B94604B432F5}" sibTransId="{51FA7672-B766-4E0D-9C90-80CB9B1481F3}"/>
    <dgm:cxn modelId="{1B8FAE3F-B932-4102-A163-594F496B8FC6}" srcId="{DE1E9A11-BFCB-43FF-9797-1862A0302125}" destId="{584C5809-A3E5-47E4-9361-F9534436E1DC}" srcOrd="4" destOrd="0" parTransId="{9D061510-C178-4417-A424-B69A51AFCE2B}" sibTransId="{7AEB12AD-FCC8-4AD0-B0EA-2980065574F9}"/>
    <dgm:cxn modelId="{79CB349F-59CD-4053-8D1B-E8991CE39B9D}" type="presOf" srcId="{56999679-DBE0-4110-B208-23A6872E1C3D}" destId="{15DFEB24-AE5D-4BD8-A9D7-18EEC3489CD1}" srcOrd="0" destOrd="0" presId="urn:microsoft.com/office/officeart/2005/8/layout/hierarchy4"/>
    <dgm:cxn modelId="{42798D11-6912-435F-8F37-3FE675F42753}" srcId="{DE1E9A11-BFCB-43FF-9797-1862A0302125}" destId="{E81B9236-D0A5-4943-8B83-119750D7B94B}" srcOrd="2" destOrd="0" parTransId="{FE0628E9-9D01-4358-8F94-ABF373C8C4C0}" sibTransId="{12F55446-4740-42B6-8C4E-B92B608D1F15}"/>
    <dgm:cxn modelId="{C70A9E0F-C329-432E-BD48-F416355F3F28}" srcId="{DE1E9A11-BFCB-43FF-9797-1862A0302125}" destId="{56999679-DBE0-4110-B208-23A6872E1C3D}" srcOrd="3" destOrd="0" parTransId="{D7B641F5-6E4B-4470-AA16-F2C5DDC58C21}" sibTransId="{FFE8ECD7-6E63-4544-9070-6C3BF769DB9F}"/>
    <dgm:cxn modelId="{833FBDB7-887B-4CAE-ADB6-B2EA8FDC7DD3}" type="presOf" srcId="{E81B9236-D0A5-4943-8B83-119750D7B94B}" destId="{3CBC10E1-51CE-4E68-8EFB-79D9570E6D4A}" srcOrd="0" destOrd="0" presId="urn:microsoft.com/office/officeart/2005/8/layout/hierarchy4"/>
    <dgm:cxn modelId="{265E45AE-B245-418F-94B2-E30627B6D8A6}" type="presParOf" srcId="{7F28272F-E6CB-4CC1-B8A8-8C057539955F}" destId="{F6894C4C-0A02-4F85-B40D-12724EEC9C40}" srcOrd="0" destOrd="0" presId="urn:microsoft.com/office/officeart/2005/8/layout/hierarchy4"/>
    <dgm:cxn modelId="{2E93FD06-2689-4C08-861D-E44721BCDE78}" type="presParOf" srcId="{F6894C4C-0A02-4F85-B40D-12724EEC9C40}" destId="{5DBE0AEC-1781-467D-9D0B-699C997D61C4}" srcOrd="0" destOrd="0" presId="urn:microsoft.com/office/officeart/2005/8/layout/hierarchy4"/>
    <dgm:cxn modelId="{634FD9E0-D23D-460E-9B7B-ACE0DA1B3D77}" type="presParOf" srcId="{F6894C4C-0A02-4F85-B40D-12724EEC9C40}" destId="{27E8D4D3-EBF6-49D1-817A-55E1677B43DA}" srcOrd="1" destOrd="0" presId="urn:microsoft.com/office/officeart/2005/8/layout/hierarchy4"/>
    <dgm:cxn modelId="{106E778D-47F3-4CE7-9F3B-162A9779326D}" type="presParOf" srcId="{7F28272F-E6CB-4CC1-B8A8-8C057539955F}" destId="{4EA0B15D-86ED-48A2-BF01-BEADA30873D8}" srcOrd="1" destOrd="0" presId="urn:microsoft.com/office/officeart/2005/8/layout/hierarchy4"/>
    <dgm:cxn modelId="{AAEB797F-4A00-40F7-8C5C-2F5DEAB184FB}" type="presParOf" srcId="{7F28272F-E6CB-4CC1-B8A8-8C057539955F}" destId="{F001A237-EE81-46E3-A4A7-E0717E77D9F8}" srcOrd="2" destOrd="0" presId="urn:microsoft.com/office/officeart/2005/8/layout/hierarchy4"/>
    <dgm:cxn modelId="{A6C76131-B949-492F-BA6F-32C1705B04E3}" type="presParOf" srcId="{F001A237-EE81-46E3-A4A7-E0717E77D9F8}" destId="{A59E3F53-C17B-415A-B6EF-428F74DE5BAA}" srcOrd="0" destOrd="0" presId="urn:microsoft.com/office/officeart/2005/8/layout/hierarchy4"/>
    <dgm:cxn modelId="{56F59FA4-0619-4C4C-B784-E5EC4D8A535B}" type="presParOf" srcId="{F001A237-EE81-46E3-A4A7-E0717E77D9F8}" destId="{DE67A362-9082-4596-9750-F4B7DE8C5BA1}" srcOrd="1" destOrd="0" presId="urn:microsoft.com/office/officeart/2005/8/layout/hierarchy4"/>
    <dgm:cxn modelId="{83FB8CE0-1B4B-4EB1-B7A4-8C819A1DA3B7}" type="presParOf" srcId="{7F28272F-E6CB-4CC1-B8A8-8C057539955F}" destId="{4EE65160-5D71-4A6B-BEAE-08E506B5D42C}" srcOrd="3" destOrd="0" presId="urn:microsoft.com/office/officeart/2005/8/layout/hierarchy4"/>
    <dgm:cxn modelId="{3485026C-147C-4BCF-B8E6-52E03640624B}" type="presParOf" srcId="{7F28272F-E6CB-4CC1-B8A8-8C057539955F}" destId="{1F3AB178-254A-4E0B-BD7C-E75A5716160E}" srcOrd="4" destOrd="0" presId="urn:microsoft.com/office/officeart/2005/8/layout/hierarchy4"/>
    <dgm:cxn modelId="{AC934717-CE7C-4481-A76B-9C635E3C5021}" type="presParOf" srcId="{1F3AB178-254A-4E0B-BD7C-E75A5716160E}" destId="{3CBC10E1-51CE-4E68-8EFB-79D9570E6D4A}" srcOrd="0" destOrd="0" presId="urn:microsoft.com/office/officeart/2005/8/layout/hierarchy4"/>
    <dgm:cxn modelId="{DCDF51AD-861B-4232-8CA4-DB8BD136427D}" type="presParOf" srcId="{1F3AB178-254A-4E0B-BD7C-E75A5716160E}" destId="{CC1C0CE6-E62A-4BFD-8DDA-A2258A9F8FC5}" srcOrd="1" destOrd="0" presId="urn:microsoft.com/office/officeart/2005/8/layout/hierarchy4"/>
    <dgm:cxn modelId="{3CFB7C60-960D-45DE-882D-53DB798C24E6}" type="presParOf" srcId="{7F28272F-E6CB-4CC1-B8A8-8C057539955F}" destId="{92E0C5C9-2DFB-4549-8FCE-E2147C45A7F5}" srcOrd="5" destOrd="0" presId="urn:microsoft.com/office/officeart/2005/8/layout/hierarchy4"/>
    <dgm:cxn modelId="{1E2FC915-5C34-4C8E-88C2-D11FBA6B41AA}" type="presParOf" srcId="{7F28272F-E6CB-4CC1-B8A8-8C057539955F}" destId="{0ADDB47A-8F9D-4281-B976-B95B8988FA49}" srcOrd="6" destOrd="0" presId="urn:microsoft.com/office/officeart/2005/8/layout/hierarchy4"/>
    <dgm:cxn modelId="{FA2C0F9B-4597-49DA-8F97-73A7FE0E058C}" type="presParOf" srcId="{0ADDB47A-8F9D-4281-B976-B95B8988FA49}" destId="{15DFEB24-AE5D-4BD8-A9D7-18EEC3489CD1}" srcOrd="0" destOrd="0" presId="urn:microsoft.com/office/officeart/2005/8/layout/hierarchy4"/>
    <dgm:cxn modelId="{A703188D-C7AA-42AB-8A11-2A980964C65F}" type="presParOf" srcId="{0ADDB47A-8F9D-4281-B976-B95B8988FA49}" destId="{91921049-BC65-45F8-8073-28B7BAD58F3A}" srcOrd="1" destOrd="0" presId="urn:microsoft.com/office/officeart/2005/8/layout/hierarchy4"/>
    <dgm:cxn modelId="{61F27D36-8A67-4723-A71E-CE63FB86ED50}" type="presParOf" srcId="{7F28272F-E6CB-4CC1-B8A8-8C057539955F}" destId="{381FFDA1-2760-4FE6-B0D7-8BD56D69292E}" srcOrd="7" destOrd="0" presId="urn:microsoft.com/office/officeart/2005/8/layout/hierarchy4"/>
    <dgm:cxn modelId="{331CC6BE-43DC-4936-B8DF-FBF04031546B}" type="presParOf" srcId="{7F28272F-E6CB-4CC1-B8A8-8C057539955F}" destId="{400FC143-ACC1-4870-BD3D-52FF80C3DDEC}" srcOrd="8" destOrd="0" presId="urn:microsoft.com/office/officeart/2005/8/layout/hierarchy4"/>
    <dgm:cxn modelId="{686AA9C2-314A-445C-BF93-4A45CEF65429}" type="presParOf" srcId="{400FC143-ACC1-4870-BD3D-52FF80C3DDEC}" destId="{72AFD109-1358-4722-AC79-9BE0CFD5212D}" srcOrd="0" destOrd="0" presId="urn:microsoft.com/office/officeart/2005/8/layout/hierarchy4"/>
    <dgm:cxn modelId="{99B1D8B7-70DF-48BD-9A3D-0CE98A8B70C9}" type="presParOf" srcId="{400FC143-ACC1-4870-BD3D-52FF80C3DDEC}" destId="{00D0D457-3983-4652-8B5F-3BB7366DA76E}" srcOrd="1" destOrd="0" presId="urn:microsoft.com/office/officeart/2005/8/layout/hierarchy4"/>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E1E9A11-BFCB-43FF-9797-1862A0302125}" type="doc">
      <dgm:prSet loTypeId="urn:microsoft.com/office/officeart/2005/8/layout/hierarchy4" loCatId="list" qsTypeId="urn:microsoft.com/office/officeart/2005/8/quickstyle/simple1" qsCatId="simple" csTypeId="urn:microsoft.com/office/officeart/2005/8/colors/accent3_2" csCatId="accent3" phldr="1"/>
      <dgm:spPr>
        <a:scene3d>
          <a:camera prst="isometricOffAxis2Left"/>
          <a:lightRig rig="threePt" dir="t"/>
        </a:scene3d>
      </dgm:spPr>
      <dgm:t>
        <a:bodyPr/>
        <a:lstStyle/>
        <a:p>
          <a:endParaRPr lang="en-US"/>
        </a:p>
      </dgm:t>
    </dgm:pt>
    <dgm:pt modelId="{B0ECA3A3-C519-409E-8C97-FDB1C8124F93}">
      <dgm:prSet phldrT="[Text]"/>
      <dgm:spPr>
        <a:solidFill>
          <a:schemeClr val="accent6"/>
        </a:solidFill>
        <a:sp3d>
          <a:bevelT w="114300" prst="artDeco"/>
        </a:sp3d>
      </dgm:spPr>
      <dgm:t>
        <a:bodyPr/>
        <a:lstStyle/>
        <a:p>
          <a:r>
            <a:rPr lang="en-US" b="1" dirty="0">
              <a:solidFill>
                <a:schemeClr val="tx1">
                  <a:lumMod val="50000"/>
                </a:schemeClr>
              </a:solidFill>
            </a:rPr>
            <a:t>Mapping</a:t>
          </a:r>
        </a:p>
        <a:p>
          <a:r>
            <a:rPr lang="en-US" dirty="0">
              <a:solidFill>
                <a:schemeClr val="tx1">
                  <a:lumMod val="50000"/>
                </a:schemeClr>
              </a:solidFill>
            </a:rPr>
            <a:t>(Here, TomTom)</a:t>
          </a:r>
        </a:p>
      </dgm:t>
    </dgm:pt>
    <dgm:pt modelId="{620F1F4F-027E-4CE6-8AE2-6E3623BB4D9E}" type="parTrans" cxnId="{37E0004C-A959-4244-839E-7F6BAA649ACC}">
      <dgm:prSet/>
      <dgm:spPr/>
      <dgm:t>
        <a:bodyPr/>
        <a:lstStyle/>
        <a:p>
          <a:endParaRPr lang="en-US">
            <a:solidFill>
              <a:schemeClr val="tx1">
                <a:lumMod val="50000"/>
              </a:schemeClr>
            </a:solidFill>
          </a:endParaRPr>
        </a:p>
      </dgm:t>
    </dgm:pt>
    <dgm:pt modelId="{35C4297F-564E-4F06-B9AD-2360D450853B}" type="sibTrans" cxnId="{37E0004C-A959-4244-839E-7F6BAA649ACC}">
      <dgm:prSet/>
      <dgm:spPr/>
      <dgm:t>
        <a:bodyPr/>
        <a:lstStyle/>
        <a:p>
          <a:endParaRPr lang="en-US">
            <a:solidFill>
              <a:schemeClr val="tx1">
                <a:lumMod val="50000"/>
              </a:schemeClr>
            </a:solidFill>
          </a:endParaRPr>
        </a:p>
      </dgm:t>
    </dgm:pt>
    <dgm:pt modelId="{A3EB5DBB-9469-4EC6-BC32-675F8446D77F}">
      <dgm:prSet phldrT="[Text]"/>
      <dgm:spPr>
        <a:solidFill>
          <a:schemeClr val="accent6"/>
        </a:solidFill>
        <a:sp3d>
          <a:bevelT w="114300" prst="artDeco"/>
        </a:sp3d>
      </dgm:spPr>
      <dgm:t>
        <a:bodyPr/>
        <a:lstStyle/>
        <a:p>
          <a:r>
            <a:rPr lang="en-US" b="1" dirty="0">
              <a:solidFill>
                <a:schemeClr val="tx1">
                  <a:lumMod val="50000"/>
                </a:schemeClr>
              </a:solidFill>
            </a:rPr>
            <a:t>3</a:t>
          </a:r>
          <a:r>
            <a:rPr lang="en-US" b="1" baseline="30000" dirty="0">
              <a:solidFill>
                <a:schemeClr val="tx1">
                  <a:lumMod val="50000"/>
                </a:schemeClr>
              </a:solidFill>
            </a:rPr>
            <a:t>rd</a:t>
          </a:r>
          <a:r>
            <a:rPr lang="en-US" b="1" dirty="0">
              <a:solidFill>
                <a:schemeClr val="tx1">
                  <a:lumMod val="50000"/>
                </a:schemeClr>
              </a:solidFill>
            </a:rPr>
            <a:t> Party </a:t>
          </a:r>
          <a:r>
            <a:rPr lang="en-US" b="1" dirty="0" smtClean="0">
              <a:solidFill>
                <a:schemeClr val="tx1">
                  <a:lumMod val="50000"/>
                </a:schemeClr>
              </a:solidFill>
            </a:rPr>
            <a:t>Data Analytics</a:t>
          </a:r>
        </a:p>
        <a:p>
          <a:r>
            <a:rPr lang="en-US" b="0" dirty="0" smtClean="0">
              <a:solidFill>
                <a:schemeClr val="tx1">
                  <a:lumMod val="50000"/>
                </a:schemeClr>
              </a:solidFill>
            </a:rPr>
            <a:t>(Private Sector)</a:t>
          </a:r>
          <a:endParaRPr lang="en-US" b="0" dirty="0">
            <a:solidFill>
              <a:schemeClr val="tx1">
                <a:lumMod val="50000"/>
              </a:schemeClr>
            </a:solidFill>
          </a:endParaRPr>
        </a:p>
      </dgm:t>
    </dgm:pt>
    <dgm:pt modelId="{E30DC718-C246-4297-A42D-830F7AF38F88}" type="parTrans" cxnId="{0621D2A2-9AC8-484B-A788-7A8F2C946DD0}">
      <dgm:prSet/>
      <dgm:spPr/>
      <dgm:t>
        <a:bodyPr/>
        <a:lstStyle/>
        <a:p>
          <a:endParaRPr lang="en-US">
            <a:solidFill>
              <a:schemeClr val="tx1">
                <a:lumMod val="50000"/>
              </a:schemeClr>
            </a:solidFill>
          </a:endParaRPr>
        </a:p>
      </dgm:t>
    </dgm:pt>
    <dgm:pt modelId="{BC1E2744-5F40-4A60-A488-3F9605C9E5B8}" type="sibTrans" cxnId="{0621D2A2-9AC8-484B-A788-7A8F2C946DD0}">
      <dgm:prSet/>
      <dgm:spPr/>
      <dgm:t>
        <a:bodyPr/>
        <a:lstStyle/>
        <a:p>
          <a:endParaRPr lang="en-US">
            <a:solidFill>
              <a:schemeClr val="tx1">
                <a:lumMod val="50000"/>
              </a:schemeClr>
            </a:solidFill>
          </a:endParaRPr>
        </a:p>
      </dgm:t>
    </dgm:pt>
    <dgm:pt modelId="{7C876755-92F7-4F8E-B018-857F4BF3E1F3}">
      <dgm:prSet phldrT="[Text]"/>
      <dgm:spPr>
        <a:solidFill>
          <a:schemeClr val="accent6"/>
        </a:solidFill>
        <a:sp3d>
          <a:bevelT w="114300" prst="artDeco"/>
        </a:sp3d>
      </dgm:spPr>
      <dgm:t>
        <a:bodyPr/>
        <a:lstStyle/>
        <a:p>
          <a:r>
            <a:rPr lang="en-US" b="1" dirty="0">
              <a:solidFill>
                <a:schemeClr val="tx1">
                  <a:lumMod val="50000"/>
                </a:schemeClr>
              </a:solidFill>
            </a:rPr>
            <a:t>3</a:t>
          </a:r>
          <a:r>
            <a:rPr lang="en-US" b="1" baseline="30000" dirty="0">
              <a:solidFill>
                <a:schemeClr val="tx1">
                  <a:lumMod val="50000"/>
                </a:schemeClr>
              </a:solidFill>
            </a:rPr>
            <a:t>rd</a:t>
          </a:r>
          <a:r>
            <a:rPr lang="en-US" b="1" dirty="0">
              <a:solidFill>
                <a:schemeClr val="tx1">
                  <a:lumMod val="50000"/>
                </a:schemeClr>
              </a:solidFill>
            </a:rPr>
            <a:t> Party Data Warehouse</a:t>
          </a:r>
        </a:p>
        <a:p>
          <a:r>
            <a:rPr lang="en-US" dirty="0" smtClean="0">
              <a:solidFill>
                <a:schemeClr val="tx1">
                  <a:lumMod val="50000"/>
                </a:schemeClr>
              </a:solidFill>
            </a:rPr>
            <a:t>(Private Sector)</a:t>
          </a:r>
          <a:endParaRPr lang="en-US" dirty="0">
            <a:solidFill>
              <a:schemeClr val="tx1">
                <a:lumMod val="50000"/>
              </a:schemeClr>
            </a:solidFill>
          </a:endParaRPr>
        </a:p>
      </dgm:t>
    </dgm:pt>
    <dgm:pt modelId="{3F1051FF-1E3D-4011-94D5-1DD72B8D134F}" type="parTrans" cxnId="{F335AA81-7F16-4097-AC07-3B3AD7D2442B}">
      <dgm:prSet/>
      <dgm:spPr/>
      <dgm:t>
        <a:bodyPr/>
        <a:lstStyle/>
        <a:p>
          <a:endParaRPr lang="en-US">
            <a:solidFill>
              <a:schemeClr val="tx1">
                <a:lumMod val="50000"/>
              </a:schemeClr>
            </a:solidFill>
          </a:endParaRPr>
        </a:p>
      </dgm:t>
    </dgm:pt>
    <dgm:pt modelId="{6B3E897A-DED0-4EFC-A2D0-E04463B43C02}" type="sibTrans" cxnId="{F335AA81-7F16-4097-AC07-3B3AD7D2442B}">
      <dgm:prSet/>
      <dgm:spPr/>
      <dgm:t>
        <a:bodyPr/>
        <a:lstStyle/>
        <a:p>
          <a:endParaRPr lang="en-US">
            <a:solidFill>
              <a:schemeClr val="tx1">
                <a:lumMod val="50000"/>
              </a:schemeClr>
            </a:solidFill>
          </a:endParaRPr>
        </a:p>
      </dgm:t>
    </dgm:pt>
    <dgm:pt modelId="{880471CA-F3F6-4186-BF91-A5D0545366C2}">
      <dgm:prSet phldrT="[Text]"/>
      <dgm:spPr>
        <a:solidFill>
          <a:schemeClr val="accent6"/>
        </a:solidFill>
        <a:sp3d>
          <a:bevelT w="114300" prst="artDeco"/>
        </a:sp3d>
      </dgm:spPr>
      <dgm:t>
        <a:bodyPr/>
        <a:lstStyle/>
        <a:p>
          <a:r>
            <a:rPr lang="en-US" b="1" dirty="0">
              <a:solidFill>
                <a:schemeClr val="tx1">
                  <a:lumMod val="50000"/>
                </a:schemeClr>
              </a:solidFill>
            </a:rPr>
            <a:t>Adaptive </a:t>
          </a:r>
          <a:r>
            <a:rPr lang="en-US" b="1" dirty="0" smtClean="0">
              <a:solidFill>
                <a:schemeClr val="tx1">
                  <a:lumMod val="50000"/>
                </a:schemeClr>
              </a:solidFill>
            </a:rPr>
            <a:t>Traffic Control (SCATS, SCOOT, ACS Lite, others)</a:t>
          </a:r>
          <a:endParaRPr lang="en-US" dirty="0">
            <a:solidFill>
              <a:schemeClr val="tx1">
                <a:lumMod val="50000"/>
              </a:schemeClr>
            </a:solidFill>
          </a:endParaRPr>
        </a:p>
      </dgm:t>
    </dgm:pt>
    <dgm:pt modelId="{F4225F9B-09D4-424F-8B5E-EAABF49D734E}" type="parTrans" cxnId="{10140D3D-5C94-4D56-BAD1-B02D041F8A4A}">
      <dgm:prSet/>
      <dgm:spPr/>
      <dgm:t>
        <a:bodyPr/>
        <a:lstStyle/>
        <a:p>
          <a:endParaRPr lang="en-US">
            <a:solidFill>
              <a:schemeClr val="tx1">
                <a:lumMod val="50000"/>
              </a:schemeClr>
            </a:solidFill>
          </a:endParaRPr>
        </a:p>
      </dgm:t>
    </dgm:pt>
    <dgm:pt modelId="{8A541C11-CBD1-4BD3-A298-D5106B08146E}" type="sibTrans" cxnId="{10140D3D-5C94-4D56-BAD1-B02D041F8A4A}">
      <dgm:prSet/>
      <dgm:spPr/>
      <dgm:t>
        <a:bodyPr/>
        <a:lstStyle/>
        <a:p>
          <a:endParaRPr lang="en-US">
            <a:solidFill>
              <a:schemeClr val="tx1">
                <a:lumMod val="50000"/>
              </a:schemeClr>
            </a:solidFill>
          </a:endParaRPr>
        </a:p>
      </dgm:t>
    </dgm:pt>
    <dgm:pt modelId="{B19F39DB-8D92-408B-890D-DE63CAD1DFCF}">
      <dgm:prSet phldrT="[Text]"/>
      <dgm:spPr>
        <a:solidFill>
          <a:schemeClr val="accent6"/>
        </a:solidFill>
        <a:sp3d>
          <a:bevelT w="114300" prst="artDeco"/>
        </a:sp3d>
      </dgm:spPr>
      <dgm:t>
        <a:bodyPr/>
        <a:lstStyle/>
        <a:p>
          <a:r>
            <a:rPr lang="en-US" b="1" dirty="0">
              <a:solidFill>
                <a:schemeClr val="tx1">
                  <a:lumMod val="50000"/>
                </a:schemeClr>
              </a:solidFill>
            </a:rPr>
            <a:t>System Integrators / Tolling / etc.</a:t>
          </a:r>
        </a:p>
      </dgm:t>
    </dgm:pt>
    <dgm:pt modelId="{281F188A-1839-4C92-BFC2-83E3297585A9}" type="parTrans" cxnId="{31BA5ACD-32FF-4C91-80CC-40C4731EC563}">
      <dgm:prSet/>
      <dgm:spPr/>
      <dgm:t>
        <a:bodyPr/>
        <a:lstStyle/>
        <a:p>
          <a:endParaRPr lang="en-US">
            <a:solidFill>
              <a:schemeClr val="tx1">
                <a:lumMod val="50000"/>
              </a:schemeClr>
            </a:solidFill>
          </a:endParaRPr>
        </a:p>
      </dgm:t>
    </dgm:pt>
    <dgm:pt modelId="{D0F2783A-CC29-4A9F-B679-1D778C788A68}" type="sibTrans" cxnId="{31BA5ACD-32FF-4C91-80CC-40C4731EC563}">
      <dgm:prSet/>
      <dgm:spPr/>
      <dgm:t>
        <a:bodyPr/>
        <a:lstStyle/>
        <a:p>
          <a:endParaRPr lang="en-US">
            <a:solidFill>
              <a:schemeClr val="tx1">
                <a:lumMod val="50000"/>
              </a:schemeClr>
            </a:solidFill>
          </a:endParaRPr>
        </a:p>
      </dgm:t>
    </dgm:pt>
    <dgm:pt modelId="{7F28272F-E6CB-4CC1-B8A8-8C057539955F}" type="pres">
      <dgm:prSet presAssocID="{DE1E9A11-BFCB-43FF-9797-1862A0302125}" presName="Name0" presStyleCnt="0">
        <dgm:presLayoutVars>
          <dgm:chPref val="1"/>
          <dgm:dir/>
          <dgm:animOne val="branch"/>
          <dgm:animLvl val="lvl"/>
          <dgm:resizeHandles/>
        </dgm:presLayoutVars>
      </dgm:prSet>
      <dgm:spPr/>
      <dgm:t>
        <a:bodyPr/>
        <a:lstStyle/>
        <a:p>
          <a:endParaRPr lang="en-US"/>
        </a:p>
      </dgm:t>
    </dgm:pt>
    <dgm:pt modelId="{641C4E3D-75EE-431D-92EA-57F095FE6A2D}" type="pres">
      <dgm:prSet presAssocID="{B0ECA3A3-C519-409E-8C97-FDB1C8124F93}" presName="vertOne" presStyleCnt="0"/>
      <dgm:spPr>
        <a:sp3d>
          <a:bevelT w="114300" prst="artDeco"/>
        </a:sp3d>
      </dgm:spPr>
      <dgm:t>
        <a:bodyPr/>
        <a:lstStyle/>
        <a:p>
          <a:endParaRPr lang="en-US"/>
        </a:p>
      </dgm:t>
    </dgm:pt>
    <dgm:pt modelId="{93035669-CBBD-4524-BD6E-42A8AD03D88C}" type="pres">
      <dgm:prSet presAssocID="{B0ECA3A3-C519-409E-8C97-FDB1C8124F93}" presName="txOne" presStyleLbl="node0" presStyleIdx="0" presStyleCnt="5">
        <dgm:presLayoutVars>
          <dgm:chPref val="3"/>
        </dgm:presLayoutVars>
      </dgm:prSet>
      <dgm:spPr/>
      <dgm:t>
        <a:bodyPr/>
        <a:lstStyle/>
        <a:p>
          <a:endParaRPr lang="en-US"/>
        </a:p>
      </dgm:t>
    </dgm:pt>
    <dgm:pt modelId="{5D1DAE45-330C-498C-978D-EBA6866026BC}" type="pres">
      <dgm:prSet presAssocID="{B0ECA3A3-C519-409E-8C97-FDB1C8124F93}" presName="horzOne" presStyleCnt="0"/>
      <dgm:spPr>
        <a:sp3d>
          <a:bevelT w="114300" prst="artDeco"/>
        </a:sp3d>
      </dgm:spPr>
      <dgm:t>
        <a:bodyPr/>
        <a:lstStyle/>
        <a:p>
          <a:endParaRPr lang="en-US"/>
        </a:p>
      </dgm:t>
    </dgm:pt>
    <dgm:pt modelId="{1960194E-6886-4C10-AA8B-B1CDE10C6FE3}" type="pres">
      <dgm:prSet presAssocID="{35C4297F-564E-4F06-B9AD-2360D450853B}" presName="sibSpaceOne" presStyleCnt="0"/>
      <dgm:spPr>
        <a:sp3d>
          <a:bevelT w="114300" prst="artDeco"/>
        </a:sp3d>
      </dgm:spPr>
      <dgm:t>
        <a:bodyPr/>
        <a:lstStyle/>
        <a:p>
          <a:endParaRPr lang="en-US"/>
        </a:p>
      </dgm:t>
    </dgm:pt>
    <dgm:pt modelId="{6EF3C94E-818E-493E-820C-01B55DCE05AB}" type="pres">
      <dgm:prSet presAssocID="{A3EB5DBB-9469-4EC6-BC32-675F8446D77F}" presName="vertOne" presStyleCnt="0"/>
      <dgm:spPr>
        <a:sp3d>
          <a:bevelT w="114300" prst="artDeco"/>
        </a:sp3d>
      </dgm:spPr>
      <dgm:t>
        <a:bodyPr/>
        <a:lstStyle/>
        <a:p>
          <a:endParaRPr lang="en-US"/>
        </a:p>
      </dgm:t>
    </dgm:pt>
    <dgm:pt modelId="{179C7A01-9D0B-47C5-852A-74AA7B368EF2}" type="pres">
      <dgm:prSet presAssocID="{A3EB5DBB-9469-4EC6-BC32-675F8446D77F}" presName="txOne" presStyleLbl="node0" presStyleIdx="1" presStyleCnt="5">
        <dgm:presLayoutVars>
          <dgm:chPref val="3"/>
        </dgm:presLayoutVars>
      </dgm:prSet>
      <dgm:spPr/>
      <dgm:t>
        <a:bodyPr/>
        <a:lstStyle/>
        <a:p>
          <a:endParaRPr lang="en-US"/>
        </a:p>
      </dgm:t>
    </dgm:pt>
    <dgm:pt modelId="{3FF6227D-C35D-4733-9674-E654C4B9FD11}" type="pres">
      <dgm:prSet presAssocID="{A3EB5DBB-9469-4EC6-BC32-675F8446D77F}" presName="horzOne" presStyleCnt="0"/>
      <dgm:spPr>
        <a:sp3d>
          <a:bevelT w="114300" prst="artDeco"/>
        </a:sp3d>
      </dgm:spPr>
      <dgm:t>
        <a:bodyPr/>
        <a:lstStyle/>
        <a:p>
          <a:endParaRPr lang="en-US"/>
        </a:p>
      </dgm:t>
    </dgm:pt>
    <dgm:pt modelId="{44B7E3B1-62EF-4B59-BB07-766BDC38D69A}" type="pres">
      <dgm:prSet presAssocID="{BC1E2744-5F40-4A60-A488-3F9605C9E5B8}" presName="sibSpaceOne" presStyleCnt="0"/>
      <dgm:spPr>
        <a:sp3d>
          <a:bevelT w="114300" prst="artDeco"/>
        </a:sp3d>
      </dgm:spPr>
      <dgm:t>
        <a:bodyPr/>
        <a:lstStyle/>
        <a:p>
          <a:endParaRPr lang="en-US"/>
        </a:p>
      </dgm:t>
    </dgm:pt>
    <dgm:pt modelId="{CD0E1EC0-E7BD-449B-BD80-FF3AE3781B43}" type="pres">
      <dgm:prSet presAssocID="{7C876755-92F7-4F8E-B018-857F4BF3E1F3}" presName="vertOne" presStyleCnt="0"/>
      <dgm:spPr>
        <a:sp3d>
          <a:bevelT w="114300" prst="artDeco"/>
        </a:sp3d>
      </dgm:spPr>
      <dgm:t>
        <a:bodyPr/>
        <a:lstStyle/>
        <a:p>
          <a:endParaRPr lang="en-US"/>
        </a:p>
      </dgm:t>
    </dgm:pt>
    <dgm:pt modelId="{6B50A608-AAAF-4773-AECE-743DA34C82DC}" type="pres">
      <dgm:prSet presAssocID="{7C876755-92F7-4F8E-B018-857F4BF3E1F3}" presName="txOne" presStyleLbl="node0" presStyleIdx="2" presStyleCnt="5">
        <dgm:presLayoutVars>
          <dgm:chPref val="3"/>
        </dgm:presLayoutVars>
      </dgm:prSet>
      <dgm:spPr/>
      <dgm:t>
        <a:bodyPr/>
        <a:lstStyle/>
        <a:p>
          <a:endParaRPr lang="en-US"/>
        </a:p>
      </dgm:t>
    </dgm:pt>
    <dgm:pt modelId="{3B26F604-D0DC-4930-A50B-43E0C4ECECAF}" type="pres">
      <dgm:prSet presAssocID="{7C876755-92F7-4F8E-B018-857F4BF3E1F3}" presName="horzOne" presStyleCnt="0"/>
      <dgm:spPr>
        <a:sp3d>
          <a:bevelT w="114300" prst="artDeco"/>
        </a:sp3d>
      </dgm:spPr>
      <dgm:t>
        <a:bodyPr/>
        <a:lstStyle/>
        <a:p>
          <a:endParaRPr lang="en-US"/>
        </a:p>
      </dgm:t>
    </dgm:pt>
    <dgm:pt modelId="{79878245-704E-4128-8684-02EF0AFD4E17}" type="pres">
      <dgm:prSet presAssocID="{6B3E897A-DED0-4EFC-A2D0-E04463B43C02}" presName="sibSpaceOne" presStyleCnt="0"/>
      <dgm:spPr>
        <a:sp3d>
          <a:bevelT w="114300" prst="artDeco"/>
        </a:sp3d>
      </dgm:spPr>
      <dgm:t>
        <a:bodyPr/>
        <a:lstStyle/>
        <a:p>
          <a:endParaRPr lang="en-US"/>
        </a:p>
      </dgm:t>
    </dgm:pt>
    <dgm:pt modelId="{FF4641AA-77FA-456E-9F85-0DAFFE497910}" type="pres">
      <dgm:prSet presAssocID="{880471CA-F3F6-4186-BF91-A5D0545366C2}" presName="vertOne" presStyleCnt="0"/>
      <dgm:spPr>
        <a:sp3d>
          <a:bevelT w="114300" prst="artDeco"/>
        </a:sp3d>
      </dgm:spPr>
      <dgm:t>
        <a:bodyPr/>
        <a:lstStyle/>
        <a:p>
          <a:endParaRPr lang="en-US"/>
        </a:p>
      </dgm:t>
    </dgm:pt>
    <dgm:pt modelId="{A761AD7D-D661-401E-A52A-9343394403C4}" type="pres">
      <dgm:prSet presAssocID="{880471CA-F3F6-4186-BF91-A5D0545366C2}" presName="txOne" presStyleLbl="node0" presStyleIdx="3" presStyleCnt="5">
        <dgm:presLayoutVars>
          <dgm:chPref val="3"/>
        </dgm:presLayoutVars>
      </dgm:prSet>
      <dgm:spPr/>
      <dgm:t>
        <a:bodyPr/>
        <a:lstStyle/>
        <a:p>
          <a:endParaRPr lang="en-US"/>
        </a:p>
      </dgm:t>
    </dgm:pt>
    <dgm:pt modelId="{A4B0A371-2704-4F46-B7E4-A8FC275930D7}" type="pres">
      <dgm:prSet presAssocID="{880471CA-F3F6-4186-BF91-A5D0545366C2}" presName="horzOne" presStyleCnt="0"/>
      <dgm:spPr>
        <a:sp3d>
          <a:bevelT w="114300" prst="artDeco"/>
        </a:sp3d>
      </dgm:spPr>
      <dgm:t>
        <a:bodyPr/>
        <a:lstStyle/>
        <a:p>
          <a:endParaRPr lang="en-US"/>
        </a:p>
      </dgm:t>
    </dgm:pt>
    <dgm:pt modelId="{F6596D33-8AAD-4994-A0BF-2D847A20791B}" type="pres">
      <dgm:prSet presAssocID="{8A541C11-CBD1-4BD3-A298-D5106B08146E}" presName="sibSpaceOne" presStyleCnt="0"/>
      <dgm:spPr>
        <a:sp3d>
          <a:bevelT w="114300" prst="artDeco"/>
        </a:sp3d>
      </dgm:spPr>
      <dgm:t>
        <a:bodyPr/>
        <a:lstStyle/>
        <a:p>
          <a:endParaRPr lang="en-US"/>
        </a:p>
      </dgm:t>
    </dgm:pt>
    <dgm:pt modelId="{CCD97729-24C1-4C1C-A496-82EB85CB5819}" type="pres">
      <dgm:prSet presAssocID="{B19F39DB-8D92-408B-890D-DE63CAD1DFCF}" presName="vertOne" presStyleCnt="0"/>
      <dgm:spPr>
        <a:sp3d>
          <a:bevelT w="114300" prst="artDeco"/>
        </a:sp3d>
      </dgm:spPr>
      <dgm:t>
        <a:bodyPr/>
        <a:lstStyle/>
        <a:p>
          <a:endParaRPr lang="en-US"/>
        </a:p>
      </dgm:t>
    </dgm:pt>
    <dgm:pt modelId="{88A0456A-F259-4145-9B3B-8F204D5A14E4}" type="pres">
      <dgm:prSet presAssocID="{B19F39DB-8D92-408B-890D-DE63CAD1DFCF}" presName="txOne" presStyleLbl="node0" presStyleIdx="4" presStyleCnt="5">
        <dgm:presLayoutVars>
          <dgm:chPref val="3"/>
        </dgm:presLayoutVars>
      </dgm:prSet>
      <dgm:spPr/>
      <dgm:t>
        <a:bodyPr/>
        <a:lstStyle/>
        <a:p>
          <a:endParaRPr lang="en-US"/>
        </a:p>
      </dgm:t>
    </dgm:pt>
    <dgm:pt modelId="{A8B9D107-EABD-4A2A-B21B-A82D8EBC5B11}" type="pres">
      <dgm:prSet presAssocID="{B19F39DB-8D92-408B-890D-DE63CAD1DFCF}" presName="horzOne" presStyleCnt="0"/>
      <dgm:spPr>
        <a:sp3d>
          <a:bevelT w="114300" prst="artDeco"/>
        </a:sp3d>
      </dgm:spPr>
      <dgm:t>
        <a:bodyPr/>
        <a:lstStyle/>
        <a:p>
          <a:endParaRPr lang="en-US"/>
        </a:p>
      </dgm:t>
    </dgm:pt>
  </dgm:ptLst>
  <dgm:cxnLst>
    <dgm:cxn modelId="{07B55CF8-1CFB-4C52-AC34-1046F8348654}" type="presOf" srcId="{DE1E9A11-BFCB-43FF-9797-1862A0302125}" destId="{7F28272F-E6CB-4CC1-B8A8-8C057539955F}" srcOrd="0" destOrd="0" presId="urn:microsoft.com/office/officeart/2005/8/layout/hierarchy4"/>
    <dgm:cxn modelId="{AC02929C-06EB-495E-A682-9A641B43B62A}" type="presOf" srcId="{7C876755-92F7-4F8E-B018-857F4BF3E1F3}" destId="{6B50A608-AAAF-4773-AECE-743DA34C82DC}" srcOrd="0" destOrd="0" presId="urn:microsoft.com/office/officeart/2005/8/layout/hierarchy4"/>
    <dgm:cxn modelId="{8B5A4EBB-67DF-46CB-AC0C-5DB177404559}" type="presOf" srcId="{B19F39DB-8D92-408B-890D-DE63CAD1DFCF}" destId="{88A0456A-F259-4145-9B3B-8F204D5A14E4}" srcOrd="0" destOrd="0" presId="urn:microsoft.com/office/officeart/2005/8/layout/hierarchy4"/>
    <dgm:cxn modelId="{37E0004C-A959-4244-839E-7F6BAA649ACC}" srcId="{DE1E9A11-BFCB-43FF-9797-1862A0302125}" destId="{B0ECA3A3-C519-409E-8C97-FDB1C8124F93}" srcOrd="0" destOrd="0" parTransId="{620F1F4F-027E-4CE6-8AE2-6E3623BB4D9E}" sibTransId="{35C4297F-564E-4F06-B9AD-2360D450853B}"/>
    <dgm:cxn modelId="{53438FBC-77BD-4967-8FCA-E109723EA202}" type="presOf" srcId="{880471CA-F3F6-4186-BF91-A5D0545366C2}" destId="{A761AD7D-D661-401E-A52A-9343394403C4}" srcOrd="0" destOrd="0" presId="urn:microsoft.com/office/officeart/2005/8/layout/hierarchy4"/>
    <dgm:cxn modelId="{10140D3D-5C94-4D56-BAD1-B02D041F8A4A}" srcId="{DE1E9A11-BFCB-43FF-9797-1862A0302125}" destId="{880471CA-F3F6-4186-BF91-A5D0545366C2}" srcOrd="3" destOrd="0" parTransId="{F4225F9B-09D4-424F-8B5E-EAABF49D734E}" sibTransId="{8A541C11-CBD1-4BD3-A298-D5106B08146E}"/>
    <dgm:cxn modelId="{31BA5ACD-32FF-4C91-80CC-40C4731EC563}" srcId="{DE1E9A11-BFCB-43FF-9797-1862A0302125}" destId="{B19F39DB-8D92-408B-890D-DE63CAD1DFCF}" srcOrd="4" destOrd="0" parTransId="{281F188A-1839-4C92-BFC2-83E3297585A9}" sibTransId="{D0F2783A-CC29-4A9F-B679-1D778C788A68}"/>
    <dgm:cxn modelId="{F335AA81-7F16-4097-AC07-3B3AD7D2442B}" srcId="{DE1E9A11-BFCB-43FF-9797-1862A0302125}" destId="{7C876755-92F7-4F8E-B018-857F4BF3E1F3}" srcOrd="2" destOrd="0" parTransId="{3F1051FF-1E3D-4011-94D5-1DD72B8D134F}" sibTransId="{6B3E897A-DED0-4EFC-A2D0-E04463B43C02}"/>
    <dgm:cxn modelId="{C238DCAA-1647-4CEE-B8FC-00D1433E57AA}" type="presOf" srcId="{A3EB5DBB-9469-4EC6-BC32-675F8446D77F}" destId="{179C7A01-9D0B-47C5-852A-74AA7B368EF2}" srcOrd="0" destOrd="0" presId="urn:microsoft.com/office/officeart/2005/8/layout/hierarchy4"/>
    <dgm:cxn modelId="{7B65A1A5-991B-46EB-AFFC-0E3AC0662DAA}" type="presOf" srcId="{B0ECA3A3-C519-409E-8C97-FDB1C8124F93}" destId="{93035669-CBBD-4524-BD6E-42A8AD03D88C}" srcOrd="0" destOrd="0" presId="urn:microsoft.com/office/officeart/2005/8/layout/hierarchy4"/>
    <dgm:cxn modelId="{0621D2A2-9AC8-484B-A788-7A8F2C946DD0}" srcId="{DE1E9A11-BFCB-43FF-9797-1862A0302125}" destId="{A3EB5DBB-9469-4EC6-BC32-675F8446D77F}" srcOrd="1" destOrd="0" parTransId="{E30DC718-C246-4297-A42D-830F7AF38F88}" sibTransId="{BC1E2744-5F40-4A60-A488-3F9605C9E5B8}"/>
    <dgm:cxn modelId="{0C44560A-34D3-4ABE-9F90-83B51D32A963}" type="presParOf" srcId="{7F28272F-E6CB-4CC1-B8A8-8C057539955F}" destId="{641C4E3D-75EE-431D-92EA-57F095FE6A2D}" srcOrd="0" destOrd="0" presId="urn:microsoft.com/office/officeart/2005/8/layout/hierarchy4"/>
    <dgm:cxn modelId="{836A3992-99D9-4653-B368-8C640A9CF5D9}" type="presParOf" srcId="{641C4E3D-75EE-431D-92EA-57F095FE6A2D}" destId="{93035669-CBBD-4524-BD6E-42A8AD03D88C}" srcOrd="0" destOrd="0" presId="urn:microsoft.com/office/officeart/2005/8/layout/hierarchy4"/>
    <dgm:cxn modelId="{D6C25593-3729-429C-9954-EDE89FBE9F23}" type="presParOf" srcId="{641C4E3D-75EE-431D-92EA-57F095FE6A2D}" destId="{5D1DAE45-330C-498C-978D-EBA6866026BC}" srcOrd="1" destOrd="0" presId="urn:microsoft.com/office/officeart/2005/8/layout/hierarchy4"/>
    <dgm:cxn modelId="{2F5EB682-3003-489F-9E0B-CBE1D3D59BD1}" type="presParOf" srcId="{7F28272F-E6CB-4CC1-B8A8-8C057539955F}" destId="{1960194E-6886-4C10-AA8B-B1CDE10C6FE3}" srcOrd="1" destOrd="0" presId="urn:microsoft.com/office/officeart/2005/8/layout/hierarchy4"/>
    <dgm:cxn modelId="{BB9976E6-6B4D-49A7-B6E8-58EEF5838F8E}" type="presParOf" srcId="{7F28272F-E6CB-4CC1-B8A8-8C057539955F}" destId="{6EF3C94E-818E-493E-820C-01B55DCE05AB}" srcOrd="2" destOrd="0" presId="urn:microsoft.com/office/officeart/2005/8/layout/hierarchy4"/>
    <dgm:cxn modelId="{7E7B106C-6B64-49D9-86ED-7B50720158CA}" type="presParOf" srcId="{6EF3C94E-818E-493E-820C-01B55DCE05AB}" destId="{179C7A01-9D0B-47C5-852A-74AA7B368EF2}" srcOrd="0" destOrd="0" presId="urn:microsoft.com/office/officeart/2005/8/layout/hierarchy4"/>
    <dgm:cxn modelId="{4D498A78-9940-4D07-BEC0-F4FD5641E2A0}" type="presParOf" srcId="{6EF3C94E-818E-493E-820C-01B55DCE05AB}" destId="{3FF6227D-C35D-4733-9674-E654C4B9FD11}" srcOrd="1" destOrd="0" presId="urn:microsoft.com/office/officeart/2005/8/layout/hierarchy4"/>
    <dgm:cxn modelId="{2CA2F343-0218-4532-9F41-C3C25086FC2B}" type="presParOf" srcId="{7F28272F-E6CB-4CC1-B8A8-8C057539955F}" destId="{44B7E3B1-62EF-4B59-BB07-766BDC38D69A}" srcOrd="3" destOrd="0" presId="urn:microsoft.com/office/officeart/2005/8/layout/hierarchy4"/>
    <dgm:cxn modelId="{A29ED9B9-17F8-4F44-A543-1D129F6C383E}" type="presParOf" srcId="{7F28272F-E6CB-4CC1-B8A8-8C057539955F}" destId="{CD0E1EC0-E7BD-449B-BD80-FF3AE3781B43}" srcOrd="4" destOrd="0" presId="urn:microsoft.com/office/officeart/2005/8/layout/hierarchy4"/>
    <dgm:cxn modelId="{EF9BDBBD-5C12-47F7-AD00-AF7EA5C8D054}" type="presParOf" srcId="{CD0E1EC0-E7BD-449B-BD80-FF3AE3781B43}" destId="{6B50A608-AAAF-4773-AECE-743DA34C82DC}" srcOrd="0" destOrd="0" presId="urn:microsoft.com/office/officeart/2005/8/layout/hierarchy4"/>
    <dgm:cxn modelId="{8DC7235E-710C-4CC6-9A71-CE60E2F01AF5}" type="presParOf" srcId="{CD0E1EC0-E7BD-449B-BD80-FF3AE3781B43}" destId="{3B26F604-D0DC-4930-A50B-43E0C4ECECAF}" srcOrd="1" destOrd="0" presId="urn:microsoft.com/office/officeart/2005/8/layout/hierarchy4"/>
    <dgm:cxn modelId="{C5B2BA96-F507-420B-B103-602F8EF9F83D}" type="presParOf" srcId="{7F28272F-E6CB-4CC1-B8A8-8C057539955F}" destId="{79878245-704E-4128-8684-02EF0AFD4E17}" srcOrd="5" destOrd="0" presId="urn:microsoft.com/office/officeart/2005/8/layout/hierarchy4"/>
    <dgm:cxn modelId="{B30E07BE-0258-4B00-AB37-F6DBB6ACDD7A}" type="presParOf" srcId="{7F28272F-E6CB-4CC1-B8A8-8C057539955F}" destId="{FF4641AA-77FA-456E-9F85-0DAFFE497910}" srcOrd="6" destOrd="0" presId="urn:microsoft.com/office/officeart/2005/8/layout/hierarchy4"/>
    <dgm:cxn modelId="{1C4F9CF3-7255-4C05-908A-AC0E05102A1E}" type="presParOf" srcId="{FF4641AA-77FA-456E-9F85-0DAFFE497910}" destId="{A761AD7D-D661-401E-A52A-9343394403C4}" srcOrd="0" destOrd="0" presId="urn:microsoft.com/office/officeart/2005/8/layout/hierarchy4"/>
    <dgm:cxn modelId="{831A542A-839D-43D3-92F2-C47D6A9213B3}" type="presParOf" srcId="{FF4641AA-77FA-456E-9F85-0DAFFE497910}" destId="{A4B0A371-2704-4F46-B7E4-A8FC275930D7}" srcOrd="1" destOrd="0" presId="urn:microsoft.com/office/officeart/2005/8/layout/hierarchy4"/>
    <dgm:cxn modelId="{E740B051-F697-46F1-B764-34EF262A0292}" type="presParOf" srcId="{7F28272F-E6CB-4CC1-B8A8-8C057539955F}" destId="{F6596D33-8AAD-4994-A0BF-2D847A20791B}" srcOrd="7" destOrd="0" presId="urn:microsoft.com/office/officeart/2005/8/layout/hierarchy4"/>
    <dgm:cxn modelId="{77832A4D-03E1-4967-9A5C-1593CA9D3CAB}" type="presParOf" srcId="{7F28272F-E6CB-4CC1-B8A8-8C057539955F}" destId="{CCD97729-24C1-4C1C-A496-82EB85CB5819}" srcOrd="8" destOrd="0" presId="urn:microsoft.com/office/officeart/2005/8/layout/hierarchy4"/>
    <dgm:cxn modelId="{B9D1681E-362F-49E2-9CDA-AFF75E3BAAA0}" type="presParOf" srcId="{CCD97729-24C1-4C1C-A496-82EB85CB5819}" destId="{88A0456A-F259-4145-9B3B-8F204D5A14E4}" srcOrd="0" destOrd="0" presId="urn:microsoft.com/office/officeart/2005/8/layout/hierarchy4"/>
    <dgm:cxn modelId="{D5B1B39B-A2CA-496A-A594-01B03AE5046D}" type="presParOf" srcId="{CCD97729-24C1-4C1C-A496-82EB85CB5819}" destId="{A8B9D107-EABD-4A2A-B21B-A82D8EBC5B11}" srcOrd="1" destOrd="0" presId="urn:microsoft.com/office/officeart/2005/8/layout/hierarchy4"/>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A4311EF-EA73-44F6-BD49-55CE2DE1428F}" type="doc">
      <dgm:prSet loTypeId="urn:microsoft.com/office/officeart/2005/8/layout/cycle4" loCatId="matrix" qsTypeId="urn:microsoft.com/office/officeart/2005/8/quickstyle/simple1" qsCatId="simple" csTypeId="urn:microsoft.com/office/officeart/2005/8/colors/accent1_2" csCatId="accent1" phldr="1"/>
      <dgm:spPr/>
      <dgm:t>
        <a:bodyPr/>
        <a:lstStyle/>
        <a:p>
          <a:endParaRPr lang="en-US"/>
        </a:p>
      </dgm:t>
    </dgm:pt>
    <dgm:pt modelId="{F0FB3A2E-0593-40A9-BC85-2CE6131EACCB}">
      <dgm:prSet phldrT="[Text]"/>
      <dgm:spPr>
        <a:solidFill>
          <a:srgbClr val="FF0000"/>
        </a:solidFill>
      </dgm:spPr>
      <dgm:t>
        <a:bodyPr/>
        <a:lstStyle/>
        <a:p>
          <a:r>
            <a:rPr lang="en-US" b="1" u="sng" dirty="0" smtClean="0"/>
            <a:t>AUTONOMOUS</a:t>
          </a:r>
        </a:p>
        <a:p>
          <a:r>
            <a:rPr lang="en-US" i="1" dirty="0" smtClean="0"/>
            <a:t>- Free of human error and physical limitations</a:t>
          </a:r>
          <a:endParaRPr lang="en-US" i="1" dirty="0"/>
        </a:p>
      </dgm:t>
    </dgm:pt>
    <dgm:pt modelId="{BE782883-8E91-4365-931F-56602AEEEFDD}" type="parTrans" cxnId="{B7B71310-30A3-4788-924F-7AED366B94DF}">
      <dgm:prSet/>
      <dgm:spPr/>
      <dgm:t>
        <a:bodyPr/>
        <a:lstStyle/>
        <a:p>
          <a:endParaRPr lang="en-US"/>
        </a:p>
      </dgm:t>
    </dgm:pt>
    <dgm:pt modelId="{8CEE02F1-85B1-42A8-8402-71312C1FA093}" type="sibTrans" cxnId="{B7B71310-30A3-4788-924F-7AED366B94DF}">
      <dgm:prSet/>
      <dgm:spPr/>
      <dgm:t>
        <a:bodyPr/>
        <a:lstStyle/>
        <a:p>
          <a:endParaRPr lang="en-US"/>
        </a:p>
      </dgm:t>
    </dgm:pt>
    <dgm:pt modelId="{8F8CEE5C-F1F3-4D94-BC40-09F2BFA18AEE}">
      <dgm:prSet phldrT="[Text]"/>
      <dgm:spPr>
        <a:solidFill>
          <a:schemeClr val="accent4">
            <a:lumMod val="75000"/>
          </a:schemeClr>
        </a:solidFill>
      </dgm:spPr>
      <dgm:t>
        <a:bodyPr/>
        <a:lstStyle/>
        <a:p>
          <a:r>
            <a:rPr lang="en-US" b="1" u="sng" dirty="0" smtClean="0"/>
            <a:t>CONNECTED</a:t>
          </a:r>
        </a:p>
        <a:p>
          <a:r>
            <a:rPr lang="en-US" dirty="0" smtClean="0"/>
            <a:t>- </a:t>
          </a:r>
          <a:r>
            <a:rPr lang="en-US" i="1" dirty="0" smtClean="0"/>
            <a:t>Real time data shared across entire vehicle fleet; instant learning for AI</a:t>
          </a:r>
          <a:endParaRPr lang="en-US" i="1" dirty="0"/>
        </a:p>
      </dgm:t>
    </dgm:pt>
    <dgm:pt modelId="{3EE2757C-9705-4486-AE2D-A31D981F0092}" type="parTrans" cxnId="{EBDF9400-224C-4B4D-BAE7-DFE703C78F50}">
      <dgm:prSet/>
      <dgm:spPr/>
      <dgm:t>
        <a:bodyPr/>
        <a:lstStyle/>
        <a:p>
          <a:endParaRPr lang="en-US"/>
        </a:p>
      </dgm:t>
    </dgm:pt>
    <dgm:pt modelId="{8C3514DC-6300-480C-AA17-EBA480A9003F}" type="sibTrans" cxnId="{EBDF9400-224C-4B4D-BAE7-DFE703C78F50}">
      <dgm:prSet/>
      <dgm:spPr/>
      <dgm:t>
        <a:bodyPr/>
        <a:lstStyle/>
        <a:p>
          <a:endParaRPr lang="en-US"/>
        </a:p>
      </dgm:t>
    </dgm:pt>
    <dgm:pt modelId="{80D8B48B-F361-4641-9ADD-5CCA1E7E1244}">
      <dgm:prSet phldrT="[Text]" custT="1"/>
      <dgm:spPr/>
      <dgm:t>
        <a:bodyPr/>
        <a:lstStyle/>
        <a:p>
          <a:r>
            <a:rPr lang="en-US" sz="1400" b="1" u="sng" dirty="0" smtClean="0"/>
            <a:t>SHARED</a:t>
          </a:r>
          <a:endParaRPr lang="en-US" sz="1300" b="1" u="sng" dirty="0" smtClean="0"/>
        </a:p>
        <a:p>
          <a:r>
            <a:rPr lang="en-US" sz="1300" dirty="0" smtClean="0"/>
            <a:t>- </a:t>
          </a:r>
          <a:r>
            <a:rPr lang="en-US" sz="1300" i="1" dirty="0" smtClean="0"/>
            <a:t>Ownership obsolete; full capacity utilization; mobility as a service</a:t>
          </a:r>
          <a:endParaRPr lang="en-US" sz="1300" i="1" dirty="0"/>
        </a:p>
      </dgm:t>
    </dgm:pt>
    <dgm:pt modelId="{FF90E106-CB72-4C6B-BB3B-E6D9F0E5A5B8}" type="parTrans" cxnId="{26FF5410-A165-4B43-A991-CE62A17BBA9F}">
      <dgm:prSet/>
      <dgm:spPr/>
      <dgm:t>
        <a:bodyPr/>
        <a:lstStyle/>
        <a:p>
          <a:endParaRPr lang="en-US"/>
        </a:p>
      </dgm:t>
    </dgm:pt>
    <dgm:pt modelId="{09530567-4E3E-476F-B1EB-FE568F9AAABD}" type="sibTrans" cxnId="{26FF5410-A165-4B43-A991-CE62A17BBA9F}">
      <dgm:prSet/>
      <dgm:spPr/>
      <dgm:t>
        <a:bodyPr/>
        <a:lstStyle/>
        <a:p>
          <a:endParaRPr lang="en-US"/>
        </a:p>
      </dgm:t>
    </dgm:pt>
    <dgm:pt modelId="{F9817420-4825-4DBA-96B6-04DF624ABF91}">
      <dgm:prSet phldrT="[Text]"/>
      <dgm:spPr>
        <a:solidFill>
          <a:srgbClr val="00B050"/>
        </a:solidFill>
      </dgm:spPr>
      <dgm:t>
        <a:bodyPr/>
        <a:lstStyle/>
        <a:p>
          <a:r>
            <a:rPr lang="en-US" b="1" u="sng" dirty="0" smtClean="0"/>
            <a:t>ELECTRIC/</a:t>
          </a:r>
        </a:p>
        <a:p>
          <a:r>
            <a:rPr lang="en-US" b="1" u="sng" dirty="0" smtClean="0"/>
            <a:t>FUEL CELL</a:t>
          </a:r>
        </a:p>
        <a:p>
          <a:r>
            <a:rPr lang="en-US" i="1" dirty="0" smtClean="0"/>
            <a:t>- Transfer emissions away from urban areas</a:t>
          </a:r>
          <a:endParaRPr lang="en-US" i="1" dirty="0"/>
        </a:p>
      </dgm:t>
    </dgm:pt>
    <dgm:pt modelId="{CFDC9075-084D-4A8D-A75C-8E61F87ECF68}" type="parTrans" cxnId="{EF22C435-DC4D-4988-81D0-FE4ADE46E433}">
      <dgm:prSet/>
      <dgm:spPr/>
      <dgm:t>
        <a:bodyPr/>
        <a:lstStyle/>
        <a:p>
          <a:endParaRPr lang="en-US"/>
        </a:p>
      </dgm:t>
    </dgm:pt>
    <dgm:pt modelId="{C693C78B-61B2-44F6-BD49-1D6225E592E2}" type="sibTrans" cxnId="{EF22C435-DC4D-4988-81D0-FE4ADE46E433}">
      <dgm:prSet/>
      <dgm:spPr/>
      <dgm:t>
        <a:bodyPr/>
        <a:lstStyle/>
        <a:p>
          <a:endParaRPr lang="en-US"/>
        </a:p>
      </dgm:t>
    </dgm:pt>
    <dgm:pt modelId="{66107A89-71C1-48D2-B4DE-07FD3D4081A7}" type="pres">
      <dgm:prSet presAssocID="{1A4311EF-EA73-44F6-BD49-55CE2DE1428F}" presName="cycleMatrixDiagram" presStyleCnt="0">
        <dgm:presLayoutVars>
          <dgm:chMax val="1"/>
          <dgm:dir/>
          <dgm:animLvl val="lvl"/>
          <dgm:resizeHandles val="exact"/>
        </dgm:presLayoutVars>
      </dgm:prSet>
      <dgm:spPr/>
      <dgm:t>
        <a:bodyPr/>
        <a:lstStyle/>
        <a:p>
          <a:endParaRPr lang="en-US"/>
        </a:p>
      </dgm:t>
    </dgm:pt>
    <dgm:pt modelId="{A3E29AD7-906A-45F1-913C-88D3332BA34D}" type="pres">
      <dgm:prSet presAssocID="{1A4311EF-EA73-44F6-BD49-55CE2DE1428F}" presName="children" presStyleCnt="0"/>
      <dgm:spPr/>
    </dgm:pt>
    <dgm:pt modelId="{B2C44B97-9F47-4A5E-8FB3-5A8FD08B9DD8}" type="pres">
      <dgm:prSet presAssocID="{1A4311EF-EA73-44F6-BD49-55CE2DE1428F}" presName="childPlaceholder" presStyleCnt="0"/>
      <dgm:spPr/>
    </dgm:pt>
    <dgm:pt modelId="{9AB8BD4D-9E04-47AC-84BB-42A78E070DD0}" type="pres">
      <dgm:prSet presAssocID="{1A4311EF-EA73-44F6-BD49-55CE2DE1428F}" presName="circle" presStyleCnt="0"/>
      <dgm:spPr/>
    </dgm:pt>
    <dgm:pt modelId="{9487F525-A756-4BE2-BEA9-9C673E102953}" type="pres">
      <dgm:prSet presAssocID="{1A4311EF-EA73-44F6-BD49-55CE2DE1428F}" presName="quadrant1" presStyleLbl="node1" presStyleIdx="0" presStyleCnt="4">
        <dgm:presLayoutVars>
          <dgm:chMax val="1"/>
          <dgm:bulletEnabled val="1"/>
        </dgm:presLayoutVars>
      </dgm:prSet>
      <dgm:spPr/>
      <dgm:t>
        <a:bodyPr/>
        <a:lstStyle/>
        <a:p>
          <a:endParaRPr lang="en-US"/>
        </a:p>
      </dgm:t>
    </dgm:pt>
    <dgm:pt modelId="{2D4F46CD-9A37-4A82-A7D4-886D6E032B17}" type="pres">
      <dgm:prSet presAssocID="{1A4311EF-EA73-44F6-BD49-55CE2DE1428F}" presName="quadrant2" presStyleLbl="node1" presStyleIdx="1" presStyleCnt="4">
        <dgm:presLayoutVars>
          <dgm:chMax val="1"/>
          <dgm:bulletEnabled val="1"/>
        </dgm:presLayoutVars>
      </dgm:prSet>
      <dgm:spPr/>
      <dgm:t>
        <a:bodyPr/>
        <a:lstStyle/>
        <a:p>
          <a:endParaRPr lang="en-US"/>
        </a:p>
      </dgm:t>
    </dgm:pt>
    <dgm:pt modelId="{37FE8F8B-8C99-4846-BC44-F7E3EA5A260A}" type="pres">
      <dgm:prSet presAssocID="{1A4311EF-EA73-44F6-BD49-55CE2DE1428F}" presName="quadrant3" presStyleLbl="node1" presStyleIdx="2" presStyleCnt="4">
        <dgm:presLayoutVars>
          <dgm:chMax val="1"/>
          <dgm:bulletEnabled val="1"/>
        </dgm:presLayoutVars>
      </dgm:prSet>
      <dgm:spPr/>
      <dgm:t>
        <a:bodyPr/>
        <a:lstStyle/>
        <a:p>
          <a:endParaRPr lang="en-US"/>
        </a:p>
      </dgm:t>
    </dgm:pt>
    <dgm:pt modelId="{0A343B56-67BD-4066-879E-A8017D44F16E}" type="pres">
      <dgm:prSet presAssocID="{1A4311EF-EA73-44F6-BD49-55CE2DE1428F}" presName="quadrant4" presStyleLbl="node1" presStyleIdx="3" presStyleCnt="4">
        <dgm:presLayoutVars>
          <dgm:chMax val="1"/>
          <dgm:bulletEnabled val="1"/>
        </dgm:presLayoutVars>
      </dgm:prSet>
      <dgm:spPr/>
      <dgm:t>
        <a:bodyPr/>
        <a:lstStyle/>
        <a:p>
          <a:endParaRPr lang="en-US"/>
        </a:p>
      </dgm:t>
    </dgm:pt>
    <dgm:pt modelId="{F7CDF4D3-0147-4DEB-A0A8-6F542DD81DE1}" type="pres">
      <dgm:prSet presAssocID="{1A4311EF-EA73-44F6-BD49-55CE2DE1428F}" presName="quadrantPlaceholder" presStyleCnt="0"/>
      <dgm:spPr/>
    </dgm:pt>
    <dgm:pt modelId="{E86E616C-EF96-4CD7-B465-09721F304C91}" type="pres">
      <dgm:prSet presAssocID="{1A4311EF-EA73-44F6-BD49-55CE2DE1428F}" presName="center1" presStyleLbl="fgShp" presStyleIdx="0" presStyleCnt="2"/>
      <dgm:spPr/>
    </dgm:pt>
    <dgm:pt modelId="{561811DB-81B3-4EC0-A8AC-89486D9737A3}" type="pres">
      <dgm:prSet presAssocID="{1A4311EF-EA73-44F6-BD49-55CE2DE1428F}" presName="center2" presStyleLbl="fgShp" presStyleIdx="1" presStyleCnt="2"/>
      <dgm:spPr/>
    </dgm:pt>
  </dgm:ptLst>
  <dgm:cxnLst>
    <dgm:cxn modelId="{CC3208A0-29CC-4C78-9980-44593B250487}" type="presOf" srcId="{1A4311EF-EA73-44F6-BD49-55CE2DE1428F}" destId="{66107A89-71C1-48D2-B4DE-07FD3D4081A7}" srcOrd="0" destOrd="0" presId="urn:microsoft.com/office/officeart/2005/8/layout/cycle4"/>
    <dgm:cxn modelId="{26FF5410-A165-4B43-A991-CE62A17BBA9F}" srcId="{1A4311EF-EA73-44F6-BD49-55CE2DE1428F}" destId="{80D8B48B-F361-4641-9ADD-5CCA1E7E1244}" srcOrd="2" destOrd="0" parTransId="{FF90E106-CB72-4C6B-BB3B-E6D9F0E5A5B8}" sibTransId="{09530567-4E3E-476F-B1EB-FE568F9AAABD}"/>
    <dgm:cxn modelId="{EBDF9400-224C-4B4D-BAE7-DFE703C78F50}" srcId="{1A4311EF-EA73-44F6-BD49-55CE2DE1428F}" destId="{8F8CEE5C-F1F3-4D94-BC40-09F2BFA18AEE}" srcOrd="1" destOrd="0" parTransId="{3EE2757C-9705-4486-AE2D-A31D981F0092}" sibTransId="{8C3514DC-6300-480C-AA17-EBA480A9003F}"/>
    <dgm:cxn modelId="{E92F3A53-F8B6-4487-833A-54055DF260D0}" type="presOf" srcId="{F0FB3A2E-0593-40A9-BC85-2CE6131EACCB}" destId="{9487F525-A756-4BE2-BEA9-9C673E102953}" srcOrd="0" destOrd="0" presId="urn:microsoft.com/office/officeart/2005/8/layout/cycle4"/>
    <dgm:cxn modelId="{B7B71310-30A3-4788-924F-7AED366B94DF}" srcId="{1A4311EF-EA73-44F6-BD49-55CE2DE1428F}" destId="{F0FB3A2E-0593-40A9-BC85-2CE6131EACCB}" srcOrd="0" destOrd="0" parTransId="{BE782883-8E91-4365-931F-56602AEEEFDD}" sibTransId="{8CEE02F1-85B1-42A8-8402-71312C1FA093}"/>
    <dgm:cxn modelId="{EF22C435-DC4D-4988-81D0-FE4ADE46E433}" srcId="{1A4311EF-EA73-44F6-BD49-55CE2DE1428F}" destId="{F9817420-4825-4DBA-96B6-04DF624ABF91}" srcOrd="3" destOrd="0" parTransId="{CFDC9075-084D-4A8D-A75C-8E61F87ECF68}" sibTransId="{C693C78B-61B2-44F6-BD49-1D6225E592E2}"/>
    <dgm:cxn modelId="{A7BE5736-85D1-4C03-A4FD-E7B7901FAD11}" type="presOf" srcId="{F9817420-4825-4DBA-96B6-04DF624ABF91}" destId="{0A343B56-67BD-4066-879E-A8017D44F16E}" srcOrd="0" destOrd="0" presId="urn:microsoft.com/office/officeart/2005/8/layout/cycle4"/>
    <dgm:cxn modelId="{BF8A7F3E-CE36-4A43-8FC3-ECFA07DDE443}" type="presOf" srcId="{80D8B48B-F361-4641-9ADD-5CCA1E7E1244}" destId="{37FE8F8B-8C99-4846-BC44-F7E3EA5A260A}" srcOrd="0" destOrd="0" presId="urn:microsoft.com/office/officeart/2005/8/layout/cycle4"/>
    <dgm:cxn modelId="{09938BBE-BEAE-468F-A766-12235673F3FD}" type="presOf" srcId="{8F8CEE5C-F1F3-4D94-BC40-09F2BFA18AEE}" destId="{2D4F46CD-9A37-4A82-A7D4-886D6E032B17}" srcOrd="0" destOrd="0" presId="urn:microsoft.com/office/officeart/2005/8/layout/cycle4"/>
    <dgm:cxn modelId="{8AD47AAD-9AF8-4E39-9222-592111658823}" type="presParOf" srcId="{66107A89-71C1-48D2-B4DE-07FD3D4081A7}" destId="{A3E29AD7-906A-45F1-913C-88D3332BA34D}" srcOrd="0" destOrd="0" presId="urn:microsoft.com/office/officeart/2005/8/layout/cycle4"/>
    <dgm:cxn modelId="{57C9F5D8-80DD-458B-A6D1-C9BDD8E3FF2D}" type="presParOf" srcId="{A3E29AD7-906A-45F1-913C-88D3332BA34D}" destId="{B2C44B97-9F47-4A5E-8FB3-5A8FD08B9DD8}" srcOrd="0" destOrd="0" presId="urn:microsoft.com/office/officeart/2005/8/layout/cycle4"/>
    <dgm:cxn modelId="{2D54321F-B663-4485-8366-8F710B631FF7}" type="presParOf" srcId="{66107A89-71C1-48D2-B4DE-07FD3D4081A7}" destId="{9AB8BD4D-9E04-47AC-84BB-42A78E070DD0}" srcOrd="1" destOrd="0" presId="urn:microsoft.com/office/officeart/2005/8/layout/cycle4"/>
    <dgm:cxn modelId="{10FB03FA-3E44-4D44-B314-BD3F5C326D3F}" type="presParOf" srcId="{9AB8BD4D-9E04-47AC-84BB-42A78E070DD0}" destId="{9487F525-A756-4BE2-BEA9-9C673E102953}" srcOrd="0" destOrd="0" presId="urn:microsoft.com/office/officeart/2005/8/layout/cycle4"/>
    <dgm:cxn modelId="{E75E9E9A-B584-4246-A53D-33B4DB74F84F}" type="presParOf" srcId="{9AB8BD4D-9E04-47AC-84BB-42A78E070DD0}" destId="{2D4F46CD-9A37-4A82-A7D4-886D6E032B17}" srcOrd="1" destOrd="0" presId="urn:microsoft.com/office/officeart/2005/8/layout/cycle4"/>
    <dgm:cxn modelId="{2401E969-8967-409D-917A-41B591044533}" type="presParOf" srcId="{9AB8BD4D-9E04-47AC-84BB-42A78E070DD0}" destId="{37FE8F8B-8C99-4846-BC44-F7E3EA5A260A}" srcOrd="2" destOrd="0" presId="urn:microsoft.com/office/officeart/2005/8/layout/cycle4"/>
    <dgm:cxn modelId="{29F409DE-2EC8-4D15-80BC-1C03E67828ED}" type="presParOf" srcId="{9AB8BD4D-9E04-47AC-84BB-42A78E070DD0}" destId="{0A343B56-67BD-4066-879E-A8017D44F16E}" srcOrd="3" destOrd="0" presId="urn:microsoft.com/office/officeart/2005/8/layout/cycle4"/>
    <dgm:cxn modelId="{41CF8C6A-F118-4EAE-AFC7-067DD913A288}" type="presParOf" srcId="{9AB8BD4D-9E04-47AC-84BB-42A78E070DD0}" destId="{F7CDF4D3-0147-4DEB-A0A8-6F542DD81DE1}" srcOrd="4" destOrd="0" presId="urn:microsoft.com/office/officeart/2005/8/layout/cycle4"/>
    <dgm:cxn modelId="{3355D7E9-52C0-4A7F-8B54-7B18D7848158}" type="presParOf" srcId="{66107A89-71C1-48D2-B4DE-07FD3D4081A7}" destId="{E86E616C-EF96-4CD7-B465-09721F304C91}" srcOrd="2" destOrd="0" presId="urn:microsoft.com/office/officeart/2005/8/layout/cycle4"/>
    <dgm:cxn modelId="{51625D57-7D4B-439B-BADB-4BD5F1880240}" type="presParOf" srcId="{66107A89-71C1-48D2-B4DE-07FD3D4081A7}" destId="{561811DB-81B3-4EC0-A8AC-89486D9737A3}"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9E3F53-C17B-415A-B6EF-428F74DE5BAA}">
      <dsp:nvSpPr>
        <dsp:cNvPr id="0" name=""/>
        <dsp:cNvSpPr/>
      </dsp:nvSpPr>
      <dsp:spPr>
        <a:xfrm>
          <a:off x="0" y="0"/>
          <a:ext cx="4207513" cy="717503"/>
        </a:xfrm>
        <a:prstGeom prst="roundRect">
          <a:avLst>
            <a:gd name="adj" fmla="val 10000"/>
          </a:avLst>
        </a:prstGeom>
        <a:solidFill>
          <a:schemeClr val="accent6"/>
        </a:solidFill>
        <a:ln w="25400" cap="flat" cmpd="sng" algn="ctr">
          <a:solidFill>
            <a:schemeClr val="lt1">
              <a:hueOff val="0"/>
              <a:satOff val="0"/>
              <a:lumOff val="0"/>
              <a:alphaOff val="0"/>
            </a:schemeClr>
          </a:solidFill>
          <a:prstDash val="solid"/>
        </a:ln>
        <a:effectLst/>
        <a:scene3d>
          <a:camera prst="isometricOffAxis2Left"/>
          <a:lightRig rig="threePt" dir="t"/>
        </a:scene3d>
        <a:sp3d>
          <a:bevelT w="114300" prst="artDeco"/>
        </a:sp3d>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kern="1200" dirty="0" smtClean="0">
              <a:solidFill>
                <a:schemeClr val="tx1">
                  <a:lumMod val="50000"/>
                </a:schemeClr>
              </a:solidFill>
            </a:rPr>
            <a:t>Detection- Vehicle, Bicycles, Pedestrians</a:t>
          </a:r>
          <a:endParaRPr lang="en-US" sz="1100" b="1" kern="1200" dirty="0">
            <a:solidFill>
              <a:schemeClr val="tx1">
                <a:lumMod val="50000"/>
              </a:schemeClr>
            </a:solidFill>
          </a:endParaRPr>
        </a:p>
      </dsp:txBody>
      <dsp:txXfrm>
        <a:off x="21015" y="21015"/>
        <a:ext cx="4165483" cy="675473"/>
      </dsp:txXfrm>
    </dsp:sp>
    <dsp:sp modelId="{8ED4AF13-01C6-4285-9B51-21DF0D2EABA0}">
      <dsp:nvSpPr>
        <dsp:cNvPr id="0" name=""/>
        <dsp:cNvSpPr/>
      </dsp:nvSpPr>
      <dsp:spPr>
        <a:xfrm>
          <a:off x="125055" y="873487"/>
          <a:ext cx="986641" cy="717503"/>
        </a:xfrm>
        <a:prstGeom prst="roundRect">
          <a:avLst>
            <a:gd name="adj" fmla="val 10000"/>
          </a:avLst>
        </a:prstGeom>
        <a:solidFill>
          <a:schemeClr val="accent6"/>
        </a:solidFill>
        <a:ln w="25400" cap="flat" cmpd="sng" algn="ctr">
          <a:solidFill>
            <a:schemeClr val="lt1">
              <a:hueOff val="0"/>
              <a:satOff val="0"/>
              <a:lumOff val="0"/>
              <a:alphaOff val="0"/>
            </a:schemeClr>
          </a:solidFill>
          <a:prstDash val="solid"/>
        </a:ln>
        <a:effectLst/>
        <a:scene3d>
          <a:camera prst="isometricOffAxis2Left"/>
          <a:lightRig rig="threePt" dir="t"/>
        </a:scene3d>
        <a:sp3d>
          <a:bevelT w="114300" prst="artDeco"/>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b="1" kern="1200" dirty="0" smtClean="0">
              <a:solidFill>
                <a:schemeClr val="tx1">
                  <a:lumMod val="50000"/>
                </a:schemeClr>
              </a:solidFill>
            </a:rPr>
            <a:t>Inductive Loops Magnetometer</a:t>
          </a:r>
          <a:endParaRPr lang="en-US" sz="1000" b="1" kern="1200" dirty="0">
            <a:solidFill>
              <a:schemeClr val="tx1">
                <a:lumMod val="50000"/>
              </a:schemeClr>
            </a:solidFill>
          </a:endParaRPr>
        </a:p>
      </dsp:txBody>
      <dsp:txXfrm>
        <a:off x="146070" y="894502"/>
        <a:ext cx="944611" cy="675473"/>
      </dsp:txXfrm>
    </dsp:sp>
    <dsp:sp modelId="{763949D8-F635-4E12-93A8-74F4DFCB7217}">
      <dsp:nvSpPr>
        <dsp:cNvPr id="0" name=""/>
        <dsp:cNvSpPr/>
      </dsp:nvSpPr>
      <dsp:spPr>
        <a:xfrm>
          <a:off x="1152001" y="948968"/>
          <a:ext cx="986641" cy="717503"/>
        </a:xfrm>
        <a:prstGeom prst="roundRect">
          <a:avLst>
            <a:gd name="adj" fmla="val 10000"/>
          </a:avLst>
        </a:prstGeom>
        <a:solidFill>
          <a:schemeClr val="accent6"/>
        </a:solidFill>
        <a:ln w="25400" cap="flat" cmpd="sng" algn="ctr">
          <a:solidFill>
            <a:schemeClr val="lt1">
              <a:hueOff val="0"/>
              <a:satOff val="0"/>
              <a:lumOff val="0"/>
              <a:alphaOff val="0"/>
            </a:schemeClr>
          </a:solidFill>
          <a:prstDash val="solid"/>
        </a:ln>
        <a:effectLst/>
        <a:scene3d>
          <a:camera prst="isometricOffAxis2Left"/>
          <a:lightRig rig="threePt" dir="t"/>
        </a:scene3d>
        <a:sp3d>
          <a:bevelT w="114300" prst="artDeco"/>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b="1" kern="1200" dirty="0" smtClean="0">
              <a:solidFill>
                <a:schemeClr val="tx1">
                  <a:lumMod val="50000"/>
                </a:schemeClr>
              </a:solidFill>
            </a:rPr>
            <a:t>Video Fusion &amp; CCTV Analytics </a:t>
          </a:r>
          <a:r>
            <a:rPr lang="en-US" sz="1000" kern="1200" dirty="0" smtClean="0">
              <a:solidFill>
                <a:schemeClr val="tx1">
                  <a:lumMod val="50000"/>
                </a:schemeClr>
              </a:solidFill>
            </a:rPr>
            <a:t>with AI</a:t>
          </a:r>
          <a:endParaRPr lang="en-US" sz="1000" kern="1200" dirty="0">
            <a:solidFill>
              <a:schemeClr val="tx1">
                <a:lumMod val="50000"/>
              </a:schemeClr>
            </a:solidFill>
          </a:endParaRPr>
        </a:p>
      </dsp:txBody>
      <dsp:txXfrm>
        <a:off x="1173016" y="969983"/>
        <a:ext cx="944611" cy="675473"/>
      </dsp:txXfrm>
    </dsp:sp>
    <dsp:sp modelId="{B17354CC-0528-4771-9C2E-EA7D6C9ECE9D}">
      <dsp:nvSpPr>
        <dsp:cNvPr id="0" name=""/>
        <dsp:cNvSpPr/>
      </dsp:nvSpPr>
      <dsp:spPr>
        <a:xfrm>
          <a:off x="2238293" y="933089"/>
          <a:ext cx="986641" cy="1145335"/>
        </a:xfrm>
        <a:prstGeom prst="roundRect">
          <a:avLst>
            <a:gd name="adj" fmla="val 10000"/>
          </a:avLst>
        </a:prstGeom>
        <a:solidFill>
          <a:schemeClr val="accent6"/>
        </a:solidFill>
        <a:ln w="25400" cap="flat" cmpd="sng" algn="ctr">
          <a:solidFill>
            <a:schemeClr val="lt1">
              <a:hueOff val="0"/>
              <a:satOff val="0"/>
              <a:lumOff val="0"/>
              <a:alphaOff val="0"/>
            </a:schemeClr>
          </a:solidFill>
          <a:prstDash val="solid"/>
        </a:ln>
        <a:effectLst/>
        <a:scene3d>
          <a:camera prst="isometricOffAxis2Left"/>
          <a:lightRig rig="threePt" dir="t"/>
        </a:scene3d>
        <a:sp3d>
          <a:bevelT w="114300" prst="artDeco"/>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b="1" kern="1200" dirty="0">
              <a:solidFill>
                <a:schemeClr val="tx1">
                  <a:lumMod val="50000"/>
                </a:schemeClr>
              </a:solidFill>
            </a:rPr>
            <a:t>Microwave / </a:t>
          </a:r>
          <a:r>
            <a:rPr lang="en-US" sz="1000" b="1" kern="1200" dirty="0" smtClean="0">
              <a:solidFill>
                <a:schemeClr val="tx1">
                  <a:lumMod val="50000"/>
                </a:schemeClr>
              </a:solidFill>
            </a:rPr>
            <a:t>Radar</a:t>
          </a:r>
          <a:endParaRPr lang="en-US" sz="1000" b="1" kern="1200" dirty="0">
            <a:solidFill>
              <a:schemeClr val="tx1">
                <a:lumMod val="50000"/>
              </a:schemeClr>
            </a:solidFill>
          </a:endParaRPr>
        </a:p>
      </dsp:txBody>
      <dsp:txXfrm>
        <a:off x="2267191" y="961987"/>
        <a:ext cx="928845" cy="1087539"/>
      </dsp:txXfrm>
    </dsp:sp>
    <dsp:sp modelId="{54DAE03C-552E-4253-9058-66C33D60C103}">
      <dsp:nvSpPr>
        <dsp:cNvPr id="0" name=""/>
        <dsp:cNvSpPr/>
      </dsp:nvSpPr>
      <dsp:spPr>
        <a:xfrm>
          <a:off x="3215561" y="932193"/>
          <a:ext cx="986641" cy="717503"/>
        </a:xfrm>
        <a:prstGeom prst="roundRect">
          <a:avLst>
            <a:gd name="adj" fmla="val 10000"/>
          </a:avLst>
        </a:prstGeom>
        <a:solidFill>
          <a:schemeClr val="accent6"/>
        </a:solidFill>
        <a:ln w="25400" cap="flat" cmpd="sng" algn="ctr">
          <a:solidFill>
            <a:schemeClr val="lt1">
              <a:hueOff val="0"/>
              <a:satOff val="0"/>
              <a:lumOff val="0"/>
              <a:alphaOff val="0"/>
            </a:schemeClr>
          </a:solidFill>
          <a:prstDash val="solid"/>
        </a:ln>
        <a:effectLst/>
        <a:scene3d>
          <a:camera prst="isometricOffAxis2Left"/>
          <a:lightRig rig="threePt" dir="t"/>
        </a:scene3d>
        <a:sp3d>
          <a:bevelT w="114300" prst="artDeco"/>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b="1" kern="1200" dirty="0" smtClean="0">
              <a:solidFill>
                <a:schemeClr val="tx1">
                  <a:lumMod val="50000"/>
                </a:schemeClr>
              </a:solidFill>
            </a:rPr>
            <a:t>IR / Thermal Detection</a:t>
          </a:r>
          <a:endParaRPr lang="en-US" sz="1000" b="1" kern="1200" dirty="0">
            <a:solidFill>
              <a:schemeClr val="tx1">
                <a:lumMod val="50000"/>
              </a:schemeClr>
            </a:solidFill>
          </a:endParaRPr>
        </a:p>
      </dsp:txBody>
      <dsp:txXfrm>
        <a:off x="3236576" y="953208"/>
        <a:ext cx="944611" cy="675473"/>
      </dsp:txXfrm>
    </dsp:sp>
    <dsp:sp modelId="{7EDD6B78-1916-466B-B92D-1D6F33D98CE7}">
      <dsp:nvSpPr>
        <dsp:cNvPr id="0" name=""/>
        <dsp:cNvSpPr/>
      </dsp:nvSpPr>
      <dsp:spPr>
        <a:xfrm>
          <a:off x="4374278" y="895"/>
          <a:ext cx="989537" cy="717503"/>
        </a:xfrm>
        <a:prstGeom prst="roundRect">
          <a:avLst>
            <a:gd name="adj" fmla="val 10000"/>
          </a:avLst>
        </a:prstGeom>
        <a:solidFill>
          <a:schemeClr val="accent6"/>
        </a:solidFill>
        <a:ln w="25400" cap="flat" cmpd="sng" algn="ctr">
          <a:solidFill>
            <a:schemeClr val="lt1">
              <a:hueOff val="0"/>
              <a:satOff val="0"/>
              <a:lumOff val="0"/>
              <a:alphaOff val="0"/>
            </a:schemeClr>
          </a:solidFill>
          <a:prstDash val="solid"/>
        </a:ln>
        <a:effectLst/>
        <a:scene3d>
          <a:camera prst="isometricOffAxis2Left"/>
          <a:lightRig rig="threePt" dir="t"/>
        </a:scene3d>
        <a:sp3d>
          <a:bevelT w="114300" prst="artDeco"/>
        </a:sp3d>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kern="1200" dirty="0" smtClean="0">
              <a:solidFill>
                <a:schemeClr val="tx1">
                  <a:lumMod val="50000"/>
                </a:schemeClr>
              </a:solidFill>
            </a:rPr>
            <a:t>Traffic </a:t>
          </a:r>
        </a:p>
        <a:p>
          <a:pPr lvl="0" algn="ctr" defTabSz="488950">
            <a:lnSpc>
              <a:spcPct val="90000"/>
            </a:lnSpc>
            <a:spcBef>
              <a:spcPct val="0"/>
            </a:spcBef>
            <a:spcAft>
              <a:spcPct val="35000"/>
            </a:spcAft>
          </a:pPr>
          <a:r>
            <a:rPr lang="en-US" sz="1100" b="1" kern="1200" dirty="0" smtClean="0">
              <a:solidFill>
                <a:schemeClr val="tx1">
                  <a:lumMod val="50000"/>
                </a:schemeClr>
              </a:solidFill>
            </a:rPr>
            <a:t>Controllers</a:t>
          </a:r>
          <a:endParaRPr lang="en-US" sz="1100" b="1" kern="1200" dirty="0">
            <a:solidFill>
              <a:schemeClr val="tx1">
                <a:lumMod val="50000"/>
              </a:schemeClr>
            </a:solidFill>
          </a:endParaRPr>
        </a:p>
      </dsp:txBody>
      <dsp:txXfrm>
        <a:off x="4395293" y="21910"/>
        <a:ext cx="947507" cy="675473"/>
      </dsp:txXfrm>
    </dsp:sp>
    <dsp:sp modelId="{04C7A7D2-A9BA-4E3A-82B1-6EDC87CB7E89}">
      <dsp:nvSpPr>
        <dsp:cNvPr id="0" name=""/>
        <dsp:cNvSpPr/>
      </dsp:nvSpPr>
      <dsp:spPr>
        <a:xfrm>
          <a:off x="5529733" y="895"/>
          <a:ext cx="989537" cy="717503"/>
        </a:xfrm>
        <a:prstGeom prst="roundRect">
          <a:avLst>
            <a:gd name="adj" fmla="val 10000"/>
          </a:avLst>
        </a:prstGeom>
        <a:solidFill>
          <a:schemeClr val="accent6"/>
        </a:solidFill>
        <a:ln w="25400" cap="flat" cmpd="sng" algn="ctr">
          <a:solidFill>
            <a:schemeClr val="lt1">
              <a:hueOff val="0"/>
              <a:satOff val="0"/>
              <a:lumOff val="0"/>
              <a:alphaOff val="0"/>
            </a:schemeClr>
          </a:solidFill>
          <a:prstDash val="solid"/>
        </a:ln>
        <a:effectLst/>
        <a:scene3d>
          <a:camera prst="isometricOffAxis2Left"/>
          <a:lightRig rig="threePt" dir="t"/>
        </a:scene3d>
        <a:sp3d>
          <a:bevelT w="114300" prst="artDeco"/>
        </a:sp3d>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kern="1200" dirty="0" smtClean="0">
              <a:solidFill>
                <a:schemeClr val="tx1">
                  <a:lumMod val="50000"/>
                </a:schemeClr>
              </a:solidFill>
            </a:rPr>
            <a:t>Data Aggregation Devices</a:t>
          </a:r>
          <a:endParaRPr lang="en-US" sz="1100" b="1" kern="1200" dirty="0">
            <a:solidFill>
              <a:schemeClr val="tx1">
                <a:lumMod val="50000"/>
              </a:schemeClr>
            </a:solidFill>
          </a:endParaRPr>
        </a:p>
      </dsp:txBody>
      <dsp:txXfrm>
        <a:off x="5550748" y="21910"/>
        <a:ext cx="947507" cy="675473"/>
      </dsp:txXfrm>
    </dsp:sp>
    <dsp:sp modelId="{E747A174-E680-4C4D-93A7-BA33A62F9971}">
      <dsp:nvSpPr>
        <dsp:cNvPr id="0" name=""/>
        <dsp:cNvSpPr/>
      </dsp:nvSpPr>
      <dsp:spPr>
        <a:xfrm>
          <a:off x="5529535" y="901347"/>
          <a:ext cx="989537" cy="717503"/>
        </a:xfrm>
        <a:prstGeom prst="roundRect">
          <a:avLst>
            <a:gd name="adj" fmla="val 10000"/>
          </a:avLst>
        </a:prstGeom>
        <a:solidFill>
          <a:schemeClr val="accent6"/>
        </a:solidFill>
        <a:ln w="25400" cap="flat" cmpd="sng" algn="ctr">
          <a:solidFill>
            <a:schemeClr val="lt1">
              <a:hueOff val="0"/>
              <a:satOff val="0"/>
              <a:lumOff val="0"/>
              <a:alphaOff val="0"/>
            </a:schemeClr>
          </a:solidFill>
          <a:prstDash val="solid"/>
        </a:ln>
        <a:effectLst/>
        <a:scene3d>
          <a:camera prst="isometricOffAxis2Left"/>
          <a:lightRig rig="threePt" dir="t"/>
        </a:scene3d>
        <a:sp3d>
          <a:bevelT w="114300" prst="artDeco"/>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b="1" kern="1200" dirty="0" smtClean="0">
              <a:solidFill>
                <a:schemeClr val="tx1">
                  <a:lumMod val="50000"/>
                </a:schemeClr>
              </a:solidFill>
            </a:rPr>
            <a:t>Weigh-in-Motion Systems </a:t>
          </a:r>
          <a:r>
            <a:rPr lang="en-US" sz="1000" kern="1200" dirty="0" smtClean="0">
              <a:solidFill>
                <a:schemeClr val="tx1">
                  <a:lumMod val="50000"/>
                </a:schemeClr>
              </a:solidFill>
            </a:rPr>
            <a:t>(WIM)</a:t>
          </a:r>
          <a:endParaRPr lang="en-US" sz="1000" kern="1200" dirty="0">
            <a:solidFill>
              <a:schemeClr val="tx1">
                <a:lumMod val="50000"/>
              </a:schemeClr>
            </a:solidFill>
          </a:endParaRPr>
        </a:p>
      </dsp:txBody>
      <dsp:txXfrm>
        <a:off x="5550550" y="922362"/>
        <a:ext cx="947507" cy="675473"/>
      </dsp:txXfrm>
    </dsp:sp>
    <dsp:sp modelId="{C278868C-8211-4BBC-877D-468283F774FC}">
      <dsp:nvSpPr>
        <dsp:cNvPr id="0" name=""/>
        <dsp:cNvSpPr/>
      </dsp:nvSpPr>
      <dsp:spPr>
        <a:xfrm>
          <a:off x="6685188" y="895"/>
          <a:ext cx="989537" cy="717503"/>
        </a:xfrm>
        <a:prstGeom prst="roundRect">
          <a:avLst>
            <a:gd name="adj" fmla="val 10000"/>
          </a:avLst>
        </a:prstGeom>
        <a:solidFill>
          <a:schemeClr val="accent6"/>
        </a:solidFill>
        <a:ln w="25400" cap="flat" cmpd="sng" algn="ctr">
          <a:solidFill>
            <a:schemeClr val="lt1">
              <a:hueOff val="0"/>
              <a:satOff val="0"/>
              <a:lumOff val="0"/>
              <a:alphaOff val="0"/>
            </a:schemeClr>
          </a:solidFill>
          <a:prstDash val="solid"/>
        </a:ln>
        <a:effectLst/>
        <a:scene3d>
          <a:camera prst="isometricOffAxis2Left"/>
          <a:lightRig rig="threePt" dir="t"/>
        </a:scene3d>
        <a:sp3d>
          <a:bevelT w="114300" prst="artDeco"/>
        </a:sp3d>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kern="1200" dirty="0" smtClean="0">
              <a:solidFill>
                <a:schemeClr val="tx1">
                  <a:lumMod val="50000"/>
                </a:schemeClr>
              </a:solidFill>
            </a:rPr>
            <a:t>Road Weather Information Systems</a:t>
          </a:r>
          <a:endParaRPr lang="en-US" sz="1100" b="1" kern="1200" dirty="0">
            <a:solidFill>
              <a:schemeClr val="tx1">
                <a:lumMod val="50000"/>
              </a:schemeClr>
            </a:solidFill>
          </a:endParaRPr>
        </a:p>
      </dsp:txBody>
      <dsp:txXfrm>
        <a:off x="6706203" y="21910"/>
        <a:ext cx="947507" cy="675473"/>
      </dsp:txXfrm>
    </dsp:sp>
    <dsp:sp modelId="{CA8B64EB-F82F-48CD-B344-1BB662F35AED}">
      <dsp:nvSpPr>
        <dsp:cNvPr id="0" name=""/>
        <dsp:cNvSpPr/>
      </dsp:nvSpPr>
      <dsp:spPr>
        <a:xfrm>
          <a:off x="7840644" y="895"/>
          <a:ext cx="989537" cy="717503"/>
        </a:xfrm>
        <a:prstGeom prst="roundRect">
          <a:avLst>
            <a:gd name="adj" fmla="val 10000"/>
          </a:avLst>
        </a:prstGeom>
        <a:solidFill>
          <a:schemeClr val="accent6"/>
        </a:solidFill>
        <a:ln w="25400" cap="flat" cmpd="sng" algn="ctr">
          <a:solidFill>
            <a:schemeClr val="lt1">
              <a:hueOff val="0"/>
              <a:satOff val="0"/>
              <a:lumOff val="0"/>
              <a:alphaOff val="0"/>
            </a:schemeClr>
          </a:solidFill>
          <a:prstDash val="solid"/>
        </a:ln>
        <a:effectLst/>
        <a:scene3d>
          <a:camera prst="isometricOffAxis2Left"/>
          <a:lightRig rig="threePt" dir="t"/>
        </a:scene3d>
        <a:sp3d>
          <a:bevelT w="114300" prst="artDeco"/>
        </a:sp3d>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kern="1200" dirty="0" smtClean="0">
              <a:solidFill>
                <a:schemeClr val="tx1">
                  <a:lumMod val="50000"/>
                </a:schemeClr>
              </a:solidFill>
            </a:rPr>
            <a:t>Automated Incident Detection</a:t>
          </a:r>
          <a:endParaRPr lang="en-US" sz="1100" b="1" kern="1200" dirty="0">
            <a:solidFill>
              <a:schemeClr val="tx1">
                <a:lumMod val="50000"/>
              </a:schemeClr>
            </a:solidFill>
          </a:endParaRPr>
        </a:p>
      </dsp:txBody>
      <dsp:txXfrm>
        <a:off x="7861659" y="21910"/>
        <a:ext cx="947507" cy="675473"/>
      </dsp:txXfrm>
    </dsp:sp>
    <dsp:sp modelId="{5932EC9B-7E97-4B46-A655-8BE58C5B0EAA}">
      <dsp:nvSpPr>
        <dsp:cNvPr id="0" name=""/>
        <dsp:cNvSpPr/>
      </dsp:nvSpPr>
      <dsp:spPr>
        <a:xfrm>
          <a:off x="7840644" y="932193"/>
          <a:ext cx="989537" cy="717503"/>
        </a:xfrm>
        <a:prstGeom prst="roundRect">
          <a:avLst>
            <a:gd name="adj" fmla="val 10000"/>
          </a:avLst>
        </a:prstGeom>
        <a:solidFill>
          <a:schemeClr val="accent6"/>
        </a:solidFill>
        <a:ln w="25400" cap="flat" cmpd="sng" algn="ctr">
          <a:solidFill>
            <a:schemeClr val="lt1">
              <a:hueOff val="0"/>
              <a:satOff val="0"/>
              <a:lumOff val="0"/>
              <a:alphaOff val="0"/>
            </a:schemeClr>
          </a:solidFill>
          <a:prstDash val="solid"/>
        </a:ln>
        <a:effectLst/>
        <a:scene3d>
          <a:camera prst="isometricOffAxis2Left"/>
          <a:lightRig rig="threePt" dir="t"/>
        </a:scene3d>
        <a:sp3d>
          <a:bevelT w="114300" prst="artDeco"/>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b="1" kern="1200" dirty="0" smtClean="0">
              <a:solidFill>
                <a:schemeClr val="tx1">
                  <a:lumMod val="50000"/>
                </a:schemeClr>
              </a:solidFill>
            </a:rPr>
            <a:t>Photocitation </a:t>
          </a:r>
        </a:p>
        <a:p>
          <a:pPr lvl="0" algn="ctr" defTabSz="444500">
            <a:lnSpc>
              <a:spcPct val="90000"/>
            </a:lnSpc>
            <a:spcBef>
              <a:spcPct val="0"/>
            </a:spcBef>
            <a:spcAft>
              <a:spcPct val="35000"/>
            </a:spcAft>
          </a:pPr>
          <a:r>
            <a:rPr lang="en-US" sz="1000" kern="1200" dirty="0" smtClean="0">
              <a:solidFill>
                <a:schemeClr val="tx1">
                  <a:lumMod val="50000"/>
                </a:schemeClr>
              </a:solidFill>
            </a:rPr>
            <a:t>Enforcement</a:t>
          </a:r>
          <a:endParaRPr lang="en-US" sz="1000" kern="1200" dirty="0">
            <a:solidFill>
              <a:schemeClr val="tx1">
                <a:lumMod val="50000"/>
              </a:schemeClr>
            </a:solidFill>
          </a:endParaRPr>
        </a:p>
      </dsp:txBody>
      <dsp:txXfrm>
        <a:off x="7861659" y="953208"/>
        <a:ext cx="947507" cy="675473"/>
      </dsp:txXfrm>
    </dsp:sp>
    <dsp:sp modelId="{221A82F8-380E-420E-9CA6-3A372F2CE35D}">
      <dsp:nvSpPr>
        <dsp:cNvPr id="0" name=""/>
        <dsp:cNvSpPr/>
      </dsp:nvSpPr>
      <dsp:spPr>
        <a:xfrm>
          <a:off x="8996099" y="895"/>
          <a:ext cx="2062115" cy="717503"/>
        </a:xfrm>
        <a:prstGeom prst="roundRect">
          <a:avLst>
            <a:gd name="adj" fmla="val 10000"/>
          </a:avLst>
        </a:prstGeom>
        <a:solidFill>
          <a:schemeClr val="accent6"/>
        </a:solidFill>
        <a:ln w="25400" cap="flat" cmpd="sng" algn="ctr">
          <a:solidFill>
            <a:schemeClr val="lt1">
              <a:hueOff val="0"/>
              <a:satOff val="0"/>
              <a:lumOff val="0"/>
              <a:alphaOff val="0"/>
            </a:schemeClr>
          </a:solidFill>
          <a:prstDash val="solid"/>
        </a:ln>
        <a:effectLst/>
        <a:scene3d>
          <a:camera prst="isometricOffAxis2Left"/>
          <a:lightRig rig="threePt" dir="t"/>
        </a:scene3d>
        <a:sp3d>
          <a:bevelT w="114300" prst="artDeco"/>
        </a:sp3d>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kern="1200" dirty="0" smtClean="0">
              <a:solidFill>
                <a:schemeClr val="tx1">
                  <a:lumMod val="50000"/>
                </a:schemeClr>
              </a:solidFill>
            </a:rPr>
            <a:t>Autonomous Vehicles            </a:t>
          </a:r>
        </a:p>
        <a:p>
          <a:pPr lvl="0" algn="ctr" defTabSz="488950">
            <a:lnSpc>
              <a:spcPct val="90000"/>
            </a:lnSpc>
            <a:spcBef>
              <a:spcPct val="0"/>
            </a:spcBef>
            <a:spcAft>
              <a:spcPct val="35000"/>
            </a:spcAft>
          </a:pPr>
          <a:r>
            <a:rPr lang="en-US" sz="1100" kern="1200" dirty="0" smtClean="0">
              <a:solidFill>
                <a:schemeClr val="tx1">
                  <a:lumMod val="50000"/>
                </a:schemeClr>
              </a:solidFill>
            </a:rPr>
            <a:t>Vehicle-to-Vehicle (V2V)</a:t>
          </a:r>
        </a:p>
        <a:p>
          <a:pPr lvl="0" algn="ctr" defTabSz="488950">
            <a:lnSpc>
              <a:spcPct val="90000"/>
            </a:lnSpc>
            <a:spcBef>
              <a:spcPct val="0"/>
            </a:spcBef>
            <a:spcAft>
              <a:spcPct val="35000"/>
            </a:spcAft>
          </a:pPr>
          <a:r>
            <a:rPr lang="en-US" sz="1100" kern="1200" dirty="0" smtClean="0">
              <a:solidFill>
                <a:schemeClr val="tx1">
                  <a:lumMod val="50000"/>
                </a:schemeClr>
              </a:solidFill>
            </a:rPr>
            <a:t>Vehicle-to-Infrastructure (V2I)</a:t>
          </a:r>
          <a:endParaRPr lang="en-US" sz="1100" kern="1200" dirty="0">
            <a:solidFill>
              <a:schemeClr val="tx1">
                <a:lumMod val="50000"/>
              </a:schemeClr>
            </a:solidFill>
          </a:endParaRPr>
        </a:p>
      </dsp:txBody>
      <dsp:txXfrm>
        <a:off x="9017114" y="21910"/>
        <a:ext cx="2020085" cy="675473"/>
      </dsp:txXfrm>
    </dsp:sp>
    <dsp:sp modelId="{C88640A3-965D-4295-BD60-E06DB563E671}">
      <dsp:nvSpPr>
        <dsp:cNvPr id="0" name=""/>
        <dsp:cNvSpPr/>
      </dsp:nvSpPr>
      <dsp:spPr>
        <a:xfrm>
          <a:off x="8996180" y="932193"/>
          <a:ext cx="989537" cy="717503"/>
        </a:xfrm>
        <a:prstGeom prst="roundRect">
          <a:avLst>
            <a:gd name="adj" fmla="val 10000"/>
          </a:avLst>
        </a:prstGeom>
        <a:solidFill>
          <a:schemeClr val="accent6"/>
        </a:solidFill>
        <a:ln w="25400" cap="flat" cmpd="sng" algn="ctr">
          <a:solidFill>
            <a:schemeClr val="lt1">
              <a:hueOff val="0"/>
              <a:satOff val="0"/>
              <a:lumOff val="0"/>
              <a:alphaOff val="0"/>
            </a:schemeClr>
          </a:solidFill>
          <a:prstDash val="solid"/>
        </a:ln>
        <a:effectLst/>
        <a:scene3d>
          <a:camera prst="isometricOffAxis2Left"/>
          <a:lightRig rig="threePt" dir="t"/>
        </a:scene3d>
        <a:sp3d>
          <a:bevelT w="114300" prst="artDeco"/>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b="1" kern="1200" dirty="0" smtClean="0">
              <a:solidFill>
                <a:schemeClr val="tx1">
                  <a:lumMod val="50000"/>
                </a:schemeClr>
              </a:solidFill>
            </a:rPr>
            <a:t>Roadside Unit </a:t>
          </a:r>
          <a:r>
            <a:rPr lang="en-US" sz="1000" kern="1200" dirty="0" smtClean="0">
              <a:solidFill>
                <a:schemeClr val="tx1">
                  <a:lumMod val="50000"/>
                </a:schemeClr>
              </a:solidFill>
            </a:rPr>
            <a:t>(RSU)</a:t>
          </a:r>
          <a:endParaRPr lang="en-US" sz="1000" kern="1200" dirty="0">
            <a:solidFill>
              <a:schemeClr val="tx1">
                <a:lumMod val="50000"/>
              </a:schemeClr>
            </a:solidFill>
          </a:endParaRPr>
        </a:p>
      </dsp:txBody>
      <dsp:txXfrm>
        <a:off x="9017195" y="953208"/>
        <a:ext cx="947507" cy="675473"/>
      </dsp:txXfrm>
    </dsp:sp>
    <dsp:sp modelId="{05FE2371-B37C-4DBC-AF2D-3021B719CA8B}">
      <dsp:nvSpPr>
        <dsp:cNvPr id="0" name=""/>
        <dsp:cNvSpPr/>
      </dsp:nvSpPr>
      <dsp:spPr>
        <a:xfrm>
          <a:off x="10068595" y="932193"/>
          <a:ext cx="989537" cy="717503"/>
        </a:xfrm>
        <a:prstGeom prst="roundRect">
          <a:avLst>
            <a:gd name="adj" fmla="val 10000"/>
          </a:avLst>
        </a:prstGeom>
        <a:solidFill>
          <a:schemeClr val="accent6"/>
        </a:solidFill>
        <a:ln w="25400" cap="flat" cmpd="sng" algn="ctr">
          <a:solidFill>
            <a:schemeClr val="lt1">
              <a:hueOff val="0"/>
              <a:satOff val="0"/>
              <a:lumOff val="0"/>
              <a:alphaOff val="0"/>
            </a:schemeClr>
          </a:solidFill>
          <a:prstDash val="solid"/>
        </a:ln>
        <a:effectLst/>
        <a:scene3d>
          <a:camera prst="isometricOffAxis2Left"/>
          <a:lightRig rig="threePt" dir="t"/>
        </a:scene3d>
        <a:sp3d>
          <a:bevelT w="114300" prst="artDeco"/>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b="1" kern="1200" dirty="0" smtClean="0">
              <a:solidFill>
                <a:schemeClr val="tx1">
                  <a:lumMod val="50000"/>
                </a:schemeClr>
              </a:solidFill>
            </a:rPr>
            <a:t>Onboard Unit </a:t>
          </a:r>
          <a:r>
            <a:rPr lang="en-US" sz="1000" kern="1200" dirty="0" smtClean="0">
              <a:solidFill>
                <a:schemeClr val="tx1">
                  <a:lumMod val="50000"/>
                </a:schemeClr>
              </a:solidFill>
            </a:rPr>
            <a:t>(OBU)</a:t>
          </a:r>
          <a:endParaRPr lang="en-US" sz="1000" kern="1200" dirty="0">
            <a:solidFill>
              <a:schemeClr val="tx1">
                <a:lumMod val="50000"/>
              </a:schemeClr>
            </a:solidFill>
          </a:endParaRPr>
        </a:p>
      </dsp:txBody>
      <dsp:txXfrm>
        <a:off x="10089610" y="953208"/>
        <a:ext cx="947507" cy="6754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BE0AEC-1781-467D-9D0B-699C997D61C4}">
      <dsp:nvSpPr>
        <dsp:cNvPr id="0" name=""/>
        <dsp:cNvSpPr/>
      </dsp:nvSpPr>
      <dsp:spPr>
        <a:xfrm>
          <a:off x="1065" y="0"/>
          <a:ext cx="1885274" cy="929095"/>
        </a:xfrm>
        <a:prstGeom prst="roundRect">
          <a:avLst>
            <a:gd name="adj" fmla="val 10000"/>
          </a:avLst>
        </a:prstGeom>
        <a:solidFill>
          <a:schemeClr val="accent6"/>
        </a:solidFill>
        <a:ln w="25400" cap="flat" cmpd="sng" algn="ctr">
          <a:solidFill>
            <a:schemeClr val="lt1">
              <a:hueOff val="0"/>
              <a:satOff val="0"/>
              <a:lumOff val="0"/>
              <a:alphaOff val="0"/>
            </a:schemeClr>
          </a:solidFill>
          <a:prstDash val="solid"/>
        </a:ln>
        <a:effectLst/>
        <a:scene3d>
          <a:camera prst="isometricOffAxis2Left"/>
          <a:lightRig rig="threePt" dir="t"/>
        </a:scene3d>
        <a:sp3d>
          <a:bevelT w="114300" prst="artDeco"/>
        </a:sp3d>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kern="1200" dirty="0">
              <a:solidFill>
                <a:schemeClr val="tx1">
                  <a:lumMod val="50000"/>
                </a:schemeClr>
              </a:solidFill>
            </a:rPr>
            <a:t>ITS</a:t>
          </a:r>
        </a:p>
        <a:p>
          <a:pPr lvl="0" algn="ctr" defTabSz="488950">
            <a:lnSpc>
              <a:spcPct val="90000"/>
            </a:lnSpc>
            <a:spcBef>
              <a:spcPct val="0"/>
            </a:spcBef>
            <a:spcAft>
              <a:spcPct val="35000"/>
            </a:spcAft>
          </a:pPr>
          <a:r>
            <a:rPr lang="en-US" sz="1100" kern="1200" dirty="0" smtClean="0">
              <a:solidFill>
                <a:schemeClr val="tx1">
                  <a:lumMod val="50000"/>
                </a:schemeClr>
              </a:solidFill>
            </a:rPr>
            <a:t>(Traffic control electronics &amp; detection)</a:t>
          </a:r>
          <a:endParaRPr lang="en-US" sz="1100" kern="1200" dirty="0">
            <a:solidFill>
              <a:schemeClr val="tx1">
                <a:lumMod val="50000"/>
              </a:schemeClr>
            </a:solidFill>
          </a:endParaRPr>
        </a:p>
      </dsp:txBody>
      <dsp:txXfrm>
        <a:off x="28277" y="27212"/>
        <a:ext cx="1830850" cy="874671"/>
      </dsp:txXfrm>
    </dsp:sp>
    <dsp:sp modelId="{A59E3F53-C17B-415A-B6EF-428F74DE5BAA}">
      <dsp:nvSpPr>
        <dsp:cNvPr id="0" name=""/>
        <dsp:cNvSpPr/>
      </dsp:nvSpPr>
      <dsp:spPr>
        <a:xfrm>
          <a:off x="2216262" y="0"/>
          <a:ext cx="1885274" cy="929095"/>
        </a:xfrm>
        <a:prstGeom prst="roundRect">
          <a:avLst>
            <a:gd name="adj" fmla="val 10000"/>
          </a:avLst>
        </a:prstGeom>
        <a:solidFill>
          <a:schemeClr val="accent6"/>
        </a:solidFill>
        <a:ln w="25400" cap="flat" cmpd="sng" algn="ctr">
          <a:solidFill>
            <a:schemeClr val="lt1">
              <a:hueOff val="0"/>
              <a:satOff val="0"/>
              <a:lumOff val="0"/>
              <a:alphaOff val="0"/>
            </a:schemeClr>
          </a:solidFill>
          <a:prstDash val="solid"/>
        </a:ln>
        <a:effectLst/>
        <a:scene3d>
          <a:camera prst="isometricOffAxis2Left"/>
          <a:lightRig rig="threePt" dir="t"/>
        </a:scene3d>
        <a:sp3d>
          <a:bevelT w="114300" prst="artDeco"/>
        </a:sp3d>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kern="1200" dirty="0">
              <a:solidFill>
                <a:schemeClr val="tx1">
                  <a:lumMod val="50000"/>
                </a:schemeClr>
              </a:solidFill>
            </a:rPr>
            <a:t>ATMS</a:t>
          </a:r>
        </a:p>
        <a:p>
          <a:pPr lvl="0" algn="ctr" defTabSz="488950">
            <a:lnSpc>
              <a:spcPct val="90000"/>
            </a:lnSpc>
            <a:spcBef>
              <a:spcPct val="0"/>
            </a:spcBef>
            <a:spcAft>
              <a:spcPct val="35000"/>
            </a:spcAft>
          </a:pPr>
          <a:r>
            <a:rPr lang="en-US" sz="1100" kern="1200" dirty="0">
              <a:solidFill>
                <a:schemeClr val="tx1">
                  <a:lumMod val="50000"/>
                </a:schemeClr>
              </a:solidFill>
            </a:rPr>
            <a:t>(</a:t>
          </a:r>
          <a:r>
            <a:rPr lang="en-US" sz="1100" kern="1200" dirty="0" smtClean="0">
              <a:solidFill>
                <a:schemeClr val="tx1">
                  <a:lumMod val="50000"/>
                </a:schemeClr>
              </a:solidFill>
            </a:rPr>
            <a:t>Central traffic management systems)</a:t>
          </a:r>
          <a:endParaRPr lang="en-US" sz="1100" kern="1200" dirty="0">
            <a:solidFill>
              <a:schemeClr val="tx1">
                <a:lumMod val="50000"/>
              </a:schemeClr>
            </a:solidFill>
          </a:endParaRPr>
        </a:p>
      </dsp:txBody>
      <dsp:txXfrm>
        <a:off x="2243474" y="27212"/>
        <a:ext cx="1830850" cy="874671"/>
      </dsp:txXfrm>
    </dsp:sp>
    <dsp:sp modelId="{3CBC10E1-51CE-4E68-8EFB-79D9570E6D4A}">
      <dsp:nvSpPr>
        <dsp:cNvPr id="0" name=""/>
        <dsp:cNvSpPr/>
      </dsp:nvSpPr>
      <dsp:spPr>
        <a:xfrm>
          <a:off x="4405065" y="0"/>
          <a:ext cx="1885274" cy="929095"/>
        </a:xfrm>
        <a:prstGeom prst="roundRect">
          <a:avLst>
            <a:gd name="adj" fmla="val 10000"/>
          </a:avLst>
        </a:prstGeom>
        <a:solidFill>
          <a:schemeClr val="accent6"/>
        </a:solidFill>
        <a:ln w="25400" cap="flat" cmpd="sng" algn="ctr">
          <a:solidFill>
            <a:schemeClr val="lt1">
              <a:hueOff val="0"/>
              <a:satOff val="0"/>
              <a:lumOff val="0"/>
              <a:alphaOff val="0"/>
            </a:schemeClr>
          </a:solidFill>
          <a:prstDash val="solid"/>
        </a:ln>
        <a:effectLst/>
        <a:scene3d>
          <a:camera prst="isometricOffAxis2Left"/>
          <a:lightRig rig="threePt" dir="t"/>
        </a:scene3d>
        <a:sp3d>
          <a:bevelT w="114300" prst="artDeco"/>
        </a:sp3d>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kern="1200" dirty="0" smtClean="0">
              <a:solidFill>
                <a:schemeClr val="tx1">
                  <a:lumMod val="50000"/>
                </a:schemeClr>
              </a:solidFill>
            </a:rPr>
            <a:t>Auto Manufacturers (Toyota, Volkswagen AG, GM, Hyundai/Kia, Ford, Nissan, Fiat, Chrysler, Honda, Suzuki, Renault)</a:t>
          </a:r>
          <a:endParaRPr lang="en-US" sz="1100" kern="1200" dirty="0">
            <a:solidFill>
              <a:schemeClr val="tx1">
                <a:lumMod val="50000"/>
              </a:schemeClr>
            </a:solidFill>
          </a:endParaRPr>
        </a:p>
      </dsp:txBody>
      <dsp:txXfrm>
        <a:off x="4432277" y="27212"/>
        <a:ext cx="1830850" cy="874671"/>
      </dsp:txXfrm>
    </dsp:sp>
    <dsp:sp modelId="{15DFEB24-AE5D-4BD8-A9D7-18EEC3489CD1}">
      <dsp:nvSpPr>
        <dsp:cNvPr id="0" name=""/>
        <dsp:cNvSpPr/>
      </dsp:nvSpPr>
      <dsp:spPr>
        <a:xfrm>
          <a:off x="6607066" y="0"/>
          <a:ext cx="1885274" cy="929095"/>
        </a:xfrm>
        <a:prstGeom prst="roundRect">
          <a:avLst>
            <a:gd name="adj" fmla="val 10000"/>
          </a:avLst>
        </a:prstGeom>
        <a:solidFill>
          <a:schemeClr val="accent6"/>
        </a:solidFill>
        <a:ln w="25400" cap="flat" cmpd="sng" algn="ctr">
          <a:solidFill>
            <a:schemeClr val="lt1">
              <a:hueOff val="0"/>
              <a:satOff val="0"/>
              <a:lumOff val="0"/>
              <a:alphaOff val="0"/>
            </a:schemeClr>
          </a:solidFill>
          <a:prstDash val="solid"/>
        </a:ln>
        <a:effectLst/>
        <a:scene3d>
          <a:camera prst="isometricOffAxis2Left"/>
          <a:lightRig rig="threePt" dir="t"/>
        </a:scene3d>
        <a:sp3d>
          <a:bevelT w="114300" prst="artDeco"/>
        </a:sp3d>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kern="1200" dirty="0">
              <a:solidFill>
                <a:schemeClr val="tx1">
                  <a:lumMod val="50000"/>
                </a:schemeClr>
              </a:solidFill>
            </a:rPr>
            <a:t>Tier 1s</a:t>
          </a:r>
        </a:p>
        <a:p>
          <a:pPr lvl="0" algn="ctr" defTabSz="488950">
            <a:lnSpc>
              <a:spcPct val="90000"/>
            </a:lnSpc>
            <a:spcBef>
              <a:spcPct val="0"/>
            </a:spcBef>
            <a:spcAft>
              <a:spcPct val="35000"/>
            </a:spcAft>
          </a:pPr>
          <a:r>
            <a:rPr lang="en-US" sz="1100" b="0" kern="1200" dirty="0">
              <a:solidFill>
                <a:schemeClr val="tx1">
                  <a:lumMod val="50000"/>
                </a:schemeClr>
              </a:solidFill>
            </a:rPr>
            <a:t>(Denso, Continental, etc.)</a:t>
          </a:r>
        </a:p>
      </dsp:txBody>
      <dsp:txXfrm>
        <a:off x="6634278" y="27212"/>
        <a:ext cx="1830850" cy="874671"/>
      </dsp:txXfrm>
    </dsp:sp>
    <dsp:sp modelId="{72AFD109-1358-4722-AC79-9BE0CFD5212D}">
      <dsp:nvSpPr>
        <dsp:cNvPr id="0" name=""/>
        <dsp:cNvSpPr/>
      </dsp:nvSpPr>
      <dsp:spPr>
        <a:xfrm>
          <a:off x="8809066" y="0"/>
          <a:ext cx="1885274" cy="929095"/>
        </a:xfrm>
        <a:prstGeom prst="roundRect">
          <a:avLst>
            <a:gd name="adj" fmla="val 10000"/>
          </a:avLst>
        </a:prstGeom>
        <a:solidFill>
          <a:schemeClr val="accent6"/>
        </a:solidFill>
        <a:ln w="25400" cap="flat" cmpd="sng" algn="ctr">
          <a:solidFill>
            <a:schemeClr val="lt1">
              <a:hueOff val="0"/>
              <a:satOff val="0"/>
              <a:lumOff val="0"/>
              <a:alphaOff val="0"/>
            </a:schemeClr>
          </a:solidFill>
          <a:prstDash val="solid"/>
        </a:ln>
        <a:effectLst/>
        <a:scene3d>
          <a:camera prst="isometricOffAxis2Left"/>
          <a:lightRig rig="threePt" dir="t"/>
        </a:scene3d>
        <a:sp3d>
          <a:bevelT w="114300" prst="artDeco"/>
        </a:sp3d>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kern="1200" dirty="0">
              <a:solidFill>
                <a:schemeClr val="tx1">
                  <a:lumMod val="50000"/>
                </a:schemeClr>
              </a:solidFill>
            </a:rPr>
            <a:t>Ride Share</a:t>
          </a:r>
        </a:p>
        <a:p>
          <a:pPr lvl="0" algn="ctr" defTabSz="488950">
            <a:lnSpc>
              <a:spcPct val="90000"/>
            </a:lnSpc>
            <a:spcBef>
              <a:spcPct val="0"/>
            </a:spcBef>
            <a:spcAft>
              <a:spcPct val="35000"/>
            </a:spcAft>
          </a:pPr>
          <a:r>
            <a:rPr lang="en-US" sz="1100" kern="1200" dirty="0">
              <a:solidFill>
                <a:schemeClr val="tx1">
                  <a:lumMod val="50000"/>
                </a:schemeClr>
              </a:solidFill>
            </a:rPr>
            <a:t>(Uber, </a:t>
          </a:r>
          <a:r>
            <a:rPr lang="en-US" sz="1100" kern="1200" dirty="0" smtClean="0">
              <a:solidFill>
                <a:schemeClr val="tx1">
                  <a:lumMod val="50000"/>
                </a:schemeClr>
              </a:solidFill>
            </a:rPr>
            <a:t>Lyft, Sidecar, </a:t>
          </a:r>
          <a:r>
            <a:rPr lang="en-US" sz="1100" kern="1200" dirty="0" err="1" smtClean="0">
              <a:solidFill>
                <a:schemeClr val="tx1">
                  <a:lumMod val="50000"/>
                </a:schemeClr>
              </a:solidFill>
            </a:rPr>
            <a:t>Wingz</a:t>
          </a:r>
          <a:r>
            <a:rPr lang="en-US" sz="1100" kern="1200" dirty="0" smtClean="0">
              <a:solidFill>
                <a:schemeClr val="tx1">
                  <a:lumMod val="50000"/>
                </a:schemeClr>
              </a:solidFill>
            </a:rPr>
            <a:t>, Summon, </a:t>
          </a:r>
          <a:r>
            <a:rPr lang="en-US" sz="1100" kern="1200" dirty="0" err="1" smtClean="0">
              <a:solidFill>
                <a:schemeClr val="tx1">
                  <a:lumMod val="50000"/>
                </a:schemeClr>
              </a:solidFill>
            </a:rPr>
            <a:t>Taxify</a:t>
          </a:r>
          <a:r>
            <a:rPr lang="en-US" sz="1100" kern="1200" dirty="0" smtClean="0">
              <a:solidFill>
                <a:schemeClr val="tx1">
                  <a:lumMod val="50000"/>
                </a:schemeClr>
              </a:solidFill>
            </a:rPr>
            <a:t>, </a:t>
          </a:r>
          <a:r>
            <a:rPr lang="en-US" sz="1100" kern="1200" dirty="0" err="1" smtClean="0">
              <a:solidFill>
                <a:schemeClr val="tx1">
                  <a:lumMod val="50000"/>
                </a:schemeClr>
              </a:solidFill>
            </a:rPr>
            <a:t>Haxi</a:t>
          </a:r>
          <a:r>
            <a:rPr lang="en-US" sz="1100" kern="1200" dirty="0" smtClean="0">
              <a:solidFill>
                <a:schemeClr val="tx1">
                  <a:lumMod val="50000"/>
                </a:schemeClr>
              </a:solidFill>
            </a:rPr>
            <a:t>)</a:t>
          </a:r>
          <a:endParaRPr lang="en-US" sz="1100" kern="1200" dirty="0">
            <a:solidFill>
              <a:schemeClr val="tx1">
                <a:lumMod val="50000"/>
              </a:schemeClr>
            </a:solidFill>
          </a:endParaRPr>
        </a:p>
      </dsp:txBody>
      <dsp:txXfrm>
        <a:off x="8836278" y="27212"/>
        <a:ext cx="1830850" cy="87467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035669-CBBD-4524-BD6E-42A8AD03D88C}">
      <dsp:nvSpPr>
        <dsp:cNvPr id="0" name=""/>
        <dsp:cNvSpPr/>
      </dsp:nvSpPr>
      <dsp:spPr>
        <a:xfrm>
          <a:off x="1076" y="0"/>
          <a:ext cx="1905290" cy="891785"/>
        </a:xfrm>
        <a:prstGeom prst="roundRect">
          <a:avLst>
            <a:gd name="adj" fmla="val 10000"/>
          </a:avLst>
        </a:prstGeom>
        <a:solidFill>
          <a:schemeClr val="accent6"/>
        </a:solidFill>
        <a:ln w="25400" cap="flat" cmpd="sng" algn="ctr">
          <a:solidFill>
            <a:schemeClr val="lt1">
              <a:hueOff val="0"/>
              <a:satOff val="0"/>
              <a:lumOff val="0"/>
              <a:alphaOff val="0"/>
            </a:schemeClr>
          </a:solidFill>
          <a:prstDash val="solid"/>
        </a:ln>
        <a:effectLst/>
        <a:scene3d>
          <a:camera prst="isometricOffAxis2Left"/>
          <a:lightRig rig="threePt" dir="t"/>
        </a:scene3d>
        <a:sp3d>
          <a:bevelT w="114300" prst="artDeco"/>
        </a:sp3d>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a:solidFill>
                <a:schemeClr val="tx1">
                  <a:lumMod val="50000"/>
                </a:schemeClr>
              </a:solidFill>
            </a:rPr>
            <a:t>Mapping</a:t>
          </a:r>
        </a:p>
        <a:p>
          <a:pPr lvl="0" algn="ctr" defTabSz="622300">
            <a:lnSpc>
              <a:spcPct val="90000"/>
            </a:lnSpc>
            <a:spcBef>
              <a:spcPct val="0"/>
            </a:spcBef>
            <a:spcAft>
              <a:spcPct val="35000"/>
            </a:spcAft>
          </a:pPr>
          <a:r>
            <a:rPr lang="en-US" sz="1400" kern="1200" dirty="0">
              <a:solidFill>
                <a:schemeClr val="tx1">
                  <a:lumMod val="50000"/>
                </a:schemeClr>
              </a:solidFill>
            </a:rPr>
            <a:t>(Here, TomTom)</a:t>
          </a:r>
        </a:p>
      </dsp:txBody>
      <dsp:txXfrm>
        <a:off x="27195" y="26119"/>
        <a:ext cx="1853052" cy="839547"/>
      </dsp:txXfrm>
    </dsp:sp>
    <dsp:sp modelId="{179C7A01-9D0B-47C5-852A-74AA7B368EF2}">
      <dsp:nvSpPr>
        <dsp:cNvPr id="0" name=""/>
        <dsp:cNvSpPr/>
      </dsp:nvSpPr>
      <dsp:spPr>
        <a:xfrm>
          <a:off x="2226455" y="0"/>
          <a:ext cx="1905290" cy="891785"/>
        </a:xfrm>
        <a:prstGeom prst="roundRect">
          <a:avLst>
            <a:gd name="adj" fmla="val 10000"/>
          </a:avLst>
        </a:prstGeom>
        <a:solidFill>
          <a:schemeClr val="accent6"/>
        </a:solidFill>
        <a:ln w="25400" cap="flat" cmpd="sng" algn="ctr">
          <a:solidFill>
            <a:schemeClr val="lt1">
              <a:hueOff val="0"/>
              <a:satOff val="0"/>
              <a:lumOff val="0"/>
              <a:alphaOff val="0"/>
            </a:schemeClr>
          </a:solidFill>
          <a:prstDash val="solid"/>
        </a:ln>
        <a:effectLst/>
        <a:scene3d>
          <a:camera prst="isometricOffAxis2Left"/>
          <a:lightRig rig="threePt" dir="t"/>
        </a:scene3d>
        <a:sp3d>
          <a:bevelT w="114300" prst="artDeco"/>
        </a:sp3d>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a:solidFill>
                <a:schemeClr val="tx1">
                  <a:lumMod val="50000"/>
                </a:schemeClr>
              </a:solidFill>
            </a:rPr>
            <a:t>3</a:t>
          </a:r>
          <a:r>
            <a:rPr lang="en-US" sz="1400" b="1" kern="1200" baseline="30000" dirty="0">
              <a:solidFill>
                <a:schemeClr val="tx1">
                  <a:lumMod val="50000"/>
                </a:schemeClr>
              </a:solidFill>
            </a:rPr>
            <a:t>rd</a:t>
          </a:r>
          <a:r>
            <a:rPr lang="en-US" sz="1400" b="1" kern="1200" dirty="0">
              <a:solidFill>
                <a:schemeClr val="tx1">
                  <a:lumMod val="50000"/>
                </a:schemeClr>
              </a:solidFill>
            </a:rPr>
            <a:t> Party </a:t>
          </a:r>
          <a:r>
            <a:rPr lang="en-US" sz="1400" b="1" kern="1200" dirty="0" smtClean="0">
              <a:solidFill>
                <a:schemeClr val="tx1">
                  <a:lumMod val="50000"/>
                </a:schemeClr>
              </a:solidFill>
            </a:rPr>
            <a:t>Data Analytics</a:t>
          </a:r>
        </a:p>
        <a:p>
          <a:pPr lvl="0" algn="ctr" defTabSz="622300">
            <a:lnSpc>
              <a:spcPct val="90000"/>
            </a:lnSpc>
            <a:spcBef>
              <a:spcPct val="0"/>
            </a:spcBef>
            <a:spcAft>
              <a:spcPct val="35000"/>
            </a:spcAft>
          </a:pPr>
          <a:r>
            <a:rPr lang="en-US" sz="1400" b="0" kern="1200" dirty="0" smtClean="0">
              <a:solidFill>
                <a:schemeClr val="tx1">
                  <a:lumMod val="50000"/>
                </a:schemeClr>
              </a:solidFill>
            </a:rPr>
            <a:t>(Private Sector)</a:t>
          </a:r>
          <a:endParaRPr lang="en-US" sz="1400" b="0" kern="1200" dirty="0">
            <a:solidFill>
              <a:schemeClr val="tx1">
                <a:lumMod val="50000"/>
              </a:schemeClr>
            </a:solidFill>
          </a:endParaRPr>
        </a:p>
      </dsp:txBody>
      <dsp:txXfrm>
        <a:off x="2252574" y="26119"/>
        <a:ext cx="1853052" cy="839547"/>
      </dsp:txXfrm>
    </dsp:sp>
    <dsp:sp modelId="{6B50A608-AAAF-4773-AECE-743DA34C82DC}">
      <dsp:nvSpPr>
        <dsp:cNvPr id="0" name=""/>
        <dsp:cNvSpPr/>
      </dsp:nvSpPr>
      <dsp:spPr>
        <a:xfrm>
          <a:off x="4451834" y="0"/>
          <a:ext cx="1905290" cy="891785"/>
        </a:xfrm>
        <a:prstGeom prst="roundRect">
          <a:avLst>
            <a:gd name="adj" fmla="val 10000"/>
          </a:avLst>
        </a:prstGeom>
        <a:solidFill>
          <a:schemeClr val="accent6"/>
        </a:solidFill>
        <a:ln w="25400" cap="flat" cmpd="sng" algn="ctr">
          <a:solidFill>
            <a:schemeClr val="lt1">
              <a:hueOff val="0"/>
              <a:satOff val="0"/>
              <a:lumOff val="0"/>
              <a:alphaOff val="0"/>
            </a:schemeClr>
          </a:solidFill>
          <a:prstDash val="solid"/>
        </a:ln>
        <a:effectLst/>
        <a:scene3d>
          <a:camera prst="isometricOffAxis2Left"/>
          <a:lightRig rig="threePt" dir="t"/>
        </a:scene3d>
        <a:sp3d>
          <a:bevelT w="114300" prst="artDeco"/>
        </a:sp3d>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a:solidFill>
                <a:schemeClr val="tx1">
                  <a:lumMod val="50000"/>
                </a:schemeClr>
              </a:solidFill>
            </a:rPr>
            <a:t>3</a:t>
          </a:r>
          <a:r>
            <a:rPr lang="en-US" sz="1400" b="1" kern="1200" baseline="30000" dirty="0">
              <a:solidFill>
                <a:schemeClr val="tx1">
                  <a:lumMod val="50000"/>
                </a:schemeClr>
              </a:solidFill>
            </a:rPr>
            <a:t>rd</a:t>
          </a:r>
          <a:r>
            <a:rPr lang="en-US" sz="1400" b="1" kern="1200" dirty="0">
              <a:solidFill>
                <a:schemeClr val="tx1">
                  <a:lumMod val="50000"/>
                </a:schemeClr>
              </a:solidFill>
            </a:rPr>
            <a:t> Party Data Warehouse</a:t>
          </a:r>
        </a:p>
        <a:p>
          <a:pPr lvl="0" algn="ctr" defTabSz="622300">
            <a:lnSpc>
              <a:spcPct val="90000"/>
            </a:lnSpc>
            <a:spcBef>
              <a:spcPct val="0"/>
            </a:spcBef>
            <a:spcAft>
              <a:spcPct val="35000"/>
            </a:spcAft>
          </a:pPr>
          <a:r>
            <a:rPr lang="en-US" sz="1400" kern="1200" dirty="0" smtClean="0">
              <a:solidFill>
                <a:schemeClr val="tx1">
                  <a:lumMod val="50000"/>
                </a:schemeClr>
              </a:solidFill>
            </a:rPr>
            <a:t>(Private Sector)</a:t>
          </a:r>
          <a:endParaRPr lang="en-US" sz="1400" kern="1200" dirty="0">
            <a:solidFill>
              <a:schemeClr val="tx1">
                <a:lumMod val="50000"/>
              </a:schemeClr>
            </a:solidFill>
          </a:endParaRPr>
        </a:p>
      </dsp:txBody>
      <dsp:txXfrm>
        <a:off x="4477953" y="26119"/>
        <a:ext cx="1853052" cy="839547"/>
      </dsp:txXfrm>
    </dsp:sp>
    <dsp:sp modelId="{A761AD7D-D661-401E-A52A-9343394403C4}">
      <dsp:nvSpPr>
        <dsp:cNvPr id="0" name=""/>
        <dsp:cNvSpPr/>
      </dsp:nvSpPr>
      <dsp:spPr>
        <a:xfrm>
          <a:off x="6677213" y="0"/>
          <a:ext cx="1905290" cy="891785"/>
        </a:xfrm>
        <a:prstGeom prst="roundRect">
          <a:avLst>
            <a:gd name="adj" fmla="val 10000"/>
          </a:avLst>
        </a:prstGeom>
        <a:solidFill>
          <a:schemeClr val="accent6"/>
        </a:solidFill>
        <a:ln w="25400" cap="flat" cmpd="sng" algn="ctr">
          <a:solidFill>
            <a:schemeClr val="lt1">
              <a:hueOff val="0"/>
              <a:satOff val="0"/>
              <a:lumOff val="0"/>
              <a:alphaOff val="0"/>
            </a:schemeClr>
          </a:solidFill>
          <a:prstDash val="solid"/>
        </a:ln>
        <a:effectLst/>
        <a:scene3d>
          <a:camera prst="isometricOffAxis2Left"/>
          <a:lightRig rig="threePt" dir="t"/>
        </a:scene3d>
        <a:sp3d>
          <a:bevelT w="114300" prst="artDeco"/>
        </a:sp3d>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a:solidFill>
                <a:schemeClr val="tx1">
                  <a:lumMod val="50000"/>
                </a:schemeClr>
              </a:solidFill>
            </a:rPr>
            <a:t>Adaptive </a:t>
          </a:r>
          <a:r>
            <a:rPr lang="en-US" sz="1400" b="1" kern="1200" dirty="0" smtClean="0">
              <a:solidFill>
                <a:schemeClr val="tx1">
                  <a:lumMod val="50000"/>
                </a:schemeClr>
              </a:solidFill>
            </a:rPr>
            <a:t>Traffic Control (SCATS, SCOOT, ACS Lite, others)</a:t>
          </a:r>
          <a:endParaRPr lang="en-US" sz="1400" kern="1200" dirty="0">
            <a:solidFill>
              <a:schemeClr val="tx1">
                <a:lumMod val="50000"/>
              </a:schemeClr>
            </a:solidFill>
          </a:endParaRPr>
        </a:p>
      </dsp:txBody>
      <dsp:txXfrm>
        <a:off x="6703332" y="26119"/>
        <a:ext cx="1853052" cy="839547"/>
      </dsp:txXfrm>
    </dsp:sp>
    <dsp:sp modelId="{88A0456A-F259-4145-9B3B-8F204D5A14E4}">
      <dsp:nvSpPr>
        <dsp:cNvPr id="0" name=""/>
        <dsp:cNvSpPr/>
      </dsp:nvSpPr>
      <dsp:spPr>
        <a:xfrm>
          <a:off x="8902592" y="0"/>
          <a:ext cx="1905290" cy="891785"/>
        </a:xfrm>
        <a:prstGeom prst="roundRect">
          <a:avLst>
            <a:gd name="adj" fmla="val 10000"/>
          </a:avLst>
        </a:prstGeom>
        <a:solidFill>
          <a:schemeClr val="accent6"/>
        </a:solidFill>
        <a:ln w="25400" cap="flat" cmpd="sng" algn="ctr">
          <a:solidFill>
            <a:schemeClr val="lt1">
              <a:hueOff val="0"/>
              <a:satOff val="0"/>
              <a:lumOff val="0"/>
              <a:alphaOff val="0"/>
            </a:schemeClr>
          </a:solidFill>
          <a:prstDash val="solid"/>
        </a:ln>
        <a:effectLst/>
        <a:scene3d>
          <a:camera prst="isometricOffAxis2Left"/>
          <a:lightRig rig="threePt" dir="t"/>
        </a:scene3d>
        <a:sp3d>
          <a:bevelT w="114300" prst="artDeco"/>
        </a:sp3d>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a:solidFill>
                <a:schemeClr val="tx1">
                  <a:lumMod val="50000"/>
                </a:schemeClr>
              </a:solidFill>
            </a:rPr>
            <a:t>System Integrators / Tolling / etc.</a:t>
          </a:r>
        </a:p>
      </dsp:txBody>
      <dsp:txXfrm>
        <a:off x="8928711" y="26119"/>
        <a:ext cx="1853052" cy="83954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87F525-A756-4BE2-BEA9-9C673E102953}">
      <dsp:nvSpPr>
        <dsp:cNvPr id="0" name=""/>
        <dsp:cNvSpPr/>
      </dsp:nvSpPr>
      <dsp:spPr>
        <a:xfrm>
          <a:off x="1496500" y="280650"/>
          <a:ext cx="2131958" cy="2131958"/>
        </a:xfrm>
        <a:prstGeom prst="pieWedg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US" sz="1400" b="1" u="sng" kern="1200" dirty="0" smtClean="0"/>
            <a:t>AUTONOMOUS</a:t>
          </a:r>
        </a:p>
        <a:p>
          <a:pPr lvl="0" algn="ctr" defTabSz="622300">
            <a:lnSpc>
              <a:spcPct val="90000"/>
            </a:lnSpc>
            <a:spcBef>
              <a:spcPct val="0"/>
            </a:spcBef>
            <a:spcAft>
              <a:spcPct val="35000"/>
            </a:spcAft>
          </a:pPr>
          <a:r>
            <a:rPr lang="en-US" sz="1400" i="1" kern="1200" dirty="0" smtClean="0"/>
            <a:t>- Free of human error and physical limitations</a:t>
          </a:r>
          <a:endParaRPr lang="en-US" sz="1400" i="1" kern="1200" dirty="0"/>
        </a:p>
      </dsp:txBody>
      <dsp:txXfrm>
        <a:off x="2120936" y="905086"/>
        <a:ext cx="1507522" cy="1507522"/>
      </dsp:txXfrm>
    </dsp:sp>
    <dsp:sp modelId="{2D4F46CD-9A37-4A82-A7D4-886D6E032B17}">
      <dsp:nvSpPr>
        <dsp:cNvPr id="0" name=""/>
        <dsp:cNvSpPr/>
      </dsp:nvSpPr>
      <dsp:spPr>
        <a:xfrm rot="5400000">
          <a:off x="3726933" y="280650"/>
          <a:ext cx="2131958" cy="2131958"/>
        </a:xfrm>
        <a:prstGeom prst="pieWedge">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US" sz="1400" b="1" u="sng" kern="1200" dirty="0" smtClean="0"/>
            <a:t>CONNECTED</a:t>
          </a:r>
        </a:p>
        <a:p>
          <a:pPr lvl="0" algn="ctr" defTabSz="622300">
            <a:lnSpc>
              <a:spcPct val="90000"/>
            </a:lnSpc>
            <a:spcBef>
              <a:spcPct val="0"/>
            </a:spcBef>
            <a:spcAft>
              <a:spcPct val="35000"/>
            </a:spcAft>
          </a:pPr>
          <a:r>
            <a:rPr lang="en-US" sz="1400" kern="1200" dirty="0" smtClean="0"/>
            <a:t>- </a:t>
          </a:r>
          <a:r>
            <a:rPr lang="en-US" sz="1400" i="1" kern="1200" dirty="0" smtClean="0"/>
            <a:t>Real time data shared across entire vehicle fleet; instant learning for AI</a:t>
          </a:r>
          <a:endParaRPr lang="en-US" sz="1400" i="1" kern="1200" dirty="0"/>
        </a:p>
      </dsp:txBody>
      <dsp:txXfrm rot="-5400000">
        <a:off x="3726933" y="905086"/>
        <a:ext cx="1507522" cy="1507522"/>
      </dsp:txXfrm>
    </dsp:sp>
    <dsp:sp modelId="{37FE8F8B-8C99-4846-BC44-F7E3EA5A260A}">
      <dsp:nvSpPr>
        <dsp:cNvPr id="0" name=""/>
        <dsp:cNvSpPr/>
      </dsp:nvSpPr>
      <dsp:spPr>
        <a:xfrm rot="10800000">
          <a:off x="3726933" y="2511082"/>
          <a:ext cx="2131958" cy="2131958"/>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US" sz="1400" b="1" u="sng" kern="1200" dirty="0" smtClean="0"/>
            <a:t>SHARED</a:t>
          </a:r>
          <a:endParaRPr lang="en-US" sz="1300" b="1" u="sng" kern="1200" dirty="0" smtClean="0"/>
        </a:p>
        <a:p>
          <a:pPr lvl="0" algn="ctr" defTabSz="622300">
            <a:lnSpc>
              <a:spcPct val="90000"/>
            </a:lnSpc>
            <a:spcBef>
              <a:spcPct val="0"/>
            </a:spcBef>
            <a:spcAft>
              <a:spcPct val="35000"/>
            </a:spcAft>
          </a:pPr>
          <a:r>
            <a:rPr lang="en-US" sz="1300" kern="1200" dirty="0" smtClean="0"/>
            <a:t>- </a:t>
          </a:r>
          <a:r>
            <a:rPr lang="en-US" sz="1300" i="1" kern="1200" dirty="0" smtClean="0"/>
            <a:t>Ownership obsolete; full capacity utilization; mobility as a service</a:t>
          </a:r>
          <a:endParaRPr lang="en-US" sz="1300" i="1" kern="1200" dirty="0"/>
        </a:p>
      </dsp:txBody>
      <dsp:txXfrm rot="10800000">
        <a:off x="3726933" y="2511082"/>
        <a:ext cx="1507522" cy="1507522"/>
      </dsp:txXfrm>
    </dsp:sp>
    <dsp:sp modelId="{0A343B56-67BD-4066-879E-A8017D44F16E}">
      <dsp:nvSpPr>
        <dsp:cNvPr id="0" name=""/>
        <dsp:cNvSpPr/>
      </dsp:nvSpPr>
      <dsp:spPr>
        <a:xfrm rot="16200000">
          <a:off x="1496500" y="2511082"/>
          <a:ext cx="2131958" cy="2131958"/>
        </a:xfrm>
        <a:prstGeom prst="pieWedge">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US" sz="1400" b="1" u="sng" kern="1200" dirty="0" smtClean="0"/>
            <a:t>ELECTRIC/</a:t>
          </a:r>
        </a:p>
        <a:p>
          <a:pPr lvl="0" algn="ctr" defTabSz="622300">
            <a:lnSpc>
              <a:spcPct val="90000"/>
            </a:lnSpc>
            <a:spcBef>
              <a:spcPct val="0"/>
            </a:spcBef>
            <a:spcAft>
              <a:spcPct val="35000"/>
            </a:spcAft>
          </a:pPr>
          <a:r>
            <a:rPr lang="en-US" sz="1400" b="1" u="sng" kern="1200" dirty="0" smtClean="0"/>
            <a:t>FUEL CELL</a:t>
          </a:r>
        </a:p>
        <a:p>
          <a:pPr lvl="0" algn="ctr" defTabSz="622300">
            <a:lnSpc>
              <a:spcPct val="90000"/>
            </a:lnSpc>
            <a:spcBef>
              <a:spcPct val="0"/>
            </a:spcBef>
            <a:spcAft>
              <a:spcPct val="35000"/>
            </a:spcAft>
          </a:pPr>
          <a:r>
            <a:rPr lang="en-US" sz="1400" i="1" kern="1200" dirty="0" smtClean="0"/>
            <a:t>- Transfer emissions away from urban areas</a:t>
          </a:r>
          <a:endParaRPr lang="en-US" sz="1400" i="1" kern="1200" dirty="0"/>
        </a:p>
      </dsp:txBody>
      <dsp:txXfrm rot="5400000">
        <a:off x="2120936" y="2511082"/>
        <a:ext cx="1507522" cy="1507522"/>
      </dsp:txXfrm>
    </dsp:sp>
    <dsp:sp modelId="{E86E616C-EF96-4CD7-B465-09721F304C91}">
      <dsp:nvSpPr>
        <dsp:cNvPr id="0" name=""/>
        <dsp:cNvSpPr/>
      </dsp:nvSpPr>
      <dsp:spPr>
        <a:xfrm>
          <a:off x="3309650" y="2018713"/>
          <a:ext cx="736091" cy="640079"/>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61811DB-81B3-4EC0-A8AC-89486D9737A3}">
      <dsp:nvSpPr>
        <dsp:cNvPr id="0" name=""/>
        <dsp:cNvSpPr/>
      </dsp:nvSpPr>
      <dsp:spPr>
        <a:xfrm rot="10800000">
          <a:off x="3309650" y="2264898"/>
          <a:ext cx="736091" cy="640079"/>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8CF8F3-6B6D-42E3-B68B-C7DF23BA9C56}" type="datetimeFigureOut">
              <a:rPr lang="en-US" smtClean="0"/>
              <a:t>11/13/2018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0D14B3-B243-4869-89DB-49680B22A867}" type="slidenum">
              <a:rPr lang="en-US" smtClean="0"/>
              <a:t>‹#›</a:t>
            </a:fld>
            <a:endParaRPr lang="en-US"/>
          </a:p>
        </p:txBody>
      </p:sp>
    </p:spTree>
    <p:extLst>
      <p:ext uri="{BB962C8B-B14F-4D97-AF65-F5344CB8AC3E}">
        <p14:creationId xmlns:p14="http://schemas.microsoft.com/office/powerpoint/2010/main" val="11475857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wired.com/2010/03/toyota-cosmic-rays/"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the course of this presentation we’re going to address the following subjects [READ AGENDA].</a:t>
            </a:r>
          </a:p>
          <a:p>
            <a:endParaRPr lang="en-US" baseline="0" dirty="0" smtClean="0"/>
          </a:p>
          <a:p>
            <a:r>
              <a:rPr lang="en-US" baseline="0" dirty="0" smtClean="0"/>
              <a:t>[MOUSE CLICK] We are also going to find out what the common </a:t>
            </a:r>
            <a:r>
              <a:rPr lang="en-US" b="1" baseline="0" dirty="0" smtClean="0">
                <a:solidFill>
                  <a:srgbClr val="FF0000"/>
                </a:solidFill>
              </a:rPr>
              <a:t>house mouse</a:t>
            </a:r>
            <a:r>
              <a:rPr lang="en-US" baseline="0" dirty="0" smtClean="0"/>
              <a:t>, </a:t>
            </a:r>
            <a:r>
              <a:rPr lang="en-US" b="1" baseline="0" dirty="0" smtClean="0"/>
              <a:t>cosmic rays, and the human eye </a:t>
            </a:r>
            <a:r>
              <a:rPr lang="en-US" baseline="0" dirty="0" smtClean="0"/>
              <a:t>have to do with our subjects.  Can you guess?</a:t>
            </a:r>
            <a:endParaRPr lang="en-US" dirty="0" smtClean="0"/>
          </a:p>
          <a:p>
            <a:endParaRPr lang="en-US" dirty="0"/>
          </a:p>
        </p:txBody>
      </p:sp>
      <p:sp>
        <p:nvSpPr>
          <p:cNvPr id="4" name="Slide Number Placeholder 3"/>
          <p:cNvSpPr>
            <a:spLocks noGrp="1"/>
          </p:cNvSpPr>
          <p:nvPr>
            <p:ph type="sldNum" sz="quarter" idx="10"/>
          </p:nvPr>
        </p:nvSpPr>
        <p:spPr/>
        <p:txBody>
          <a:bodyPr/>
          <a:lstStyle/>
          <a:p>
            <a:fld id="{470D14B3-B243-4869-89DB-49680B22A867}" type="slidenum">
              <a:rPr lang="en-US" smtClean="0"/>
              <a:t>2</a:t>
            </a:fld>
            <a:endParaRPr lang="en-US"/>
          </a:p>
        </p:txBody>
      </p:sp>
    </p:spTree>
    <p:extLst>
      <p:ext uri="{BB962C8B-B14F-4D97-AF65-F5344CB8AC3E}">
        <p14:creationId xmlns:p14="http://schemas.microsoft.com/office/powerpoint/2010/main" val="1243272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early as 2010, there was already an example of vehicle chips, processors and software being </a:t>
            </a:r>
            <a:r>
              <a:rPr lang="en-US" dirty="0" smtClean="0">
                <a:hlinkClick r:id="rId3"/>
              </a:rPr>
              <a:t>affected by stray cosmic rays</a:t>
            </a:r>
            <a:r>
              <a:rPr lang="en-US" dirty="0" smtClean="0"/>
              <a:t>. By</a:t>
            </a:r>
            <a:r>
              <a:rPr lang="en-US" baseline="0" dirty="0" smtClean="0"/>
              <a:t> </a:t>
            </a:r>
            <a:r>
              <a:rPr lang="en-US" dirty="0" smtClean="0"/>
              <a:t>2009, Toyota</a:t>
            </a:r>
            <a:r>
              <a:rPr lang="en-US" baseline="0" dirty="0" smtClean="0"/>
              <a:t> had </a:t>
            </a:r>
            <a:r>
              <a:rPr lang="en-US" dirty="0" smtClean="0"/>
              <a:t>to recall 7.7 million vehicles. It was digital forensics that later found it was possible for a ray from outer space to change a 1 to a 0, and in some cases trigger the acceleration. </a:t>
            </a:r>
          </a:p>
          <a:p>
            <a:r>
              <a:rPr lang="en-US" dirty="0" smtClean="0"/>
              <a:t>**As of 2017, a modern vehicle contains over a million lines of software code. By comparison, a common field mouse has about 200 million lines of code in its DNA. Logically, an autonomous vehicle in the future will have as much if not more lines of code than a common mouse.</a:t>
            </a:r>
          </a:p>
          <a:p>
            <a:r>
              <a:rPr lang="en-US" dirty="0" smtClean="0"/>
              <a:t>*** In sum, as you can see despite some advantages of existing</a:t>
            </a:r>
            <a:r>
              <a:rPr lang="en-US" baseline="0" dirty="0" smtClean="0"/>
              <a:t> AI over the average human, in many ways – a competent human driver is still far more dependable than any automated system today…. [Transition over to next slide]</a:t>
            </a:r>
            <a:endParaRPr lang="en-US" dirty="0" smtClean="0"/>
          </a:p>
          <a:p>
            <a:endParaRPr lang="en-US" dirty="0"/>
          </a:p>
        </p:txBody>
      </p:sp>
      <p:sp>
        <p:nvSpPr>
          <p:cNvPr id="4" name="Slide Number Placeholder 3"/>
          <p:cNvSpPr>
            <a:spLocks noGrp="1"/>
          </p:cNvSpPr>
          <p:nvPr>
            <p:ph type="sldNum" sz="quarter" idx="10"/>
          </p:nvPr>
        </p:nvSpPr>
        <p:spPr/>
        <p:txBody>
          <a:bodyPr/>
          <a:lstStyle/>
          <a:p>
            <a:fld id="{470D14B3-B243-4869-89DB-49680B22A867}" type="slidenum">
              <a:rPr lang="en-US" smtClean="0"/>
              <a:t>27</a:t>
            </a:fld>
            <a:endParaRPr lang="en-US"/>
          </a:p>
        </p:txBody>
      </p:sp>
    </p:spTree>
    <p:extLst>
      <p:ext uri="{BB962C8B-B14F-4D97-AF65-F5344CB8AC3E}">
        <p14:creationId xmlns:p14="http://schemas.microsoft.com/office/powerpoint/2010/main" val="14908400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….For example, let’s compare human vs. machine vision</a:t>
            </a:r>
            <a:endParaRPr lang="en-US" dirty="0" smtClean="0"/>
          </a:p>
          <a:p>
            <a:endParaRPr lang="en-US" dirty="0"/>
          </a:p>
        </p:txBody>
      </p:sp>
      <p:sp>
        <p:nvSpPr>
          <p:cNvPr id="4" name="Slide Number Placeholder 3"/>
          <p:cNvSpPr>
            <a:spLocks noGrp="1"/>
          </p:cNvSpPr>
          <p:nvPr>
            <p:ph type="sldNum" sz="quarter" idx="10"/>
          </p:nvPr>
        </p:nvSpPr>
        <p:spPr/>
        <p:txBody>
          <a:bodyPr/>
          <a:lstStyle/>
          <a:p>
            <a:fld id="{470D14B3-B243-4869-89DB-49680B22A867}" type="slidenum">
              <a:rPr lang="en-US" smtClean="0"/>
              <a:t>28</a:t>
            </a:fld>
            <a:endParaRPr lang="en-US"/>
          </a:p>
        </p:txBody>
      </p:sp>
    </p:spTree>
    <p:extLst>
      <p:ext uri="{BB962C8B-B14F-4D97-AF65-F5344CB8AC3E}">
        <p14:creationId xmlns:p14="http://schemas.microsoft.com/office/powerpoint/2010/main" val="12533951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smtClean="0"/>
              <a:t>*After all, think of how luxury car makers market their vehicles today? It’s all about the driving experience</a:t>
            </a:r>
          </a:p>
          <a:p>
            <a:pPr marL="0" indent="0">
              <a:buFont typeface="Arial" panose="020B0604020202020204" pitchFamily="34" charset="0"/>
              <a:buNone/>
            </a:pPr>
            <a:r>
              <a:rPr lang="en-US" baseline="0" dirty="0" smtClean="0"/>
              <a:t>**For as the say: If you don’t use it, you lose it!</a:t>
            </a:r>
            <a:endParaRPr lang="en-US" dirty="0" smtClean="0"/>
          </a:p>
          <a:p>
            <a:endParaRPr lang="en-US" dirty="0"/>
          </a:p>
        </p:txBody>
      </p:sp>
      <p:sp>
        <p:nvSpPr>
          <p:cNvPr id="4" name="Slide Number Placeholder 3"/>
          <p:cNvSpPr>
            <a:spLocks noGrp="1"/>
          </p:cNvSpPr>
          <p:nvPr>
            <p:ph type="sldNum" sz="quarter" idx="10"/>
          </p:nvPr>
        </p:nvSpPr>
        <p:spPr/>
        <p:txBody>
          <a:bodyPr/>
          <a:lstStyle/>
          <a:p>
            <a:fld id="{470D14B3-B243-4869-89DB-49680B22A867}" type="slidenum">
              <a:rPr lang="en-US" smtClean="0"/>
              <a:t>29</a:t>
            </a:fld>
            <a:endParaRPr lang="en-US"/>
          </a:p>
        </p:txBody>
      </p:sp>
    </p:spTree>
    <p:extLst>
      <p:ext uri="{BB962C8B-B14F-4D97-AF65-F5344CB8AC3E}">
        <p14:creationId xmlns:p14="http://schemas.microsoft.com/office/powerpoint/2010/main" val="31902139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 We all know that governments everywhere always</a:t>
            </a:r>
            <a:r>
              <a:rPr lang="en-US" baseline="0" dirty="0" smtClean="0"/>
              <a:t> lag behind in this respect. For example, think how long it took them to deal with ride-sharing companies like Uber and how many different approaches were developed.</a:t>
            </a:r>
            <a:endParaRPr lang="en-US" dirty="0" smtClean="0"/>
          </a:p>
          <a:p>
            <a:endParaRPr lang="en-US" dirty="0"/>
          </a:p>
        </p:txBody>
      </p:sp>
      <p:sp>
        <p:nvSpPr>
          <p:cNvPr id="4" name="Slide Number Placeholder 3"/>
          <p:cNvSpPr>
            <a:spLocks noGrp="1"/>
          </p:cNvSpPr>
          <p:nvPr>
            <p:ph type="sldNum" sz="quarter" idx="10"/>
          </p:nvPr>
        </p:nvSpPr>
        <p:spPr/>
        <p:txBody>
          <a:bodyPr/>
          <a:lstStyle/>
          <a:p>
            <a:fld id="{470D14B3-B243-4869-89DB-49680B22A867}" type="slidenum">
              <a:rPr lang="en-US" smtClean="0"/>
              <a:t>30</a:t>
            </a:fld>
            <a:endParaRPr lang="en-US"/>
          </a:p>
        </p:txBody>
      </p:sp>
    </p:spTree>
    <p:extLst>
      <p:ext uri="{BB962C8B-B14F-4D97-AF65-F5344CB8AC3E}">
        <p14:creationId xmlns:p14="http://schemas.microsoft.com/office/powerpoint/2010/main" val="35599442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…founded by former Apple engineers -- can you tell?</a:t>
            </a:r>
          </a:p>
          <a:p>
            <a:endParaRPr lang="en-US" dirty="0"/>
          </a:p>
        </p:txBody>
      </p:sp>
      <p:sp>
        <p:nvSpPr>
          <p:cNvPr id="4" name="Slide Number Placeholder 3"/>
          <p:cNvSpPr>
            <a:spLocks noGrp="1"/>
          </p:cNvSpPr>
          <p:nvPr>
            <p:ph type="sldNum" sz="quarter" idx="10"/>
          </p:nvPr>
        </p:nvSpPr>
        <p:spPr/>
        <p:txBody>
          <a:bodyPr/>
          <a:lstStyle/>
          <a:p>
            <a:fld id="{470D14B3-B243-4869-89DB-49680B22A867}" type="slidenum">
              <a:rPr lang="en-US" smtClean="0"/>
              <a:t>42</a:t>
            </a:fld>
            <a:endParaRPr lang="en-US"/>
          </a:p>
        </p:txBody>
      </p:sp>
    </p:spTree>
    <p:extLst>
      <p:ext uri="{BB962C8B-B14F-4D97-AF65-F5344CB8AC3E}">
        <p14:creationId xmlns:p14="http://schemas.microsoft.com/office/powerpoint/2010/main" val="33709612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Finally, a few words about</a:t>
            </a:r>
            <a:r>
              <a:rPr lang="en-US" baseline="0" dirty="0" smtClean="0"/>
              <a:t> the future of mobility in general. </a:t>
            </a:r>
            <a:r>
              <a:rPr lang="en-US" dirty="0" smtClean="0"/>
              <a:t>You</a:t>
            </a:r>
            <a:r>
              <a:rPr lang="en-US" baseline="0" dirty="0" smtClean="0"/>
              <a:t> may recall in our initial timeline we showed the first electric vehicle back over a hundred years ago. Well, we all know about hybrids by the major OEMs and Tesla pure electric cars, but they are still a small fraction of the total.  However, the ultimate goal of visionaries in the industry (and for those of you who might have attended the ITS World Congress in Montreal recently, this will NOT come as a surprise) is to have not just AUTONOMY, but also connected, electric or fuel cell driven, and shared mobility.   </a:t>
            </a:r>
            <a:r>
              <a:rPr lang="en-US" baseline="0" smtClean="0"/>
              <a:t>In other words, separate innovations and trends will collide – the AI-driven autonomous technology, the old electric technology updated by the use of new and far more efficient batteries, connectivity to other cards and the road side infrastructure, and finally, the sharing economy apps best exemplified by Uber.</a:t>
            </a:r>
            <a:endParaRPr lang="en-US" smtClean="0"/>
          </a:p>
          <a:p>
            <a:endParaRPr lang="en-US"/>
          </a:p>
        </p:txBody>
      </p:sp>
      <p:sp>
        <p:nvSpPr>
          <p:cNvPr id="4" name="Slide Number Placeholder 3"/>
          <p:cNvSpPr>
            <a:spLocks noGrp="1"/>
          </p:cNvSpPr>
          <p:nvPr>
            <p:ph type="sldNum" sz="quarter" idx="10"/>
          </p:nvPr>
        </p:nvSpPr>
        <p:spPr/>
        <p:txBody>
          <a:bodyPr/>
          <a:lstStyle/>
          <a:p>
            <a:fld id="{470D14B3-B243-4869-89DB-49680B22A867}" type="slidenum">
              <a:rPr lang="en-US" smtClean="0"/>
              <a:t>58</a:t>
            </a:fld>
            <a:endParaRPr lang="en-US"/>
          </a:p>
        </p:txBody>
      </p:sp>
    </p:spTree>
    <p:extLst>
      <p:ext uri="{BB962C8B-B14F-4D97-AF65-F5344CB8AC3E}">
        <p14:creationId xmlns:p14="http://schemas.microsoft.com/office/powerpoint/2010/main" val="1098452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Let’s begin by introducing the main terms we’ll be using today. </a:t>
            </a:r>
          </a:p>
          <a:p>
            <a:endParaRPr lang="en-US" dirty="0"/>
          </a:p>
        </p:txBody>
      </p:sp>
      <p:sp>
        <p:nvSpPr>
          <p:cNvPr id="4" name="Slide Number Placeholder 3"/>
          <p:cNvSpPr>
            <a:spLocks noGrp="1"/>
          </p:cNvSpPr>
          <p:nvPr>
            <p:ph type="sldNum" sz="quarter" idx="10"/>
          </p:nvPr>
        </p:nvSpPr>
        <p:spPr/>
        <p:txBody>
          <a:bodyPr/>
          <a:lstStyle/>
          <a:p>
            <a:fld id="{470D14B3-B243-4869-89DB-49680B22A867}" type="slidenum">
              <a:rPr lang="en-US" smtClean="0"/>
              <a:t>4</a:t>
            </a:fld>
            <a:endParaRPr lang="en-US"/>
          </a:p>
        </p:txBody>
      </p:sp>
    </p:spTree>
    <p:extLst>
      <p:ext uri="{BB962C8B-B14F-4D97-AF65-F5344CB8AC3E}">
        <p14:creationId xmlns:p14="http://schemas.microsoft.com/office/powerpoint/2010/main" val="2044534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What is an autonomous vehicle?</a:t>
            </a:r>
            <a:r>
              <a:rPr lang="en-US" baseline="0" dirty="0" smtClean="0"/>
              <a:t> What is an autonomous car? [READ FROM SCREEN].  Note the generality of the second term (autonomous vehicles); it can refer to many other types of vehicle besides cars like trucks, sea ships, drones, etc.  The key is that all of them can navigate without the need of direct human input.</a:t>
            </a:r>
            <a:endParaRPr lang="en-US" dirty="0" smtClean="0"/>
          </a:p>
          <a:p>
            <a:endParaRPr lang="en-US" dirty="0"/>
          </a:p>
        </p:txBody>
      </p:sp>
      <p:sp>
        <p:nvSpPr>
          <p:cNvPr id="4" name="Slide Number Placeholder 3"/>
          <p:cNvSpPr>
            <a:spLocks noGrp="1"/>
          </p:cNvSpPr>
          <p:nvPr>
            <p:ph type="sldNum" sz="quarter" idx="10"/>
          </p:nvPr>
        </p:nvSpPr>
        <p:spPr/>
        <p:txBody>
          <a:bodyPr/>
          <a:lstStyle/>
          <a:p>
            <a:fld id="{470D14B3-B243-4869-89DB-49680B22A867}" type="slidenum">
              <a:rPr lang="en-US" smtClean="0"/>
              <a:t>5</a:t>
            </a:fld>
            <a:endParaRPr lang="en-US"/>
          </a:p>
        </p:txBody>
      </p:sp>
    </p:spTree>
    <p:extLst>
      <p:ext uri="{BB962C8B-B14F-4D97-AF65-F5344CB8AC3E}">
        <p14:creationId xmlns:p14="http://schemas.microsoft.com/office/powerpoint/2010/main" val="17630772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 how did we get to semi-autonomous</a:t>
            </a:r>
            <a:r>
              <a:rPr lang="en-US" baseline="0" dirty="0" smtClean="0"/>
              <a:t> and autonomous vehicles? You may not realize this, but it not exactly new! There has been a continuous succession of innovation and progress in this regard from the very start of the automobile.  If you think about it, the very first car ever made was in itself a huge step toward autonomy – from purely animal driven mobility (horses and a few other animals), that required direct and very focused human guidance, to a mechanical invention that replaces the horse.  Let’s review some of the most relevant progress since the late 19</a:t>
            </a:r>
            <a:r>
              <a:rPr lang="en-US" baseline="30000" dirty="0" smtClean="0"/>
              <a:t>th</a:t>
            </a:r>
            <a:r>
              <a:rPr lang="en-US" baseline="0" dirty="0" smtClean="0"/>
              <a:t> century</a:t>
            </a:r>
            <a:endParaRPr lang="en-US" dirty="0" smtClean="0"/>
          </a:p>
          <a:p>
            <a:endParaRPr lang="en-US" dirty="0"/>
          </a:p>
        </p:txBody>
      </p:sp>
      <p:sp>
        <p:nvSpPr>
          <p:cNvPr id="4" name="Slide Number Placeholder 3"/>
          <p:cNvSpPr>
            <a:spLocks noGrp="1"/>
          </p:cNvSpPr>
          <p:nvPr>
            <p:ph type="sldNum" sz="quarter" idx="10"/>
          </p:nvPr>
        </p:nvSpPr>
        <p:spPr/>
        <p:txBody>
          <a:bodyPr/>
          <a:lstStyle/>
          <a:p>
            <a:fld id="{470D14B3-B243-4869-89DB-49680B22A867}" type="slidenum">
              <a:rPr lang="en-US" smtClean="0"/>
              <a:t>7</a:t>
            </a:fld>
            <a:endParaRPr lang="en-US"/>
          </a:p>
        </p:txBody>
      </p:sp>
    </p:spTree>
    <p:extLst>
      <p:ext uri="{BB962C8B-B14F-4D97-AF65-F5344CB8AC3E}">
        <p14:creationId xmlns:p14="http://schemas.microsoft.com/office/powerpoint/2010/main" val="552069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An early prediction</a:t>
            </a:r>
            <a:r>
              <a:rPr lang="en-US" baseline="0" dirty="0" smtClean="0"/>
              <a:t> was made by an electric utility – as you can see, once you take out the anachronistic features, the image is not that different from one of today’s, 60 years later! One important thing to notice is that this ad also predicted the convergence of electric vehicles with autonomous cars (more on that later)</a:t>
            </a:r>
            <a:endParaRPr lang="en-US" dirty="0" smtClean="0"/>
          </a:p>
          <a:p>
            <a:endParaRPr lang="en-US" dirty="0"/>
          </a:p>
        </p:txBody>
      </p:sp>
      <p:sp>
        <p:nvSpPr>
          <p:cNvPr id="4" name="Slide Number Placeholder 3"/>
          <p:cNvSpPr>
            <a:spLocks noGrp="1"/>
          </p:cNvSpPr>
          <p:nvPr>
            <p:ph type="sldNum" sz="quarter" idx="10"/>
          </p:nvPr>
        </p:nvSpPr>
        <p:spPr/>
        <p:txBody>
          <a:bodyPr/>
          <a:lstStyle/>
          <a:p>
            <a:fld id="{470D14B3-B243-4869-89DB-49680B22A867}" type="slidenum">
              <a:rPr lang="en-US" smtClean="0"/>
              <a:t>8</a:t>
            </a:fld>
            <a:endParaRPr lang="en-US"/>
          </a:p>
        </p:txBody>
      </p:sp>
    </p:spTree>
    <p:extLst>
      <p:ext uri="{BB962C8B-B14F-4D97-AF65-F5344CB8AC3E}">
        <p14:creationId xmlns:p14="http://schemas.microsoft.com/office/powerpoint/2010/main" val="12830624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Continuing with our timeline….</a:t>
            </a:r>
          </a:p>
          <a:p>
            <a:endParaRPr lang="en-US" dirty="0"/>
          </a:p>
        </p:txBody>
      </p:sp>
      <p:sp>
        <p:nvSpPr>
          <p:cNvPr id="4" name="Slide Number Placeholder 3"/>
          <p:cNvSpPr>
            <a:spLocks noGrp="1"/>
          </p:cNvSpPr>
          <p:nvPr>
            <p:ph type="sldNum" sz="quarter" idx="10"/>
          </p:nvPr>
        </p:nvSpPr>
        <p:spPr/>
        <p:txBody>
          <a:bodyPr/>
          <a:lstStyle/>
          <a:p>
            <a:fld id="{470D14B3-B243-4869-89DB-49680B22A867}" type="slidenum">
              <a:rPr lang="en-US" smtClean="0"/>
              <a:t>9</a:t>
            </a:fld>
            <a:endParaRPr lang="en-US"/>
          </a:p>
        </p:txBody>
      </p:sp>
    </p:spTree>
    <p:extLst>
      <p:ext uri="{BB962C8B-B14F-4D97-AF65-F5344CB8AC3E}">
        <p14:creationId xmlns:p14="http://schemas.microsoft.com/office/powerpoint/2010/main" val="16768918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 let’s take a closer look</a:t>
            </a:r>
            <a:r>
              <a:rPr lang="en-US" baseline="0" dirty="0" smtClean="0"/>
              <a:t> at what has been developed and is available today. </a:t>
            </a:r>
            <a:endParaRPr lang="en-US" dirty="0" smtClean="0"/>
          </a:p>
          <a:p>
            <a:endParaRPr lang="en-US" dirty="0"/>
          </a:p>
        </p:txBody>
      </p:sp>
      <p:sp>
        <p:nvSpPr>
          <p:cNvPr id="4" name="Slide Number Placeholder 3"/>
          <p:cNvSpPr>
            <a:spLocks noGrp="1"/>
          </p:cNvSpPr>
          <p:nvPr>
            <p:ph type="sldNum" sz="quarter" idx="10"/>
          </p:nvPr>
        </p:nvSpPr>
        <p:spPr/>
        <p:txBody>
          <a:bodyPr/>
          <a:lstStyle/>
          <a:p>
            <a:fld id="{470D14B3-B243-4869-89DB-49680B22A867}" type="slidenum">
              <a:rPr lang="en-US" smtClean="0"/>
              <a:t>12</a:t>
            </a:fld>
            <a:endParaRPr lang="en-US"/>
          </a:p>
        </p:txBody>
      </p:sp>
    </p:spTree>
    <p:extLst>
      <p:ext uri="{BB962C8B-B14F-4D97-AF65-F5344CB8AC3E}">
        <p14:creationId xmlns:p14="http://schemas.microsoft.com/office/powerpoint/2010/main" val="1467349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In sum, many great</a:t>
            </a:r>
            <a:r>
              <a:rPr lang="en-US" baseline="0" dirty="0" smtClean="0"/>
              <a:t> potential benefits – and none more important or consequential than the ultimate realization of VISION ZERO – the end of unnecessary deaths, from today’s approximately 1.2 million per year, to ZERO.</a:t>
            </a:r>
            <a:endParaRPr lang="en-US" dirty="0" smtClean="0"/>
          </a:p>
          <a:p>
            <a:endParaRPr lang="en-US" dirty="0"/>
          </a:p>
        </p:txBody>
      </p:sp>
      <p:sp>
        <p:nvSpPr>
          <p:cNvPr id="4" name="Slide Number Placeholder 3"/>
          <p:cNvSpPr>
            <a:spLocks noGrp="1"/>
          </p:cNvSpPr>
          <p:nvPr>
            <p:ph type="sldNum" sz="quarter" idx="10"/>
          </p:nvPr>
        </p:nvSpPr>
        <p:spPr/>
        <p:txBody>
          <a:bodyPr/>
          <a:lstStyle/>
          <a:p>
            <a:fld id="{470D14B3-B243-4869-89DB-49680B22A867}" type="slidenum">
              <a:rPr lang="en-US" smtClean="0"/>
              <a:t>25</a:t>
            </a:fld>
            <a:endParaRPr lang="en-US"/>
          </a:p>
        </p:txBody>
      </p:sp>
    </p:spTree>
    <p:extLst>
      <p:ext uri="{BB962C8B-B14F-4D97-AF65-F5344CB8AC3E}">
        <p14:creationId xmlns:p14="http://schemas.microsoft.com/office/powerpoint/2010/main" val="33551481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For</a:t>
            </a:r>
            <a:r>
              <a:rPr lang="en-US" baseline="0" dirty="0" smtClean="0"/>
              <a:t> example, let’s compare how a human would fare against a machine in terms of the distance required to stop (the “dilemma zone”)</a:t>
            </a:r>
            <a:endParaRPr lang="en-US" dirty="0" smtClean="0"/>
          </a:p>
          <a:p>
            <a:endParaRPr lang="en-US" dirty="0"/>
          </a:p>
        </p:txBody>
      </p:sp>
      <p:sp>
        <p:nvSpPr>
          <p:cNvPr id="4" name="Slide Number Placeholder 3"/>
          <p:cNvSpPr>
            <a:spLocks noGrp="1"/>
          </p:cNvSpPr>
          <p:nvPr>
            <p:ph type="sldNum" sz="quarter" idx="10"/>
          </p:nvPr>
        </p:nvSpPr>
        <p:spPr/>
        <p:txBody>
          <a:bodyPr/>
          <a:lstStyle/>
          <a:p>
            <a:fld id="{470D14B3-B243-4869-89DB-49680B22A867}" type="slidenum">
              <a:rPr lang="en-US" smtClean="0"/>
              <a:t>26</a:t>
            </a:fld>
            <a:endParaRPr lang="en-US"/>
          </a:p>
        </p:txBody>
      </p:sp>
    </p:spTree>
    <p:extLst>
      <p:ext uri="{BB962C8B-B14F-4D97-AF65-F5344CB8AC3E}">
        <p14:creationId xmlns:p14="http://schemas.microsoft.com/office/powerpoint/2010/main" val="42411421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Cover Layout 1">
    <p:spTree>
      <p:nvGrpSpPr>
        <p:cNvPr id="1" name=""/>
        <p:cNvGrpSpPr/>
        <p:nvPr/>
      </p:nvGrpSpPr>
      <p:grpSpPr>
        <a:xfrm>
          <a:off x="0" y="0"/>
          <a:ext cx="0" cy="0"/>
          <a:chOff x="0" y="0"/>
          <a:chExt cx="0" cy="0"/>
        </a:xfrm>
      </p:grpSpPr>
      <p:pic>
        <p:nvPicPr>
          <p:cNvPr id="4" name="Picture 3" descr="EDI_4by3-10.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11524" cy="6870700"/>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19121" y="2590800"/>
            <a:ext cx="4363102" cy="2004383"/>
          </a:xfrm>
          <a:prstGeom prst="rect">
            <a:avLst/>
          </a:prstGeom>
        </p:spPr>
      </p:pic>
      <p:pic>
        <p:nvPicPr>
          <p:cNvPr id="6" name="Picture 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20282" y="6255325"/>
            <a:ext cx="1041768" cy="711105"/>
          </a:xfrm>
          <a:prstGeom prst="rect">
            <a:avLst/>
          </a:prstGeom>
        </p:spPr>
      </p:pic>
      <p:sp>
        <p:nvSpPr>
          <p:cNvPr id="7" name="TextBox 6"/>
          <p:cNvSpPr txBox="1"/>
          <p:nvPr userDrawn="1"/>
        </p:nvSpPr>
        <p:spPr>
          <a:xfrm>
            <a:off x="1041430" y="6426211"/>
            <a:ext cx="6820532" cy="369332"/>
          </a:xfrm>
          <a:prstGeom prst="rect">
            <a:avLst/>
          </a:prstGeom>
          <a:noFill/>
        </p:spPr>
        <p:txBody>
          <a:bodyPr wrap="square" rtlCol="0">
            <a:spAutoFit/>
          </a:bodyPr>
          <a:lstStyle/>
          <a:p>
            <a:r>
              <a:rPr lang="en-US" dirty="0" smtClean="0">
                <a:solidFill>
                  <a:schemeClr val="bg1"/>
                </a:solidFill>
              </a:rPr>
              <a:t>15</a:t>
            </a:r>
            <a:r>
              <a:rPr lang="en-US" baseline="30000" dirty="0" smtClean="0">
                <a:solidFill>
                  <a:schemeClr val="bg1"/>
                </a:solidFill>
              </a:rPr>
              <a:t>th</a:t>
            </a:r>
            <a:r>
              <a:rPr lang="en-US" dirty="0" smtClean="0">
                <a:solidFill>
                  <a:schemeClr val="bg1"/>
                </a:solidFill>
              </a:rPr>
              <a:t> Arizona Pavements</a:t>
            </a:r>
            <a:r>
              <a:rPr lang="en-US" baseline="0" dirty="0" smtClean="0">
                <a:solidFill>
                  <a:schemeClr val="bg1"/>
                </a:solidFill>
              </a:rPr>
              <a:t> / Materials Conference</a:t>
            </a:r>
            <a:endParaRPr lang="en-US" dirty="0">
              <a:solidFill>
                <a:schemeClr val="bg1"/>
              </a:solidFill>
            </a:endParaRPr>
          </a:p>
        </p:txBody>
      </p:sp>
    </p:spTree>
    <p:extLst>
      <p:ext uri="{BB962C8B-B14F-4D97-AF65-F5344CB8AC3E}">
        <p14:creationId xmlns:p14="http://schemas.microsoft.com/office/powerpoint/2010/main" val="3847260544"/>
      </p:ext>
    </p:extLst>
  </p:cSld>
  <p:clrMapOvr>
    <a:masterClrMapping/>
  </p:clrMapOvr>
  <p:hf hdr="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Headline Layout 1">
    <p:spTree>
      <p:nvGrpSpPr>
        <p:cNvPr id="1" name=""/>
        <p:cNvGrpSpPr/>
        <p:nvPr/>
      </p:nvGrpSpPr>
      <p:grpSpPr>
        <a:xfrm>
          <a:off x="0" y="0"/>
          <a:ext cx="0" cy="0"/>
          <a:chOff x="0" y="0"/>
          <a:chExt cx="0" cy="0"/>
        </a:xfrm>
      </p:grpSpPr>
      <p:pic>
        <p:nvPicPr>
          <p:cNvPr id="3" name="Picture 2" descr="EDI_4by3-0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019" y="-62067"/>
            <a:ext cx="12389552" cy="6970867"/>
          </a:xfrm>
          <a:prstGeom prst="rect">
            <a:avLst/>
          </a:prstGeom>
        </p:spPr>
      </p:pic>
      <p:sp>
        <p:nvSpPr>
          <p:cNvPr id="8" name="Title 1"/>
          <p:cNvSpPr>
            <a:spLocks noGrp="1"/>
          </p:cNvSpPr>
          <p:nvPr>
            <p:ph type="ctrTitle"/>
          </p:nvPr>
        </p:nvSpPr>
        <p:spPr>
          <a:xfrm>
            <a:off x="922867" y="2926386"/>
            <a:ext cx="10363200" cy="912769"/>
          </a:xfrm>
        </p:spPr>
        <p:txBody>
          <a:bodyPr/>
          <a:lstStyle>
            <a:lvl1pPr algn="ctr">
              <a:defRPr>
                <a:solidFill>
                  <a:schemeClr val="bg1"/>
                </a:solidFill>
              </a:defRPr>
            </a:lvl1pPr>
          </a:lstStyle>
          <a:p>
            <a:r>
              <a:rPr lang="en-US"/>
              <a:t>Click to edit Master title style</a:t>
            </a:r>
            <a:endParaRPr lang="en-US" dirty="0"/>
          </a:p>
        </p:txBody>
      </p:sp>
      <p:sp>
        <p:nvSpPr>
          <p:cNvPr id="5" name="TextBox 4"/>
          <p:cNvSpPr txBox="1"/>
          <p:nvPr userDrawn="1"/>
        </p:nvSpPr>
        <p:spPr>
          <a:xfrm>
            <a:off x="1717705" y="6374131"/>
            <a:ext cx="6820532" cy="369332"/>
          </a:xfrm>
          <a:prstGeom prst="rect">
            <a:avLst/>
          </a:prstGeom>
          <a:noFill/>
        </p:spPr>
        <p:txBody>
          <a:bodyPr wrap="square" rtlCol="0">
            <a:spAutoFit/>
          </a:bodyPr>
          <a:lstStyle/>
          <a:p>
            <a:r>
              <a:rPr lang="en-US" dirty="0" smtClean="0">
                <a:solidFill>
                  <a:schemeClr val="bg1"/>
                </a:solidFill>
              </a:rPr>
              <a:t>15</a:t>
            </a:r>
            <a:r>
              <a:rPr lang="en-US" baseline="30000" dirty="0" smtClean="0">
                <a:solidFill>
                  <a:schemeClr val="bg1"/>
                </a:solidFill>
              </a:rPr>
              <a:t>th</a:t>
            </a:r>
            <a:r>
              <a:rPr lang="en-US" dirty="0" smtClean="0">
                <a:solidFill>
                  <a:schemeClr val="bg1"/>
                </a:solidFill>
              </a:rPr>
              <a:t> Arizona Pavements</a:t>
            </a:r>
            <a:r>
              <a:rPr lang="en-US" baseline="0" dirty="0" smtClean="0">
                <a:solidFill>
                  <a:schemeClr val="bg1"/>
                </a:solidFill>
              </a:rPr>
              <a:t> / Materials Conference</a:t>
            </a:r>
            <a:endParaRPr lang="en-US" dirty="0">
              <a:solidFill>
                <a:schemeClr val="bg1"/>
              </a:solidFill>
            </a:endParaRPr>
          </a:p>
        </p:txBody>
      </p:sp>
      <p:pic>
        <p:nvPicPr>
          <p:cNvPr id="6" name="Picture 5"/>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2657" y="5967356"/>
            <a:ext cx="1645048" cy="1122900"/>
          </a:xfrm>
          <a:prstGeom prst="rect">
            <a:avLst/>
          </a:prstGeom>
        </p:spPr>
      </p:pic>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183285" y="5967356"/>
            <a:ext cx="1990448" cy="914400"/>
          </a:xfrm>
          <a:prstGeom prst="rect">
            <a:avLst/>
          </a:prstGeom>
        </p:spPr>
      </p:pic>
    </p:spTree>
    <p:extLst>
      <p:ext uri="{BB962C8B-B14F-4D97-AF65-F5344CB8AC3E}">
        <p14:creationId xmlns:p14="http://schemas.microsoft.com/office/powerpoint/2010/main" val="1097331196"/>
      </p:ext>
    </p:extLst>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Interior Layout 2">
    <p:spTree>
      <p:nvGrpSpPr>
        <p:cNvPr id="1" name=""/>
        <p:cNvGrpSpPr/>
        <p:nvPr/>
      </p:nvGrpSpPr>
      <p:grpSpPr>
        <a:xfrm>
          <a:off x="0" y="0"/>
          <a:ext cx="0" cy="0"/>
          <a:chOff x="0" y="0"/>
          <a:chExt cx="0" cy="0"/>
        </a:xfrm>
      </p:grpSpPr>
      <p:pic>
        <p:nvPicPr>
          <p:cNvPr id="14" name="Picture 13" descr="EDI_5600_PowerpointTemplate_Pieces-1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53559" y="539754"/>
            <a:ext cx="2548895" cy="1269620"/>
          </a:xfrm>
          <a:prstGeom prst="rect">
            <a:avLst/>
          </a:prstGeom>
        </p:spPr>
      </p:pic>
      <p:pic>
        <p:nvPicPr>
          <p:cNvPr id="4" name="Picture 3" descr="EDI_4by3-07.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 y="6341262"/>
            <a:ext cx="10241279" cy="524357"/>
          </a:xfrm>
          <a:prstGeom prst="rect">
            <a:avLst/>
          </a:prstGeom>
        </p:spPr>
      </p:pic>
      <p:sp>
        <p:nvSpPr>
          <p:cNvPr id="2" name="Title 1"/>
          <p:cNvSpPr>
            <a:spLocks noGrp="1"/>
          </p:cNvSpPr>
          <p:nvPr>
            <p:ph type="ctrTitle"/>
          </p:nvPr>
        </p:nvSpPr>
        <p:spPr>
          <a:xfrm>
            <a:off x="191912" y="246981"/>
            <a:ext cx="10363200" cy="912769"/>
          </a:xfrm>
        </p:spPr>
        <p:txBody>
          <a:bodyPr/>
          <a:lstStyle>
            <a:lvl1pPr algn="l">
              <a:defRPr/>
            </a:lvl1pPr>
          </a:lstStyle>
          <a:p>
            <a:r>
              <a:rPr lang="en-US"/>
              <a:t>Click to edit Master title style</a:t>
            </a:r>
            <a:endParaRPr lang="en-US" dirty="0"/>
          </a:p>
        </p:txBody>
      </p:sp>
      <p:sp>
        <p:nvSpPr>
          <p:cNvPr id="3" name="Subtitle 2"/>
          <p:cNvSpPr>
            <a:spLocks noGrp="1"/>
          </p:cNvSpPr>
          <p:nvPr>
            <p:ph type="subTitle" idx="1"/>
          </p:nvPr>
        </p:nvSpPr>
        <p:spPr>
          <a:xfrm>
            <a:off x="191915" y="1192719"/>
            <a:ext cx="9392356" cy="722484"/>
          </a:xfrm>
        </p:spPr>
        <p:txBody>
          <a:bodyPr>
            <a:normAutofit/>
          </a:bodyPr>
          <a:lstStyle>
            <a:lvl1pPr marL="0" indent="0" algn="l">
              <a:buNone/>
              <a:defRPr sz="2000" b="0" i="0" kern="1200" cap="all" spc="169" baseline="0">
                <a:solidFill>
                  <a:schemeClr val="tx1"/>
                </a:solidFill>
                <a:latin typeface="Arial"/>
                <a:cs typeface="Aria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13" name="Content Placeholder 3"/>
          <p:cNvSpPr>
            <a:spLocks noGrp="1"/>
          </p:cNvSpPr>
          <p:nvPr>
            <p:ph sz="half" idx="2" hasCustomPrompt="1"/>
          </p:nvPr>
        </p:nvSpPr>
        <p:spPr>
          <a:xfrm>
            <a:off x="191912" y="2220001"/>
            <a:ext cx="5386917" cy="3288976"/>
          </a:xfrm>
        </p:spPr>
        <p:txBody>
          <a:bodyPr>
            <a:normAutofit/>
          </a:bodyPr>
          <a:lstStyle>
            <a:lvl1pPr marL="0" indent="0">
              <a:spcBef>
                <a:spcPts val="1600"/>
              </a:spcBef>
              <a:buNone/>
              <a:defRPr sz="1200">
                <a:latin typeface="Arial"/>
                <a:cs typeface="Aria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enter body copy</a:t>
            </a:r>
          </a:p>
        </p:txBody>
      </p:sp>
      <p:cxnSp>
        <p:nvCxnSpPr>
          <p:cNvPr id="12" name="Straight Connector 11"/>
          <p:cNvCxnSpPr/>
          <p:nvPr/>
        </p:nvCxnSpPr>
        <p:spPr>
          <a:xfrm flipH="1">
            <a:off x="4" y="1159747"/>
            <a:ext cx="12203289" cy="0"/>
          </a:xfrm>
          <a:prstGeom prst="line">
            <a:avLst/>
          </a:prstGeom>
          <a:ln w="38100" cmpd="sng">
            <a:solidFill>
              <a:srgbClr val="3294E5"/>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185440" y="6065519"/>
            <a:ext cx="1990448" cy="914400"/>
          </a:xfrm>
          <a:prstGeom prst="rect">
            <a:avLst/>
          </a:prstGeom>
        </p:spPr>
      </p:pic>
      <p:sp>
        <p:nvSpPr>
          <p:cNvPr id="5" name="TextBox 4"/>
          <p:cNvSpPr txBox="1"/>
          <p:nvPr userDrawn="1"/>
        </p:nvSpPr>
        <p:spPr>
          <a:xfrm>
            <a:off x="1346230" y="6437037"/>
            <a:ext cx="6820532" cy="369332"/>
          </a:xfrm>
          <a:prstGeom prst="rect">
            <a:avLst/>
          </a:prstGeom>
          <a:noFill/>
        </p:spPr>
        <p:txBody>
          <a:bodyPr wrap="square" rtlCol="0">
            <a:spAutoFit/>
          </a:bodyPr>
          <a:lstStyle/>
          <a:p>
            <a:r>
              <a:rPr lang="en-US" dirty="0" smtClean="0">
                <a:solidFill>
                  <a:schemeClr val="bg1"/>
                </a:solidFill>
              </a:rPr>
              <a:t>15</a:t>
            </a:r>
            <a:r>
              <a:rPr lang="en-US" baseline="30000" dirty="0" smtClean="0">
                <a:solidFill>
                  <a:schemeClr val="bg1"/>
                </a:solidFill>
              </a:rPr>
              <a:t>th</a:t>
            </a:r>
            <a:r>
              <a:rPr lang="en-US" dirty="0" smtClean="0">
                <a:solidFill>
                  <a:schemeClr val="bg1"/>
                </a:solidFill>
              </a:rPr>
              <a:t> Arizona Pavements</a:t>
            </a:r>
            <a:r>
              <a:rPr lang="en-US" baseline="0" dirty="0" smtClean="0">
                <a:solidFill>
                  <a:schemeClr val="bg1"/>
                </a:solidFill>
              </a:rPr>
              <a:t> / Materials Conference</a:t>
            </a:r>
            <a:endParaRPr lang="en-US" dirty="0">
              <a:solidFill>
                <a:schemeClr val="bg1"/>
              </a:solidFill>
            </a:endParaRPr>
          </a:p>
        </p:txBody>
      </p:sp>
      <p:pic>
        <p:nvPicPr>
          <p:cNvPr id="7" name="Picture 6"/>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72657" y="6153150"/>
            <a:ext cx="1372860" cy="937106"/>
          </a:xfrm>
          <a:prstGeom prst="rect">
            <a:avLst/>
          </a:prstGeom>
        </p:spPr>
      </p:pic>
    </p:spTree>
    <p:extLst>
      <p:ext uri="{BB962C8B-B14F-4D97-AF65-F5344CB8AC3E}">
        <p14:creationId xmlns:p14="http://schemas.microsoft.com/office/powerpoint/2010/main" val="1623473757"/>
      </p:ext>
    </p:extLst>
  </p:cSld>
  <p:clrMapOvr>
    <a:masterClrMapping/>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Interior Layout 3">
    <p:spTree>
      <p:nvGrpSpPr>
        <p:cNvPr id="1" name=""/>
        <p:cNvGrpSpPr/>
        <p:nvPr/>
      </p:nvGrpSpPr>
      <p:grpSpPr>
        <a:xfrm>
          <a:off x="0" y="0"/>
          <a:ext cx="0" cy="0"/>
          <a:chOff x="0" y="0"/>
          <a:chExt cx="0" cy="0"/>
        </a:xfrm>
      </p:grpSpPr>
      <p:pic>
        <p:nvPicPr>
          <p:cNvPr id="4" name="Picture 3" descr="EDI_4by3-0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1715"/>
            <a:ext cx="12191999" cy="6859715"/>
          </a:xfrm>
          <a:prstGeom prst="rect">
            <a:avLst/>
          </a:prstGeom>
        </p:spPr>
      </p:pic>
      <p:pic>
        <p:nvPicPr>
          <p:cNvPr id="5" name="Picture 4" descr="EDI_5600_PowerpointTemplate_Pieces-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3559" y="539754"/>
            <a:ext cx="2548895" cy="1269620"/>
          </a:xfrm>
          <a:prstGeom prst="rect">
            <a:avLst/>
          </a:prstGeom>
        </p:spPr>
      </p:pic>
      <p:sp>
        <p:nvSpPr>
          <p:cNvPr id="2" name="Title 1"/>
          <p:cNvSpPr>
            <a:spLocks noGrp="1"/>
          </p:cNvSpPr>
          <p:nvPr>
            <p:ph type="ctrTitle"/>
          </p:nvPr>
        </p:nvSpPr>
        <p:spPr>
          <a:xfrm>
            <a:off x="191912" y="246981"/>
            <a:ext cx="10363200" cy="912769"/>
          </a:xfrm>
        </p:spPr>
        <p:txBody>
          <a:bodyPr/>
          <a:lstStyle>
            <a:lvl1pPr algn="l">
              <a:defRPr/>
            </a:lvl1pPr>
          </a:lstStyle>
          <a:p>
            <a:r>
              <a:rPr lang="en-US"/>
              <a:t>Click to edit Master title style</a:t>
            </a:r>
            <a:endParaRPr lang="en-US" dirty="0"/>
          </a:p>
        </p:txBody>
      </p:sp>
      <p:sp>
        <p:nvSpPr>
          <p:cNvPr id="3" name="Subtitle 2"/>
          <p:cNvSpPr>
            <a:spLocks noGrp="1"/>
          </p:cNvSpPr>
          <p:nvPr>
            <p:ph type="subTitle" idx="1"/>
          </p:nvPr>
        </p:nvSpPr>
        <p:spPr>
          <a:xfrm>
            <a:off x="191915" y="1192719"/>
            <a:ext cx="9392356" cy="722484"/>
          </a:xfrm>
        </p:spPr>
        <p:txBody>
          <a:bodyPr>
            <a:normAutofit/>
          </a:bodyPr>
          <a:lstStyle>
            <a:lvl1pPr marL="0" indent="0" algn="l">
              <a:buNone/>
              <a:defRPr sz="2000" b="0" i="0" kern="1200" cap="all" spc="169" baseline="0">
                <a:solidFill>
                  <a:schemeClr val="tx1"/>
                </a:solidFill>
                <a:latin typeface="Arial"/>
                <a:cs typeface="Aria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13" name="Content Placeholder 3"/>
          <p:cNvSpPr>
            <a:spLocks noGrp="1"/>
          </p:cNvSpPr>
          <p:nvPr>
            <p:ph sz="half" idx="2" hasCustomPrompt="1"/>
          </p:nvPr>
        </p:nvSpPr>
        <p:spPr>
          <a:xfrm>
            <a:off x="191912" y="2220001"/>
            <a:ext cx="5386917" cy="3288976"/>
          </a:xfrm>
        </p:spPr>
        <p:txBody>
          <a:bodyPr>
            <a:normAutofit/>
          </a:bodyPr>
          <a:lstStyle>
            <a:lvl1pPr marL="0" indent="0">
              <a:buNone/>
              <a:defRPr sz="1200">
                <a:latin typeface="Arial"/>
                <a:cs typeface="Aria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enter body copy</a:t>
            </a:r>
          </a:p>
        </p:txBody>
      </p:sp>
      <p:cxnSp>
        <p:nvCxnSpPr>
          <p:cNvPr id="9" name="Straight Connector 8"/>
          <p:cNvCxnSpPr/>
          <p:nvPr/>
        </p:nvCxnSpPr>
        <p:spPr>
          <a:xfrm flipH="1">
            <a:off x="4" y="1159747"/>
            <a:ext cx="12203289" cy="0"/>
          </a:xfrm>
          <a:prstGeom prst="line">
            <a:avLst/>
          </a:prstGeom>
          <a:ln w="38100" cmpd="sng">
            <a:solidFill>
              <a:srgbClr val="3294E5"/>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185440" y="6065519"/>
            <a:ext cx="1990448" cy="914400"/>
          </a:xfrm>
          <a:prstGeom prst="rect">
            <a:avLst/>
          </a:prstGeom>
        </p:spPr>
      </p:pic>
      <p:sp>
        <p:nvSpPr>
          <p:cNvPr id="12" name="Slide Number Placeholder 5"/>
          <p:cNvSpPr>
            <a:spLocks noGrp="1"/>
          </p:cNvSpPr>
          <p:nvPr>
            <p:ph type="sldNum" sz="quarter" idx="4"/>
          </p:nvPr>
        </p:nvSpPr>
        <p:spPr>
          <a:xfrm>
            <a:off x="191912" y="6462712"/>
            <a:ext cx="2844800" cy="365125"/>
          </a:xfrm>
          <a:prstGeom prst="rect">
            <a:avLst/>
          </a:prstGeom>
        </p:spPr>
        <p:txBody>
          <a:bodyPr vert="horz" lIns="91440" tIns="45720" rIns="91440" bIns="45720" rtlCol="0" anchor="ctr"/>
          <a:lstStyle>
            <a:lvl1pPr algn="r">
              <a:defRPr sz="1000">
                <a:solidFill>
                  <a:schemeClr val="bg1"/>
                </a:solidFill>
                <a:latin typeface="Helvetica Neue"/>
              </a:defRPr>
            </a:lvl1pPr>
          </a:lstStyle>
          <a:p>
            <a:fld id="{20C020DA-3633-47C7-8C31-654ABFA2B0DD}" type="slidenum">
              <a:rPr lang="en-US" smtClean="0"/>
              <a:t>‹#›</a:t>
            </a:fld>
            <a:endParaRPr lang="en-US"/>
          </a:p>
        </p:txBody>
      </p:sp>
    </p:spTree>
    <p:extLst>
      <p:ext uri="{BB962C8B-B14F-4D97-AF65-F5344CB8AC3E}">
        <p14:creationId xmlns:p14="http://schemas.microsoft.com/office/powerpoint/2010/main" val="180525489"/>
      </p:ext>
    </p:extLst>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4E5233D3-4A20-47DC-AB00-642EC15BEE91}" type="datetime1">
              <a:rPr lang="en-US" smtClean="0"/>
              <a:t>11/13/2018</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0C020DA-3633-47C7-8C31-654ABFA2B0DD}" type="slidenum">
              <a:rPr lang="en-US" smtClean="0"/>
              <a:t>‹#›</a:t>
            </a:fld>
            <a:endParaRPr lang="en-US"/>
          </a:p>
        </p:txBody>
      </p:sp>
    </p:spTree>
    <p:extLst>
      <p:ext uri="{BB962C8B-B14F-4D97-AF65-F5344CB8AC3E}">
        <p14:creationId xmlns:p14="http://schemas.microsoft.com/office/powerpoint/2010/main" val="139857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Headline Layout 3">
    <p:spTree>
      <p:nvGrpSpPr>
        <p:cNvPr id="1" name=""/>
        <p:cNvGrpSpPr/>
        <p:nvPr/>
      </p:nvGrpSpPr>
      <p:grpSpPr>
        <a:xfrm>
          <a:off x="0" y="0"/>
          <a:ext cx="0" cy="0"/>
          <a:chOff x="0" y="0"/>
          <a:chExt cx="0" cy="0"/>
        </a:xfrm>
      </p:grpSpPr>
      <p:sp>
        <p:nvSpPr>
          <p:cNvPr id="8" name="Title 1"/>
          <p:cNvSpPr>
            <a:spLocks noGrp="1"/>
          </p:cNvSpPr>
          <p:nvPr>
            <p:ph type="ctrTitle"/>
          </p:nvPr>
        </p:nvSpPr>
        <p:spPr>
          <a:xfrm>
            <a:off x="922867" y="2926388"/>
            <a:ext cx="10363200" cy="912769"/>
          </a:xfrm>
        </p:spPr>
        <p:txBody>
          <a:bodyPr/>
          <a:lstStyle>
            <a:lvl1pPr algn="ctr">
              <a:defRPr>
                <a:solidFill>
                  <a:schemeClr val="tx1"/>
                </a:solidFill>
              </a:defRPr>
            </a:lvl1pPr>
          </a:lstStyle>
          <a:p>
            <a:r>
              <a:rPr lang="en-US" smtClean="0"/>
              <a:t>Click to edit Master title style</a:t>
            </a:r>
            <a:endParaRPr lang="en-US" dirty="0"/>
          </a:p>
        </p:txBody>
      </p:sp>
      <p:sp>
        <p:nvSpPr>
          <p:cNvPr id="12" name="Title 1"/>
          <p:cNvSpPr txBox="1">
            <a:spLocks/>
          </p:cNvSpPr>
          <p:nvPr userDrawn="1"/>
        </p:nvSpPr>
        <p:spPr>
          <a:xfrm>
            <a:off x="11843" y="5949462"/>
            <a:ext cx="12173963" cy="861981"/>
          </a:xfrm>
          <a:prstGeom prst="rect">
            <a:avLst/>
          </a:prstGeom>
        </p:spPr>
        <p:txBody>
          <a:bodyPr vert="horz" lIns="91416" tIns="45708" rIns="91416" bIns="45708"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1300" dirty="0">
              <a:solidFill>
                <a:schemeClr val="bg1"/>
              </a:solidFill>
              <a:latin typeface="Arial"/>
              <a:cs typeface="Arial"/>
            </a:endParaRPr>
          </a:p>
        </p:txBody>
      </p:sp>
    </p:spTree>
    <p:extLst>
      <p:ext uri="{BB962C8B-B14F-4D97-AF65-F5344CB8AC3E}">
        <p14:creationId xmlns:p14="http://schemas.microsoft.com/office/powerpoint/2010/main" val="31057222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1066800" y="6356352"/>
            <a:ext cx="2743200" cy="365125"/>
          </a:xfrm>
        </p:spPr>
        <p:txBody>
          <a:bodyPr/>
          <a:lstStyle/>
          <a:p>
            <a:fld id="{AF6B3AC3-F94E-5640-A582-51AC538AE2E1}" type="datetimeFigureOut">
              <a:rPr lang="en-US" smtClean="0"/>
              <a:t>11/13/2018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2202B2-05E4-A849-B8FD-D7357FB4E718}" type="slidenum">
              <a:rPr lang="en-US" smtClean="0"/>
              <a:t>‹#›</a:t>
            </a:fld>
            <a:endParaRPr lang="en-US" dirty="0"/>
          </a:p>
        </p:txBody>
      </p:sp>
    </p:spTree>
    <p:extLst>
      <p:ext uri="{BB962C8B-B14F-4D97-AF65-F5344CB8AC3E}">
        <p14:creationId xmlns:p14="http://schemas.microsoft.com/office/powerpoint/2010/main" val="4049739180"/>
      </p:ext>
    </p:extLst>
  </p:cSld>
  <p:clrMapOvr>
    <a:masterClrMapping/>
  </p:clrMapOvr>
  <p:transition spd="slow">
    <p:wipe dir="r"/>
  </p:transition>
  <p:timing>
    <p:tnLst>
      <p:par>
        <p:cTn id="1" dur="indefinite" restart="never" nodeType="tmRoot"/>
      </p:par>
    </p:tnLst>
  </p:timing>
  <p:hf sldNum="0" hdr="0" dt="0"/>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25779" y="6356352"/>
            <a:ext cx="2844800" cy="365125"/>
          </a:xfrm>
          <a:prstGeom prst="rect">
            <a:avLst/>
          </a:prstGeom>
        </p:spPr>
        <p:txBody>
          <a:bodyPr vert="horz" lIns="91440" tIns="45720" rIns="91440" bIns="45720" rtlCol="0" anchor="ctr"/>
          <a:lstStyle>
            <a:lvl1pPr algn="l">
              <a:defRPr sz="1000">
                <a:solidFill>
                  <a:srgbClr val="000000"/>
                </a:solidFill>
                <a:latin typeface="Arial"/>
                <a:cs typeface="Arial"/>
              </a:defRPr>
            </a:lvl1pPr>
          </a:lstStyle>
          <a:p>
            <a:fld id="{23668EE5-03FF-4BFA-80FD-46EEE15349F5}" type="datetime1">
              <a:rPr lang="en-US" smtClean="0"/>
              <a:t>11/13/2018</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000">
                <a:solidFill>
                  <a:srgbClr val="000000"/>
                </a:solidFill>
                <a:latin typeface="Arial"/>
                <a:cs typeface="Arial"/>
              </a:defRPr>
            </a:lvl1pPr>
          </a:lstStyle>
          <a:p>
            <a:r>
              <a:rPr lang="en-US"/>
              <a:t>Matt Zinn</a:t>
            </a:r>
            <a:endParaRPr lang="en-US" dirty="0"/>
          </a:p>
        </p:txBody>
      </p:sp>
      <p:sp>
        <p:nvSpPr>
          <p:cNvPr id="6" name="Slide Number Placeholder 5"/>
          <p:cNvSpPr>
            <a:spLocks noGrp="1"/>
          </p:cNvSpPr>
          <p:nvPr>
            <p:ph type="sldNum" sz="quarter" idx="4"/>
          </p:nvPr>
        </p:nvSpPr>
        <p:spPr>
          <a:xfrm>
            <a:off x="9144001" y="6356352"/>
            <a:ext cx="2844800" cy="365125"/>
          </a:xfrm>
          <a:prstGeom prst="rect">
            <a:avLst/>
          </a:prstGeom>
        </p:spPr>
        <p:txBody>
          <a:bodyPr vert="horz" lIns="91440" tIns="45720" rIns="91440" bIns="45720" rtlCol="0" anchor="ctr"/>
          <a:lstStyle>
            <a:lvl1pPr algn="r">
              <a:defRPr sz="1000">
                <a:solidFill>
                  <a:srgbClr val="000000"/>
                </a:solidFill>
                <a:latin typeface="Arial"/>
                <a:cs typeface="Arial"/>
              </a:defRPr>
            </a:lvl1pPr>
          </a:lstStyle>
          <a:p>
            <a:fld id="{20C020DA-3633-47C7-8C31-654ABFA2B0DD}" type="slidenum">
              <a:rPr lang="en-US" smtClean="0"/>
              <a:t>‹#›</a:t>
            </a:fld>
            <a:endParaRPr lang="en-US"/>
          </a:p>
        </p:txBody>
      </p:sp>
    </p:spTree>
    <p:extLst>
      <p:ext uri="{BB962C8B-B14F-4D97-AF65-F5344CB8AC3E}">
        <p14:creationId xmlns:p14="http://schemas.microsoft.com/office/powerpoint/2010/main" val="10592624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7" r:id="rId3"/>
    <p:sldLayoutId id="2147483668" r:id="rId4"/>
    <p:sldLayoutId id="2147483669" r:id="rId5"/>
    <p:sldLayoutId id="2147483670" r:id="rId6"/>
    <p:sldLayoutId id="2147483671" r:id="rId7"/>
  </p:sldLayoutIdLst>
  <p:hf hdr="0"/>
  <p:txStyles>
    <p:titleStyle>
      <a:lvl1pPr algn="ctr" defTabSz="457189" rtl="0" eaLnBrk="1" latinLnBrk="0" hangingPunct="1">
        <a:spcBef>
          <a:spcPct val="0"/>
        </a:spcBef>
        <a:buNone/>
        <a:defRPr sz="3000" b="0" i="0" kern="1200" cap="all">
          <a:solidFill>
            <a:schemeClr val="tx1"/>
          </a:solidFill>
          <a:latin typeface="Arial"/>
          <a:ea typeface="+mj-ea"/>
          <a:cs typeface="Arial"/>
        </a:defRPr>
      </a:lvl1pPr>
    </p:titleStyle>
    <p:bodyStyle>
      <a:lvl1pPr marL="342891" indent="-342891" algn="l" defTabSz="457189" rtl="0" eaLnBrk="1" latinLnBrk="0" hangingPunct="1">
        <a:spcBef>
          <a:spcPct val="20000"/>
        </a:spcBef>
        <a:buFont typeface="Arial"/>
        <a:buChar char="•"/>
        <a:defRPr sz="3200" kern="1200">
          <a:solidFill>
            <a:schemeClr val="tx1"/>
          </a:solidFill>
          <a:latin typeface="Arial"/>
          <a:ea typeface="+mn-ea"/>
          <a:cs typeface="Arial"/>
        </a:defRPr>
      </a:lvl1pPr>
      <a:lvl2pPr marL="742932" indent="-285744" algn="l" defTabSz="457189" rtl="0" eaLnBrk="1" latinLnBrk="0" hangingPunct="1">
        <a:spcBef>
          <a:spcPct val="20000"/>
        </a:spcBef>
        <a:buFont typeface="Arial"/>
        <a:buChar char="–"/>
        <a:defRPr sz="2800" kern="1200">
          <a:solidFill>
            <a:schemeClr val="tx1"/>
          </a:solidFill>
          <a:latin typeface="Arial"/>
          <a:ea typeface="+mn-ea"/>
          <a:cs typeface="Arial"/>
        </a:defRPr>
      </a:lvl2pPr>
      <a:lvl3pPr marL="1142971" indent="-228594" algn="l" defTabSz="457189" rtl="0" eaLnBrk="1" latinLnBrk="0" hangingPunct="1">
        <a:spcBef>
          <a:spcPct val="20000"/>
        </a:spcBef>
        <a:buFont typeface="Arial"/>
        <a:buChar char="•"/>
        <a:defRPr sz="2400" kern="1200">
          <a:solidFill>
            <a:schemeClr val="tx1"/>
          </a:solidFill>
          <a:latin typeface="Arial"/>
          <a:ea typeface="+mn-ea"/>
          <a:cs typeface="Arial"/>
        </a:defRPr>
      </a:lvl3pPr>
      <a:lvl4pPr marL="1600160" indent="-228594" algn="l" defTabSz="457189" rtl="0" eaLnBrk="1" latinLnBrk="0" hangingPunct="1">
        <a:spcBef>
          <a:spcPct val="20000"/>
        </a:spcBef>
        <a:buFont typeface="Arial"/>
        <a:buChar char="–"/>
        <a:defRPr sz="2000" kern="1200">
          <a:solidFill>
            <a:schemeClr val="tx1"/>
          </a:solidFill>
          <a:latin typeface="Arial"/>
          <a:ea typeface="+mn-ea"/>
          <a:cs typeface="Arial"/>
        </a:defRPr>
      </a:lvl4pPr>
      <a:lvl5pPr marL="2057349" indent="-228594" algn="l" defTabSz="457189" rtl="0" eaLnBrk="1" latinLnBrk="0" hangingPunct="1">
        <a:spcBef>
          <a:spcPct val="20000"/>
        </a:spcBef>
        <a:buFont typeface="Arial"/>
        <a:buChar char="»"/>
        <a:defRPr sz="2000" kern="1200">
          <a:solidFill>
            <a:schemeClr val="tx1"/>
          </a:solidFill>
          <a:latin typeface="Arial"/>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3.xml"/><Relationship Id="rId4" Type="http://schemas.openxmlformats.org/officeDocument/2006/relationships/image" Target="../media/image56.jpeg"/></Relationships>
</file>

<file path=ppt/slides/_rels/slide4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image" Target="../media/image68.png"/><Relationship Id="rId16" Type="http://schemas.openxmlformats.org/officeDocument/2006/relationships/diagramColors" Target="../diagrams/colors3.xml"/><Relationship Id="rId1" Type="http://schemas.openxmlformats.org/officeDocument/2006/relationships/slideLayout" Target="../slideLayouts/slideLayout6.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hyperlink" Target="mailto:wsowell@EDItraffic.com" TargetMode="External"/><Relationship Id="rId2" Type="http://schemas.openxmlformats.org/officeDocument/2006/relationships/image" Target="../media/image69.png"/><Relationship Id="rId1" Type="http://schemas.openxmlformats.org/officeDocument/2006/relationships/slideLayout" Target="../slideLayouts/slideLayout3.xml"/><Relationship Id="rId4" Type="http://schemas.openxmlformats.org/officeDocument/2006/relationships/hyperlink" Target="http://www.editraffic.com/"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www.techradar.com/us/news/car-tech/google-wants-some-form-of-self-driving-cars-on-roads-by-2018-1130660" TargetMode="External"/><Relationship Id="rId7" Type="http://schemas.openxmlformats.org/officeDocument/2006/relationships/hyperlink" Target="http://drivesteady.com/how-autonomous-vehicles-work" TargetMode="External"/><Relationship Id="rId2" Type="http://schemas.openxmlformats.org/officeDocument/2006/relationships/hyperlink" Target="http://en.wikipedia.org/wiki/Autonomous_car" TargetMode="External"/><Relationship Id="rId1" Type="http://schemas.openxmlformats.org/officeDocument/2006/relationships/slideLayout" Target="../slideLayouts/slideLayout3.xml"/><Relationship Id="rId6" Type="http://schemas.openxmlformats.org/officeDocument/2006/relationships/hyperlink" Target="http://auto.howstuffworks.com/under-the-hood/trends-innovations/driverless-car1.htm" TargetMode="External"/><Relationship Id="rId5" Type="http://schemas.openxmlformats.org/officeDocument/2006/relationships/hyperlink" Target="http://www.matronic.de/" TargetMode="External"/><Relationship Id="rId4" Type="http://schemas.openxmlformats.org/officeDocument/2006/relationships/hyperlink" Target="http://www.cvel.clemson.edu/auto/AuE835_Projects_2011/Vallabhaneni_project.html"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4"/>
          <p:cNvSpPr txBox="1">
            <a:spLocks/>
          </p:cNvSpPr>
          <p:nvPr/>
        </p:nvSpPr>
        <p:spPr>
          <a:xfrm>
            <a:off x="50321" y="1209635"/>
            <a:ext cx="12192000" cy="1655762"/>
          </a:xfrm>
          <a:prstGeom prst="rect">
            <a:avLst/>
          </a:prstGeom>
        </p:spPr>
        <p:txBody>
          <a:bodyPr>
            <a:normAutofit/>
          </a:bodyPr>
          <a:lstStyle>
            <a:lvl1pPr marL="342891" indent="-342891" algn="l" defTabSz="457189" rtl="0" eaLnBrk="1" latinLnBrk="0" hangingPunct="1">
              <a:spcBef>
                <a:spcPct val="20000"/>
              </a:spcBef>
              <a:buFont typeface="Arial"/>
              <a:buChar char="•"/>
              <a:defRPr sz="3200" kern="1200">
                <a:solidFill>
                  <a:schemeClr val="tx1"/>
                </a:solidFill>
                <a:latin typeface="Arial"/>
                <a:ea typeface="+mn-ea"/>
                <a:cs typeface="Arial"/>
              </a:defRPr>
            </a:lvl1pPr>
            <a:lvl2pPr marL="742932" indent="-285744" algn="l" defTabSz="457189" rtl="0" eaLnBrk="1" latinLnBrk="0" hangingPunct="1">
              <a:spcBef>
                <a:spcPct val="20000"/>
              </a:spcBef>
              <a:buFont typeface="Arial"/>
              <a:buChar char="–"/>
              <a:defRPr sz="2800" kern="1200">
                <a:solidFill>
                  <a:schemeClr val="tx1"/>
                </a:solidFill>
                <a:latin typeface="Arial"/>
                <a:ea typeface="+mn-ea"/>
                <a:cs typeface="Arial"/>
              </a:defRPr>
            </a:lvl2pPr>
            <a:lvl3pPr marL="1142971" indent="-228594" algn="l" defTabSz="457189" rtl="0" eaLnBrk="1" latinLnBrk="0" hangingPunct="1">
              <a:spcBef>
                <a:spcPct val="20000"/>
              </a:spcBef>
              <a:buFont typeface="Arial"/>
              <a:buChar char="•"/>
              <a:defRPr sz="2400" kern="1200">
                <a:solidFill>
                  <a:schemeClr val="tx1"/>
                </a:solidFill>
                <a:latin typeface="Arial"/>
                <a:ea typeface="+mn-ea"/>
                <a:cs typeface="Arial"/>
              </a:defRPr>
            </a:lvl3pPr>
            <a:lvl4pPr marL="1600160" indent="-228594" algn="l" defTabSz="457189" rtl="0" eaLnBrk="1" latinLnBrk="0" hangingPunct="1">
              <a:spcBef>
                <a:spcPct val="20000"/>
              </a:spcBef>
              <a:buFont typeface="Arial"/>
              <a:buChar char="–"/>
              <a:defRPr sz="2000" kern="1200">
                <a:solidFill>
                  <a:schemeClr val="tx1"/>
                </a:solidFill>
                <a:latin typeface="Arial"/>
                <a:ea typeface="+mn-ea"/>
                <a:cs typeface="Arial"/>
              </a:defRPr>
            </a:lvl4pPr>
            <a:lvl5pPr marL="2057349" indent="-228594" algn="l" defTabSz="457189" rtl="0" eaLnBrk="1" latinLnBrk="0" hangingPunct="1">
              <a:spcBef>
                <a:spcPct val="20000"/>
              </a:spcBef>
              <a:buFont typeface="Arial"/>
              <a:buChar char="»"/>
              <a:defRPr sz="2000" kern="1200">
                <a:solidFill>
                  <a:schemeClr val="tx1"/>
                </a:solidFill>
                <a:latin typeface="Arial"/>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400" b="1" kern="100" dirty="0" smtClean="0">
                <a:solidFill>
                  <a:schemeClr val="tx1">
                    <a:lumMod val="85000"/>
                    <a:lumOff val="15000"/>
                  </a:schemeClr>
                </a:solidFill>
              </a:rPr>
              <a:t>Dr. Bill Sowell, MBA, PhD</a:t>
            </a:r>
          </a:p>
          <a:p>
            <a:pPr marL="0" indent="0" algn="ctr">
              <a:buNone/>
            </a:pPr>
            <a:r>
              <a:rPr lang="en-US" sz="1600" kern="100" dirty="0" smtClean="0">
                <a:solidFill>
                  <a:schemeClr val="tx1">
                    <a:lumMod val="85000"/>
                    <a:lumOff val="15000"/>
                  </a:schemeClr>
                </a:solidFill>
              </a:rPr>
              <a:t>Vice President- Eberle Design, Inc. &amp; Reno A&amp;E (USA)</a:t>
            </a:r>
          </a:p>
          <a:p>
            <a:pPr marL="0" indent="0" algn="ctr">
              <a:buNone/>
            </a:pPr>
            <a:r>
              <a:rPr lang="en-US" sz="1600" kern="100" dirty="0" smtClean="0">
                <a:solidFill>
                  <a:schemeClr val="tx1">
                    <a:lumMod val="85000"/>
                    <a:lumOff val="15000"/>
                  </a:schemeClr>
                </a:solidFill>
              </a:rPr>
              <a:t>Vice Chairman- International Road Federation (IRF) Executive Committee &amp; Board of Directors</a:t>
            </a:r>
          </a:p>
          <a:p>
            <a:pPr marL="0" indent="0" algn="ctr">
              <a:buNone/>
            </a:pPr>
            <a:r>
              <a:rPr lang="en-US" sz="1600" kern="100" dirty="0" smtClean="0">
                <a:solidFill>
                  <a:schemeClr val="tx1">
                    <a:lumMod val="85000"/>
                    <a:lumOff val="15000"/>
                  </a:schemeClr>
                </a:solidFill>
              </a:rPr>
              <a:t>Chairman- IRF Intelligent Transportation Systems (ITS) &amp; Systems Engineering Committee</a:t>
            </a:r>
          </a:p>
          <a:p>
            <a:pPr marL="0" indent="0" algn="ctr">
              <a:buNone/>
            </a:pPr>
            <a:r>
              <a:rPr lang="en-US" sz="1600" kern="100" dirty="0" smtClean="0">
                <a:solidFill>
                  <a:schemeClr val="tx1">
                    <a:lumMod val="85000"/>
                    <a:lumOff val="15000"/>
                  </a:schemeClr>
                </a:solidFill>
              </a:rPr>
              <a:t>Chairman- NEMA 3TS Performance Measures Technical Committee (TS-9 Standard)</a:t>
            </a:r>
            <a:endParaRPr lang="en-US" sz="1600" kern="100" dirty="0">
              <a:solidFill>
                <a:schemeClr val="tx1">
                  <a:lumMod val="85000"/>
                  <a:lumOff val="15000"/>
                </a:schemeClr>
              </a:solidFill>
            </a:endParaRPr>
          </a:p>
        </p:txBody>
      </p:sp>
      <p:pic>
        <p:nvPicPr>
          <p:cNvPr id="5" name="Picture 4"/>
          <p:cNvPicPr>
            <a:picLocks noChangeAspect="1"/>
          </p:cNvPicPr>
          <p:nvPr/>
        </p:nvPicPr>
        <p:blipFill rotWithShape="1">
          <a:blip r:embed="rId2" cstate="hqprint">
            <a:extLst>
              <a:ext uri="{28A0092B-C50C-407E-A947-70E740481C1C}">
                <a14:useLocalDpi xmlns:a14="http://schemas.microsoft.com/office/drawing/2010/main" val="0"/>
              </a:ext>
            </a:extLst>
          </a:blip>
          <a:srcRect t="11984"/>
          <a:stretch/>
        </p:blipFill>
        <p:spPr>
          <a:xfrm>
            <a:off x="-50321" y="4117660"/>
            <a:ext cx="12292642" cy="2238692"/>
          </a:xfrm>
          <a:prstGeom prst="rect">
            <a:avLst/>
          </a:prstGeom>
        </p:spPr>
      </p:pic>
      <p:sp>
        <p:nvSpPr>
          <p:cNvPr id="6" name="Rectangle 5"/>
          <p:cNvSpPr/>
          <p:nvPr/>
        </p:nvSpPr>
        <p:spPr>
          <a:xfrm>
            <a:off x="8743951" y="6481120"/>
            <a:ext cx="3448049" cy="230832"/>
          </a:xfrm>
          <a:prstGeom prst="rect">
            <a:avLst/>
          </a:prstGeom>
        </p:spPr>
        <p:txBody>
          <a:bodyPr wrap="square">
            <a:spAutoFit/>
          </a:bodyPr>
          <a:lstStyle/>
          <a:p>
            <a:r>
              <a:rPr lang="en-US" sz="900" b="1" dirty="0">
                <a:solidFill>
                  <a:schemeClr val="bg1"/>
                </a:solidFill>
              </a:rPr>
              <a:t>© COPYRIGHT </a:t>
            </a:r>
            <a:r>
              <a:rPr lang="en-US" sz="900" b="1" dirty="0" smtClean="0">
                <a:solidFill>
                  <a:schemeClr val="bg1"/>
                </a:solidFill>
              </a:rPr>
              <a:t>2018</a:t>
            </a:r>
            <a:r>
              <a:rPr lang="en-US" sz="900" b="1" dirty="0">
                <a:solidFill>
                  <a:schemeClr val="bg1"/>
                </a:solidFill>
              </a:rPr>
              <a:t>. Eberle Design, Inc. All Rights Reserved</a:t>
            </a:r>
            <a:r>
              <a:rPr lang="en-US" sz="900" dirty="0">
                <a:solidFill>
                  <a:schemeClr val="bg1"/>
                </a:solidFill>
              </a:rPr>
              <a:t>.</a:t>
            </a:r>
          </a:p>
        </p:txBody>
      </p:sp>
      <p:sp>
        <p:nvSpPr>
          <p:cNvPr id="3" name="Title 3"/>
          <p:cNvSpPr txBox="1">
            <a:spLocks/>
          </p:cNvSpPr>
          <p:nvPr/>
        </p:nvSpPr>
        <p:spPr>
          <a:xfrm>
            <a:off x="163901" y="265918"/>
            <a:ext cx="12192000" cy="1771598"/>
          </a:xfrm>
          <a:prstGeom prst="rect">
            <a:avLst/>
          </a:prstGeom>
        </p:spPr>
        <p:txBody>
          <a:bodyPr/>
          <a:lstStyle>
            <a:lvl1pPr algn="ctr" defTabSz="457189" rtl="0" eaLnBrk="1" latinLnBrk="0" hangingPunct="1">
              <a:spcBef>
                <a:spcPct val="0"/>
              </a:spcBef>
              <a:buNone/>
              <a:defRPr sz="3000" b="0" i="0" kern="1200" cap="all">
                <a:solidFill>
                  <a:schemeClr val="tx1"/>
                </a:solidFill>
                <a:latin typeface="Arial"/>
                <a:ea typeface="+mj-ea"/>
                <a:cs typeface="Arial"/>
              </a:defRPr>
            </a:lvl1pPr>
          </a:lstStyle>
          <a:p>
            <a:r>
              <a:rPr lang="en-US" sz="4000" dirty="0" smtClean="0">
                <a:solidFill>
                  <a:schemeClr val="bg1"/>
                </a:solidFill>
              </a:rPr>
              <a:t>On the Path to Autonomous Vehicles</a:t>
            </a:r>
            <a:endParaRPr lang="es-CO" sz="4000" dirty="0">
              <a:solidFill>
                <a:schemeClr val="bg1"/>
              </a:solidFill>
            </a:endParaRPr>
          </a:p>
        </p:txBody>
      </p:sp>
    </p:spTree>
    <p:extLst>
      <p:ext uri="{BB962C8B-B14F-4D97-AF65-F5344CB8AC3E}">
        <p14:creationId xmlns:p14="http://schemas.microsoft.com/office/powerpoint/2010/main" val="34145682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62310" y="112456"/>
            <a:ext cx="7886700" cy="994172"/>
          </a:xfrm>
          <a:prstGeom prst="rect">
            <a:avLst/>
          </a:prstGeom>
        </p:spPr>
        <p:txBody>
          <a:bodyPr vert="horz" lIns="91440" tIns="45720" rIns="91440" bIns="45720" rtlCol="0" anchor="ctr">
            <a:normAutofit/>
          </a:bodyPr>
          <a:lstStyle>
            <a:lvl1pPr algn="l" defTabSz="457189" rtl="0" eaLnBrk="1" latinLnBrk="0" hangingPunct="1">
              <a:spcBef>
                <a:spcPct val="0"/>
              </a:spcBef>
              <a:buNone/>
              <a:defRPr sz="3000" b="0" i="0" kern="1200" cap="all">
                <a:solidFill>
                  <a:schemeClr val="tx1"/>
                </a:solidFill>
                <a:latin typeface="Arial"/>
                <a:ea typeface="+mj-ea"/>
                <a:cs typeface="Arial"/>
              </a:defRPr>
            </a:lvl1pPr>
          </a:lstStyle>
          <a:p>
            <a:r>
              <a:rPr lang="en-US" dirty="0"/>
              <a:t>2007- First Autonomous Vehicles</a:t>
            </a:r>
          </a:p>
        </p:txBody>
      </p:sp>
      <p:sp>
        <p:nvSpPr>
          <p:cNvPr id="17" name="Content Placeholder 2"/>
          <p:cNvSpPr txBox="1">
            <a:spLocks/>
          </p:cNvSpPr>
          <p:nvPr/>
        </p:nvSpPr>
        <p:spPr>
          <a:xfrm>
            <a:off x="301925" y="1740236"/>
            <a:ext cx="6245524" cy="45953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b="1" u="sng" dirty="0"/>
              <a:t>Stage 1</a:t>
            </a:r>
            <a:r>
              <a:rPr lang="en-US" sz="3600" b="1" dirty="0"/>
              <a:t> </a:t>
            </a:r>
            <a:r>
              <a:rPr lang="en-US" dirty="0">
                <a:sym typeface="Wingdings" panose="05000000000000000000" pitchFamily="2" charset="2"/>
              </a:rPr>
              <a:t> </a:t>
            </a:r>
            <a:r>
              <a:rPr lang="en-US" dirty="0"/>
              <a:t>Porsche Cayenne. This autonomous vehicle was designed by the </a:t>
            </a:r>
            <a:r>
              <a:rPr lang="en-US" b="1" dirty="0"/>
              <a:t>Georgia Institute of Technology </a:t>
            </a:r>
            <a:r>
              <a:rPr lang="en-US" dirty="0"/>
              <a:t>in collaboration with Science Applications International Corporation (SAIC) for the </a:t>
            </a:r>
            <a:r>
              <a:rPr lang="en-US" b="1" dirty="0"/>
              <a:t>Defense Advanced Research Projects Agency’s (DARPA) Urban Challenge in 2007.</a:t>
            </a:r>
          </a:p>
          <a:p>
            <a:pPr marL="0" indent="0">
              <a:buNone/>
            </a:pPr>
            <a:r>
              <a:rPr lang="en-US" sz="2400" i="1" dirty="0"/>
              <a:t> </a:t>
            </a:r>
            <a:endParaRPr lang="en-US" sz="2400" dirty="0"/>
          </a:p>
        </p:txBody>
      </p:sp>
      <p:pic>
        <p:nvPicPr>
          <p:cNvPr id="9"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426679" y="1745699"/>
            <a:ext cx="5765321" cy="4456511"/>
          </a:xfrm>
          <a:prstGeom prst="rect">
            <a:avLst/>
          </a:prstGeom>
        </p:spPr>
      </p:pic>
    </p:spTree>
    <p:extLst>
      <p:ext uri="{BB962C8B-B14F-4D97-AF65-F5344CB8AC3E}">
        <p14:creationId xmlns:p14="http://schemas.microsoft.com/office/powerpoint/2010/main" val="1868719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2" presetClass="entr" presetSubtype="8"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0-#ppt_w/2"/>
                                          </p:val>
                                        </p:tav>
                                        <p:tav tm="100000">
                                          <p:val>
                                            <p:strVal val="#ppt_x"/>
                                          </p:val>
                                        </p:tav>
                                      </p:tavLst>
                                    </p:anim>
                                    <p:anim calcmode="lin" valueType="num">
                                      <p:cBhvr additive="base">
                                        <p:cTn id="13"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800" dirty="0" smtClean="0"/>
              <a:t>Today</a:t>
            </a:r>
            <a:endParaRPr lang="en-US" sz="4800" dirty="0"/>
          </a:p>
        </p:txBody>
      </p:sp>
    </p:spTree>
    <p:extLst>
      <p:ext uri="{BB962C8B-B14F-4D97-AF65-F5344CB8AC3E}">
        <p14:creationId xmlns:p14="http://schemas.microsoft.com/office/powerpoint/2010/main" val="24116525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62310" y="112456"/>
            <a:ext cx="7886700" cy="994172"/>
          </a:xfrm>
          <a:prstGeom prst="rect">
            <a:avLst/>
          </a:prstGeom>
        </p:spPr>
        <p:txBody>
          <a:bodyPr vert="horz" lIns="91440" tIns="45720" rIns="91440" bIns="45720" rtlCol="0" anchor="ctr">
            <a:normAutofit/>
          </a:bodyPr>
          <a:lstStyle>
            <a:lvl1pPr algn="l" defTabSz="457189" rtl="0" eaLnBrk="1" latinLnBrk="0" hangingPunct="1">
              <a:spcBef>
                <a:spcPct val="0"/>
              </a:spcBef>
              <a:buNone/>
              <a:defRPr sz="3000" b="0" i="0" kern="1200" cap="all">
                <a:solidFill>
                  <a:schemeClr val="tx1"/>
                </a:solidFill>
                <a:latin typeface="Arial"/>
                <a:ea typeface="+mj-ea"/>
                <a:cs typeface="Arial"/>
              </a:defRPr>
            </a:lvl1pPr>
          </a:lstStyle>
          <a:p>
            <a:r>
              <a:rPr lang="en-US" dirty="0"/>
              <a:t>Vehicle Hardware</a:t>
            </a:r>
          </a:p>
        </p:txBody>
      </p:sp>
      <p:sp>
        <p:nvSpPr>
          <p:cNvPr id="17" name="Content Placeholder 2"/>
          <p:cNvSpPr txBox="1">
            <a:spLocks/>
          </p:cNvSpPr>
          <p:nvPr/>
        </p:nvSpPr>
        <p:spPr>
          <a:xfrm>
            <a:off x="698739" y="2061712"/>
            <a:ext cx="5848709" cy="42739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solidFill>
                  <a:prstClr val="black"/>
                </a:solidFill>
                <a:latin typeface="Franklin Gothic Book" panose="020B0503020102020204"/>
              </a:rPr>
              <a:t>RADAR </a:t>
            </a:r>
          </a:p>
          <a:p>
            <a:pPr lvl="0"/>
            <a:r>
              <a:rPr lang="en-US" dirty="0">
                <a:solidFill>
                  <a:prstClr val="black"/>
                </a:solidFill>
                <a:latin typeface="Franklin Gothic Book" panose="020B0503020102020204"/>
              </a:rPr>
              <a:t>Optics</a:t>
            </a:r>
          </a:p>
          <a:p>
            <a:pPr lvl="0"/>
            <a:r>
              <a:rPr lang="en-US" dirty="0">
                <a:solidFill>
                  <a:prstClr val="black"/>
                </a:solidFill>
                <a:latin typeface="Franklin Gothic Book" panose="020B0503020102020204"/>
              </a:rPr>
              <a:t>LIDAR</a:t>
            </a:r>
          </a:p>
          <a:p>
            <a:pPr lvl="0"/>
            <a:r>
              <a:rPr lang="en-US" dirty="0">
                <a:solidFill>
                  <a:prstClr val="black"/>
                </a:solidFill>
                <a:latin typeface="Franklin Gothic Book" panose="020B0503020102020204"/>
              </a:rPr>
              <a:t>GPS</a:t>
            </a:r>
          </a:p>
          <a:p>
            <a:pPr lvl="0"/>
            <a:r>
              <a:rPr lang="en-US" dirty="0">
                <a:solidFill>
                  <a:prstClr val="black"/>
                </a:solidFill>
                <a:latin typeface="Franklin Gothic Book" panose="020B0503020102020204"/>
              </a:rPr>
              <a:t>Processors</a:t>
            </a:r>
          </a:p>
          <a:p>
            <a:pPr lvl="0"/>
            <a:r>
              <a:rPr lang="en-US" dirty="0">
                <a:solidFill>
                  <a:prstClr val="black"/>
                </a:solidFill>
                <a:latin typeface="Franklin Gothic Book" panose="020B0503020102020204"/>
              </a:rPr>
              <a:t>Wheel Speed Sensors</a:t>
            </a:r>
          </a:p>
          <a:p>
            <a:pPr marL="0" indent="0">
              <a:buNone/>
            </a:pPr>
            <a:r>
              <a:rPr lang="en-US" sz="2400" i="1" dirty="0"/>
              <a:t> </a:t>
            </a:r>
            <a:endParaRPr lang="en-US" sz="24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6233" y="1268083"/>
            <a:ext cx="5752097" cy="5151621"/>
          </a:xfrm>
          <a:prstGeom prst="rect">
            <a:avLst/>
          </a:prstGeom>
          <a:effectLst>
            <a:softEdge rad="317500"/>
          </a:effectLst>
        </p:spPr>
      </p:pic>
    </p:spTree>
    <p:extLst>
      <p:ext uri="{BB962C8B-B14F-4D97-AF65-F5344CB8AC3E}">
        <p14:creationId xmlns:p14="http://schemas.microsoft.com/office/powerpoint/2010/main" val="12936899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 calcmode="lin" valueType="num">
                                      <p:cBhvr additive="base">
                                        <p:cTn id="13" dur="500" fill="hold"/>
                                        <p:tgtEl>
                                          <p:spTgt spid="1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7">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2" presetClass="entr" presetSubtype="8" fill="hold" grpId="0" nodeType="afterEffect">
                                  <p:stCondLst>
                                    <p:cond delay="0"/>
                                  </p:stCondLst>
                                  <p:childTnLst>
                                    <p:set>
                                      <p:cBhvr>
                                        <p:cTn id="17" dur="1" fill="hold">
                                          <p:stCondLst>
                                            <p:cond delay="0"/>
                                          </p:stCondLst>
                                        </p:cTn>
                                        <p:tgtEl>
                                          <p:spTgt spid="17">
                                            <p:txEl>
                                              <p:pRg st="1" end="1"/>
                                            </p:txEl>
                                          </p:spTgt>
                                        </p:tgtEl>
                                        <p:attrNameLst>
                                          <p:attrName>style.visibility</p:attrName>
                                        </p:attrNameLst>
                                      </p:cBhvr>
                                      <p:to>
                                        <p:strVal val="visible"/>
                                      </p:to>
                                    </p:set>
                                    <p:anim calcmode="lin" valueType="num">
                                      <p:cBhvr additive="base">
                                        <p:cTn id="18" dur="500" fill="hold"/>
                                        <p:tgtEl>
                                          <p:spTgt spid="17">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7">
                                            <p:txEl>
                                              <p:pRg st="1" end="1"/>
                                            </p:txEl>
                                          </p:spTgt>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2" presetClass="entr" presetSubtype="8" fill="hold" grpId="0" nodeType="afterEffect">
                                  <p:stCondLst>
                                    <p:cond delay="0"/>
                                  </p:stCondLst>
                                  <p:childTnLst>
                                    <p:set>
                                      <p:cBhvr>
                                        <p:cTn id="22" dur="1" fill="hold">
                                          <p:stCondLst>
                                            <p:cond delay="0"/>
                                          </p:stCondLst>
                                        </p:cTn>
                                        <p:tgtEl>
                                          <p:spTgt spid="17">
                                            <p:txEl>
                                              <p:pRg st="2" end="2"/>
                                            </p:txEl>
                                          </p:spTgt>
                                        </p:tgtEl>
                                        <p:attrNameLst>
                                          <p:attrName>style.visibility</p:attrName>
                                        </p:attrNameLst>
                                      </p:cBhvr>
                                      <p:to>
                                        <p:strVal val="visible"/>
                                      </p:to>
                                    </p:set>
                                    <p:anim calcmode="lin" valueType="num">
                                      <p:cBhvr additive="base">
                                        <p:cTn id="23" dur="500" fill="hold"/>
                                        <p:tgtEl>
                                          <p:spTgt spid="17">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7">
                                            <p:txEl>
                                              <p:pRg st="2" end="2"/>
                                            </p:txEl>
                                          </p:spTgt>
                                        </p:tgtEl>
                                        <p:attrNameLst>
                                          <p:attrName>ppt_y</p:attrName>
                                        </p:attrNameLst>
                                      </p:cBhvr>
                                      <p:tavLst>
                                        <p:tav tm="0">
                                          <p:val>
                                            <p:strVal val="#ppt_y"/>
                                          </p:val>
                                        </p:tav>
                                        <p:tav tm="100000">
                                          <p:val>
                                            <p:strVal val="#ppt_y"/>
                                          </p:val>
                                        </p:tav>
                                      </p:tavLst>
                                    </p:anim>
                                  </p:childTnLst>
                                </p:cTn>
                              </p:par>
                            </p:childTnLst>
                          </p:cTn>
                        </p:par>
                        <p:par>
                          <p:cTn id="25" fill="hold">
                            <p:stCondLst>
                              <p:cond delay="2000"/>
                            </p:stCondLst>
                            <p:childTnLst>
                              <p:par>
                                <p:cTn id="26" presetID="2" presetClass="entr" presetSubtype="8" fill="hold" grpId="0" nodeType="afterEffect">
                                  <p:stCondLst>
                                    <p:cond delay="0"/>
                                  </p:stCondLst>
                                  <p:childTnLst>
                                    <p:set>
                                      <p:cBhvr>
                                        <p:cTn id="27" dur="1" fill="hold">
                                          <p:stCondLst>
                                            <p:cond delay="0"/>
                                          </p:stCondLst>
                                        </p:cTn>
                                        <p:tgtEl>
                                          <p:spTgt spid="17">
                                            <p:txEl>
                                              <p:pRg st="3" end="3"/>
                                            </p:txEl>
                                          </p:spTgt>
                                        </p:tgtEl>
                                        <p:attrNameLst>
                                          <p:attrName>style.visibility</p:attrName>
                                        </p:attrNameLst>
                                      </p:cBhvr>
                                      <p:to>
                                        <p:strVal val="visible"/>
                                      </p:to>
                                    </p:set>
                                    <p:anim calcmode="lin" valueType="num">
                                      <p:cBhvr additive="base">
                                        <p:cTn id="28" dur="500" fill="hold"/>
                                        <p:tgtEl>
                                          <p:spTgt spid="17">
                                            <p:txEl>
                                              <p:pRg st="3" end="3"/>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17">
                                            <p:txEl>
                                              <p:pRg st="3" end="3"/>
                                            </p:txEl>
                                          </p:spTgt>
                                        </p:tgtEl>
                                        <p:attrNameLst>
                                          <p:attrName>ppt_y</p:attrName>
                                        </p:attrNameLst>
                                      </p:cBhvr>
                                      <p:tavLst>
                                        <p:tav tm="0">
                                          <p:val>
                                            <p:strVal val="#ppt_y"/>
                                          </p:val>
                                        </p:tav>
                                        <p:tav tm="100000">
                                          <p:val>
                                            <p:strVal val="#ppt_y"/>
                                          </p:val>
                                        </p:tav>
                                      </p:tavLst>
                                    </p:anim>
                                  </p:childTnLst>
                                </p:cTn>
                              </p:par>
                            </p:childTnLst>
                          </p:cTn>
                        </p:par>
                        <p:par>
                          <p:cTn id="30" fill="hold">
                            <p:stCondLst>
                              <p:cond delay="2500"/>
                            </p:stCondLst>
                            <p:childTnLst>
                              <p:par>
                                <p:cTn id="31" presetID="2" presetClass="entr" presetSubtype="8" fill="hold" grpId="0" nodeType="afterEffect">
                                  <p:stCondLst>
                                    <p:cond delay="0"/>
                                  </p:stCondLst>
                                  <p:childTnLst>
                                    <p:set>
                                      <p:cBhvr>
                                        <p:cTn id="32" dur="1" fill="hold">
                                          <p:stCondLst>
                                            <p:cond delay="0"/>
                                          </p:stCondLst>
                                        </p:cTn>
                                        <p:tgtEl>
                                          <p:spTgt spid="17">
                                            <p:txEl>
                                              <p:pRg st="4" end="4"/>
                                            </p:txEl>
                                          </p:spTgt>
                                        </p:tgtEl>
                                        <p:attrNameLst>
                                          <p:attrName>style.visibility</p:attrName>
                                        </p:attrNameLst>
                                      </p:cBhvr>
                                      <p:to>
                                        <p:strVal val="visible"/>
                                      </p:to>
                                    </p:set>
                                    <p:anim calcmode="lin" valueType="num">
                                      <p:cBhvr additive="base">
                                        <p:cTn id="33" dur="500" fill="hold"/>
                                        <p:tgtEl>
                                          <p:spTgt spid="17">
                                            <p:txEl>
                                              <p:pRg st="4" end="4"/>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7">
                                            <p:txEl>
                                              <p:pRg st="4" end="4"/>
                                            </p:txEl>
                                          </p:spTgt>
                                        </p:tgtEl>
                                        <p:attrNameLst>
                                          <p:attrName>ppt_y</p:attrName>
                                        </p:attrNameLst>
                                      </p:cBhvr>
                                      <p:tavLst>
                                        <p:tav tm="0">
                                          <p:val>
                                            <p:strVal val="#ppt_y"/>
                                          </p:val>
                                        </p:tav>
                                        <p:tav tm="100000">
                                          <p:val>
                                            <p:strVal val="#ppt_y"/>
                                          </p:val>
                                        </p:tav>
                                      </p:tavLst>
                                    </p:anim>
                                  </p:childTnLst>
                                </p:cTn>
                              </p:par>
                            </p:childTnLst>
                          </p:cTn>
                        </p:par>
                        <p:par>
                          <p:cTn id="35" fill="hold">
                            <p:stCondLst>
                              <p:cond delay="3000"/>
                            </p:stCondLst>
                            <p:childTnLst>
                              <p:par>
                                <p:cTn id="36" presetID="2" presetClass="entr" presetSubtype="8" fill="hold" grpId="0" nodeType="afterEffect">
                                  <p:stCondLst>
                                    <p:cond delay="0"/>
                                  </p:stCondLst>
                                  <p:childTnLst>
                                    <p:set>
                                      <p:cBhvr>
                                        <p:cTn id="37" dur="1" fill="hold">
                                          <p:stCondLst>
                                            <p:cond delay="0"/>
                                          </p:stCondLst>
                                        </p:cTn>
                                        <p:tgtEl>
                                          <p:spTgt spid="17">
                                            <p:txEl>
                                              <p:pRg st="5" end="5"/>
                                            </p:txEl>
                                          </p:spTgt>
                                        </p:tgtEl>
                                        <p:attrNameLst>
                                          <p:attrName>style.visibility</p:attrName>
                                        </p:attrNameLst>
                                      </p:cBhvr>
                                      <p:to>
                                        <p:strVal val="visible"/>
                                      </p:to>
                                    </p:set>
                                    <p:anim calcmode="lin" valueType="num">
                                      <p:cBhvr additive="base">
                                        <p:cTn id="38" dur="500" fill="hold"/>
                                        <p:tgtEl>
                                          <p:spTgt spid="17">
                                            <p:txEl>
                                              <p:pRg st="5" end="5"/>
                                            </p:txEl>
                                          </p:spTgt>
                                        </p:tgtEl>
                                        <p:attrNameLst>
                                          <p:attrName>ppt_x</p:attrName>
                                        </p:attrNameLst>
                                      </p:cBhvr>
                                      <p:tavLst>
                                        <p:tav tm="0">
                                          <p:val>
                                            <p:strVal val="0-#ppt_w/2"/>
                                          </p:val>
                                        </p:tav>
                                        <p:tav tm="100000">
                                          <p:val>
                                            <p:strVal val="#ppt_x"/>
                                          </p:val>
                                        </p:tav>
                                      </p:tavLst>
                                    </p:anim>
                                    <p:anim calcmode="lin" valueType="num">
                                      <p:cBhvr additive="base">
                                        <p:cTn id="39" dur="500" fill="hold"/>
                                        <p:tgtEl>
                                          <p:spTgt spid="17">
                                            <p:txEl>
                                              <p:pRg st="5" end="5"/>
                                            </p:txEl>
                                          </p:spTgt>
                                        </p:tgtEl>
                                        <p:attrNameLst>
                                          <p:attrName>ppt_y</p:attrName>
                                        </p:attrNameLst>
                                      </p:cBhvr>
                                      <p:tavLst>
                                        <p:tav tm="0">
                                          <p:val>
                                            <p:strVal val="#ppt_y"/>
                                          </p:val>
                                        </p:tav>
                                        <p:tav tm="100000">
                                          <p:val>
                                            <p:strVal val="#ppt_y"/>
                                          </p:val>
                                        </p:tav>
                                      </p:tavLst>
                                    </p:anim>
                                  </p:childTnLst>
                                </p:cTn>
                              </p:par>
                            </p:childTnLst>
                          </p:cTn>
                        </p:par>
                        <p:par>
                          <p:cTn id="40" fill="hold">
                            <p:stCondLst>
                              <p:cond delay="3500"/>
                            </p:stCondLst>
                            <p:childTnLst>
                              <p:par>
                                <p:cTn id="41" presetID="2" presetClass="entr" presetSubtype="8" fill="hold" grpId="0" nodeType="afterEffect">
                                  <p:stCondLst>
                                    <p:cond delay="0"/>
                                  </p:stCondLst>
                                  <p:childTnLst>
                                    <p:set>
                                      <p:cBhvr>
                                        <p:cTn id="42" dur="1" fill="hold">
                                          <p:stCondLst>
                                            <p:cond delay="0"/>
                                          </p:stCondLst>
                                        </p:cTn>
                                        <p:tgtEl>
                                          <p:spTgt spid="17">
                                            <p:txEl>
                                              <p:pRg st="6" end="6"/>
                                            </p:txEl>
                                          </p:spTgt>
                                        </p:tgtEl>
                                        <p:attrNameLst>
                                          <p:attrName>style.visibility</p:attrName>
                                        </p:attrNameLst>
                                      </p:cBhvr>
                                      <p:to>
                                        <p:strVal val="visible"/>
                                      </p:to>
                                    </p:set>
                                    <p:anim calcmode="lin" valueType="num">
                                      <p:cBhvr additive="base">
                                        <p:cTn id="43" dur="500" fill="hold"/>
                                        <p:tgtEl>
                                          <p:spTgt spid="17">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7">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62310" y="258792"/>
            <a:ext cx="9644332" cy="847836"/>
          </a:xfrm>
          <a:prstGeom prst="rect">
            <a:avLst/>
          </a:prstGeom>
        </p:spPr>
        <p:txBody>
          <a:bodyPr vert="horz" lIns="91440" tIns="45720" rIns="91440" bIns="45720" rtlCol="0" anchor="ctr">
            <a:normAutofit/>
          </a:bodyPr>
          <a:lstStyle>
            <a:lvl1pPr algn="l" defTabSz="457189" rtl="0" eaLnBrk="1" latinLnBrk="0" hangingPunct="1">
              <a:spcBef>
                <a:spcPct val="0"/>
              </a:spcBef>
              <a:buNone/>
              <a:defRPr sz="3000" b="0" i="0" kern="1200" cap="all">
                <a:solidFill>
                  <a:schemeClr val="tx1"/>
                </a:solidFill>
                <a:latin typeface="Arial"/>
                <a:ea typeface="+mj-ea"/>
                <a:cs typeface="Arial"/>
              </a:defRPr>
            </a:lvl1pPr>
          </a:lstStyle>
          <a:p>
            <a:r>
              <a:rPr lang="en-US" sz="2600" dirty="0"/>
              <a:t>Location, Surroundings, Hazards, other Vehicles</a:t>
            </a:r>
          </a:p>
        </p:txBody>
      </p:sp>
      <p:pic>
        <p:nvPicPr>
          <p:cNvPr id="5" name="Content Placeholder 5"/>
          <p:cNvPicPr>
            <a:picLocks noGrp="1" noChangeAspect="1"/>
          </p:cNvPicPr>
          <p:nvPr>
            <p:ph idx="1"/>
          </p:nvPr>
        </p:nvPicPr>
        <p:blipFill>
          <a:blip r:embed="rId2">
            <a:grayscl/>
            <a:extLst>
              <a:ext uri="{28A0092B-C50C-407E-A947-70E740481C1C}">
                <a14:useLocalDpi xmlns:a14="http://schemas.microsoft.com/office/drawing/2010/main" val="0"/>
              </a:ext>
            </a:extLst>
          </a:blip>
          <a:stretch>
            <a:fillRect/>
          </a:stretch>
        </p:blipFill>
        <p:spPr>
          <a:xfrm>
            <a:off x="2162727" y="1203115"/>
            <a:ext cx="7645528" cy="5122633"/>
          </a:xfrm>
        </p:spPr>
      </p:pic>
    </p:spTree>
    <p:extLst>
      <p:ext uri="{BB962C8B-B14F-4D97-AF65-F5344CB8AC3E}">
        <p14:creationId xmlns:p14="http://schemas.microsoft.com/office/powerpoint/2010/main" val="662436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62309" y="112456"/>
            <a:ext cx="8936965" cy="994172"/>
          </a:xfrm>
          <a:prstGeom prst="rect">
            <a:avLst/>
          </a:prstGeom>
        </p:spPr>
        <p:txBody>
          <a:bodyPr vert="horz" lIns="91440" tIns="45720" rIns="91440" bIns="45720" rtlCol="0" anchor="ctr">
            <a:normAutofit/>
          </a:bodyPr>
          <a:lstStyle>
            <a:lvl1pPr algn="l" defTabSz="457189" rtl="0" eaLnBrk="1" latinLnBrk="0" hangingPunct="1">
              <a:spcBef>
                <a:spcPct val="0"/>
              </a:spcBef>
              <a:buNone/>
              <a:defRPr sz="3000" b="0" i="0" kern="1200" cap="all">
                <a:solidFill>
                  <a:schemeClr val="tx1"/>
                </a:solidFill>
                <a:latin typeface="Arial"/>
                <a:ea typeface="+mj-ea"/>
                <a:cs typeface="Arial"/>
              </a:defRPr>
            </a:lvl1pPr>
          </a:lstStyle>
          <a:p>
            <a:r>
              <a:rPr lang="en-US" sz="2800" dirty="0" smtClean="0"/>
              <a:t>RADAR - </a:t>
            </a:r>
            <a:r>
              <a:rPr lang="en-US" sz="2800" dirty="0"/>
              <a:t>Radio Detection &amp; And Ranging</a:t>
            </a:r>
            <a:endParaRPr lang="en-US" dirty="0"/>
          </a:p>
        </p:txBody>
      </p:sp>
      <p:sp>
        <p:nvSpPr>
          <p:cNvPr id="17" name="Content Placeholder 2"/>
          <p:cNvSpPr txBox="1">
            <a:spLocks/>
          </p:cNvSpPr>
          <p:nvPr/>
        </p:nvSpPr>
        <p:spPr>
          <a:xfrm>
            <a:off x="362309" y="1362974"/>
            <a:ext cx="6978770" cy="411864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800"/>
              </a:spcBef>
            </a:pPr>
            <a:r>
              <a:rPr lang="en-US" sz="2500" dirty="0"/>
              <a:t>Traditional </a:t>
            </a:r>
            <a:r>
              <a:rPr lang="en-US" sz="2500" b="1" dirty="0"/>
              <a:t>RADAR</a:t>
            </a:r>
            <a:r>
              <a:rPr lang="en-US" sz="2500" dirty="0"/>
              <a:t> sensors are used to detect dangerous objects in the vehicle’s path that are </a:t>
            </a:r>
            <a:r>
              <a:rPr lang="en-US" sz="2500" b="1" dirty="0"/>
              <a:t>more than 100 meters away.</a:t>
            </a:r>
            <a:endParaRPr lang="en-US" sz="2500" dirty="0"/>
          </a:p>
          <a:p>
            <a:pPr>
              <a:spcBef>
                <a:spcPts val="1800"/>
              </a:spcBef>
            </a:pPr>
            <a:r>
              <a:rPr lang="en-US" sz="2500" dirty="0"/>
              <a:t>Accident-Prevention Systems (APS) trigger alerts when they detect something in a blind car’s blind spot.</a:t>
            </a:r>
          </a:p>
          <a:p>
            <a:pPr>
              <a:spcBef>
                <a:spcPts val="1800"/>
              </a:spcBef>
            </a:pPr>
            <a:r>
              <a:rPr lang="en-US" sz="2500" dirty="0"/>
              <a:t>The radar chirps between </a:t>
            </a:r>
            <a:r>
              <a:rPr lang="en-US" sz="2500" dirty="0">
                <a:solidFill>
                  <a:srgbClr val="0070C0"/>
                </a:solidFill>
              </a:rPr>
              <a:t>10 and 11 GHz </a:t>
            </a:r>
            <a:r>
              <a:rPr lang="en-US" sz="2500" dirty="0"/>
              <a:t>over a 5 millisecond period, transmitting the radar signal from a centrally located antenna cone. </a:t>
            </a:r>
          </a:p>
          <a:p>
            <a:pPr>
              <a:spcBef>
                <a:spcPts val="1800"/>
              </a:spcBef>
            </a:pPr>
            <a:r>
              <a:rPr lang="en-US" sz="2500" dirty="0"/>
              <a:t>Two cone receivers, separated by approximately 14 inches, receive the reflected radar energy.</a:t>
            </a:r>
          </a:p>
          <a:p>
            <a:pPr marL="0" indent="0">
              <a:buNone/>
            </a:pPr>
            <a:r>
              <a:rPr lang="en-US" sz="2400" i="1" dirty="0"/>
              <a:t> </a:t>
            </a:r>
            <a:endParaRPr lang="en-US" sz="2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6188" y="1785668"/>
            <a:ext cx="4751506" cy="4030339"/>
          </a:xfrm>
          <a:prstGeom prst="rect">
            <a:avLst/>
          </a:prstGeom>
        </p:spPr>
      </p:pic>
    </p:spTree>
    <p:extLst>
      <p:ext uri="{BB962C8B-B14F-4D97-AF65-F5344CB8AC3E}">
        <p14:creationId xmlns:p14="http://schemas.microsoft.com/office/powerpoint/2010/main" val="23496981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 calcmode="lin" valueType="num">
                                      <p:cBhvr additive="base">
                                        <p:cTn id="13" dur="500" fill="hold"/>
                                        <p:tgtEl>
                                          <p:spTgt spid="1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7">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2" presetClass="entr" presetSubtype="8" fill="hold" grpId="0" nodeType="afterEffect">
                                  <p:stCondLst>
                                    <p:cond delay="0"/>
                                  </p:stCondLst>
                                  <p:childTnLst>
                                    <p:set>
                                      <p:cBhvr>
                                        <p:cTn id="17" dur="1" fill="hold">
                                          <p:stCondLst>
                                            <p:cond delay="0"/>
                                          </p:stCondLst>
                                        </p:cTn>
                                        <p:tgtEl>
                                          <p:spTgt spid="17">
                                            <p:txEl>
                                              <p:pRg st="1" end="1"/>
                                            </p:txEl>
                                          </p:spTgt>
                                        </p:tgtEl>
                                        <p:attrNameLst>
                                          <p:attrName>style.visibility</p:attrName>
                                        </p:attrNameLst>
                                      </p:cBhvr>
                                      <p:to>
                                        <p:strVal val="visible"/>
                                      </p:to>
                                    </p:set>
                                    <p:anim calcmode="lin" valueType="num">
                                      <p:cBhvr additive="base">
                                        <p:cTn id="18" dur="500" fill="hold"/>
                                        <p:tgtEl>
                                          <p:spTgt spid="17">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7">
                                            <p:txEl>
                                              <p:pRg st="1" end="1"/>
                                            </p:txEl>
                                          </p:spTgt>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2" presetClass="entr" presetSubtype="8" fill="hold" grpId="0" nodeType="afterEffect">
                                  <p:stCondLst>
                                    <p:cond delay="0"/>
                                  </p:stCondLst>
                                  <p:childTnLst>
                                    <p:set>
                                      <p:cBhvr>
                                        <p:cTn id="22" dur="1" fill="hold">
                                          <p:stCondLst>
                                            <p:cond delay="0"/>
                                          </p:stCondLst>
                                        </p:cTn>
                                        <p:tgtEl>
                                          <p:spTgt spid="17">
                                            <p:txEl>
                                              <p:pRg st="2" end="2"/>
                                            </p:txEl>
                                          </p:spTgt>
                                        </p:tgtEl>
                                        <p:attrNameLst>
                                          <p:attrName>style.visibility</p:attrName>
                                        </p:attrNameLst>
                                      </p:cBhvr>
                                      <p:to>
                                        <p:strVal val="visible"/>
                                      </p:to>
                                    </p:set>
                                    <p:anim calcmode="lin" valueType="num">
                                      <p:cBhvr additive="base">
                                        <p:cTn id="23" dur="500" fill="hold"/>
                                        <p:tgtEl>
                                          <p:spTgt spid="17">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7">
                                            <p:txEl>
                                              <p:pRg st="2" end="2"/>
                                            </p:txEl>
                                          </p:spTgt>
                                        </p:tgtEl>
                                        <p:attrNameLst>
                                          <p:attrName>ppt_y</p:attrName>
                                        </p:attrNameLst>
                                      </p:cBhvr>
                                      <p:tavLst>
                                        <p:tav tm="0">
                                          <p:val>
                                            <p:strVal val="#ppt_y"/>
                                          </p:val>
                                        </p:tav>
                                        <p:tav tm="100000">
                                          <p:val>
                                            <p:strVal val="#ppt_y"/>
                                          </p:val>
                                        </p:tav>
                                      </p:tavLst>
                                    </p:anim>
                                  </p:childTnLst>
                                </p:cTn>
                              </p:par>
                            </p:childTnLst>
                          </p:cTn>
                        </p:par>
                        <p:par>
                          <p:cTn id="25" fill="hold">
                            <p:stCondLst>
                              <p:cond delay="2000"/>
                            </p:stCondLst>
                            <p:childTnLst>
                              <p:par>
                                <p:cTn id="26" presetID="2" presetClass="entr" presetSubtype="8" fill="hold" grpId="0" nodeType="afterEffect">
                                  <p:stCondLst>
                                    <p:cond delay="0"/>
                                  </p:stCondLst>
                                  <p:childTnLst>
                                    <p:set>
                                      <p:cBhvr>
                                        <p:cTn id="27" dur="1" fill="hold">
                                          <p:stCondLst>
                                            <p:cond delay="0"/>
                                          </p:stCondLst>
                                        </p:cTn>
                                        <p:tgtEl>
                                          <p:spTgt spid="17">
                                            <p:txEl>
                                              <p:pRg st="3" end="3"/>
                                            </p:txEl>
                                          </p:spTgt>
                                        </p:tgtEl>
                                        <p:attrNameLst>
                                          <p:attrName>style.visibility</p:attrName>
                                        </p:attrNameLst>
                                      </p:cBhvr>
                                      <p:to>
                                        <p:strVal val="visible"/>
                                      </p:to>
                                    </p:set>
                                    <p:anim calcmode="lin" valueType="num">
                                      <p:cBhvr additive="base">
                                        <p:cTn id="28" dur="500" fill="hold"/>
                                        <p:tgtEl>
                                          <p:spTgt spid="17">
                                            <p:txEl>
                                              <p:pRg st="3" end="3"/>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17">
                                            <p:txEl>
                                              <p:pRg st="3" end="3"/>
                                            </p:txEl>
                                          </p:spTgt>
                                        </p:tgtEl>
                                        <p:attrNameLst>
                                          <p:attrName>ppt_y</p:attrName>
                                        </p:attrNameLst>
                                      </p:cBhvr>
                                      <p:tavLst>
                                        <p:tav tm="0">
                                          <p:val>
                                            <p:strVal val="#ppt_y"/>
                                          </p:val>
                                        </p:tav>
                                        <p:tav tm="100000">
                                          <p:val>
                                            <p:strVal val="#ppt_y"/>
                                          </p:val>
                                        </p:tav>
                                      </p:tavLst>
                                    </p:anim>
                                  </p:childTnLst>
                                </p:cTn>
                              </p:par>
                            </p:childTnLst>
                          </p:cTn>
                        </p:par>
                        <p:par>
                          <p:cTn id="30" fill="hold">
                            <p:stCondLst>
                              <p:cond delay="2500"/>
                            </p:stCondLst>
                            <p:childTnLst>
                              <p:par>
                                <p:cTn id="31" presetID="2" presetClass="entr" presetSubtype="8" fill="hold" grpId="0" nodeType="afterEffect">
                                  <p:stCondLst>
                                    <p:cond delay="0"/>
                                  </p:stCondLst>
                                  <p:childTnLst>
                                    <p:set>
                                      <p:cBhvr>
                                        <p:cTn id="32" dur="1" fill="hold">
                                          <p:stCondLst>
                                            <p:cond delay="0"/>
                                          </p:stCondLst>
                                        </p:cTn>
                                        <p:tgtEl>
                                          <p:spTgt spid="17">
                                            <p:txEl>
                                              <p:pRg st="4" end="4"/>
                                            </p:txEl>
                                          </p:spTgt>
                                        </p:tgtEl>
                                        <p:attrNameLst>
                                          <p:attrName>style.visibility</p:attrName>
                                        </p:attrNameLst>
                                      </p:cBhvr>
                                      <p:to>
                                        <p:strVal val="visible"/>
                                      </p:to>
                                    </p:set>
                                    <p:anim calcmode="lin" valueType="num">
                                      <p:cBhvr additive="base">
                                        <p:cTn id="33" dur="500" fill="hold"/>
                                        <p:tgtEl>
                                          <p:spTgt spid="17">
                                            <p:txEl>
                                              <p:pRg st="4" end="4"/>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7">
                                            <p:txEl>
                                              <p:pRg st="4" end="4"/>
                                            </p:txEl>
                                          </p:spTgt>
                                        </p:tgtEl>
                                        <p:attrNameLst>
                                          <p:attrName>ppt_y</p:attrName>
                                        </p:attrNameLst>
                                      </p:cBhvr>
                                      <p:tavLst>
                                        <p:tav tm="0">
                                          <p:val>
                                            <p:strVal val="#ppt_y"/>
                                          </p:val>
                                        </p:tav>
                                        <p:tav tm="100000">
                                          <p:val>
                                            <p:strVal val="#ppt_y"/>
                                          </p:val>
                                        </p:tav>
                                      </p:tavLst>
                                    </p:anim>
                                  </p:childTnLst>
                                </p:cTn>
                              </p:par>
                              <p:par>
                                <p:cTn id="35" presetID="53" presetClass="entr" presetSubtype="16"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500" fill="hold"/>
                                        <p:tgtEl>
                                          <p:spTgt spid="5"/>
                                        </p:tgtEl>
                                        <p:attrNameLst>
                                          <p:attrName>ppt_w</p:attrName>
                                        </p:attrNameLst>
                                      </p:cBhvr>
                                      <p:tavLst>
                                        <p:tav tm="0">
                                          <p:val>
                                            <p:fltVal val="0"/>
                                          </p:val>
                                        </p:tav>
                                        <p:tav tm="100000">
                                          <p:val>
                                            <p:strVal val="#ppt_w"/>
                                          </p:val>
                                        </p:tav>
                                      </p:tavLst>
                                    </p:anim>
                                    <p:anim calcmode="lin" valueType="num">
                                      <p:cBhvr>
                                        <p:cTn id="38" dur="500" fill="hold"/>
                                        <p:tgtEl>
                                          <p:spTgt spid="5"/>
                                        </p:tgtEl>
                                        <p:attrNameLst>
                                          <p:attrName>ppt_h</p:attrName>
                                        </p:attrNameLst>
                                      </p:cBhvr>
                                      <p:tavLst>
                                        <p:tav tm="0">
                                          <p:val>
                                            <p:fltVal val="0"/>
                                          </p:val>
                                        </p:tav>
                                        <p:tav tm="100000">
                                          <p:val>
                                            <p:strVal val="#ppt_h"/>
                                          </p:val>
                                        </p:tav>
                                      </p:tavLst>
                                    </p:anim>
                                    <p:animEffect transition="in" filter="fade">
                                      <p:cBhvr>
                                        <p:cTn id="3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62309" y="112456"/>
            <a:ext cx="8936965" cy="994172"/>
          </a:xfrm>
          <a:prstGeom prst="rect">
            <a:avLst/>
          </a:prstGeom>
        </p:spPr>
        <p:txBody>
          <a:bodyPr vert="horz" lIns="91440" tIns="45720" rIns="91440" bIns="45720" rtlCol="0" anchor="ctr">
            <a:normAutofit/>
          </a:bodyPr>
          <a:lstStyle>
            <a:lvl1pPr algn="l" defTabSz="457189" rtl="0" eaLnBrk="1" latinLnBrk="0" hangingPunct="1">
              <a:spcBef>
                <a:spcPct val="0"/>
              </a:spcBef>
              <a:buNone/>
              <a:defRPr sz="3000" b="0" i="0" kern="1200" cap="all">
                <a:solidFill>
                  <a:schemeClr val="tx1"/>
                </a:solidFill>
                <a:latin typeface="Arial"/>
                <a:ea typeface="+mj-ea"/>
                <a:cs typeface="Arial"/>
              </a:defRPr>
            </a:lvl1pPr>
          </a:lstStyle>
          <a:p>
            <a:r>
              <a:rPr lang="en-US" sz="2800" dirty="0"/>
              <a:t>Optics</a:t>
            </a:r>
            <a:endParaRPr lang="en-US" dirty="0"/>
          </a:p>
        </p:txBody>
      </p:sp>
      <p:sp>
        <p:nvSpPr>
          <p:cNvPr id="17" name="Content Placeholder 2"/>
          <p:cNvSpPr txBox="1">
            <a:spLocks/>
          </p:cNvSpPr>
          <p:nvPr/>
        </p:nvSpPr>
        <p:spPr>
          <a:xfrm>
            <a:off x="362309" y="1966822"/>
            <a:ext cx="7108166" cy="35147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solidFill>
                  <a:prstClr val="black"/>
                </a:solidFill>
                <a:latin typeface="Franklin Gothic Book" panose="020B0503020102020204"/>
              </a:rPr>
              <a:t>A camera mounted near the rear-view mirror build a </a:t>
            </a:r>
            <a:r>
              <a:rPr lang="en-US" b="1" dirty="0">
                <a:solidFill>
                  <a:prstClr val="black"/>
                </a:solidFill>
                <a:latin typeface="Franklin Gothic Book" panose="020B0503020102020204"/>
              </a:rPr>
              <a:t>real-time 3D image </a:t>
            </a:r>
            <a:r>
              <a:rPr lang="en-US" dirty="0">
                <a:solidFill>
                  <a:prstClr val="black"/>
                </a:solidFill>
                <a:latin typeface="Franklin Gothic Book" panose="020B0503020102020204"/>
              </a:rPr>
              <a:t>of the road ahead, spotting hazards like pedestrians and animals.</a:t>
            </a:r>
          </a:p>
          <a:p>
            <a:pPr marL="0" lvl="0" indent="0">
              <a:buNone/>
            </a:pPr>
            <a:endParaRPr lang="en-US" sz="1600" dirty="0">
              <a:solidFill>
                <a:prstClr val="black"/>
              </a:solidFill>
              <a:latin typeface="Franklin Gothic Book" panose="020B0503020102020204"/>
            </a:endParaRPr>
          </a:p>
          <a:p>
            <a:pPr lvl="0"/>
            <a:r>
              <a:rPr lang="en-US" dirty="0">
                <a:solidFill>
                  <a:prstClr val="black"/>
                </a:solidFill>
                <a:latin typeface="Franklin Gothic Book" panose="020B0503020102020204"/>
              </a:rPr>
              <a:t>It is also used to identify road markings and traffic signals.</a:t>
            </a:r>
          </a:p>
          <a:p>
            <a:pPr marL="0" indent="0">
              <a:buNone/>
            </a:pPr>
            <a:r>
              <a:rPr lang="en-US" sz="2400" i="1" dirty="0"/>
              <a:t> </a:t>
            </a:r>
            <a:endParaRPr lang="en-US" sz="2400"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82618" y="1733909"/>
            <a:ext cx="4436280" cy="4436280"/>
          </a:xfrm>
          <a:prstGeom prst="rect">
            <a:avLst/>
          </a:prstGeom>
        </p:spPr>
      </p:pic>
    </p:spTree>
    <p:extLst>
      <p:ext uri="{BB962C8B-B14F-4D97-AF65-F5344CB8AC3E}">
        <p14:creationId xmlns:p14="http://schemas.microsoft.com/office/powerpoint/2010/main" val="33605939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 calcmode="lin" valueType="num">
                                      <p:cBhvr additive="base">
                                        <p:cTn id="13" dur="500" fill="hold"/>
                                        <p:tgtEl>
                                          <p:spTgt spid="1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7">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2" presetClass="entr" presetSubtype="8" fill="hold" grpId="0" nodeType="afterEffect">
                                  <p:stCondLst>
                                    <p:cond delay="0"/>
                                  </p:stCondLst>
                                  <p:childTnLst>
                                    <p:set>
                                      <p:cBhvr>
                                        <p:cTn id="17" dur="1" fill="hold">
                                          <p:stCondLst>
                                            <p:cond delay="0"/>
                                          </p:stCondLst>
                                        </p:cTn>
                                        <p:tgtEl>
                                          <p:spTgt spid="17">
                                            <p:txEl>
                                              <p:pRg st="2" end="2"/>
                                            </p:txEl>
                                          </p:spTgt>
                                        </p:tgtEl>
                                        <p:attrNameLst>
                                          <p:attrName>style.visibility</p:attrName>
                                        </p:attrNameLst>
                                      </p:cBhvr>
                                      <p:to>
                                        <p:strVal val="visible"/>
                                      </p:to>
                                    </p:set>
                                    <p:anim calcmode="lin" valueType="num">
                                      <p:cBhvr additive="base">
                                        <p:cTn id="18" dur="500" fill="hold"/>
                                        <p:tgtEl>
                                          <p:spTgt spid="17">
                                            <p:txEl>
                                              <p:pRg st="2" end="2"/>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7">
                                            <p:txEl>
                                              <p:pRg st="2" end="2"/>
                                            </p:txEl>
                                          </p:spTgt>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2" presetClass="entr" presetSubtype="8" fill="hold" grpId="0" nodeType="afterEffect">
                                  <p:stCondLst>
                                    <p:cond delay="0"/>
                                  </p:stCondLst>
                                  <p:childTnLst>
                                    <p:set>
                                      <p:cBhvr>
                                        <p:cTn id="22" dur="1" fill="hold">
                                          <p:stCondLst>
                                            <p:cond delay="0"/>
                                          </p:stCondLst>
                                        </p:cTn>
                                        <p:tgtEl>
                                          <p:spTgt spid="17">
                                            <p:txEl>
                                              <p:pRg st="3" end="3"/>
                                            </p:txEl>
                                          </p:spTgt>
                                        </p:tgtEl>
                                        <p:attrNameLst>
                                          <p:attrName>style.visibility</p:attrName>
                                        </p:attrNameLst>
                                      </p:cBhvr>
                                      <p:to>
                                        <p:strVal val="visible"/>
                                      </p:to>
                                    </p:set>
                                    <p:anim calcmode="lin" valueType="num">
                                      <p:cBhvr additive="base">
                                        <p:cTn id="23" dur="500" fill="hold"/>
                                        <p:tgtEl>
                                          <p:spTgt spid="17">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7">
                                            <p:txEl>
                                              <p:pRg st="3" end="3"/>
                                            </p:txEl>
                                          </p:spTgt>
                                        </p:tgtEl>
                                        <p:attrNameLst>
                                          <p:attrName>ppt_y</p:attrName>
                                        </p:attrNameLst>
                                      </p:cBhvr>
                                      <p:tavLst>
                                        <p:tav tm="0">
                                          <p:val>
                                            <p:strVal val="#ppt_y"/>
                                          </p:val>
                                        </p:tav>
                                        <p:tav tm="100000">
                                          <p:val>
                                            <p:strVal val="#ppt_y"/>
                                          </p:val>
                                        </p:tav>
                                      </p:tavLst>
                                    </p:anim>
                                  </p:childTnLst>
                                </p:cTn>
                              </p:par>
                              <p:par>
                                <p:cTn id="25" presetID="53" presetClass="entr" presetSubtype="16"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62309" y="112456"/>
            <a:ext cx="8936965" cy="994172"/>
          </a:xfrm>
          <a:prstGeom prst="rect">
            <a:avLst/>
          </a:prstGeom>
        </p:spPr>
        <p:txBody>
          <a:bodyPr vert="horz" lIns="91440" tIns="45720" rIns="91440" bIns="45720" rtlCol="0" anchor="ctr">
            <a:normAutofit/>
          </a:bodyPr>
          <a:lstStyle>
            <a:lvl1pPr algn="l" defTabSz="457189" rtl="0" eaLnBrk="1" latinLnBrk="0" hangingPunct="1">
              <a:spcBef>
                <a:spcPct val="0"/>
              </a:spcBef>
              <a:buNone/>
              <a:defRPr sz="3000" b="0" i="0" kern="1200" cap="all">
                <a:solidFill>
                  <a:schemeClr val="tx1"/>
                </a:solidFill>
                <a:latin typeface="Arial"/>
                <a:ea typeface="+mj-ea"/>
                <a:cs typeface="Arial"/>
              </a:defRPr>
            </a:lvl1pPr>
          </a:lstStyle>
          <a:p>
            <a:r>
              <a:rPr lang="en-US" sz="2800" dirty="0" smtClean="0"/>
              <a:t>Lidar</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3298" y="1374067"/>
            <a:ext cx="5840083" cy="4698983"/>
          </a:xfrm>
          <a:prstGeom prst="rect">
            <a:avLst/>
          </a:prstGeom>
        </p:spPr>
      </p:pic>
      <p:pic>
        <p:nvPicPr>
          <p:cNvPr id="5" name="Picture 2" descr="http://www5.pcmag.com/media/images/340499-velodyne-lidar-module.jpg?thumb=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3382" y="1374068"/>
            <a:ext cx="4720812" cy="4720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0541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62309" y="112456"/>
            <a:ext cx="8936965" cy="994172"/>
          </a:xfrm>
          <a:prstGeom prst="rect">
            <a:avLst/>
          </a:prstGeom>
        </p:spPr>
        <p:txBody>
          <a:bodyPr vert="horz" lIns="91440" tIns="45720" rIns="91440" bIns="45720" rtlCol="0" anchor="ctr">
            <a:normAutofit/>
          </a:bodyPr>
          <a:lstStyle>
            <a:lvl1pPr algn="l" defTabSz="457189" rtl="0" eaLnBrk="1" latinLnBrk="0" hangingPunct="1">
              <a:spcBef>
                <a:spcPct val="0"/>
              </a:spcBef>
              <a:buNone/>
              <a:defRPr sz="3000" b="0" i="0" kern="1200" cap="all">
                <a:solidFill>
                  <a:schemeClr val="tx1"/>
                </a:solidFill>
                <a:latin typeface="Arial"/>
                <a:ea typeface="+mj-ea"/>
                <a:cs typeface="Arial"/>
              </a:defRPr>
            </a:lvl1pPr>
          </a:lstStyle>
          <a:p>
            <a:r>
              <a:rPr lang="en-US" sz="2800" dirty="0" smtClean="0"/>
              <a:t>GPS</a:t>
            </a:r>
            <a:endParaRPr lang="en-US" dirty="0"/>
          </a:p>
        </p:txBody>
      </p:sp>
      <p:sp>
        <p:nvSpPr>
          <p:cNvPr id="17" name="Content Placeholder 2"/>
          <p:cNvSpPr txBox="1">
            <a:spLocks/>
          </p:cNvSpPr>
          <p:nvPr/>
        </p:nvSpPr>
        <p:spPr>
          <a:xfrm>
            <a:off x="362309" y="1966822"/>
            <a:ext cx="6202393" cy="35147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 </a:t>
            </a:r>
            <a:r>
              <a:rPr lang="en-US" b="1" i="1" u="sng" dirty="0"/>
              <a:t>Global Positioning System  (GPS) </a:t>
            </a:r>
            <a:r>
              <a:rPr lang="en-US" dirty="0"/>
              <a:t>keeps the car on its intended route with an </a:t>
            </a:r>
            <a:r>
              <a:rPr lang="en-US" b="1" i="1" dirty="0"/>
              <a:t>accuracy of 3-4 meters. (Versus desired accuracy of 30 centimeters)</a:t>
            </a:r>
            <a:endParaRPr lang="en-US" dirty="0"/>
          </a:p>
          <a:p>
            <a:r>
              <a:rPr lang="en-US" dirty="0" smtClean="0"/>
              <a:t>With </a:t>
            </a:r>
            <a:r>
              <a:rPr lang="en-US" dirty="0"/>
              <a:t>GPS covering the macro location of car, smaller on-deck cameras can recognize smaller details like red lights, stop signs and construction zones.</a:t>
            </a:r>
          </a:p>
          <a:p>
            <a:pPr marL="0" indent="0">
              <a:buNone/>
            </a:pPr>
            <a:r>
              <a:rPr lang="en-US" sz="2400" i="1" dirty="0"/>
              <a:t> </a:t>
            </a:r>
            <a:endParaRPr lang="en-US" sz="24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64702" y="1857085"/>
            <a:ext cx="5565359" cy="4328795"/>
          </a:xfrm>
          <a:prstGeom prst="rect">
            <a:avLst/>
          </a:prstGeom>
        </p:spPr>
      </p:pic>
    </p:spTree>
    <p:extLst>
      <p:ext uri="{BB962C8B-B14F-4D97-AF65-F5344CB8AC3E}">
        <p14:creationId xmlns:p14="http://schemas.microsoft.com/office/powerpoint/2010/main" val="15634238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 calcmode="lin" valueType="num">
                                      <p:cBhvr additive="base">
                                        <p:cTn id="13" dur="500" fill="hold"/>
                                        <p:tgtEl>
                                          <p:spTgt spid="1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7">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2" presetClass="entr" presetSubtype="8" fill="hold" grpId="0" nodeType="afterEffect">
                                  <p:stCondLst>
                                    <p:cond delay="0"/>
                                  </p:stCondLst>
                                  <p:childTnLst>
                                    <p:set>
                                      <p:cBhvr>
                                        <p:cTn id="17" dur="1" fill="hold">
                                          <p:stCondLst>
                                            <p:cond delay="0"/>
                                          </p:stCondLst>
                                        </p:cTn>
                                        <p:tgtEl>
                                          <p:spTgt spid="17">
                                            <p:txEl>
                                              <p:pRg st="1" end="1"/>
                                            </p:txEl>
                                          </p:spTgt>
                                        </p:tgtEl>
                                        <p:attrNameLst>
                                          <p:attrName>style.visibility</p:attrName>
                                        </p:attrNameLst>
                                      </p:cBhvr>
                                      <p:to>
                                        <p:strVal val="visible"/>
                                      </p:to>
                                    </p:set>
                                    <p:anim calcmode="lin" valueType="num">
                                      <p:cBhvr additive="base">
                                        <p:cTn id="18" dur="500" fill="hold"/>
                                        <p:tgtEl>
                                          <p:spTgt spid="17">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7">
                                            <p:txEl>
                                              <p:pRg st="1" end="1"/>
                                            </p:txEl>
                                          </p:spTgt>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2" presetClass="entr" presetSubtype="8" fill="hold" grpId="0" nodeType="afterEffect">
                                  <p:stCondLst>
                                    <p:cond delay="0"/>
                                  </p:stCondLst>
                                  <p:childTnLst>
                                    <p:set>
                                      <p:cBhvr>
                                        <p:cTn id="22" dur="1" fill="hold">
                                          <p:stCondLst>
                                            <p:cond delay="0"/>
                                          </p:stCondLst>
                                        </p:cTn>
                                        <p:tgtEl>
                                          <p:spTgt spid="17">
                                            <p:txEl>
                                              <p:pRg st="2" end="2"/>
                                            </p:txEl>
                                          </p:spTgt>
                                        </p:tgtEl>
                                        <p:attrNameLst>
                                          <p:attrName>style.visibility</p:attrName>
                                        </p:attrNameLst>
                                      </p:cBhvr>
                                      <p:to>
                                        <p:strVal val="visible"/>
                                      </p:to>
                                    </p:set>
                                    <p:anim calcmode="lin" valueType="num">
                                      <p:cBhvr additive="base">
                                        <p:cTn id="23" dur="500" fill="hold"/>
                                        <p:tgtEl>
                                          <p:spTgt spid="17">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7">
                                            <p:txEl>
                                              <p:pRg st="2" end="2"/>
                                            </p:txEl>
                                          </p:spTgt>
                                        </p:tgtEl>
                                        <p:attrNameLst>
                                          <p:attrName>ppt_y</p:attrName>
                                        </p:attrNameLst>
                                      </p:cBhvr>
                                      <p:tavLst>
                                        <p:tav tm="0">
                                          <p:val>
                                            <p:strVal val="#ppt_y"/>
                                          </p:val>
                                        </p:tav>
                                        <p:tav tm="100000">
                                          <p:val>
                                            <p:strVal val="#ppt_y"/>
                                          </p:val>
                                        </p:tav>
                                      </p:tavLst>
                                    </p:anim>
                                  </p:childTnLst>
                                </p:cTn>
                              </p:par>
                              <p:par>
                                <p:cTn id="25" presetID="53" presetClass="entr" presetSubtype="16"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62309" y="112456"/>
            <a:ext cx="8936965" cy="994172"/>
          </a:xfrm>
          <a:prstGeom prst="rect">
            <a:avLst/>
          </a:prstGeom>
        </p:spPr>
        <p:txBody>
          <a:bodyPr vert="horz" lIns="91440" tIns="45720" rIns="91440" bIns="45720" rtlCol="0" anchor="ctr">
            <a:normAutofit/>
          </a:bodyPr>
          <a:lstStyle>
            <a:lvl1pPr algn="l" defTabSz="457189" rtl="0" eaLnBrk="1" latinLnBrk="0" hangingPunct="1">
              <a:spcBef>
                <a:spcPct val="0"/>
              </a:spcBef>
              <a:buNone/>
              <a:defRPr sz="3000" b="0" i="0" kern="1200" cap="all">
                <a:solidFill>
                  <a:schemeClr val="tx1"/>
                </a:solidFill>
                <a:latin typeface="Arial"/>
                <a:ea typeface="+mj-ea"/>
                <a:cs typeface="Arial"/>
              </a:defRPr>
            </a:lvl1pPr>
          </a:lstStyle>
          <a:p>
            <a:r>
              <a:rPr lang="en-US" sz="2800" dirty="0"/>
              <a:t>Navigation Systems</a:t>
            </a:r>
            <a:endParaRPr lang="en-US" dirty="0"/>
          </a:p>
        </p:txBody>
      </p:sp>
      <p:sp>
        <p:nvSpPr>
          <p:cNvPr id="17" name="Content Placeholder 2"/>
          <p:cNvSpPr txBox="1">
            <a:spLocks/>
          </p:cNvSpPr>
          <p:nvPr/>
        </p:nvSpPr>
        <p:spPr>
          <a:xfrm>
            <a:off x="362309" y="1863305"/>
            <a:ext cx="6202393" cy="35147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In-dash navigation today:</a:t>
            </a:r>
          </a:p>
          <a:p>
            <a:pPr lvl="1">
              <a:buFont typeface="Wingdings" panose="05000000000000000000" pitchFamily="2" charset="2"/>
              <a:buChar char="Ø"/>
            </a:pPr>
            <a:r>
              <a:rPr lang="en-US" dirty="0"/>
              <a:t>Pros: seamless integration with vehicle.</a:t>
            </a:r>
          </a:p>
          <a:p>
            <a:pPr lvl="1">
              <a:buFont typeface="Wingdings" panose="05000000000000000000" pitchFamily="2" charset="2"/>
              <a:buChar char="Ø"/>
            </a:pPr>
            <a:r>
              <a:rPr lang="en-US" dirty="0"/>
              <a:t>Cons: Expensive; limited data and performance; inferior to smart phone apps like Waze, Google Maps.</a:t>
            </a:r>
          </a:p>
          <a:p>
            <a:r>
              <a:rPr lang="en-US" dirty="0"/>
              <a:t>Smart Phone apps:</a:t>
            </a:r>
          </a:p>
          <a:p>
            <a:pPr lvl="1">
              <a:buFont typeface="Wingdings" panose="05000000000000000000" pitchFamily="2" charset="2"/>
              <a:buChar char="Ø"/>
            </a:pPr>
            <a:r>
              <a:rPr lang="en-US" dirty="0"/>
              <a:t>Pros: no additional expense needed; superior performance to in-dash.</a:t>
            </a:r>
          </a:p>
          <a:p>
            <a:pPr lvl="1">
              <a:buFont typeface="Wingdings" panose="05000000000000000000" pitchFamily="2" charset="2"/>
              <a:buChar char="Ø"/>
            </a:pPr>
            <a:r>
              <a:rPr lang="en-US" dirty="0"/>
              <a:t>Cons: small screen size; not integrated, harness needed.</a:t>
            </a:r>
          </a:p>
          <a:p>
            <a:pPr marL="0" indent="0">
              <a:buNone/>
            </a:pPr>
            <a:r>
              <a:rPr lang="en-US" sz="2400" i="1" dirty="0"/>
              <a:t> </a:t>
            </a:r>
            <a:endParaRPr lang="en-US" sz="24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3193" y="1179260"/>
            <a:ext cx="3966256" cy="2277917"/>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3193" y="3510558"/>
            <a:ext cx="3966256" cy="2639363"/>
          </a:xfrm>
          <a:prstGeom prst="rect">
            <a:avLst/>
          </a:prstGeom>
        </p:spPr>
      </p:pic>
    </p:spTree>
    <p:extLst>
      <p:ext uri="{BB962C8B-B14F-4D97-AF65-F5344CB8AC3E}">
        <p14:creationId xmlns:p14="http://schemas.microsoft.com/office/powerpoint/2010/main" val="35591527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 calcmode="lin" valueType="num">
                                      <p:cBhvr additive="base">
                                        <p:cTn id="13" dur="500" fill="hold"/>
                                        <p:tgtEl>
                                          <p:spTgt spid="1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7">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2" presetClass="entr" presetSubtype="8" fill="hold" grpId="0" nodeType="afterEffect">
                                  <p:stCondLst>
                                    <p:cond delay="0"/>
                                  </p:stCondLst>
                                  <p:childTnLst>
                                    <p:set>
                                      <p:cBhvr>
                                        <p:cTn id="17" dur="1" fill="hold">
                                          <p:stCondLst>
                                            <p:cond delay="0"/>
                                          </p:stCondLst>
                                        </p:cTn>
                                        <p:tgtEl>
                                          <p:spTgt spid="17">
                                            <p:txEl>
                                              <p:pRg st="1" end="1"/>
                                            </p:txEl>
                                          </p:spTgt>
                                        </p:tgtEl>
                                        <p:attrNameLst>
                                          <p:attrName>style.visibility</p:attrName>
                                        </p:attrNameLst>
                                      </p:cBhvr>
                                      <p:to>
                                        <p:strVal val="visible"/>
                                      </p:to>
                                    </p:set>
                                    <p:anim calcmode="lin" valueType="num">
                                      <p:cBhvr additive="base">
                                        <p:cTn id="18" dur="500" fill="hold"/>
                                        <p:tgtEl>
                                          <p:spTgt spid="17">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7">
                                            <p:txEl>
                                              <p:pRg st="1" end="1"/>
                                            </p:txEl>
                                          </p:spTgt>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2" presetClass="entr" presetSubtype="8" fill="hold" grpId="0" nodeType="afterEffect">
                                  <p:stCondLst>
                                    <p:cond delay="0"/>
                                  </p:stCondLst>
                                  <p:childTnLst>
                                    <p:set>
                                      <p:cBhvr>
                                        <p:cTn id="22" dur="1" fill="hold">
                                          <p:stCondLst>
                                            <p:cond delay="0"/>
                                          </p:stCondLst>
                                        </p:cTn>
                                        <p:tgtEl>
                                          <p:spTgt spid="17">
                                            <p:txEl>
                                              <p:pRg st="2" end="2"/>
                                            </p:txEl>
                                          </p:spTgt>
                                        </p:tgtEl>
                                        <p:attrNameLst>
                                          <p:attrName>style.visibility</p:attrName>
                                        </p:attrNameLst>
                                      </p:cBhvr>
                                      <p:to>
                                        <p:strVal val="visible"/>
                                      </p:to>
                                    </p:set>
                                    <p:anim calcmode="lin" valueType="num">
                                      <p:cBhvr additive="base">
                                        <p:cTn id="23" dur="500" fill="hold"/>
                                        <p:tgtEl>
                                          <p:spTgt spid="17">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7">
                                            <p:txEl>
                                              <p:pRg st="2" end="2"/>
                                            </p:txEl>
                                          </p:spTgt>
                                        </p:tgtEl>
                                        <p:attrNameLst>
                                          <p:attrName>ppt_y</p:attrName>
                                        </p:attrNameLst>
                                      </p:cBhvr>
                                      <p:tavLst>
                                        <p:tav tm="0">
                                          <p:val>
                                            <p:strVal val="#ppt_y"/>
                                          </p:val>
                                        </p:tav>
                                        <p:tav tm="100000">
                                          <p:val>
                                            <p:strVal val="#ppt_y"/>
                                          </p:val>
                                        </p:tav>
                                      </p:tavLst>
                                    </p:anim>
                                  </p:childTnLst>
                                </p:cTn>
                              </p:par>
                            </p:childTnLst>
                          </p:cTn>
                        </p:par>
                        <p:par>
                          <p:cTn id="25" fill="hold">
                            <p:stCondLst>
                              <p:cond delay="2000"/>
                            </p:stCondLst>
                            <p:childTnLst>
                              <p:par>
                                <p:cTn id="26" presetID="2" presetClass="entr" presetSubtype="8" fill="hold" grpId="0" nodeType="afterEffect">
                                  <p:stCondLst>
                                    <p:cond delay="0"/>
                                  </p:stCondLst>
                                  <p:childTnLst>
                                    <p:set>
                                      <p:cBhvr>
                                        <p:cTn id="27" dur="1" fill="hold">
                                          <p:stCondLst>
                                            <p:cond delay="0"/>
                                          </p:stCondLst>
                                        </p:cTn>
                                        <p:tgtEl>
                                          <p:spTgt spid="17">
                                            <p:txEl>
                                              <p:pRg st="3" end="3"/>
                                            </p:txEl>
                                          </p:spTgt>
                                        </p:tgtEl>
                                        <p:attrNameLst>
                                          <p:attrName>style.visibility</p:attrName>
                                        </p:attrNameLst>
                                      </p:cBhvr>
                                      <p:to>
                                        <p:strVal val="visible"/>
                                      </p:to>
                                    </p:set>
                                    <p:anim calcmode="lin" valueType="num">
                                      <p:cBhvr additive="base">
                                        <p:cTn id="28" dur="500" fill="hold"/>
                                        <p:tgtEl>
                                          <p:spTgt spid="17">
                                            <p:txEl>
                                              <p:pRg st="3" end="3"/>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17">
                                            <p:txEl>
                                              <p:pRg st="3" end="3"/>
                                            </p:txEl>
                                          </p:spTgt>
                                        </p:tgtEl>
                                        <p:attrNameLst>
                                          <p:attrName>ppt_y</p:attrName>
                                        </p:attrNameLst>
                                      </p:cBhvr>
                                      <p:tavLst>
                                        <p:tav tm="0">
                                          <p:val>
                                            <p:strVal val="#ppt_y"/>
                                          </p:val>
                                        </p:tav>
                                        <p:tav tm="100000">
                                          <p:val>
                                            <p:strVal val="#ppt_y"/>
                                          </p:val>
                                        </p:tav>
                                      </p:tavLst>
                                    </p:anim>
                                  </p:childTnLst>
                                </p:cTn>
                              </p:par>
                            </p:childTnLst>
                          </p:cTn>
                        </p:par>
                        <p:par>
                          <p:cTn id="30" fill="hold">
                            <p:stCondLst>
                              <p:cond delay="2500"/>
                            </p:stCondLst>
                            <p:childTnLst>
                              <p:par>
                                <p:cTn id="31" presetID="2" presetClass="entr" presetSubtype="8" fill="hold" grpId="0" nodeType="afterEffect">
                                  <p:stCondLst>
                                    <p:cond delay="0"/>
                                  </p:stCondLst>
                                  <p:childTnLst>
                                    <p:set>
                                      <p:cBhvr>
                                        <p:cTn id="32" dur="1" fill="hold">
                                          <p:stCondLst>
                                            <p:cond delay="0"/>
                                          </p:stCondLst>
                                        </p:cTn>
                                        <p:tgtEl>
                                          <p:spTgt spid="17">
                                            <p:txEl>
                                              <p:pRg st="4" end="4"/>
                                            </p:txEl>
                                          </p:spTgt>
                                        </p:tgtEl>
                                        <p:attrNameLst>
                                          <p:attrName>style.visibility</p:attrName>
                                        </p:attrNameLst>
                                      </p:cBhvr>
                                      <p:to>
                                        <p:strVal val="visible"/>
                                      </p:to>
                                    </p:set>
                                    <p:anim calcmode="lin" valueType="num">
                                      <p:cBhvr additive="base">
                                        <p:cTn id="33" dur="500" fill="hold"/>
                                        <p:tgtEl>
                                          <p:spTgt spid="17">
                                            <p:txEl>
                                              <p:pRg st="4" end="4"/>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7">
                                            <p:txEl>
                                              <p:pRg st="4" end="4"/>
                                            </p:txEl>
                                          </p:spTgt>
                                        </p:tgtEl>
                                        <p:attrNameLst>
                                          <p:attrName>ppt_y</p:attrName>
                                        </p:attrNameLst>
                                      </p:cBhvr>
                                      <p:tavLst>
                                        <p:tav tm="0">
                                          <p:val>
                                            <p:strVal val="#ppt_y"/>
                                          </p:val>
                                        </p:tav>
                                        <p:tav tm="100000">
                                          <p:val>
                                            <p:strVal val="#ppt_y"/>
                                          </p:val>
                                        </p:tav>
                                      </p:tavLst>
                                    </p:anim>
                                  </p:childTnLst>
                                </p:cTn>
                              </p:par>
                            </p:childTnLst>
                          </p:cTn>
                        </p:par>
                        <p:par>
                          <p:cTn id="35" fill="hold">
                            <p:stCondLst>
                              <p:cond delay="3000"/>
                            </p:stCondLst>
                            <p:childTnLst>
                              <p:par>
                                <p:cTn id="36" presetID="2" presetClass="entr" presetSubtype="8" fill="hold" grpId="0" nodeType="afterEffect">
                                  <p:stCondLst>
                                    <p:cond delay="0"/>
                                  </p:stCondLst>
                                  <p:childTnLst>
                                    <p:set>
                                      <p:cBhvr>
                                        <p:cTn id="37" dur="1" fill="hold">
                                          <p:stCondLst>
                                            <p:cond delay="0"/>
                                          </p:stCondLst>
                                        </p:cTn>
                                        <p:tgtEl>
                                          <p:spTgt spid="17">
                                            <p:txEl>
                                              <p:pRg st="5" end="5"/>
                                            </p:txEl>
                                          </p:spTgt>
                                        </p:tgtEl>
                                        <p:attrNameLst>
                                          <p:attrName>style.visibility</p:attrName>
                                        </p:attrNameLst>
                                      </p:cBhvr>
                                      <p:to>
                                        <p:strVal val="visible"/>
                                      </p:to>
                                    </p:set>
                                    <p:anim calcmode="lin" valueType="num">
                                      <p:cBhvr additive="base">
                                        <p:cTn id="38" dur="500" fill="hold"/>
                                        <p:tgtEl>
                                          <p:spTgt spid="17">
                                            <p:txEl>
                                              <p:pRg st="5" end="5"/>
                                            </p:txEl>
                                          </p:spTgt>
                                        </p:tgtEl>
                                        <p:attrNameLst>
                                          <p:attrName>ppt_x</p:attrName>
                                        </p:attrNameLst>
                                      </p:cBhvr>
                                      <p:tavLst>
                                        <p:tav tm="0">
                                          <p:val>
                                            <p:strVal val="0-#ppt_w/2"/>
                                          </p:val>
                                        </p:tav>
                                        <p:tav tm="100000">
                                          <p:val>
                                            <p:strVal val="#ppt_x"/>
                                          </p:val>
                                        </p:tav>
                                      </p:tavLst>
                                    </p:anim>
                                    <p:anim calcmode="lin" valueType="num">
                                      <p:cBhvr additive="base">
                                        <p:cTn id="39" dur="500" fill="hold"/>
                                        <p:tgtEl>
                                          <p:spTgt spid="17">
                                            <p:txEl>
                                              <p:pRg st="5" end="5"/>
                                            </p:txEl>
                                          </p:spTgt>
                                        </p:tgtEl>
                                        <p:attrNameLst>
                                          <p:attrName>ppt_y</p:attrName>
                                        </p:attrNameLst>
                                      </p:cBhvr>
                                      <p:tavLst>
                                        <p:tav tm="0">
                                          <p:val>
                                            <p:strVal val="#ppt_y"/>
                                          </p:val>
                                        </p:tav>
                                        <p:tav tm="100000">
                                          <p:val>
                                            <p:strVal val="#ppt_y"/>
                                          </p:val>
                                        </p:tav>
                                      </p:tavLst>
                                    </p:anim>
                                  </p:childTnLst>
                                </p:cTn>
                              </p:par>
                            </p:childTnLst>
                          </p:cTn>
                        </p:par>
                        <p:par>
                          <p:cTn id="40" fill="hold">
                            <p:stCondLst>
                              <p:cond delay="3500"/>
                            </p:stCondLst>
                            <p:childTnLst>
                              <p:par>
                                <p:cTn id="41" presetID="2" presetClass="entr" presetSubtype="8" fill="hold" grpId="0" nodeType="afterEffect">
                                  <p:stCondLst>
                                    <p:cond delay="0"/>
                                  </p:stCondLst>
                                  <p:childTnLst>
                                    <p:set>
                                      <p:cBhvr>
                                        <p:cTn id="42" dur="1" fill="hold">
                                          <p:stCondLst>
                                            <p:cond delay="0"/>
                                          </p:stCondLst>
                                        </p:cTn>
                                        <p:tgtEl>
                                          <p:spTgt spid="17">
                                            <p:txEl>
                                              <p:pRg st="6" end="6"/>
                                            </p:txEl>
                                          </p:spTgt>
                                        </p:tgtEl>
                                        <p:attrNameLst>
                                          <p:attrName>style.visibility</p:attrName>
                                        </p:attrNameLst>
                                      </p:cBhvr>
                                      <p:to>
                                        <p:strVal val="visible"/>
                                      </p:to>
                                    </p:set>
                                    <p:anim calcmode="lin" valueType="num">
                                      <p:cBhvr additive="base">
                                        <p:cTn id="43" dur="500" fill="hold"/>
                                        <p:tgtEl>
                                          <p:spTgt spid="17">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7">
                                            <p:txEl>
                                              <p:pRg st="6" end="6"/>
                                            </p:txEl>
                                          </p:spTgt>
                                        </p:tgtEl>
                                        <p:attrNameLst>
                                          <p:attrName>ppt_y</p:attrName>
                                        </p:attrNameLst>
                                      </p:cBhvr>
                                      <p:tavLst>
                                        <p:tav tm="0">
                                          <p:val>
                                            <p:strVal val="#ppt_y"/>
                                          </p:val>
                                        </p:tav>
                                        <p:tav tm="100000">
                                          <p:val>
                                            <p:strVal val="#ppt_y"/>
                                          </p:val>
                                        </p:tav>
                                      </p:tavLst>
                                    </p:anim>
                                  </p:childTnLst>
                                </p:cTn>
                              </p:par>
                              <p:par>
                                <p:cTn id="45" presetID="53" presetClass="entr" presetSubtype="16"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Effect transition="in" filter="fade">
                                      <p:cBhvr>
                                        <p:cTn id="49" dur="500"/>
                                        <p:tgtEl>
                                          <p:spTgt spid="8"/>
                                        </p:tgtEl>
                                      </p:cBhvr>
                                    </p:animEffect>
                                  </p:childTnLst>
                                </p:cTn>
                              </p:par>
                              <p:par>
                                <p:cTn id="50" presetID="53" presetClass="entr" presetSubtype="16" fill="hold" nodeType="withEffect">
                                  <p:stCondLst>
                                    <p:cond delay="0"/>
                                  </p:stCondLst>
                                  <p:childTnLst>
                                    <p:set>
                                      <p:cBhvr>
                                        <p:cTn id="51" dur="1" fill="hold">
                                          <p:stCondLst>
                                            <p:cond delay="0"/>
                                          </p:stCondLst>
                                        </p:cTn>
                                        <p:tgtEl>
                                          <p:spTgt spid="7"/>
                                        </p:tgtEl>
                                        <p:attrNameLst>
                                          <p:attrName>style.visibility</p:attrName>
                                        </p:attrNameLst>
                                      </p:cBhvr>
                                      <p:to>
                                        <p:strVal val="visible"/>
                                      </p:to>
                                    </p:set>
                                    <p:anim calcmode="lin" valueType="num">
                                      <p:cBhvr>
                                        <p:cTn id="52" dur="500" fill="hold"/>
                                        <p:tgtEl>
                                          <p:spTgt spid="7"/>
                                        </p:tgtEl>
                                        <p:attrNameLst>
                                          <p:attrName>ppt_w</p:attrName>
                                        </p:attrNameLst>
                                      </p:cBhvr>
                                      <p:tavLst>
                                        <p:tav tm="0">
                                          <p:val>
                                            <p:fltVal val="0"/>
                                          </p:val>
                                        </p:tav>
                                        <p:tav tm="100000">
                                          <p:val>
                                            <p:strVal val="#ppt_w"/>
                                          </p:val>
                                        </p:tav>
                                      </p:tavLst>
                                    </p:anim>
                                    <p:anim calcmode="lin" valueType="num">
                                      <p:cBhvr>
                                        <p:cTn id="53" dur="500" fill="hold"/>
                                        <p:tgtEl>
                                          <p:spTgt spid="7"/>
                                        </p:tgtEl>
                                        <p:attrNameLst>
                                          <p:attrName>ppt_h</p:attrName>
                                        </p:attrNameLst>
                                      </p:cBhvr>
                                      <p:tavLst>
                                        <p:tav tm="0">
                                          <p:val>
                                            <p:fltVal val="0"/>
                                          </p:val>
                                        </p:tav>
                                        <p:tav tm="100000">
                                          <p:val>
                                            <p:strVal val="#ppt_h"/>
                                          </p:val>
                                        </p:tav>
                                      </p:tavLst>
                                    </p:anim>
                                    <p:animEffect transition="in" filter="fade">
                                      <p:cBhvr>
                                        <p:cTn id="5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62309" y="112456"/>
            <a:ext cx="8936965" cy="994172"/>
          </a:xfrm>
          <a:prstGeom prst="rect">
            <a:avLst/>
          </a:prstGeom>
        </p:spPr>
        <p:txBody>
          <a:bodyPr vert="horz" lIns="91440" tIns="45720" rIns="91440" bIns="45720" rtlCol="0" anchor="ctr">
            <a:normAutofit/>
          </a:bodyPr>
          <a:lstStyle>
            <a:lvl1pPr algn="l" defTabSz="457189" rtl="0" eaLnBrk="1" latinLnBrk="0" hangingPunct="1">
              <a:spcBef>
                <a:spcPct val="0"/>
              </a:spcBef>
              <a:buNone/>
              <a:defRPr sz="3000" b="0" i="0" kern="1200" cap="all">
                <a:solidFill>
                  <a:schemeClr val="tx1"/>
                </a:solidFill>
                <a:latin typeface="Arial"/>
                <a:ea typeface="+mj-ea"/>
                <a:cs typeface="Arial"/>
              </a:defRPr>
            </a:lvl1pPr>
          </a:lstStyle>
          <a:p>
            <a:r>
              <a:rPr lang="en-US" sz="2800" dirty="0" smtClean="0"/>
              <a:t>Processors</a:t>
            </a:r>
            <a:endParaRPr lang="en-US" dirty="0"/>
          </a:p>
        </p:txBody>
      </p:sp>
      <p:sp>
        <p:nvSpPr>
          <p:cNvPr id="17" name="Content Placeholder 2"/>
          <p:cNvSpPr txBox="1">
            <a:spLocks/>
          </p:cNvSpPr>
          <p:nvPr/>
        </p:nvSpPr>
        <p:spPr>
          <a:xfrm>
            <a:off x="767751" y="1966822"/>
            <a:ext cx="9169880" cy="35147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Some seven (7) dual-core 2.13 GHz processors and 2GB of RAM are needed to make sense of the data collected by the car’s instruments.</a:t>
            </a:r>
          </a:p>
          <a:p>
            <a:pPr marL="0" indent="0">
              <a:buNone/>
            </a:pPr>
            <a:endParaRPr lang="en-US" dirty="0"/>
          </a:p>
          <a:p>
            <a:r>
              <a:rPr lang="en-US" dirty="0"/>
              <a:t>Some cars run as many as 17 processors to share the computing load.</a:t>
            </a:r>
          </a:p>
          <a:p>
            <a:pPr marL="0" indent="0">
              <a:buNone/>
            </a:pPr>
            <a:r>
              <a:rPr lang="en-US" sz="2400" i="1" dirty="0"/>
              <a:t> </a:t>
            </a:r>
            <a:endParaRPr lang="en-US" sz="2400" dirty="0"/>
          </a:p>
        </p:txBody>
      </p:sp>
    </p:spTree>
    <p:extLst>
      <p:ext uri="{BB962C8B-B14F-4D97-AF65-F5344CB8AC3E}">
        <p14:creationId xmlns:p14="http://schemas.microsoft.com/office/powerpoint/2010/main" val="2874203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 calcmode="lin" valueType="num">
                                      <p:cBhvr additive="base">
                                        <p:cTn id="13" dur="500" fill="hold"/>
                                        <p:tgtEl>
                                          <p:spTgt spid="1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7">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2" presetClass="entr" presetSubtype="8" fill="hold" grpId="0" nodeType="afterEffect">
                                  <p:stCondLst>
                                    <p:cond delay="0"/>
                                  </p:stCondLst>
                                  <p:childTnLst>
                                    <p:set>
                                      <p:cBhvr>
                                        <p:cTn id="17" dur="1" fill="hold">
                                          <p:stCondLst>
                                            <p:cond delay="0"/>
                                          </p:stCondLst>
                                        </p:cTn>
                                        <p:tgtEl>
                                          <p:spTgt spid="17">
                                            <p:txEl>
                                              <p:pRg st="2" end="2"/>
                                            </p:txEl>
                                          </p:spTgt>
                                        </p:tgtEl>
                                        <p:attrNameLst>
                                          <p:attrName>style.visibility</p:attrName>
                                        </p:attrNameLst>
                                      </p:cBhvr>
                                      <p:to>
                                        <p:strVal val="visible"/>
                                      </p:to>
                                    </p:set>
                                    <p:anim calcmode="lin" valueType="num">
                                      <p:cBhvr additive="base">
                                        <p:cTn id="18" dur="500" fill="hold"/>
                                        <p:tgtEl>
                                          <p:spTgt spid="17">
                                            <p:txEl>
                                              <p:pRg st="2" end="2"/>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7">
                                            <p:txEl>
                                              <p:pRg st="2" end="2"/>
                                            </p:txEl>
                                          </p:spTgt>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2" presetClass="entr" presetSubtype="8" fill="hold" grpId="0" nodeType="afterEffect">
                                  <p:stCondLst>
                                    <p:cond delay="0"/>
                                  </p:stCondLst>
                                  <p:childTnLst>
                                    <p:set>
                                      <p:cBhvr>
                                        <p:cTn id="22" dur="1" fill="hold">
                                          <p:stCondLst>
                                            <p:cond delay="0"/>
                                          </p:stCondLst>
                                        </p:cTn>
                                        <p:tgtEl>
                                          <p:spTgt spid="17">
                                            <p:txEl>
                                              <p:pRg st="3" end="3"/>
                                            </p:txEl>
                                          </p:spTgt>
                                        </p:tgtEl>
                                        <p:attrNameLst>
                                          <p:attrName>style.visibility</p:attrName>
                                        </p:attrNameLst>
                                      </p:cBhvr>
                                      <p:to>
                                        <p:strVal val="visible"/>
                                      </p:to>
                                    </p:set>
                                    <p:anim calcmode="lin" valueType="num">
                                      <p:cBhvr additive="base">
                                        <p:cTn id="23" dur="500" fill="hold"/>
                                        <p:tgtEl>
                                          <p:spTgt spid="17">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8188" y="246981"/>
            <a:ext cx="10166923" cy="912769"/>
          </a:xfrm>
        </p:spPr>
        <p:txBody>
          <a:bodyPr/>
          <a:lstStyle/>
          <a:p>
            <a:r>
              <a:rPr lang="en-US" dirty="0" smtClean="0"/>
              <a:t>Agenda</a:t>
            </a:r>
            <a:endParaRPr lang="en-US" dirty="0"/>
          </a:p>
        </p:txBody>
      </p:sp>
      <p:sp>
        <p:nvSpPr>
          <p:cNvPr id="4" name="Content Placeholder 3"/>
          <p:cNvSpPr>
            <a:spLocks noGrp="1"/>
          </p:cNvSpPr>
          <p:nvPr>
            <p:ph sz="half" idx="2"/>
          </p:nvPr>
        </p:nvSpPr>
        <p:spPr>
          <a:xfrm>
            <a:off x="862642" y="2220001"/>
            <a:ext cx="4716187" cy="3288976"/>
          </a:xfrm>
        </p:spPr>
        <p:txBody>
          <a:bodyPr>
            <a:normAutofit fontScale="92500" lnSpcReduction="10000"/>
          </a:bodyPr>
          <a:lstStyle/>
          <a:p>
            <a:pPr marL="171450" indent="-171450">
              <a:buFont typeface="Arial" panose="020B0604020202020204" pitchFamily="34" charset="0"/>
              <a:buChar char="•"/>
            </a:pPr>
            <a:r>
              <a:rPr lang="en-US" sz="2800" dirty="0">
                <a:latin typeface="+mn-lt"/>
              </a:rPr>
              <a:t>Introduction and Definitions</a:t>
            </a:r>
          </a:p>
          <a:p>
            <a:pPr marL="171450" indent="-171450">
              <a:buFont typeface="Arial" panose="020B0604020202020204" pitchFamily="34" charset="0"/>
              <a:buChar char="•"/>
            </a:pPr>
            <a:r>
              <a:rPr lang="en-US" sz="2800" dirty="0">
                <a:latin typeface="+mn-lt"/>
              </a:rPr>
              <a:t>History</a:t>
            </a:r>
          </a:p>
          <a:p>
            <a:pPr marL="171450" indent="-171450">
              <a:buFont typeface="Arial" panose="020B0604020202020204" pitchFamily="34" charset="0"/>
              <a:buChar char="•"/>
            </a:pPr>
            <a:r>
              <a:rPr lang="en-US" sz="2800" dirty="0">
                <a:latin typeface="+mn-lt"/>
              </a:rPr>
              <a:t>Today</a:t>
            </a:r>
          </a:p>
          <a:p>
            <a:pPr marL="171450" indent="-171450">
              <a:buFont typeface="Arial" panose="020B0604020202020204" pitchFamily="34" charset="0"/>
              <a:buChar char="•"/>
            </a:pPr>
            <a:r>
              <a:rPr lang="en-US" sz="2800" dirty="0">
                <a:latin typeface="+mn-lt"/>
              </a:rPr>
              <a:t>Potential</a:t>
            </a:r>
          </a:p>
          <a:p>
            <a:pPr marL="171450" indent="-171450">
              <a:buFont typeface="Arial" panose="020B0604020202020204" pitchFamily="34" charset="0"/>
              <a:buChar char="•"/>
            </a:pPr>
            <a:r>
              <a:rPr lang="en-US" sz="2800" dirty="0">
                <a:latin typeface="+mn-lt"/>
              </a:rPr>
              <a:t>Autonomous Vehicle Programs</a:t>
            </a:r>
          </a:p>
          <a:p>
            <a:pPr marL="171450" indent="-171450">
              <a:buFont typeface="Arial" panose="020B0604020202020204" pitchFamily="34" charset="0"/>
              <a:buChar char="•"/>
            </a:pPr>
            <a:r>
              <a:rPr lang="en-US" sz="2800" dirty="0">
                <a:latin typeface="+mn-lt"/>
              </a:rPr>
              <a:t>Predictions and Conclusions</a:t>
            </a:r>
          </a:p>
          <a:p>
            <a:endParaRPr lang="en-US" dirty="0"/>
          </a:p>
        </p:txBody>
      </p:sp>
      <p:pic>
        <p:nvPicPr>
          <p:cNvPr id="5" name="Picture 4"/>
          <p:cNvPicPr>
            <a:picLocks noChangeAspect="1"/>
          </p:cNvPicPr>
          <p:nvPr/>
        </p:nvPicPr>
        <p:blipFill rotWithShape="1">
          <a:blip r:embed="rId3"/>
          <a:srcRect r="2719"/>
          <a:stretch/>
        </p:blipFill>
        <p:spPr>
          <a:xfrm>
            <a:off x="6331789" y="1743272"/>
            <a:ext cx="5860211" cy="4392615"/>
          </a:xfrm>
          <a:prstGeom prst="rect">
            <a:avLst/>
          </a:prstGeom>
        </p:spPr>
      </p:pic>
    </p:spTree>
    <p:extLst>
      <p:ext uri="{BB962C8B-B14F-4D97-AF65-F5344CB8AC3E}">
        <p14:creationId xmlns:p14="http://schemas.microsoft.com/office/powerpoint/2010/main" val="40611003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62309" y="112456"/>
            <a:ext cx="8936965" cy="994172"/>
          </a:xfrm>
          <a:prstGeom prst="rect">
            <a:avLst/>
          </a:prstGeom>
        </p:spPr>
        <p:txBody>
          <a:bodyPr vert="horz" lIns="91440" tIns="45720" rIns="91440" bIns="45720" rtlCol="0" anchor="ctr">
            <a:normAutofit/>
          </a:bodyPr>
          <a:lstStyle>
            <a:lvl1pPr algn="l" defTabSz="457189" rtl="0" eaLnBrk="1" latinLnBrk="0" hangingPunct="1">
              <a:spcBef>
                <a:spcPct val="0"/>
              </a:spcBef>
              <a:buNone/>
              <a:defRPr sz="3000" b="0" i="0" kern="1200" cap="all">
                <a:solidFill>
                  <a:schemeClr val="tx1"/>
                </a:solidFill>
                <a:latin typeface="Arial"/>
                <a:ea typeface="+mj-ea"/>
                <a:cs typeface="Arial"/>
              </a:defRPr>
            </a:lvl1pPr>
          </a:lstStyle>
          <a:p>
            <a:r>
              <a:rPr lang="en-US" sz="2800" dirty="0"/>
              <a:t>Wheel Speed Sensors</a:t>
            </a:r>
            <a:endParaRPr lang="en-US" dirty="0"/>
          </a:p>
        </p:txBody>
      </p:sp>
      <p:sp>
        <p:nvSpPr>
          <p:cNvPr id="17" name="Content Placeholder 2"/>
          <p:cNvSpPr txBox="1">
            <a:spLocks/>
          </p:cNvSpPr>
          <p:nvPr/>
        </p:nvSpPr>
        <p:spPr>
          <a:xfrm>
            <a:off x="690113" y="2139350"/>
            <a:ext cx="5891841" cy="35147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i="1" dirty="0"/>
              <a:t>Wheel Speed Sensors </a:t>
            </a:r>
            <a:r>
              <a:rPr lang="en-US" dirty="0"/>
              <a:t>measure the road-wheel speed and direction of rotation. </a:t>
            </a:r>
          </a:p>
          <a:p>
            <a:r>
              <a:rPr lang="en-US" dirty="0"/>
              <a:t>These sensors provide input to a number of different automotive systems including the </a:t>
            </a:r>
            <a:r>
              <a:rPr lang="en-US" b="1" i="1" dirty="0"/>
              <a:t>anti-lock brake system and electronic stability control. </a:t>
            </a:r>
          </a:p>
          <a:p>
            <a:pPr marL="0" indent="0">
              <a:buNone/>
            </a:pPr>
            <a:r>
              <a:rPr lang="en-US" sz="2400" i="1" dirty="0"/>
              <a:t> </a:t>
            </a: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0703" y="1857375"/>
            <a:ext cx="4866378" cy="4254604"/>
          </a:xfrm>
          <a:prstGeom prst="rect">
            <a:avLst/>
          </a:prstGeom>
        </p:spPr>
      </p:pic>
    </p:spTree>
    <p:extLst>
      <p:ext uri="{BB962C8B-B14F-4D97-AF65-F5344CB8AC3E}">
        <p14:creationId xmlns:p14="http://schemas.microsoft.com/office/powerpoint/2010/main" val="16039987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 calcmode="lin" valueType="num">
                                      <p:cBhvr additive="base">
                                        <p:cTn id="13" dur="500" fill="hold"/>
                                        <p:tgtEl>
                                          <p:spTgt spid="1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7">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2" presetClass="entr" presetSubtype="8" fill="hold" grpId="0" nodeType="afterEffect">
                                  <p:stCondLst>
                                    <p:cond delay="0"/>
                                  </p:stCondLst>
                                  <p:childTnLst>
                                    <p:set>
                                      <p:cBhvr>
                                        <p:cTn id="17" dur="1" fill="hold">
                                          <p:stCondLst>
                                            <p:cond delay="0"/>
                                          </p:stCondLst>
                                        </p:cTn>
                                        <p:tgtEl>
                                          <p:spTgt spid="17">
                                            <p:txEl>
                                              <p:pRg st="1" end="1"/>
                                            </p:txEl>
                                          </p:spTgt>
                                        </p:tgtEl>
                                        <p:attrNameLst>
                                          <p:attrName>style.visibility</p:attrName>
                                        </p:attrNameLst>
                                      </p:cBhvr>
                                      <p:to>
                                        <p:strVal val="visible"/>
                                      </p:to>
                                    </p:set>
                                    <p:anim calcmode="lin" valueType="num">
                                      <p:cBhvr additive="base">
                                        <p:cTn id="18" dur="500" fill="hold"/>
                                        <p:tgtEl>
                                          <p:spTgt spid="17">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7">
                                            <p:txEl>
                                              <p:pRg st="1" end="1"/>
                                            </p:txEl>
                                          </p:spTgt>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2" presetClass="entr" presetSubtype="8" fill="hold" grpId="0" nodeType="afterEffect">
                                  <p:stCondLst>
                                    <p:cond delay="0"/>
                                  </p:stCondLst>
                                  <p:childTnLst>
                                    <p:set>
                                      <p:cBhvr>
                                        <p:cTn id="22" dur="1" fill="hold">
                                          <p:stCondLst>
                                            <p:cond delay="0"/>
                                          </p:stCondLst>
                                        </p:cTn>
                                        <p:tgtEl>
                                          <p:spTgt spid="17">
                                            <p:txEl>
                                              <p:pRg st="2" end="2"/>
                                            </p:txEl>
                                          </p:spTgt>
                                        </p:tgtEl>
                                        <p:attrNameLst>
                                          <p:attrName>style.visibility</p:attrName>
                                        </p:attrNameLst>
                                      </p:cBhvr>
                                      <p:to>
                                        <p:strVal val="visible"/>
                                      </p:to>
                                    </p:set>
                                    <p:anim calcmode="lin" valueType="num">
                                      <p:cBhvr additive="base">
                                        <p:cTn id="23" dur="500" fill="hold"/>
                                        <p:tgtEl>
                                          <p:spTgt spid="17">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7">
                                            <p:txEl>
                                              <p:pRg st="2" end="2"/>
                                            </p:txEl>
                                          </p:spTgt>
                                        </p:tgtEl>
                                        <p:attrNameLst>
                                          <p:attrName>ppt_y</p:attrName>
                                        </p:attrNameLst>
                                      </p:cBhvr>
                                      <p:tavLst>
                                        <p:tav tm="0">
                                          <p:val>
                                            <p:strVal val="#ppt_y"/>
                                          </p:val>
                                        </p:tav>
                                        <p:tav tm="100000">
                                          <p:val>
                                            <p:strVal val="#ppt_y"/>
                                          </p:val>
                                        </p:tav>
                                      </p:tavLst>
                                    </p:anim>
                                  </p:childTnLst>
                                </p:cTn>
                              </p:par>
                              <p:par>
                                <p:cTn id="25" presetID="53" presetClass="entr" presetSubtype="16"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62309" y="112456"/>
            <a:ext cx="8936965" cy="994172"/>
          </a:xfrm>
          <a:prstGeom prst="rect">
            <a:avLst/>
          </a:prstGeom>
        </p:spPr>
        <p:txBody>
          <a:bodyPr vert="horz" lIns="91440" tIns="45720" rIns="91440" bIns="45720" rtlCol="0" anchor="ctr">
            <a:normAutofit/>
          </a:bodyPr>
          <a:lstStyle>
            <a:lvl1pPr algn="l" defTabSz="457189" rtl="0" eaLnBrk="1" latinLnBrk="0" hangingPunct="1">
              <a:spcBef>
                <a:spcPct val="0"/>
              </a:spcBef>
              <a:buNone/>
              <a:defRPr sz="3000" b="0" i="0" kern="1200" cap="all">
                <a:solidFill>
                  <a:schemeClr val="tx1"/>
                </a:solidFill>
                <a:latin typeface="Arial"/>
                <a:ea typeface="+mj-ea"/>
                <a:cs typeface="Arial"/>
              </a:defRPr>
            </a:lvl1pPr>
          </a:lstStyle>
          <a:p>
            <a:r>
              <a:rPr lang="en-US" sz="2800" dirty="0" smtClean="0"/>
              <a:t>Working</a:t>
            </a:r>
            <a:endParaRPr lang="en-US" dirty="0"/>
          </a:p>
        </p:txBody>
      </p:sp>
      <p:sp>
        <p:nvSpPr>
          <p:cNvPr id="17" name="Content Placeholder 2"/>
          <p:cNvSpPr txBox="1">
            <a:spLocks/>
          </p:cNvSpPr>
          <p:nvPr/>
        </p:nvSpPr>
        <p:spPr>
          <a:xfrm>
            <a:off x="767751" y="1966822"/>
            <a:ext cx="9644332" cy="35147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signal from the sensors are used by the </a:t>
            </a:r>
            <a:r>
              <a:rPr lang="en-US" b="1" i="1" u="sng" dirty="0"/>
              <a:t>On-Board Unit (OBU) &amp; Electronic Control Unit  (ECU) </a:t>
            </a:r>
            <a:r>
              <a:rPr lang="en-US" dirty="0"/>
              <a:t>for decision-making using a software code. </a:t>
            </a:r>
          </a:p>
          <a:p>
            <a:r>
              <a:rPr lang="en-US" dirty="0" smtClean="0"/>
              <a:t>Based </a:t>
            </a:r>
            <a:r>
              <a:rPr lang="en-US" dirty="0"/>
              <a:t>on the information from the sensors, the Electronic Control Unit gives signal to the actuators, which in turn control the vehicle. </a:t>
            </a:r>
          </a:p>
          <a:p>
            <a:r>
              <a:rPr lang="en-US" dirty="0" smtClean="0"/>
              <a:t>Also</a:t>
            </a:r>
            <a:r>
              <a:rPr lang="en-US" dirty="0"/>
              <a:t>, real time information of the surroundings is output to the user interface located inside the vehicle.</a:t>
            </a:r>
          </a:p>
          <a:p>
            <a:pPr marL="0" indent="0">
              <a:buNone/>
            </a:pPr>
            <a:r>
              <a:rPr lang="en-US" sz="2400" i="1" dirty="0"/>
              <a:t> </a:t>
            </a:r>
            <a:endParaRPr lang="en-US" sz="2400" dirty="0"/>
          </a:p>
        </p:txBody>
      </p:sp>
    </p:spTree>
    <p:extLst>
      <p:ext uri="{BB962C8B-B14F-4D97-AF65-F5344CB8AC3E}">
        <p14:creationId xmlns:p14="http://schemas.microsoft.com/office/powerpoint/2010/main" val="31156590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 calcmode="lin" valueType="num">
                                      <p:cBhvr additive="base">
                                        <p:cTn id="13" dur="500" fill="hold"/>
                                        <p:tgtEl>
                                          <p:spTgt spid="1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7">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2" presetClass="entr" presetSubtype="8" fill="hold" grpId="0" nodeType="afterEffect">
                                  <p:stCondLst>
                                    <p:cond delay="0"/>
                                  </p:stCondLst>
                                  <p:childTnLst>
                                    <p:set>
                                      <p:cBhvr>
                                        <p:cTn id="17" dur="1" fill="hold">
                                          <p:stCondLst>
                                            <p:cond delay="0"/>
                                          </p:stCondLst>
                                        </p:cTn>
                                        <p:tgtEl>
                                          <p:spTgt spid="17">
                                            <p:txEl>
                                              <p:pRg st="1" end="1"/>
                                            </p:txEl>
                                          </p:spTgt>
                                        </p:tgtEl>
                                        <p:attrNameLst>
                                          <p:attrName>style.visibility</p:attrName>
                                        </p:attrNameLst>
                                      </p:cBhvr>
                                      <p:to>
                                        <p:strVal val="visible"/>
                                      </p:to>
                                    </p:set>
                                    <p:anim calcmode="lin" valueType="num">
                                      <p:cBhvr additive="base">
                                        <p:cTn id="18" dur="500" fill="hold"/>
                                        <p:tgtEl>
                                          <p:spTgt spid="17">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7">
                                            <p:txEl>
                                              <p:pRg st="1" end="1"/>
                                            </p:txEl>
                                          </p:spTgt>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2" presetClass="entr" presetSubtype="8" fill="hold" grpId="0" nodeType="afterEffect">
                                  <p:stCondLst>
                                    <p:cond delay="0"/>
                                  </p:stCondLst>
                                  <p:childTnLst>
                                    <p:set>
                                      <p:cBhvr>
                                        <p:cTn id="22" dur="1" fill="hold">
                                          <p:stCondLst>
                                            <p:cond delay="0"/>
                                          </p:stCondLst>
                                        </p:cTn>
                                        <p:tgtEl>
                                          <p:spTgt spid="17">
                                            <p:txEl>
                                              <p:pRg st="2" end="2"/>
                                            </p:txEl>
                                          </p:spTgt>
                                        </p:tgtEl>
                                        <p:attrNameLst>
                                          <p:attrName>style.visibility</p:attrName>
                                        </p:attrNameLst>
                                      </p:cBhvr>
                                      <p:to>
                                        <p:strVal val="visible"/>
                                      </p:to>
                                    </p:set>
                                    <p:anim calcmode="lin" valueType="num">
                                      <p:cBhvr additive="base">
                                        <p:cTn id="23" dur="500" fill="hold"/>
                                        <p:tgtEl>
                                          <p:spTgt spid="17">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7">
                                            <p:txEl>
                                              <p:pRg st="2" end="2"/>
                                            </p:txEl>
                                          </p:spTgt>
                                        </p:tgtEl>
                                        <p:attrNameLst>
                                          <p:attrName>ppt_y</p:attrName>
                                        </p:attrNameLst>
                                      </p:cBhvr>
                                      <p:tavLst>
                                        <p:tav tm="0">
                                          <p:val>
                                            <p:strVal val="#ppt_y"/>
                                          </p:val>
                                        </p:tav>
                                        <p:tav tm="100000">
                                          <p:val>
                                            <p:strVal val="#ppt_y"/>
                                          </p:val>
                                        </p:tav>
                                      </p:tavLst>
                                    </p:anim>
                                  </p:childTnLst>
                                </p:cTn>
                              </p:par>
                            </p:childTnLst>
                          </p:cTn>
                        </p:par>
                        <p:par>
                          <p:cTn id="25" fill="hold">
                            <p:stCondLst>
                              <p:cond delay="2000"/>
                            </p:stCondLst>
                            <p:childTnLst>
                              <p:par>
                                <p:cTn id="26" presetID="2" presetClass="entr" presetSubtype="8" fill="hold" grpId="0" nodeType="afterEffect">
                                  <p:stCondLst>
                                    <p:cond delay="0"/>
                                  </p:stCondLst>
                                  <p:childTnLst>
                                    <p:set>
                                      <p:cBhvr>
                                        <p:cTn id="27" dur="1" fill="hold">
                                          <p:stCondLst>
                                            <p:cond delay="0"/>
                                          </p:stCondLst>
                                        </p:cTn>
                                        <p:tgtEl>
                                          <p:spTgt spid="17">
                                            <p:txEl>
                                              <p:pRg st="3" end="3"/>
                                            </p:txEl>
                                          </p:spTgt>
                                        </p:tgtEl>
                                        <p:attrNameLst>
                                          <p:attrName>style.visibility</p:attrName>
                                        </p:attrNameLst>
                                      </p:cBhvr>
                                      <p:to>
                                        <p:strVal val="visible"/>
                                      </p:to>
                                    </p:set>
                                    <p:anim calcmode="lin" valueType="num">
                                      <p:cBhvr additive="base">
                                        <p:cTn id="28" dur="500" fill="hold"/>
                                        <p:tgtEl>
                                          <p:spTgt spid="17">
                                            <p:txEl>
                                              <p:pRg st="3" end="3"/>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1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62309" y="112456"/>
            <a:ext cx="8936965" cy="994172"/>
          </a:xfrm>
          <a:prstGeom prst="rect">
            <a:avLst/>
          </a:prstGeom>
        </p:spPr>
        <p:txBody>
          <a:bodyPr vert="horz" lIns="91440" tIns="45720" rIns="91440" bIns="45720" rtlCol="0" anchor="ctr">
            <a:normAutofit/>
          </a:bodyPr>
          <a:lstStyle>
            <a:lvl1pPr algn="l" defTabSz="457189" rtl="0" eaLnBrk="1" latinLnBrk="0" hangingPunct="1">
              <a:spcBef>
                <a:spcPct val="0"/>
              </a:spcBef>
              <a:buNone/>
              <a:defRPr sz="3000" b="0" i="0" kern="1200" cap="all">
                <a:solidFill>
                  <a:schemeClr val="tx1"/>
                </a:solidFill>
                <a:latin typeface="Arial"/>
                <a:ea typeface="+mj-ea"/>
                <a:cs typeface="Arial"/>
              </a:defRPr>
            </a:lvl1pPr>
          </a:lstStyle>
          <a:p>
            <a:r>
              <a:rPr lang="en-US" sz="2800" dirty="0"/>
              <a:t>Autonomous Vehicle operation</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84728" y="1727260"/>
            <a:ext cx="8614226" cy="3817169"/>
          </a:xfrm>
          <a:prstGeom prst="rect">
            <a:avLst/>
          </a:prstGeom>
        </p:spPr>
      </p:pic>
    </p:spTree>
    <p:extLst>
      <p:ext uri="{BB962C8B-B14F-4D97-AF65-F5344CB8AC3E}">
        <p14:creationId xmlns:p14="http://schemas.microsoft.com/office/powerpoint/2010/main" val="42858778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normAutofit fontScale="90000"/>
          </a:bodyPr>
          <a:lstStyle/>
          <a:p>
            <a:r>
              <a:rPr lang="en-US" sz="4400" b="1" dirty="0" smtClean="0"/>
              <a:t>Potential</a:t>
            </a:r>
            <a:r>
              <a:rPr lang="en-US" dirty="0" smtClean="0"/>
              <a:t/>
            </a:r>
            <a:br>
              <a:rPr lang="en-US" dirty="0" smtClean="0"/>
            </a:br>
            <a:r>
              <a:rPr lang="en-US" dirty="0" smtClean="0"/>
              <a:t>Benefits, Challenges and Obstacles</a:t>
            </a:r>
            <a:endParaRPr lang="en-US" dirty="0"/>
          </a:p>
        </p:txBody>
      </p:sp>
    </p:spTree>
    <p:extLst>
      <p:ext uri="{BB962C8B-B14F-4D97-AF65-F5344CB8AC3E}">
        <p14:creationId xmlns:p14="http://schemas.microsoft.com/office/powerpoint/2010/main" val="7930375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62309" y="112456"/>
            <a:ext cx="8936965" cy="994172"/>
          </a:xfrm>
          <a:prstGeom prst="rect">
            <a:avLst/>
          </a:prstGeom>
        </p:spPr>
        <p:txBody>
          <a:bodyPr vert="horz" lIns="91440" tIns="45720" rIns="91440" bIns="45720" rtlCol="0" anchor="ctr">
            <a:normAutofit/>
          </a:bodyPr>
          <a:lstStyle>
            <a:lvl1pPr algn="l" defTabSz="457189" rtl="0" eaLnBrk="1" latinLnBrk="0" hangingPunct="1">
              <a:spcBef>
                <a:spcPct val="0"/>
              </a:spcBef>
              <a:buNone/>
              <a:defRPr sz="3000" b="0" i="0" kern="1200" cap="all">
                <a:solidFill>
                  <a:schemeClr val="tx1"/>
                </a:solidFill>
                <a:latin typeface="Arial"/>
                <a:ea typeface="+mj-ea"/>
                <a:cs typeface="Arial"/>
              </a:defRPr>
            </a:lvl1pPr>
          </a:lstStyle>
          <a:p>
            <a:r>
              <a:rPr lang="en-US" sz="2800" dirty="0"/>
              <a:t>Future Navigation</a:t>
            </a:r>
            <a:endParaRPr lang="en-US" dirty="0"/>
          </a:p>
        </p:txBody>
      </p:sp>
      <p:sp>
        <p:nvSpPr>
          <p:cNvPr id="17" name="Content Placeholder 2"/>
          <p:cNvSpPr txBox="1">
            <a:spLocks/>
          </p:cNvSpPr>
          <p:nvPr/>
        </p:nvSpPr>
        <p:spPr>
          <a:xfrm>
            <a:off x="655608" y="1285336"/>
            <a:ext cx="11300604" cy="3010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With the arrival of connected vehicles, in-dash navigation systems will become far more powerful as they will be updated in real time by the overall fleet – routing, traffic conditions, and road pavement conditions – even the location of a new pothole!</a:t>
            </a:r>
          </a:p>
          <a:p>
            <a:r>
              <a:rPr lang="en-US" sz="2400" dirty="0"/>
              <a:t>In-dash will be complimented by phone app for additional functionality (one account, data transfer)</a:t>
            </a:r>
          </a:p>
          <a:p>
            <a:r>
              <a:rPr lang="en-US" sz="2400" dirty="0"/>
              <a:t>Example: HERE next generation navigation in-dash and app, </a:t>
            </a:r>
            <a:r>
              <a:rPr lang="en-US" sz="2400" dirty="0" smtClean="0"/>
              <a:t>was released </a:t>
            </a:r>
            <a:r>
              <a:rPr lang="en-US" sz="2400" dirty="0"/>
              <a:t>in </a:t>
            </a:r>
            <a:r>
              <a:rPr lang="en-US" sz="2400" dirty="0" smtClean="0"/>
              <a:t>2019 which learns </a:t>
            </a:r>
            <a:r>
              <a:rPr lang="en-US" sz="2400" dirty="0"/>
              <a:t>from driver preferences and make informed suggestions for routing.</a:t>
            </a:r>
          </a:p>
          <a:p>
            <a:pPr marL="0" indent="0">
              <a:buNone/>
            </a:pPr>
            <a:r>
              <a:rPr lang="en-US" sz="2400" i="1" dirty="0"/>
              <a:t> </a:t>
            </a:r>
            <a:endParaRPr lang="en-US" sz="2400" dirty="0"/>
          </a:p>
        </p:txBody>
      </p:sp>
      <p:pic>
        <p:nvPicPr>
          <p:cNvPr id="5" name="Picture 4"/>
          <p:cNvPicPr>
            <a:picLocks noChangeAspect="1"/>
          </p:cNvPicPr>
          <p:nvPr/>
        </p:nvPicPr>
        <p:blipFill rotWithShape="1">
          <a:blip r:embed="rId2" cstate="hqprint">
            <a:extLst>
              <a:ext uri="{28A0092B-C50C-407E-A947-70E740481C1C}">
                <a14:useLocalDpi xmlns:a14="http://schemas.microsoft.com/office/drawing/2010/main" val="0"/>
              </a:ext>
            </a:extLst>
          </a:blip>
          <a:srcRect t="11772"/>
          <a:stretch/>
        </p:blipFill>
        <p:spPr>
          <a:xfrm>
            <a:off x="2449902" y="3968151"/>
            <a:ext cx="7539487" cy="24536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303771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 calcmode="lin" valueType="num">
                                      <p:cBhvr additive="base">
                                        <p:cTn id="13" dur="500" fill="hold"/>
                                        <p:tgtEl>
                                          <p:spTgt spid="1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7">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2" presetClass="entr" presetSubtype="8" fill="hold" grpId="0" nodeType="afterEffect">
                                  <p:stCondLst>
                                    <p:cond delay="0"/>
                                  </p:stCondLst>
                                  <p:childTnLst>
                                    <p:set>
                                      <p:cBhvr>
                                        <p:cTn id="17" dur="1" fill="hold">
                                          <p:stCondLst>
                                            <p:cond delay="0"/>
                                          </p:stCondLst>
                                        </p:cTn>
                                        <p:tgtEl>
                                          <p:spTgt spid="17">
                                            <p:txEl>
                                              <p:pRg st="1" end="1"/>
                                            </p:txEl>
                                          </p:spTgt>
                                        </p:tgtEl>
                                        <p:attrNameLst>
                                          <p:attrName>style.visibility</p:attrName>
                                        </p:attrNameLst>
                                      </p:cBhvr>
                                      <p:to>
                                        <p:strVal val="visible"/>
                                      </p:to>
                                    </p:set>
                                    <p:anim calcmode="lin" valueType="num">
                                      <p:cBhvr additive="base">
                                        <p:cTn id="18" dur="500" fill="hold"/>
                                        <p:tgtEl>
                                          <p:spTgt spid="17">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7">
                                            <p:txEl>
                                              <p:pRg st="1" end="1"/>
                                            </p:txEl>
                                          </p:spTgt>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2" presetClass="entr" presetSubtype="8" fill="hold" grpId="0" nodeType="afterEffect">
                                  <p:stCondLst>
                                    <p:cond delay="0"/>
                                  </p:stCondLst>
                                  <p:childTnLst>
                                    <p:set>
                                      <p:cBhvr>
                                        <p:cTn id="22" dur="1" fill="hold">
                                          <p:stCondLst>
                                            <p:cond delay="0"/>
                                          </p:stCondLst>
                                        </p:cTn>
                                        <p:tgtEl>
                                          <p:spTgt spid="17">
                                            <p:txEl>
                                              <p:pRg st="2" end="2"/>
                                            </p:txEl>
                                          </p:spTgt>
                                        </p:tgtEl>
                                        <p:attrNameLst>
                                          <p:attrName>style.visibility</p:attrName>
                                        </p:attrNameLst>
                                      </p:cBhvr>
                                      <p:to>
                                        <p:strVal val="visible"/>
                                      </p:to>
                                    </p:set>
                                    <p:anim calcmode="lin" valueType="num">
                                      <p:cBhvr additive="base">
                                        <p:cTn id="23" dur="500" fill="hold"/>
                                        <p:tgtEl>
                                          <p:spTgt spid="17">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7">
                                            <p:txEl>
                                              <p:pRg st="2" end="2"/>
                                            </p:txEl>
                                          </p:spTgt>
                                        </p:tgtEl>
                                        <p:attrNameLst>
                                          <p:attrName>ppt_y</p:attrName>
                                        </p:attrNameLst>
                                      </p:cBhvr>
                                      <p:tavLst>
                                        <p:tav tm="0">
                                          <p:val>
                                            <p:strVal val="#ppt_y"/>
                                          </p:val>
                                        </p:tav>
                                        <p:tav tm="100000">
                                          <p:val>
                                            <p:strVal val="#ppt_y"/>
                                          </p:val>
                                        </p:tav>
                                      </p:tavLst>
                                    </p:anim>
                                  </p:childTnLst>
                                </p:cTn>
                              </p:par>
                            </p:childTnLst>
                          </p:cTn>
                        </p:par>
                        <p:par>
                          <p:cTn id="25" fill="hold">
                            <p:stCondLst>
                              <p:cond delay="2000"/>
                            </p:stCondLst>
                            <p:childTnLst>
                              <p:par>
                                <p:cTn id="26" presetID="2" presetClass="entr" presetSubtype="8" fill="hold" grpId="0" nodeType="afterEffect">
                                  <p:stCondLst>
                                    <p:cond delay="0"/>
                                  </p:stCondLst>
                                  <p:childTnLst>
                                    <p:set>
                                      <p:cBhvr>
                                        <p:cTn id="27" dur="1" fill="hold">
                                          <p:stCondLst>
                                            <p:cond delay="0"/>
                                          </p:stCondLst>
                                        </p:cTn>
                                        <p:tgtEl>
                                          <p:spTgt spid="17">
                                            <p:txEl>
                                              <p:pRg st="3" end="3"/>
                                            </p:txEl>
                                          </p:spTgt>
                                        </p:tgtEl>
                                        <p:attrNameLst>
                                          <p:attrName>style.visibility</p:attrName>
                                        </p:attrNameLst>
                                      </p:cBhvr>
                                      <p:to>
                                        <p:strVal val="visible"/>
                                      </p:to>
                                    </p:set>
                                    <p:anim calcmode="lin" valueType="num">
                                      <p:cBhvr additive="base">
                                        <p:cTn id="28" dur="500" fill="hold"/>
                                        <p:tgtEl>
                                          <p:spTgt spid="17">
                                            <p:txEl>
                                              <p:pRg st="3" end="3"/>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17">
                                            <p:txEl>
                                              <p:pRg st="3" end="3"/>
                                            </p:txEl>
                                          </p:spTgt>
                                        </p:tgtEl>
                                        <p:attrNameLst>
                                          <p:attrName>ppt_y</p:attrName>
                                        </p:attrNameLst>
                                      </p:cBhvr>
                                      <p:tavLst>
                                        <p:tav tm="0">
                                          <p:val>
                                            <p:strVal val="#ppt_y"/>
                                          </p:val>
                                        </p:tav>
                                        <p:tav tm="100000">
                                          <p:val>
                                            <p:strVal val="#ppt_y"/>
                                          </p:val>
                                        </p:tav>
                                      </p:tavLst>
                                    </p:anim>
                                  </p:childTnLst>
                                </p:cTn>
                              </p:par>
                              <p:par>
                                <p:cTn id="30" presetID="53" presetClass="entr" presetSubtype="16"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fltVal val="0"/>
                                          </p:val>
                                        </p:tav>
                                        <p:tav tm="100000">
                                          <p:val>
                                            <p:strVal val="#ppt_h"/>
                                          </p:val>
                                        </p:tav>
                                      </p:tavLst>
                                    </p:anim>
                                    <p:animEffect transition="in" filter="fade">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62309" y="112456"/>
            <a:ext cx="8936965" cy="994172"/>
          </a:xfrm>
          <a:prstGeom prst="rect">
            <a:avLst/>
          </a:prstGeom>
        </p:spPr>
        <p:txBody>
          <a:bodyPr vert="horz" lIns="91440" tIns="45720" rIns="91440" bIns="45720" rtlCol="0" anchor="ctr">
            <a:normAutofit/>
          </a:bodyPr>
          <a:lstStyle>
            <a:lvl1pPr algn="l" defTabSz="457189" rtl="0" eaLnBrk="1" latinLnBrk="0" hangingPunct="1">
              <a:spcBef>
                <a:spcPct val="0"/>
              </a:spcBef>
              <a:buNone/>
              <a:defRPr sz="3000" b="0" i="0" kern="1200" cap="all">
                <a:solidFill>
                  <a:schemeClr val="tx1"/>
                </a:solidFill>
                <a:latin typeface="Arial"/>
                <a:ea typeface="+mj-ea"/>
                <a:cs typeface="Arial"/>
              </a:defRPr>
            </a:lvl1pPr>
          </a:lstStyle>
          <a:p>
            <a:r>
              <a:rPr lang="en-US" sz="2800" dirty="0" smtClean="0"/>
              <a:t>Benefits</a:t>
            </a:r>
            <a:endParaRPr lang="en-US" dirty="0"/>
          </a:p>
        </p:txBody>
      </p:sp>
      <p:sp>
        <p:nvSpPr>
          <p:cNvPr id="17" name="Content Placeholder 2"/>
          <p:cNvSpPr txBox="1">
            <a:spLocks/>
          </p:cNvSpPr>
          <p:nvPr/>
        </p:nvSpPr>
        <p:spPr>
          <a:xfrm>
            <a:off x="293298" y="1311215"/>
            <a:ext cx="8393502" cy="3010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sz="1800" dirty="0">
                <a:solidFill>
                  <a:prstClr val="black"/>
                </a:solidFill>
                <a:latin typeface="Franklin Gothic Book" panose="020B0503020102020204"/>
              </a:rPr>
              <a:t>Safety:</a:t>
            </a:r>
          </a:p>
          <a:p>
            <a:pPr lvl="1">
              <a:buFont typeface="Wingdings" panose="05000000000000000000" pitchFamily="2" charset="2"/>
              <a:buChar char="Ø"/>
            </a:pPr>
            <a:r>
              <a:rPr lang="en-US" sz="1500" dirty="0">
                <a:solidFill>
                  <a:prstClr val="black"/>
                </a:solidFill>
                <a:latin typeface="Franklin Gothic Book" panose="020B0503020102020204"/>
              </a:rPr>
              <a:t>Gradually fewer traffic collisions and injury accidents (as technology is deployed and gains acceptance)</a:t>
            </a:r>
          </a:p>
          <a:p>
            <a:pPr lvl="1">
              <a:buFont typeface="Wingdings" panose="05000000000000000000" pitchFamily="2" charset="2"/>
              <a:buChar char="Ø"/>
            </a:pPr>
            <a:r>
              <a:rPr lang="en-US" sz="1500" dirty="0">
                <a:solidFill>
                  <a:prstClr val="black"/>
                </a:solidFill>
                <a:latin typeface="Franklin Gothic Book" panose="020B0503020102020204"/>
              </a:rPr>
              <a:t>Improved response time of first responders to accidents- police, fire, paramedics</a:t>
            </a:r>
          </a:p>
          <a:p>
            <a:pPr lvl="1">
              <a:buFont typeface="Wingdings" panose="05000000000000000000" pitchFamily="2" charset="2"/>
              <a:buChar char="Ø"/>
            </a:pPr>
            <a:r>
              <a:rPr lang="en-US" sz="1500" dirty="0">
                <a:solidFill>
                  <a:prstClr val="black"/>
                </a:solidFill>
                <a:latin typeface="Franklin Gothic Book" panose="020B0503020102020204"/>
              </a:rPr>
              <a:t>Ultimately: the realization of “</a:t>
            </a:r>
            <a:r>
              <a:rPr lang="en-US" sz="1500" b="1" i="1" dirty="0">
                <a:solidFill>
                  <a:prstClr val="black"/>
                </a:solidFill>
                <a:latin typeface="Franklin Gothic Book" panose="020B0503020102020204"/>
              </a:rPr>
              <a:t>Vision Zero</a:t>
            </a:r>
            <a:r>
              <a:rPr lang="en-US" sz="1500" dirty="0">
                <a:solidFill>
                  <a:prstClr val="black"/>
                </a:solidFill>
                <a:latin typeface="Franklin Gothic Book" panose="020B0503020102020204"/>
              </a:rPr>
              <a:t>”- No more roadway fatalities or serious injury accidents</a:t>
            </a:r>
          </a:p>
          <a:p>
            <a:pPr lvl="0"/>
            <a:r>
              <a:rPr lang="en-US" sz="1800" dirty="0">
                <a:solidFill>
                  <a:prstClr val="black"/>
                </a:solidFill>
                <a:latin typeface="Franklin Gothic Book" panose="020B0503020102020204"/>
              </a:rPr>
              <a:t>Efficiency:</a:t>
            </a:r>
          </a:p>
          <a:p>
            <a:pPr lvl="1">
              <a:buFont typeface="Wingdings" panose="05000000000000000000" pitchFamily="2" charset="2"/>
              <a:buChar char="Ø"/>
            </a:pPr>
            <a:r>
              <a:rPr lang="en-US" sz="1500" dirty="0">
                <a:solidFill>
                  <a:prstClr val="black"/>
                </a:solidFill>
                <a:latin typeface="Franklin Gothic Book" panose="020B0503020102020204"/>
              </a:rPr>
              <a:t>Lower speed limit with decreased gap and headway for autonomous cars…leading to… </a:t>
            </a:r>
          </a:p>
          <a:p>
            <a:pPr lvl="1">
              <a:buFont typeface="Wingdings" panose="05000000000000000000" pitchFamily="2" charset="2"/>
              <a:buChar char="Ø"/>
            </a:pPr>
            <a:r>
              <a:rPr lang="en-US" sz="1500" dirty="0">
                <a:solidFill>
                  <a:prstClr val="black"/>
                </a:solidFill>
                <a:latin typeface="Franklin Gothic Book" panose="020B0503020102020204"/>
              </a:rPr>
              <a:t>….Increased roadway capacity and reduced traffic congestion</a:t>
            </a:r>
          </a:p>
          <a:p>
            <a:pPr lvl="1">
              <a:buFont typeface="Wingdings" panose="05000000000000000000" pitchFamily="2" charset="2"/>
              <a:buChar char="Ø"/>
            </a:pPr>
            <a:r>
              <a:rPr lang="en-US" sz="1500" dirty="0">
                <a:solidFill>
                  <a:prstClr val="black"/>
                </a:solidFill>
                <a:latin typeface="Franklin Gothic Book" panose="020B0503020102020204"/>
              </a:rPr>
              <a:t>Alleviation of parking scarcity- integrated parking guidance systems</a:t>
            </a:r>
          </a:p>
          <a:p>
            <a:pPr lvl="1">
              <a:buFont typeface="Wingdings" panose="05000000000000000000" pitchFamily="2" charset="2"/>
              <a:buChar char="Ø"/>
            </a:pPr>
            <a:r>
              <a:rPr lang="en-US" sz="1500" dirty="0">
                <a:solidFill>
                  <a:prstClr val="black"/>
                </a:solidFill>
                <a:latin typeface="Franklin Gothic Book" panose="020B0503020102020204"/>
              </a:rPr>
              <a:t>Reduction of physical road signage- move toward “in vehicle” signage</a:t>
            </a:r>
          </a:p>
          <a:p>
            <a:pPr lvl="1">
              <a:buFont typeface="Wingdings" panose="05000000000000000000" pitchFamily="2" charset="2"/>
              <a:buChar char="Ø"/>
            </a:pPr>
            <a:r>
              <a:rPr lang="en-US" sz="1500" dirty="0">
                <a:solidFill>
                  <a:prstClr val="black"/>
                </a:solidFill>
                <a:latin typeface="Franklin Gothic Book" panose="020B0503020102020204"/>
              </a:rPr>
              <a:t>Smoother ride with decreased stops</a:t>
            </a:r>
          </a:p>
          <a:p>
            <a:pPr lvl="0"/>
            <a:r>
              <a:rPr lang="en-US" sz="1800" dirty="0">
                <a:solidFill>
                  <a:prstClr val="black"/>
                </a:solidFill>
                <a:latin typeface="Franklin Gothic Book" panose="020B0503020102020204"/>
              </a:rPr>
              <a:t>Human Factors:</a:t>
            </a:r>
          </a:p>
          <a:p>
            <a:pPr lvl="1">
              <a:buFont typeface="Wingdings" panose="05000000000000000000" pitchFamily="2" charset="2"/>
              <a:buChar char="Ø"/>
            </a:pPr>
            <a:r>
              <a:rPr lang="en-US" sz="1500" dirty="0">
                <a:solidFill>
                  <a:prstClr val="black"/>
                </a:solidFill>
                <a:latin typeface="Franklin Gothic Book" panose="020B0503020102020204"/>
              </a:rPr>
              <a:t>Relief of vehicle occupants from driving and navigation chores</a:t>
            </a:r>
          </a:p>
          <a:p>
            <a:pPr lvl="1">
              <a:buFont typeface="Wingdings" panose="05000000000000000000" pitchFamily="2" charset="2"/>
              <a:buChar char="Ø"/>
            </a:pPr>
            <a:r>
              <a:rPr lang="en-US" sz="1500" dirty="0">
                <a:solidFill>
                  <a:prstClr val="black"/>
                </a:solidFill>
                <a:latin typeface="Franklin Gothic Book" panose="020B0503020102020204"/>
              </a:rPr>
              <a:t>Removal of constraints on occupants' state of mentation/impairment</a:t>
            </a:r>
          </a:p>
          <a:p>
            <a:pPr lvl="0"/>
            <a:r>
              <a:rPr lang="en-US" sz="1800" dirty="0">
                <a:solidFill>
                  <a:prstClr val="black"/>
                </a:solidFill>
                <a:latin typeface="Franklin Gothic Book" panose="020B0503020102020204"/>
              </a:rPr>
              <a:t>Government and Regulatory:</a:t>
            </a:r>
          </a:p>
          <a:p>
            <a:pPr lvl="1">
              <a:buFont typeface="Wingdings" panose="05000000000000000000" pitchFamily="2" charset="2"/>
              <a:buChar char="Ø"/>
            </a:pPr>
            <a:r>
              <a:rPr lang="en-US" sz="1500" dirty="0">
                <a:solidFill>
                  <a:prstClr val="black"/>
                </a:solidFill>
                <a:latin typeface="Franklin Gothic Book" panose="020B0503020102020204"/>
              </a:rPr>
              <a:t>Reduction in the need for traffic police and vehicle insurance premiums</a:t>
            </a:r>
          </a:p>
          <a:p>
            <a:pPr marL="0" indent="0">
              <a:buNone/>
            </a:pPr>
            <a:r>
              <a:rPr lang="en-US" sz="2400" i="1" dirty="0"/>
              <a:t> </a:t>
            </a:r>
            <a:endParaRPr lang="en-US" sz="24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7200" y="1958196"/>
            <a:ext cx="4114800" cy="4114800"/>
          </a:xfrm>
          <a:prstGeom prst="rect">
            <a:avLst/>
          </a:prstGeom>
        </p:spPr>
      </p:pic>
    </p:spTree>
    <p:extLst>
      <p:ext uri="{BB962C8B-B14F-4D97-AF65-F5344CB8AC3E}">
        <p14:creationId xmlns:p14="http://schemas.microsoft.com/office/powerpoint/2010/main" val="5558895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 calcmode="lin" valueType="num">
                                      <p:cBhvr additive="base">
                                        <p:cTn id="13" dur="500" fill="hold"/>
                                        <p:tgtEl>
                                          <p:spTgt spid="1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7">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2" presetClass="entr" presetSubtype="8" fill="hold" grpId="0" nodeType="afterEffect">
                                  <p:stCondLst>
                                    <p:cond delay="0"/>
                                  </p:stCondLst>
                                  <p:childTnLst>
                                    <p:set>
                                      <p:cBhvr>
                                        <p:cTn id="17" dur="1" fill="hold">
                                          <p:stCondLst>
                                            <p:cond delay="0"/>
                                          </p:stCondLst>
                                        </p:cTn>
                                        <p:tgtEl>
                                          <p:spTgt spid="17">
                                            <p:txEl>
                                              <p:pRg st="1" end="1"/>
                                            </p:txEl>
                                          </p:spTgt>
                                        </p:tgtEl>
                                        <p:attrNameLst>
                                          <p:attrName>style.visibility</p:attrName>
                                        </p:attrNameLst>
                                      </p:cBhvr>
                                      <p:to>
                                        <p:strVal val="visible"/>
                                      </p:to>
                                    </p:set>
                                    <p:anim calcmode="lin" valueType="num">
                                      <p:cBhvr additive="base">
                                        <p:cTn id="18" dur="500" fill="hold"/>
                                        <p:tgtEl>
                                          <p:spTgt spid="17">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7">
                                            <p:txEl>
                                              <p:pRg st="1" end="1"/>
                                            </p:txEl>
                                          </p:spTgt>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2" presetClass="entr" presetSubtype="8" fill="hold" grpId="0" nodeType="afterEffect">
                                  <p:stCondLst>
                                    <p:cond delay="0"/>
                                  </p:stCondLst>
                                  <p:childTnLst>
                                    <p:set>
                                      <p:cBhvr>
                                        <p:cTn id="22" dur="1" fill="hold">
                                          <p:stCondLst>
                                            <p:cond delay="0"/>
                                          </p:stCondLst>
                                        </p:cTn>
                                        <p:tgtEl>
                                          <p:spTgt spid="17">
                                            <p:txEl>
                                              <p:pRg st="2" end="2"/>
                                            </p:txEl>
                                          </p:spTgt>
                                        </p:tgtEl>
                                        <p:attrNameLst>
                                          <p:attrName>style.visibility</p:attrName>
                                        </p:attrNameLst>
                                      </p:cBhvr>
                                      <p:to>
                                        <p:strVal val="visible"/>
                                      </p:to>
                                    </p:set>
                                    <p:anim calcmode="lin" valueType="num">
                                      <p:cBhvr additive="base">
                                        <p:cTn id="23" dur="500" fill="hold"/>
                                        <p:tgtEl>
                                          <p:spTgt spid="17">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7">
                                            <p:txEl>
                                              <p:pRg st="2" end="2"/>
                                            </p:txEl>
                                          </p:spTgt>
                                        </p:tgtEl>
                                        <p:attrNameLst>
                                          <p:attrName>ppt_y</p:attrName>
                                        </p:attrNameLst>
                                      </p:cBhvr>
                                      <p:tavLst>
                                        <p:tav tm="0">
                                          <p:val>
                                            <p:strVal val="#ppt_y"/>
                                          </p:val>
                                        </p:tav>
                                        <p:tav tm="100000">
                                          <p:val>
                                            <p:strVal val="#ppt_y"/>
                                          </p:val>
                                        </p:tav>
                                      </p:tavLst>
                                    </p:anim>
                                  </p:childTnLst>
                                </p:cTn>
                              </p:par>
                            </p:childTnLst>
                          </p:cTn>
                        </p:par>
                        <p:par>
                          <p:cTn id="25" fill="hold">
                            <p:stCondLst>
                              <p:cond delay="2000"/>
                            </p:stCondLst>
                            <p:childTnLst>
                              <p:par>
                                <p:cTn id="26" presetID="2" presetClass="entr" presetSubtype="8" fill="hold" grpId="0" nodeType="afterEffect">
                                  <p:stCondLst>
                                    <p:cond delay="0"/>
                                  </p:stCondLst>
                                  <p:childTnLst>
                                    <p:set>
                                      <p:cBhvr>
                                        <p:cTn id="27" dur="1" fill="hold">
                                          <p:stCondLst>
                                            <p:cond delay="0"/>
                                          </p:stCondLst>
                                        </p:cTn>
                                        <p:tgtEl>
                                          <p:spTgt spid="17">
                                            <p:txEl>
                                              <p:pRg st="3" end="3"/>
                                            </p:txEl>
                                          </p:spTgt>
                                        </p:tgtEl>
                                        <p:attrNameLst>
                                          <p:attrName>style.visibility</p:attrName>
                                        </p:attrNameLst>
                                      </p:cBhvr>
                                      <p:to>
                                        <p:strVal val="visible"/>
                                      </p:to>
                                    </p:set>
                                    <p:anim calcmode="lin" valueType="num">
                                      <p:cBhvr additive="base">
                                        <p:cTn id="28" dur="500" fill="hold"/>
                                        <p:tgtEl>
                                          <p:spTgt spid="17">
                                            <p:txEl>
                                              <p:pRg st="3" end="3"/>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17">
                                            <p:txEl>
                                              <p:pRg st="3" end="3"/>
                                            </p:txEl>
                                          </p:spTgt>
                                        </p:tgtEl>
                                        <p:attrNameLst>
                                          <p:attrName>ppt_y</p:attrName>
                                        </p:attrNameLst>
                                      </p:cBhvr>
                                      <p:tavLst>
                                        <p:tav tm="0">
                                          <p:val>
                                            <p:strVal val="#ppt_y"/>
                                          </p:val>
                                        </p:tav>
                                        <p:tav tm="100000">
                                          <p:val>
                                            <p:strVal val="#ppt_y"/>
                                          </p:val>
                                        </p:tav>
                                      </p:tavLst>
                                    </p:anim>
                                  </p:childTnLst>
                                </p:cTn>
                              </p:par>
                            </p:childTnLst>
                          </p:cTn>
                        </p:par>
                        <p:par>
                          <p:cTn id="30" fill="hold">
                            <p:stCondLst>
                              <p:cond delay="2500"/>
                            </p:stCondLst>
                            <p:childTnLst>
                              <p:par>
                                <p:cTn id="31" presetID="2" presetClass="entr" presetSubtype="8" fill="hold" grpId="0" nodeType="afterEffect">
                                  <p:stCondLst>
                                    <p:cond delay="0"/>
                                  </p:stCondLst>
                                  <p:childTnLst>
                                    <p:set>
                                      <p:cBhvr>
                                        <p:cTn id="32" dur="1" fill="hold">
                                          <p:stCondLst>
                                            <p:cond delay="0"/>
                                          </p:stCondLst>
                                        </p:cTn>
                                        <p:tgtEl>
                                          <p:spTgt spid="17">
                                            <p:txEl>
                                              <p:pRg st="4" end="4"/>
                                            </p:txEl>
                                          </p:spTgt>
                                        </p:tgtEl>
                                        <p:attrNameLst>
                                          <p:attrName>style.visibility</p:attrName>
                                        </p:attrNameLst>
                                      </p:cBhvr>
                                      <p:to>
                                        <p:strVal val="visible"/>
                                      </p:to>
                                    </p:set>
                                    <p:anim calcmode="lin" valueType="num">
                                      <p:cBhvr additive="base">
                                        <p:cTn id="33" dur="500" fill="hold"/>
                                        <p:tgtEl>
                                          <p:spTgt spid="17">
                                            <p:txEl>
                                              <p:pRg st="4" end="4"/>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7">
                                            <p:txEl>
                                              <p:pRg st="4" end="4"/>
                                            </p:txEl>
                                          </p:spTgt>
                                        </p:tgtEl>
                                        <p:attrNameLst>
                                          <p:attrName>ppt_y</p:attrName>
                                        </p:attrNameLst>
                                      </p:cBhvr>
                                      <p:tavLst>
                                        <p:tav tm="0">
                                          <p:val>
                                            <p:strVal val="#ppt_y"/>
                                          </p:val>
                                        </p:tav>
                                        <p:tav tm="100000">
                                          <p:val>
                                            <p:strVal val="#ppt_y"/>
                                          </p:val>
                                        </p:tav>
                                      </p:tavLst>
                                    </p:anim>
                                  </p:childTnLst>
                                </p:cTn>
                              </p:par>
                            </p:childTnLst>
                          </p:cTn>
                        </p:par>
                        <p:par>
                          <p:cTn id="35" fill="hold">
                            <p:stCondLst>
                              <p:cond delay="3000"/>
                            </p:stCondLst>
                            <p:childTnLst>
                              <p:par>
                                <p:cTn id="36" presetID="2" presetClass="entr" presetSubtype="8" fill="hold" grpId="0" nodeType="afterEffect">
                                  <p:stCondLst>
                                    <p:cond delay="0"/>
                                  </p:stCondLst>
                                  <p:childTnLst>
                                    <p:set>
                                      <p:cBhvr>
                                        <p:cTn id="37" dur="1" fill="hold">
                                          <p:stCondLst>
                                            <p:cond delay="0"/>
                                          </p:stCondLst>
                                        </p:cTn>
                                        <p:tgtEl>
                                          <p:spTgt spid="17">
                                            <p:txEl>
                                              <p:pRg st="5" end="5"/>
                                            </p:txEl>
                                          </p:spTgt>
                                        </p:tgtEl>
                                        <p:attrNameLst>
                                          <p:attrName>style.visibility</p:attrName>
                                        </p:attrNameLst>
                                      </p:cBhvr>
                                      <p:to>
                                        <p:strVal val="visible"/>
                                      </p:to>
                                    </p:set>
                                    <p:anim calcmode="lin" valueType="num">
                                      <p:cBhvr additive="base">
                                        <p:cTn id="38" dur="500" fill="hold"/>
                                        <p:tgtEl>
                                          <p:spTgt spid="17">
                                            <p:txEl>
                                              <p:pRg st="5" end="5"/>
                                            </p:txEl>
                                          </p:spTgt>
                                        </p:tgtEl>
                                        <p:attrNameLst>
                                          <p:attrName>ppt_x</p:attrName>
                                        </p:attrNameLst>
                                      </p:cBhvr>
                                      <p:tavLst>
                                        <p:tav tm="0">
                                          <p:val>
                                            <p:strVal val="0-#ppt_w/2"/>
                                          </p:val>
                                        </p:tav>
                                        <p:tav tm="100000">
                                          <p:val>
                                            <p:strVal val="#ppt_x"/>
                                          </p:val>
                                        </p:tav>
                                      </p:tavLst>
                                    </p:anim>
                                    <p:anim calcmode="lin" valueType="num">
                                      <p:cBhvr additive="base">
                                        <p:cTn id="39" dur="500" fill="hold"/>
                                        <p:tgtEl>
                                          <p:spTgt spid="17">
                                            <p:txEl>
                                              <p:pRg st="5" end="5"/>
                                            </p:txEl>
                                          </p:spTgt>
                                        </p:tgtEl>
                                        <p:attrNameLst>
                                          <p:attrName>ppt_y</p:attrName>
                                        </p:attrNameLst>
                                      </p:cBhvr>
                                      <p:tavLst>
                                        <p:tav tm="0">
                                          <p:val>
                                            <p:strVal val="#ppt_y"/>
                                          </p:val>
                                        </p:tav>
                                        <p:tav tm="100000">
                                          <p:val>
                                            <p:strVal val="#ppt_y"/>
                                          </p:val>
                                        </p:tav>
                                      </p:tavLst>
                                    </p:anim>
                                  </p:childTnLst>
                                </p:cTn>
                              </p:par>
                            </p:childTnLst>
                          </p:cTn>
                        </p:par>
                        <p:par>
                          <p:cTn id="40" fill="hold">
                            <p:stCondLst>
                              <p:cond delay="3500"/>
                            </p:stCondLst>
                            <p:childTnLst>
                              <p:par>
                                <p:cTn id="41" presetID="2" presetClass="entr" presetSubtype="8" fill="hold" grpId="0" nodeType="afterEffect">
                                  <p:stCondLst>
                                    <p:cond delay="0"/>
                                  </p:stCondLst>
                                  <p:childTnLst>
                                    <p:set>
                                      <p:cBhvr>
                                        <p:cTn id="42" dur="1" fill="hold">
                                          <p:stCondLst>
                                            <p:cond delay="0"/>
                                          </p:stCondLst>
                                        </p:cTn>
                                        <p:tgtEl>
                                          <p:spTgt spid="17">
                                            <p:txEl>
                                              <p:pRg st="6" end="6"/>
                                            </p:txEl>
                                          </p:spTgt>
                                        </p:tgtEl>
                                        <p:attrNameLst>
                                          <p:attrName>style.visibility</p:attrName>
                                        </p:attrNameLst>
                                      </p:cBhvr>
                                      <p:to>
                                        <p:strVal val="visible"/>
                                      </p:to>
                                    </p:set>
                                    <p:anim calcmode="lin" valueType="num">
                                      <p:cBhvr additive="base">
                                        <p:cTn id="43" dur="500" fill="hold"/>
                                        <p:tgtEl>
                                          <p:spTgt spid="17">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7">
                                            <p:txEl>
                                              <p:pRg st="6" end="6"/>
                                            </p:txEl>
                                          </p:spTgt>
                                        </p:tgtEl>
                                        <p:attrNameLst>
                                          <p:attrName>ppt_y</p:attrName>
                                        </p:attrNameLst>
                                      </p:cBhvr>
                                      <p:tavLst>
                                        <p:tav tm="0">
                                          <p:val>
                                            <p:strVal val="#ppt_y"/>
                                          </p:val>
                                        </p:tav>
                                        <p:tav tm="100000">
                                          <p:val>
                                            <p:strVal val="#ppt_y"/>
                                          </p:val>
                                        </p:tav>
                                      </p:tavLst>
                                    </p:anim>
                                  </p:childTnLst>
                                </p:cTn>
                              </p:par>
                            </p:childTnLst>
                          </p:cTn>
                        </p:par>
                        <p:par>
                          <p:cTn id="45" fill="hold">
                            <p:stCondLst>
                              <p:cond delay="4000"/>
                            </p:stCondLst>
                            <p:childTnLst>
                              <p:par>
                                <p:cTn id="46" presetID="2" presetClass="entr" presetSubtype="8" fill="hold" grpId="0" nodeType="afterEffect">
                                  <p:stCondLst>
                                    <p:cond delay="0"/>
                                  </p:stCondLst>
                                  <p:childTnLst>
                                    <p:set>
                                      <p:cBhvr>
                                        <p:cTn id="47" dur="1" fill="hold">
                                          <p:stCondLst>
                                            <p:cond delay="0"/>
                                          </p:stCondLst>
                                        </p:cTn>
                                        <p:tgtEl>
                                          <p:spTgt spid="17">
                                            <p:txEl>
                                              <p:pRg st="7" end="7"/>
                                            </p:txEl>
                                          </p:spTgt>
                                        </p:tgtEl>
                                        <p:attrNameLst>
                                          <p:attrName>style.visibility</p:attrName>
                                        </p:attrNameLst>
                                      </p:cBhvr>
                                      <p:to>
                                        <p:strVal val="visible"/>
                                      </p:to>
                                    </p:set>
                                    <p:anim calcmode="lin" valueType="num">
                                      <p:cBhvr additive="base">
                                        <p:cTn id="48" dur="500" fill="hold"/>
                                        <p:tgtEl>
                                          <p:spTgt spid="17">
                                            <p:txEl>
                                              <p:pRg st="7" end="7"/>
                                            </p:tx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17">
                                            <p:txEl>
                                              <p:pRg st="7" end="7"/>
                                            </p:txEl>
                                          </p:spTgt>
                                        </p:tgtEl>
                                        <p:attrNameLst>
                                          <p:attrName>ppt_y</p:attrName>
                                        </p:attrNameLst>
                                      </p:cBhvr>
                                      <p:tavLst>
                                        <p:tav tm="0">
                                          <p:val>
                                            <p:strVal val="#ppt_y"/>
                                          </p:val>
                                        </p:tav>
                                        <p:tav tm="100000">
                                          <p:val>
                                            <p:strVal val="#ppt_y"/>
                                          </p:val>
                                        </p:tav>
                                      </p:tavLst>
                                    </p:anim>
                                  </p:childTnLst>
                                </p:cTn>
                              </p:par>
                            </p:childTnLst>
                          </p:cTn>
                        </p:par>
                        <p:par>
                          <p:cTn id="50" fill="hold">
                            <p:stCondLst>
                              <p:cond delay="4500"/>
                            </p:stCondLst>
                            <p:childTnLst>
                              <p:par>
                                <p:cTn id="51" presetID="2" presetClass="entr" presetSubtype="8" fill="hold" grpId="0" nodeType="afterEffect">
                                  <p:stCondLst>
                                    <p:cond delay="0"/>
                                  </p:stCondLst>
                                  <p:childTnLst>
                                    <p:set>
                                      <p:cBhvr>
                                        <p:cTn id="52" dur="1" fill="hold">
                                          <p:stCondLst>
                                            <p:cond delay="0"/>
                                          </p:stCondLst>
                                        </p:cTn>
                                        <p:tgtEl>
                                          <p:spTgt spid="17">
                                            <p:txEl>
                                              <p:pRg st="8" end="8"/>
                                            </p:txEl>
                                          </p:spTgt>
                                        </p:tgtEl>
                                        <p:attrNameLst>
                                          <p:attrName>style.visibility</p:attrName>
                                        </p:attrNameLst>
                                      </p:cBhvr>
                                      <p:to>
                                        <p:strVal val="visible"/>
                                      </p:to>
                                    </p:set>
                                    <p:anim calcmode="lin" valueType="num">
                                      <p:cBhvr additive="base">
                                        <p:cTn id="53" dur="500" fill="hold"/>
                                        <p:tgtEl>
                                          <p:spTgt spid="17">
                                            <p:txEl>
                                              <p:pRg st="8" end="8"/>
                                            </p:txEl>
                                          </p:spTgt>
                                        </p:tgtEl>
                                        <p:attrNameLst>
                                          <p:attrName>ppt_x</p:attrName>
                                        </p:attrNameLst>
                                      </p:cBhvr>
                                      <p:tavLst>
                                        <p:tav tm="0">
                                          <p:val>
                                            <p:strVal val="0-#ppt_w/2"/>
                                          </p:val>
                                        </p:tav>
                                        <p:tav tm="100000">
                                          <p:val>
                                            <p:strVal val="#ppt_x"/>
                                          </p:val>
                                        </p:tav>
                                      </p:tavLst>
                                    </p:anim>
                                    <p:anim calcmode="lin" valueType="num">
                                      <p:cBhvr additive="base">
                                        <p:cTn id="54" dur="500" fill="hold"/>
                                        <p:tgtEl>
                                          <p:spTgt spid="17">
                                            <p:txEl>
                                              <p:pRg st="8" end="8"/>
                                            </p:txEl>
                                          </p:spTgt>
                                        </p:tgtEl>
                                        <p:attrNameLst>
                                          <p:attrName>ppt_y</p:attrName>
                                        </p:attrNameLst>
                                      </p:cBhvr>
                                      <p:tavLst>
                                        <p:tav tm="0">
                                          <p:val>
                                            <p:strVal val="#ppt_y"/>
                                          </p:val>
                                        </p:tav>
                                        <p:tav tm="100000">
                                          <p:val>
                                            <p:strVal val="#ppt_y"/>
                                          </p:val>
                                        </p:tav>
                                      </p:tavLst>
                                    </p:anim>
                                  </p:childTnLst>
                                </p:cTn>
                              </p:par>
                            </p:childTnLst>
                          </p:cTn>
                        </p:par>
                        <p:par>
                          <p:cTn id="55" fill="hold">
                            <p:stCondLst>
                              <p:cond delay="5000"/>
                            </p:stCondLst>
                            <p:childTnLst>
                              <p:par>
                                <p:cTn id="56" presetID="2" presetClass="entr" presetSubtype="8" fill="hold" grpId="0" nodeType="afterEffect">
                                  <p:stCondLst>
                                    <p:cond delay="0"/>
                                  </p:stCondLst>
                                  <p:childTnLst>
                                    <p:set>
                                      <p:cBhvr>
                                        <p:cTn id="57" dur="1" fill="hold">
                                          <p:stCondLst>
                                            <p:cond delay="0"/>
                                          </p:stCondLst>
                                        </p:cTn>
                                        <p:tgtEl>
                                          <p:spTgt spid="17">
                                            <p:txEl>
                                              <p:pRg st="9" end="9"/>
                                            </p:txEl>
                                          </p:spTgt>
                                        </p:tgtEl>
                                        <p:attrNameLst>
                                          <p:attrName>style.visibility</p:attrName>
                                        </p:attrNameLst>
                                      </p:cBhvr>
                                      <p:to>
                                        <p:strVal val="visible"/>
                                      </p:to>
                                    </p:set>
                                    <p:anim calcmode="lin" valueType="num">
                                      <p:cBhvr additive="base">
                                        <p:cTn id="58" dur="500" fill="hold"/>
                                        <p:tgtEl>
                                          <p:spTgt spid="17">
                                            <p:txEl>
                                              <p:pRg st="9" end="9"/>
                                            </p:txEl>
                                          </p:spTgt>
                                        </p:tgtEl>
                                        <p:attrNameLst>
                                          <p:attrName>ppt_x</p:attrName>
                                        </p:attrNameLst>
                                      </p:cBhvr>
                                      <p:tavLst>
                                        <p:tav tm="0">
                                          <p:val>
                                            <p:strVal val="0-#ppt_w/2"/>
                                          </p:val>
                                        </p:tav>
                                        <p:tav tm="100000">
                                          <p:val>
                                            <p:strVal val="#ppt_x"/>
                                          </p:val>
                                        </p:tav>
                                      </p:tavLst>
                                    </p:anim>
                                    <p:anim calcmode="lin" valueType="num">
                                      <p:cBhvr additive="base">
                                        <p:cTn id="59" dur="500" fill="hold"/>
                                        <p:tgtEl>
                                          <p:spTgt spid="17">
                                            <p:txEl>
                                              <p:pRg st="9" end="9"/>
                                            </p:txEl>
                                          </p:spTgt>
                                        </p:tgtEl>
                                        <p:attrNameLst>
                                          <p:attrName>ppt_y</p:attrName>
                                        </p:attrNameLst>
                                      </p:cBhvr>
                                      <p:tavLst>
                                        <p:tav tm="0">
                                          <p:val>
                                            <p:strVal val="#ppt_y"/>
                                          </p:val>
                                        </p:tav>
                                        <p:tav tm="100000">
                                          <p:val>
                                            <p:strVal val="#ppt_y"/>
                                          </p:val>
                                        </p:tav>
                                      </p:tavLst>
                                    </p:anim>
                                  </p:childTnLst>
                                </p:cTn>
                              </p:par>
                            </p:childTnLst>
                          </p:cTn>
                        </p:par>
                        <p:par>
                          <p:cTn id="60" fill="hold">
                            <p:stCondLst>
                              <p:cond delay="5500"/>
                            </p:stCondLst>
                            <p:childTnLst>
                              <p:par>
                                <p:cTn id="61" presetID="2" presetClass="entr" presetSubtype="8" fill="hold" grpId="0" nodeType="afterEffect">
                                  <p:stCondLst>
                                    <p:cond delay="0"/>
                                  </p:stCondLst>
                                  <p:childTnLst>
                                    <p:set>
                                      <p:cBhvr>
                                        <p:cTn id="62" dur="1" fill="hold">
                                          <p:stCondLst>
                                            <p:cond delay="0"/>
                                          </p:stCondLst>
                                        </p:cTn>
                                        <p:tgtEl>
                                          <p:spTgt spid="17">
                                            <p:txEl>
                                              <p:pRg st="10" end="10"/>
                                            </p:txEl>
                                          </p:spTgt>
                                        </p:tgtEl>
                                        <p:attrNameLst>
                                          <p:attrName>style.visibility</p:attrName>
                                        </p:attrNameLst>
                                      </p:cBhvr>
                                      <p:to>
                                        <p:strVal val="visible"/>
                                      </p:to>
                                    </p:set>
                                    <p:anim calcmode="lin" valueType="num">
                                      <p:cBhvr additive="base">
                                        <p:cTn id="63" dur="500" fill="hold"/>
                                        <p:tgtEl>
                                          <p:spTgt spid="17">
                                            <p:txEl>
                                              <p:pRg st="10" end="10"/>
                                            </p:txEl>
                                          </p:spTgt>
                                        </p:tgtEl>
                                        <p:attrNameLst>
                                          <p:attrName>ppt_x</p:attrName>
                                        </p:attrNameLst>
                                      </p:cBhvr>
                                      <p:tavLst>
                                        <p:tav tm="0">
                                          <p:val>
                                            <p:strVal val="0-#ppt_w/2"/>
                                          </p:val>
                                        </p:tav>
                                        <p:tav tm="100000">
                                          <p:val>
                                            <p:strVal val="#ppt_x"/>
                                          </p:val>
                                        </p:tav>
                                      </p:tavLst>
                                    </p:anim>
                                    <p:anim calcmode="lin" valueType="num">
                                      <p:cBhvr additive="base">
                                        <p:cTn id="64" dur="500" fill="hold"/>
                                        <p:tgtEl>
                                          <p:spTgt spid="17">
                                            <p:txEl>
                                              <p:pRg st="10" end="10"/>
                                            </p:txEl>
                                          </p:spTgt>
                                        </p:tgtEl>
                                        <p:attrNameLst>
                                          <p:attrName>ppt_y</p:attrName>
                                        </p:attrNameLst>
                                      </p:cBhvr>
                                      <p:tavLst>
                                        <p:tav tm="0">
                                          <p:val>
                                            <p:strVal val="#ppt_y"/>
                                          </p:val>
                                        </p:tav>
                                        <p:tav tm="100000">
                                          <p:val>
                                            <p:strVal val="#ppt_y"/>
                                          </p:val>
                                        </p:tav>
                                      </p:tavLst>
                                    </p:anim>
                                  </p:childTnLst>
                                </p:cTn>
                              </p:par>
                            </p:childTnLst>
                          </p:cTn>
                        </p:par>
                        <p:par>
                          <p:cTn id="65" fill="hold">
                            <p:stCondLst>
                              <p:cond delay="6000"/>
                            </p:stCondLst>
                            <p:childTnLst>
                              <p:par>
                                <p:cTn id="66" presetID="2" presetClass="entr" presetSubtype="8" fill="hold" grpId="0" nodeType="afterEffect">
                                  <p:stCondLst>
                                    <p:cond delay="0"/>
                                  </p:stCondLst>
                                  <p:childTnLst>
                                    <p:set>
                                      <p:cBhvr>
                                        <p:cTn id="67" dur="1" fill="hold">
                                          <p:stCondLst>
                                            <p:cond delay="0"/>
                                          </p:stCondLst>
                                        </p:cTn>
                                        <p:tgtEl>
                                          <p:spTgt spid="17">
                                            <p:txEl>
                                              <p:pRg st="11" end="11"/>
                                            </p:txEl>
                                          </p:spTgt>
                                        </p:tgtEl>
                                        <p:attrNameLst>
                                          <p:attrName>style.visibility</p:attrName>
                                        </p:attrNameLst>
                                      </p:cBhvr>
                                      <p:to>
                                        <p:strVal val="visible"/>
                                      </p:to>
                                    </p:set>
                                    <p:anim calcmode="lin" valueType="num">
                                      <p:cBhvr additive="base">
                                        <p:cTn id="68" dur="500" fill="hold"/>
                                        <p:tgtEl>
                                          <p:spTgt spid="17">
                                            <p:txEl>
                                              <p:pRg st="11" end="11"/>
                                            </p:txEl>
                                          </p:spTgt>
                                        </p:tgtEl>
                                        <p:attrNameLst>
                                          <p:attrName>ppt_x</p:attrName>
                                        </p:attrNameLst>
                                      </p:cBhvr>
                                      <p:tavLst>
                                        <p:tav tm="0">
                                          <p:val>
                                            <p:strVal val="0-#ppt_w/2"/>
                                          </p:val>
                                        </p:tav>
                                        <p:tav tm="100000">
                                          <p:val>
                                            <p:strVal val="#ppt_x"/>
                                          </p:val>
                                        </p:tav>
                                      </p:tavLst>
                                    </p:anim>
                                    <p:anim calcmode="lin" valueType="num">
                                      <p:cBhvr additive="base">
                                        <p:cTn id="69" dur="500" fill="hold"/>
                                        <p:tgtEl>
                                          <p:spTgt spid="17">
                                            <p:txEl>
                                              <p:pRg st="11" end="11"/>
                                            </p:txEl>
                                          </p:spTgt>
                                        </p:tgtEl>
                                        <p:attrNameLst>
                                          <p:attrName>ppt_y</p:attrName>
                                        </p:attrNameLst>
                                      </p:cBhvr>
                                      <p:tavLst>
                                        <p:tav tm="0">
                                          <p:val>
                                            <p:strVal val="#ppt_y"/>
                                          </p:val>
                                        </p:tav>
                                        <p:tav tm="100000">
                                          <p:val>
                                            <p:strVal val="#ppt_y"/>
                                          </p:val>
                                        </p:tav>
                                      </p:tavLst>
                                    </p:anim>
                                  </p:childTnLst>
                                </p:cTn>
                              </p:par>
                            </p:childTnLst>
                          </p:cTn>
                        </p:par>
                        <p:par>
                          <p:cTn id="70" fill="hold">
                            <p:stCondLst>
                              <p:cond delay="6500"/>
                            </p:stCondLst>
                            <p:childTnLst>
                              <p:par>
                                <p:cTn id="71" presetID="2" presetClass="entr" presetSubtype="8" fill="hold" grpId="0" nodeType="afterEffect">
                                  <p:stCondLst>
                                    <p:cond delay="0"/>
                                  </p:stCondLst>
                                  <p:childTnLst>
                                    <p:set>
                                      <p:cBhvr>
                                        <p:cTn id="72" dur="1" fill="hold">
                                          <p:stCondLst>
                                            <p:cond delay="0"/>
                                          </p:stCondLst>
                                        </p:cTn>
                                        <p:tgtEl>
                                          <p:spTgt spid="17">
                                            <p:txEl>
                                              <p:pRg st="12" end="12"/>
                                            </p:txEl>
                                          </p:spTgt>
                                        </p:tgtEl>
                                        <p:attrNameLst>
                                          <p:attrName>style.visibility</p:attrName>
                                        </p:attrNameLst>
                                      </p:cBhvr>
                                      <p:to>
                                        <p:strVal val="visible"/>
                                      </p:to>
                                    </p:set>
                                    <p:anim calcmode="lin" valueType="num">
                                      <p:cBhvr additive="base">
                                        <p:cTn id="73" dur="500" fill="hold"/>
                                        <p:tgtEl>
                                          <p:spTgt spid="17">
                                            <p:txEl>
                                              <p:pRg st="12" end="12"/>
                                            </p:txEl>
                                          </p:spTgt>
                                        </p:tgtEl>
                                        <p:attrNameLst>
                                          <p:attrName>ppt_x</p:attrName>
                                        </p:attrNameLst>
                                      </p:cBhvr>
                                      <p:tavLst>
                                        <p:tav tm="0">
                                          <p:val>
                                            <p:strVal val="0-#ppt_w/2"/>
                                          </p:val>
                                        </p:tav>
                                        <p:tav tm="100000">
                                          <p:val>
                                            <p:strVal val="#ppt_x"/>
                                          </p:val>
                                        </p:tav>
                                      </p:tavLst>
                                    </p:anim>
                                    <p:anim calcmode="lin" valueType="num">
                                      <p:cBhvr additive="base">
                                        <p:cTn id="74" dur="500" fill="hold"/>
                                        <p:tgtEl>
                                          <p:spTgt spid="17">
                                            <p:txEl>
                                              <p:pRg st="12" end="12"/>
                                            </p:txEl>
                                          </p:spTgt>
                                        </p:tgtEl>
                                        <p:attrNameLst>
                                          <p:attrName>ppt_y</p:attrName>
                                        </p:attrNameLst>
                                      </p:cBhvr>
                                      <p:tavLst>
                                        <p:tav tm="0">
                                          <p:val>
                                            <p:strVal val="#ppt_y"/>
                                          </p:val>
                                        </p:tav>
                                        <p:tav tm="100000">
                                          <p:val>
                                            <p:strVal val="#ppt_y"/>
                                          </p:val>
                                        </p:tav>
                                      </p:tavLst>
                                    </p:anim>
                                  </p:childTnLst>
                                </p:cTn>
                              </p:par>
                            </p:childTnLst>
                          </p:cTn>
                        </p:par>
                        <p:par>
                          <p:cTn id="75" fill="hold">
                            <p:stCondLst>
                              <p:cond delay="7000"/>
                            </p:stCondLst>
                            <p:childTnLst>
                              <p:par>
                                <p:cTn id="76" presetID="2" presetClass="entr" presetSubtype="8" fill="hold" grpId="0" nodeType="afterEffect">
                                  <p:stCondLst>
                                    <p:cond delay="0"/>
                                  </p:stCondLst>
                                  <p:childTnLst>
                                    <p:set>
                                      <p:cBhvr>
                                        <p:cTn id="77" dur="1" fill="hold">
                                          <p:stCondLst>
                                            <p:cond delay="0"/>
                                          </p:stCondLst>
                                        </p:cTn>
                                        <p:tgtEl>
                                          <p:spTgt spid="17">
                                            <p:txEl>
                                              <p:pRg st="13" end="13"/>
                                            </p:txEl>
                                          </p:spTgt>
                                        </p:tgtEl>
                                        <p:attrNameLst>
                                          <p:attrName>style.visibility</p:attrName>
                                        </p:attrNameLst>
                                      </p:cBhvr>
                                      <p:to>
                                        <p:strVal val="visible"/>
                                      </p:to>
                                    </p:set>
                                    <p:anim calcmode="lin" valueType="num">
                                      <p:cBhvr additive="base">
                                        <p:cTn id="78" dur="500" fill="hold"/>
                                        <p:tgtEl>
                                          <p:spTgt spid="17">
                                            <p:txEl>
                                              <p:pRg st="13" end="13"/>
                                            </p:txEl>
                                          </p:spTgt>
                                        </p:tgtEl>
                                        <p:attrNameLst>
                                          <p:attrName>ppt_x</p:attrName>
                                        </p:attrNameLst>
                                      </p:cBhvr>
                                      <p:tavLst>
                                        <p:tav tm="0">
                                          <p:val>
                                            <p:strVal val="0-#ppt_w/2"/>
                                          </p:val>
                                        </p:tav>
                                        <p:tav tm="100000">
                                          <p:val>
                                            <p:strVal val="#ppt_x"/>
                                          </p:val>
                                        </p:tav>
                                      </p:tavLst>
                                    </p:anim>
                                    <p:anim calcmode="lin" valueType="num">
                                      <p:cBhvr additive="base">
                                        <p:cTn id="79" dur="500" fill="hold"/>
                                        <p:tgtEl>
                                          <p:spTgt spid="17">
                                            <p:txEl>
                                              <p:pRg st="13" end="13"/>
                                            </p:txEl>
                                          </p:spTgt>
                                        </p:tgtEl>
                                        <p:attrNameLst>
                                          <p:attrName>ppt_y</p:attrName>
                                        </p:attrNameLst>
                                      </p:cBhvr>
                                      <p:tavLst>
                                        <p:tav tm="0">
                                          <p:val>
                                            <p:strVal val="#ppt_y"/>
                                          </p:val>
                                        </p:tav>
                                        <p:tav tm="100000">
                                          <p:val>
                                            <p:strVal val="#ppt_y"/>
                                          </p:val>
                                        </p:tav>
                                      </p:tavLst>
                                    </p:anim>
                                  </p:childTnLst>
                                </p:cTn>
                              </p:par>
                            </p:childTnLst>
                          </p:cTn>
                        </p:par>
                        <p:par>
                          <p:cTn id="80" fill="hold">
                            <p:stCondLst>
                              <p:cond delay="7500"/>
                            </p:stCondLst>
                            <p:childTnLst>
                              <p:par>
                                <p:cTn id="81" presetID="2" presetClass="entr" presetSubtype="8" fill="hold" grpId="0" nodeType="afterEffect">
                                  <p:stCondLst>
                                    <p:cond delay="0"/>
                                  </p:stCondLst>
                                  <p:childTnLst>
                                    <p:set>
                                      <p:cBhvr>
                                        <p:cTn id="82" dur="1" fill="hold">
                                          <p:stCondLst>
                                            <p:cond delay="0"/>
                                          </p:stCondLst>
                                        </p:cTn>
                                        <p:tgtEl>
                                          <p:spTgt spid="17">
                                            <p:txEl>
                                              <p:pRg st="14" end="14"/>
                                            </p:txEl>
                                          </p:spTgt>
                                        </p:tgtEl>
                                        <p:attrNameLst>
                                          <p:attrName>style.visibility</p:attrName>
                                        </p:attrNameLst>
                                      </p:cBhvr>
                                      <p:to>
                                        <p:strVal val="visible"/>
                                      </p:to>
                                    </p:set>
                                    <p:anim calcmode="lin" valueType="num">
                                      <p:cBhvr additive="base">
                                        <p:cTn id="83" dur="500" fill="hold"/>
                                        <p:tgtEl>
                                          <p:spTgt spid="17">
                                            <p:txEl>
                                              <p:pRg st="14" end="14"/>
                                            </p:txEl>
                                          </p:spTgt>
                                        </p:tgtEl>
                                        <p:attrNameLst>
                                          <p:attrName>ppt_x</p:attrName>
                                        </p:attrNameLst>
                                      </p:cBhvr>
                                      <p:tavLst>
                                        <p:tav tm="0">
                                          <p:val>
                                            <p:strVal val="0-#ppt_w/2"/>
                                          </p:val>
                                        </p:tav>
                                        <p:tav tm="100000">
                                          <p:val>
                                            <p:strVal val="#ppt_x"/>
                                          </p:val>
                                        </p:tav>
                                      </p:tavLst>
                                    </p:anim>
                                    <p:anim calcmode="lin" valueType="num">
                                      <p:cBhvr additive="base">
                                        <p:cTn id="84" dur="500" fill="hold"/>
                                        <p:tgtEl>
                                          <p:spTgt spid="17">
                                            <p:txEl>
                                              <p:pRg st="14" end="14"/>
                                            </p:txEl>
                                          </p:spTgt>
                                        </p:tgtEl>
                                        <p:attrNameLst>
                                          <p:attrName>ppt_y</p:attrName>
                                        </p:attrNameLst>
                                      </p:cBhvr>
                                      <p:tavLst>
                                        <p:tav tm="0">
                                          <p:val>
                                            <p:strVal val="#ppt_y"/>
                                          </p:val>
                                        </p:tav>
                                        <p:tav tm="100000">
                                          <p:val>
                                            <p:strVal val="#ppt_y"/>
                                          </p:val>
                                        </p:tav>
                                      </p:tavLst>
                                    </p:anim>
                                  </p:childTnLst>
                                </p:cTn>
                              </p:par>
                            </p:childTnLst>
                          </p:cTn>
                        </p:par>
                        <p:par>
                          <p:cTn id="85" fill="hold">
                            <p:stCondLst>
                              <p:cond delay="8000"/>
                            </p:stCondLst>
                            <p:childTnLst>
                              <p:par>
                                <p:cTn id="86" presetID="2" presetClass="entr" presetSubtype="8" fill="hold" grpId="0" nodeType="afterEffect">
                                  <p:stCondLst>
                                    <p:cond delay="0"/>
                                  </p:stCondLst>
                                  <p:childTnLst>
                                    <p:set>
                                      <p:cBhvr>
                                        <p:cTn id="87" dur="1" fill="hold">
                                          <p:stCondLst>
                                            <p:cond delay="0"/>
                                          </p:stCondLst>
                                        </p:cTn>
                                        <p:tgtEl>
                                          <p:spTgt spid="17">
                                            <p:txEl>
                                              <p:pRg st="15" end="15"/>
                                            </p:txEl>
                                          </p:spTgt>
                                        </p:tgtEl>
                                        <p:attrNameLst>
                                          <p:attrName>style.visibility</p:attrName>
                                        </p:attrNameLst>
                                      </p:cBhvr>
                                      <p:to>
                                        <p:strVal val="visible"/>
                                      </p:to>
                                    </p:set>
                                    <p:anim calcmode="lin" valueType="num">
                                      <p:cBhvr additive="base">
                                        <p:cTn id="88" dur="500" fill="hold"/>
                                        <p:tgtEl>
                                          <p:spTgt spid="17">
                                            <p:txEl>
                                              <p:pRg st="15" end="15"/>
                                            </p:txEl>
                                          </p:spTgt>
                                        </p:tgtEl>
                                        <p:attrNameLst>
                                          <p:attrName>ppt_x</p:attrName>
                                        </p:attrNameLst>
                                      </p:cBhvr>
                                      <p:tavLst>
                                        <p:tav tm="0">
                                          <p:val>
                                            <p:strVal val="0-#ppt_w/2"/>
                                          </p:val>
                                        </p:tav>
                                        <p:tav tm="100000">
                                          <p:val>
                                            <p:strVal val="#ppt_x"/>
                                          </p:val>
                                        </p:tav>
                                      </p:tavLst>
                                    </p:anim>
                                    <p:anim calcmode="lin" valueType="num">
                                      <p:cBhvr additive="base">
                                        <p:cTn id="89" dur="500" fill="hold"/>
                                        <p:tgtEl>
                                          <p:spTgt spid="17">
                                            <p:txEl>
                                              <p:pRg st="15" end="15"/>
                                            </p:txEl>
                                          </p:spTgt>
                                        </p:tgtEl>
                                        <p:attrNameLst>
                                          <p:attrName>ppt_y</p:attrName>
                                        </p:attrNameLst>
                                      </p:cBhvr>
                                      <p:tavLst>
                                        <p:tav tm="0">
                                          <p:val>
                                            <p:strVal val="#ppt_y"/>
                                          </p:val>
                                        </p:tav>
                                        <p:tav tm="100000">
                                          <p:val>
                                            <p:strVal val="#ppt_y"/>
                                          </p:val>
                                        </p:tav>
                                      </p:tavLst>
                                    </p:anim>
                                  </p:childTnLst>
                                </p:cTn>
                              </p:par>
                            </p:childTnLst>
                          </p:cTn>
                        </p:par>
                        <p:par>
                          <p:cTn id="90" fill="hold">
                            <p:stCondLst>
                              <p:cond delay="8500"/>
                            </p:stCondLst>
                            <p:childTnLst>
                              <p:par>
                                <p:cTn id="91" presetID="53" presetClass="entr" presetSubtype="16" fill="hold" nodeType="afterEffect">
                                  <p:stCondLst>
                                    <p:cond delay="0"/>
                                  </p:stCondLst>
                                  <p:childTnLst>
                                    <p:set>
                                      <p:cBhvr>
                                        <p:cTn id="92" dur="1" fill="hold">
                                          <p:stCondLst>
                                            <p:cond delay="0"/>
                                          </p:stCondLst>
                                        </p:cTn>
                                        <p:tgtEl>
                                          <p:spTgt spid="7"/>
                                        </p:tgtEl>
                                        <p:attrNameLst>
                                          <p:attrName>style.visibility</p:attrName>
                                        </p:attrNameLst>
                                      </p:cBhvr>
                                      <p:to>
                                        <p:strVal val="visible"/>
                                      </p:to>
                                    </p:set>
                                    <p:anim calcmode="lin" valueType="num">
                                      <p:cBhvr>
                                        <p:cTn id="93" dur="500" fill="hold"/>
                                        <p:tgtEl>
                                          <p:spTgt spid="7"/>
                                        </p:tgtEl>
                                        <p:attrNameLst>
                                          <p:attrName>ppt_w</p:attrName>
                                        </p:attrNameLst>
                                      </p:cBhvr>
                                      <p:tavLst>
                                        <p:tav tm="0">
                                          <p:val>
                                            <p:fltVal val="0"/>
                                          </p:val>
                                        </p:tav>
                                        <p:tav tm="100000">
                                          <p:val>
                                            <p:strVal val="#ppt_w"/>
                                          </p:val>
                                        </p:tav>
                                      </p:tavLst>
                                    </p:anim>
                                    <p:anim calcmode="lin" valueType="num">
                                      <p:cBhvr>
                                        <p:cTn id="94" dur="500" fill="hold"/>
                                        <p:tgtEl>
                                          <p:spTgt spid="7"/>
                                        </p:tgtEl>
                                        <p:attrNameLst>
                                          <p:attrName>ppt_h</p:attrName>
                                        </p:attrNameLst>
                                      </p:cBhvr>
                                      <p:tavLst>
                                        <p:tav tm="0">
                                          <p:val>
                                            <p:fltVal val="0"/>
                                          </p:val>
                                        </p:tav>
                                        <p:tav tm="100000">
                                          <p:val>
                                            <p:strVal val="#ppt_h"/>
                                          </p:val>
                                        </p:tav>
                                      </p:tavLst>
                                    </p:anim>
                                    <p:animEffect transition="in" filter="fade">
                                      <p:cBhvr>
                                        <p:cTn id="9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Elimination of “Dilemma Zone”</a:t>
            </a:r>
          </a:p>
        </p:txBody>
      </p:sp>
      <p:pic>
        <p:nvPicPr>
          <p:cNvPr id="6"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14525" y="1248202"/>
            <a:ext cx="7696200" cy="5065026"/>
          </a:xfrm>
        </p:spPr>
      </p:pic>
    </p:spTree>
    <p:extLst>
      <p:ext uri="{BB962C8B-B14F-4D97-AF65-F5344CB8AC3E}">
        <p14:creationId xmlns:p14="http://schemas.microsoft.com/office/powerpoint/2010/main" val="21710289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Obstacles and Challenges</a:t>
            </a:r>
          </a:p>
        </p:txBody>
      </p:sp>
      <p:sp>
        <p:nvSpPr>
          <p:cNvPr id="7" name="Content Placeholder 2"/>
          <p:cNvSpPr txBox="1">
            <a:spLocks/>
          </p:cNvSpPr>
          <p:nvPr/>
        </p:nvSpPr>
        <p:spPr>
          <a:xfrm>
            <a:off x="191912" y="1750831"/>
            <a:ext cx="11431519" cy="389914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Safety (Technology and Legal)</a:t>
            </a:r>
          </a:p>
          <a:p>
            <a:pPr lvl="1">
              <a:buFont typeface="Wingdings" panose="05000000000000000000" pitchFamily="2" charset="2"/>
              <a:buChar char="Ø"/>
            </a:pPr>
            <a:r>
              <a:rPr lang="en-US" sz="2000" dirty="0"/>
              <a:t>Liability for damages due to vehicle systems malfunction (who pays?)</a:t>
            </a:r>
          </a:p>
          <a:p>
            <a:pPr lvl="1">
              <a:buFont typeface="Wingdings" panose="05000000000000000000" pitchFamily="2" charset="2"/>
              <a:buChar char="Ø"/>
            </a:pPr>
            <a:r>
              <a:rPr lang="en-US" sz="2000" dirty="0"/>
              <a:t>New custom chips will have to be developed for true AI for autonomy, needing far more reliability, accuracy and redundancy *</a:t>
            </a:r>
          </a:p>
          <a:p>
            <a:pPr lvl="1">
              <a:buFont typeface="Wingdings" panose="05000000000000000000" pitchFamily="2" charset="2"/>
              <a:buChar char="Ø"/>
            </a:pPr>
            <a:r>
              <a:rPr lang="en-US" sz="2000" dirty="0"/>
              <a:t>New software will have to be developed with far greater power, reliability, accuracy and redundancy **</a:t>
            </a:r>
          </a:p>
          <a:p>
            <a:pPr lvl="1">
              <a:buFont typeface="Wingdings" panose="05000000000000000000" pitchFamily="2" charset="2"/>
              <a:buChar char="Ø"/>
            </a:pPr>
            <a:r>
              <a:rPr lang="en-US" sz="2000" dirty="0"/>
              <a:t>Autonomous cars relying on lane markings cannot decipher faded, missing, or incorrect lane markings – significant attention will be required on all roadways</a:t>
            </a:r>
          </a:p>
          <a:p>
            <a:pPr lvl="1">
              <a:buFont typeface="Wingdings" panose="05000000000000000000" pitchFamily="2" charset="2"/>
              <a:buChar char="Ø"/>
            </a:pPr>
            <a:r>
              <a:rPr lang="en-US" sz="2000" dirty="0"/>
              <a:t>Temporary construction </a:t>
            </a:r>
            <a:r>
              <a:rPr lang="en-US" sz="2000" dirty="0" smtClean="0"/>
              <a:t>/ work zones </a:t>
            </a:r>
            <a:r>
              <a:rPr lang="en-US" sz="2000" dirty="0"/>
              <a:t>which are not posted to any maps or databases</a:t>
            </a:r>
          </a:p>
          <a:p>
            <a:pPr lvl="1">
              <a:buFont typeface="Wingdings" panose="05000000000000000000" pitchFamily="2" charset="2"/>
              <a:buChar char="Ø"/>
            </a:pPr>
            <a:r>
              <a:rPr lang="en-US" sz="2000" dirty="0"/>
              <a:t>Determination of the severity of traffic lane obstacles, as in the question of safely straddling a pothole or roadway debris </a:t>
            </a:r>
            <a:r>
              <a:rPr lang="en-US" sz="2000" dirty="0" smtClean="0"/>
              <a:t>***</a:t>
            </a:r>
          </a:p>
          <a:p>
            <a:pPr lvl="1">
              <a:buFont typeface="Wingdings" panose="05000000000000000000" pitchFamily="2" charset="2"/>
              <a:buChar char="Ø"/>
            </a:pPr>
            <a:r>
              <a:rPr lang="en-US" sz="2000" dirty="0" smtClean="0"/>
              <a:t>What about pedestrians and bicyclists? Will they require smartphones or DSRC transponders? </a:t>
            </a:r>
            <a:endParaRPr lang="en-US" sz="2000" dirty="0"/>
          </a:p>
          <a:p>
            <a:pPr marL="0" indent="0">
              <a:buNone/>
            </a:pPr>
            <a:r>
              <a:rPr lang="en-US" sz="2000" i="1" dirty="0"/>
              <a:t> </a:t>
            </a:r>
            <a:endParaRPr lang="en-US" sz="2000" dirty="0"/>
          </a:p>
        </p:txBody>
      </p:sp>
    </p:spTree>
    <p:extLst>
      <p:ext uri="{BB962C8B-B14F-4D97-AF65-F5344CB8AC3E}">
        <p14:creationId xmlns:p14="http://schemas.microsoft.com/office/powerpoint/2010/main" val="13703016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 calcmode="lin" valueType="num">
                                      <p:cBhvr additive="base">
                                        <p:cTn id="12"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 calcmode="lin" valueType="num">
                                      <p:cBhvr additive="base">
                                        <p:cTn id="17"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 calcmode="lin" valueType="num">
                                      <p:cBhvr additive="base">
                                        <p:cTn id="22" dur="500" fill="hold"/>
                                        <p:tgtEl>
                                          <p:spTgt spid="7">
                                            <p:txEl>
                                              <p:pRg st="3" end="3"/>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 calcmode="lin" valueType="num">
                                      <p:cBhvr additive="base">
                                        <p:cTn id="27" dur="500" fill="hold"/>
                                        <p:tgtEl>
                                          <p:spTgt spid="7">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7">
                                            <p:txEl>
                                              <p:pRg st="4" end="4"/>
                                            </p:txEl>
                                          </p:spTgt>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grpId="0" nodeType="after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 calcmode="lin" valueType="num">
                                      <p:cBhvr additive="base">
                                        <p:cTn id="32" dur="500" fill="hold"/>
                                        <p:tgtEl>
                                          <p:spTgt spid="7">
                                            <p:txEl>
                                              <p:pRg st="5" end="5"/>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7">
                                            <p:txEl>
                                              <p:pRg st="5" end="5"/>
                                            </p:txEl>
                                          </p:spTgt>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8" fill="hold" grpId="0" nodeType="after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 calcmode="lin" valueType="num">
                                      <p:cBhvr additive="base">
                                        <p:cTn id="37" dur="500" fill="hold"/>
                                        <p:tgtEl>
                                          <p:spTgt spid="7">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7">
                                            <p:txEl>
                                              <p:pRg st="6" end="6"/>
                                            </p:txEl>
                                          </p:spTgt>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7">
                                            <p:txEl>
                                              <p:pRg st="7" end="7"/>
                                            </p:txEl>
                                          </p:spTgt>
                                        </p:tgtEl>
                                        <p:attrNameLst>
                                          <p:attrName>style.visibility</p:attrName>
                                        </p:attrNameLst>
                                      </p:cBhvr>
                                      <p:to>
                                        <p:strVal val="visible"/>
                                      </p:to>
                                    </p:set>
                                    <p:anim calcmode="lin" valueType="num">
                                      <p:cBhvr additive="base">
                                        <p:cTn id="41" dur="500" fill="hold"/>
                                        <p:tgtEl>
                                          <p:spTgt spid="7">
                                            <p:txEl>
                                              <p:pRg st="7" end="7"/>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7">
                                            <p:txEl>
                                              <p:pRg st="7" end="7"/>
                                            </p:txEl>
                                          </p:spTgt>
                                        </p:tgtEl>
                                        <p:attrNameLst>
                                          <p:attrName>ppt_y</p:attrName>
                                        </p:attrNameLst>
                                      </p:cBhvr>
                                      <p:tavLst>
                                        <p:tav tm="0">
                                          <p:val>
                                            <p:strVal val="#ppt_y"/>
                                          </p:val>
                                        </p:tav>
                                        <p:tav tm="100000">
                                          <p:val>
                                            <p:strVal val="#ppt_y"/>
                                          </p:val>
                                        </p:tav>
                                      </p:tavLst>
                                    </p:anim>
                                  </p:childTnLst>
                                </p:cTn>
                              </p:par>
                            </p:childTnLst>
                          </p:cTn>
                        </p:par>
                        <p:par>
                          <p:cTn id="43" fill="hold">
                            <p:stCondLst>
                              <p:cond delay="3500"/>
                            </p:stCondLst>
                            <p:childTnLst>
                              <p:par>
                                <p:cTn id="44" presetID="2" presetClass="entr" presetSubtype="8" fill="hold" grpId="0" nodeType="afterEffect">
                                  <p:stCondLst>
                                    <p:cond delay="0"/>
                                  </p:stCondLst>
                                  <p:childTnLst>
                                    <p:set>
                                      <p:cBhvr>
                                        <p:cTn id="45" dur="1" fill="hold">
                                          <p:stCondLst>
                                            <p:cond delay="0"/>
                                          </p:stCondLst>
                                        </p:cTn>
                                        <p:tgtEl>
                                          <p:spTgt spid="7">
                                            <p:txEl>
                                              <p:pRg st="8" end="8"/>
                                            </p:txEl>
                                          </p:spTgt>
                                        </p:tgtEl>
                                        <p:attrNameLst>
                                          <p:attrName>style.visibility</p:attrName>
                                        </p:attrNameLst>
                                      </p:cBhvr>
                                      <p:to>
                                        <p:strVal val="visible"/>
                                      </p:to>
                                    </p:set>
                                    <p:anim calcmode="lin" valueType="num">
                                      <p:cBhvr additive="base">
                                        <p:cTn id="46" dur="500" fill="hold"/>
                                        <p:tgtEl>
                                          <p:spTgt spid="7">
                                            <p:txEl>
                                              <p:pRg st="8" end="8"/>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7">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Human vs. Machine Vision</a:t>
            </a:r>
          </a:p>
        </p:txBody>
      </p:sp>
      <p:pic>
        <p:nvPicPr>
          <p:cNvPr id="6"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14475" y="1223341"/>
            <a:ext cx="8689564" cy="5103925"/>
          </a:xfrm>
        </p:spPr>
      </p:pic>
    </p:spTree>
    <p:extLst>
      <p:ext uri="{BB962C8B-B14F-4D97-AF65-F5344CB8AC3E}">
        <p14:creationId xmlns:p14="http://schemas.microsoft.com/office/powerpoint/2010/main" val="8434570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62309" y="112456"/>
            <a:ext cx="8936965" cy="994172"/>
          </a:xfrm>
          <a:prstGeom prst="rect">
            <a:avLst/>
          </a:prstGeom>
        </p:spPr>
        <p:txBody>
          <a:bodyPr vert="horz" lIns="91440" tIns="45720" rIns="91440" bIns="45720" rtlCol="0" anchor="ctr">
            <a:normAutofit/>
          </a:bodyPr>
          <a:lstStyle>
            <a:lvl1pPr algn="l" defTabSz="457189" rtl="0" eaLnBrk="1" latinLnBrk="0" hangingPunct="1">
              <a:spcBef>
                <a:spcPct val="0"/>
              </a:spcBef>
              <a:buNone/>
              <a:defRPr sz="3000" b="0" i="0" kern="1200" cap="all">
                <a:solidFill>
                  <a:schemeClr val="tx1"/>
                </a:solidFill>
                <a:latin typeface="Arial"/>
                <a:ea typeface="+mj-ea"/>
                <a:cs typeface="Arial"/>
              </a:defRPr>
            </a:lvl1pPr>
          </a:lstStyle>
          <a:p>
            <a:r>
              <a:rPr lang="en-US" sz="2800" dirty="0"/>
              <a:t>Obstacles and Challenges (2)</a:t>
            </a:r>
            <a:endParaRPr lang="en-US" dirty="0"/>
          </a:p>
        </p:txBody>
      </p:sp>
      <p:sp>
        <p:nvSpPr>
          <p:cNvPr id="17" name="Content Placeholder 2"/>
          <p:cNvSpPr txBox="1">
            <a:spLocks/>
          </p:cNvSpPr>
          <p:nvPr/>
        </p:nvSpPr>
        <p:spPr>
          <a:xfrm>
            <a:off x="215660" y="1903233"/>
            <a:ext cx="5753819" cy="3010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Human factors:</a:t>
            </a:r>
          </a:p>
          <a:p>
            <a:pPr lvl="1">
              <a:buFont typeface="Wingdings" panose="05000000000000000000" pitchFamily="2" charset="2"/>
              <a:buChar char="Ø"/>
            </a:pPr>
            <a:r>
              <a:rPr lang="en-US" sz="2000" dirty="0"/>
              <a:t>Resistance for individuals to forfeit control of their cars to machines *</a:t>
            </a:r>
          </a:p>
          <a:p>
            <a:pPr lvl="1">
              <a:buFont typeface="Wingdings" panose="05000000000000000000" pitchFamily="2" charset="2"/>
              <a:buChar char="Ø"/>
            </a:pPr>
            <a:r>
              <a:rPr lang="en-US" sz="2000" dirty="0"/>
              <a:t>Reliance on autonomous drive produces less experienced drivers when manual control is needed, such as in work/construction zones **</a:t>
            </a:r>
          </a:p>
          <a:p>
            <a:r>
              <a:rPr lang="en-US" sz="2000" dirty="0"/>
              <a:t>Security:</a:t>
            </a:r>
          </a:p>
          <a:p>
            <a:pPr lvl="1">
              <a:buFont typeface="Wingdings" panose="05000000000000000000" pitchFamily="2" charset="2"/>
              <a:buChar char="Ø"/>
            </a:pPr>
            <a:r>
              <a:rPr lang="en-US" sz="2000" dirty="0"/>
              <a:t>Cybersecurity - Electronic security of in-vehicle systems, roadside systems and control network</a:t>
            </a:r>
          </a:p>
          <a:p>
            <a:pPr lvl="1">
              <a:buFont typeface="Wingdings" panose="05000000000000000000" pitchFamily="2" charset="2"/>
              <a:buChar char="Ø"/>
            </a:pPr>
            <a:r>
              <a:rPr lang="en-US" sz="2000" dirty="0"/>
              <a:t>Terrorism - Potential misuse by bad actors (car bombs)</a:t>
            </a:r>
          </a:p>
          <a:p>
            <a:pPr marL="0" indent="0">
              <a:buNone/>
            </a:pPr>
            <a:endParaRPr lang="en-US" sz="24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4220" y="2342436"/>
            <a:ext cx="6027780" cy="3390627"/>
          </a:xfrm>
          <a:prstGeom prst="rect">
            <a:avLst/>
          </a:prstGeom>
        </p:spPr>
      </p:pic>
      <p:pic>
        <p:nvPicPr>
          <p:cNvPr id="8" name="Picture 7"/>
          <p:cNvPicPr>
            <a:picLocks noChangeAspect="1"/>
          </p:cNvPicPr>
          <p:nvPr/>
        </p:nvPicPr>
        <p:blipFill rotWithShape="1">
          <a:blip r:embed="rId4" cstate="hqprint">
            <a:extLst>
              <a:ext uri="{28A0092B-C50C-407E-A947-70E740481C1C}">
                <a14:useLocalDpi xmlns:a14="http://schemas.microsoft.com/office/drawing/2010/main" val="0"/>
              </a:ext>
            </a:extLst>
          </a:blip>
          <a:srcRect t="3370" r="-7273" b="4859"/>
          <a:stretch/>
        </p:blipFill>
        <p:spPr>
          <a:xfrm>
            <a:off x="6308036" y="1233578"/>
            <a:ext cx="6142754" cy="4818413"/>
          </a:xfrm>
          <a:prstGeom prst="rect">
            <a:avLst/>
          </a:prstGeom>
        </p:spPr>
      </p:pic>
    </p:spTree>
    <p:extLst>
      <p:ext uri="{BB962C8B-B14F-4D97-AF65-F5344CB8AC3E}">
        <p14:creationId xmlns:p14="http://schemas.microsoft.com/office/powerpoint/2010/main" val="11801678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 calcmode="lin" valueType="num">
                                      <p:cBhvr additive="base">
                                        <p:cTn id="13" dur="500" fill="hold"/>
                                        <p:tgtEl>
                                          <p:spTgt spid="1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7">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2" presetClass="entr" presetSubtype="8" fill="hold" grpId="0" nodeType="afterEffect">
                                  <p:stCondLst>
                                    <p:cond delay="0"/>
                                  </p:stCondLst>
                                  <p:childTnLst>
                                    <p:set>
                                      <p:cBhvr>
                                        <p:cTn id="17" dur="1" fill="hold">
                                          <p:stCondLst>
                                            <p:cond delay="0"/>
                                          </p:stCondLst>
                                        </p:cTn>
                                        <p:tgtEl>
                                          <p:spTgt spid="17">
                                            <p:txEl>
                                              <p:pRg st="1" end="1"/>
                                            </p:txEl>
                                          </p:spTgt>
                                        </p:tgtEl>
                                        <p:attrNameLst>
                                          <p:attrName>style.visibility</p:attrName>
                                        </p:attrNameLst>
                                      </p:cBhvr>
                                      <p:to>
                                        <p:strVal val="visible"/>
                                      </p:to>
                                    </p:set>
                                    <p:anim calcmode="lin" valueType="num">
                                      <p:cBhvr additive="base">
                                        <p:cTn id="18" dur="500" fill="hold"/>
                                        <p:tgtEl>
                                          <p:spTgt spid="17">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7">
                                            <p:txEl>
                                              <p:pRg st="1" end="1"/>
                                            </p:txEl>
                                          </p:spTgt>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2" presetClass="entr" presetSubtype="8" fill="hold" grpId="0" nodeType="afterEffect">
                                  <p:stCondLst>
                                    <p:cond delay="0"/>
                                  </p:stCondLst>
                                  <p:childTnLst>
                                    <p:set>
                                      <p:cBhvr>
                                        <p:cTn id="22" dur="1" fill="hold">
                                          <p:stCondLst>
                                            <p:cond delay="0"/>
                                          </p:stCondLst>
                                        </p:cTn>
                                        <p:tgtEl>
                                          <p:spTgt spid="17">
                                            <p:txEl>
                                              <p:pRg st="2" end="2"/>
                                            </p:txEl>
                                          </p:spTgt>
                                        </p:tgtEl>
                                        <p:attrNameLst>
                                          <p:attrName>style.visibility</p:attrName>
                                        </p:attrNameLst>
                                      </p:cBhvr>
                                      <p:to>
                                        <p:strVal val="visible"/>
                                      </p:to>
                                    </p:set>
                                    <p:anim calcmode="lin" valueType="num">
                                      <p:cBhvr additive="base">
                                        <p:cTn id="23" dur="500" fill="hold"/>
                                        <p:tgtEl>
                                          <p:spTgt spid="17">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7">
                                            <p:txEl>
                                              <p:pRg st="2" end="2"/>
                                            </p:txEl>
                                          </p:spTgt>
                                        </p:tgtEl>
                                        <p:attrNameLst>
                                          <p:attrName>ppt_y</p:attrName>
                                        </p:attrNameLst>
                                      </p:cBhvr>
                                      <p:tavLst>
                                        <p:tav tm="0">
                                          <p:val>
                                            <p:strVal val="#ppt_y"/>
                                          </p:val>
                                        </p:tav>
                                        <p:tav tm="100000">
                                          <p:val>
                                            <p:strVal val="#ppt_y"/>
                                          </p:val>
                                        </p:tav>
                                      </p:tavLst>
                                    </p:anim>
                                  </p:childTnLst>
                                </p:cTn>
                              </p:par>
                            </p:childTnLst>
                          </p:cTn>
                        </p:par>
                        <p:par>
                          <p:cTn id="25" fill="hold">
                            <p:stCondLst>
                              <p:cond delay="2000"/>
                            </p:stCondLst>
                            <p:childTnLst>
                              <p:par>
                                <p:cTn id="26" presetID="2" presetClass="entr" presetSubtype="8" fill="hold" grpId="0" nodeType="afterEffect">
                                  <p:stCondLst>
                                    <p:cond delay="0"/>
                                  </p:stCondLst>
                                  <p:childTnLst>
                                    <p:set>
                                      <p:cBhvr>
                                        <p:cTn id="27" dur="1" fill="hold">
                                          <p:stCondLst>
                                            <p:cond delay="0"/>
                                          </p:stCondLst>
                                        </p:cTn>
                                        <p:tgtEl>
                                          <p:spTgt spid="17">
                                            <p:txEl>
                                              <p:pRg st="3" end="3"/>
                                            </p:txEl>
                                          </p:spTgt>
                                        </p:tgtEl>
                                        <p:attrNameLst>
                                          <p:attrName>style.visibility</p:attrName>
                                        </p:attrNameLst>
                                      </p:cBhvr>
                                      <p:to>
                                        <p:strVal val="visible"/>
                                      </p:to>
                                    </p:set>
                                    <p:anim calcmode="lin" valueType="num">
                                      <p:cBhvr additive="base">
                                        <p:cTn id="28" dur="500" fill="hold"/>
                                        <p:tgtEl>
                                          <p:spTgt spid="17">
                                            <p:txEl>
                                              <p:pRg st="3" end="3"/>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17">
                                            <p:txEl>
                                              <p:pRg st="3" end="3"/>
                                            </p:txEl>
                                          </p:spTgt>
                                        </p:tgtEl>
                                        <p:attrNameLst>
                                          <p:attrName>ppt_y</p:attrName>
                                        </p:attrNameLst>
                                      </p:cBhvr>
                                      <p:tavLst>
                                        <p:tav tm="0">
                                          <p:val>
                                            <p:strVal val="#ppt_y"/>
                                          </p:val>
                                        </p:tav>
                                        <p:tav tm="100000">
                                          <p:val>
                                            <p:strVal val="#ppt_y"/>
                                          </p:val>
                                        </p:tav>
                                      </p:tavLst>
                                    </p:anim>
                                  </p:childTnLst>
                                </p:cTn>
                              </p:par>
                            </p:childTnLst>
                          </p:cTn>
                        </p:par>
                        <p:par>
                          <p:cTn id="30" fill="hold">
                            <p:stCondLst>
                              <p:cond delay="2500"/>
                            </p:stCondLst>
                            <p:childTnLst>
                              <p:par>
                                <p:cTn id="31" presetID="2" presetClass="entr" presetSubtype="8" fill="hold" grpId="0" nodeType="afterEffect">
                                  <p:stCondLst>
                                    <p:cond delay="0"/>
                                  </p:stCondLst>
                                  <p:childTnLst>
                                    <p:set>
                                      <p:cBhvr>
                                        <p:cTn id="32" dur="1" fill="hold">
                                          <p:stCondLst>
                                            <p:cond delay="0"/>
                                          </p:stCondLst>
                                        </p:cTn>
                                        <p:tgtEl>
                                          <p:spTgt spid="17">
                                            <p:txEl>
                                              <p:pRg st="4" end="4"/>
                                            </p:txEl>
                                          </p:spTgt>
                                        </p:tgtEl>
                                        <p:attrNameLst>
                                          <p:attrName>style.visibility</p:attrName>
                                        </p:attrNameLst>
                                      </p:cBhvr>
                                      <p:to>
                                        <p:strVal val="visible"/>
                                      </p:to>
                                    </p:set>
                                    <p:anim calcmode="lin" valueType="num">
                                      <p:cBhvr additive="base">
                                        <p:cTn id="33" dur="500" fill="hold"/>
                                        <p:tgtEl>
                                          <p:spTgt spid="17">
                                            <p:txEl>
                                              <p:pRg st="4" end="4"/>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7">
                                            <p:txEl>
                                              <p:pRg st="4" end="4"/>
                                            </p:txEl>
                                          </p:spTgt>
                                        </p:tgtEl>
                                        <p:attrNameLst>
                                          <p:attrName>ppt_y</p:attrName>
                                        </p:attrNameLst>
                                      </p:cBhvr>
                                      <p:tavLst>
                                        <p:tav tm="0">
                                          <p:val>
                                            <p:strVal val="#ppt_y"/>
                                          </p:val>
                                        </p:tav>
                                        <p:tav tm="100000">
                                          <p:val>
                                            <p:strVal val="#ppt_y"/>
                                          </p:val>
                                        </p:tav>
                                      </p:tavLst>
                                    </p:anim>
                                  </p:childTnLst>
                                </p:cTn>
                              </p:par>
                            </p:childTnLst>
                          </p:cTn>
                        </p:par>
                        <p:par>
                          <p:cTn id="35" fill="hold">
                            <p:stCondLst>
                              <p:cond delay="3000"/>
                            </p:stCondLst>
                            <p:childTnLst>
                              <p:par>
                                <p:cTn id="36" presetID="2" presetClass="entr" presetSubtype="8" fill="hold" grpId="0" nodeType="afterEffect">
                                  <p:stCondLst>
                                    <p:cond delay="0"/>
                                  </p:stCondLst>
                                  <p:childTnLst>
                                    <p:set>
                                      <p:cBhvr>
                                        <p:cTn id="37" dur="1" fill="hold">
                                          <p:stCondLst>
                                            <p:cond delay="0"/>
                                          </p:stCondLst>
                                        </p:cTn>
                                        <p:tgtEl>
                                          <p:spTgt spid="17">
                                            <p:txEl>
                                              <p:pRg st="5" end="5"/>
                                            </p:txEl>
                                          </p:spTgt>
                                        </p:tgtEl>
                                        <p:attrNameLst>
                                          <p:attrName>style.visibility</p:attrName>
                                        </p:attrNameLst>
                                      </p:cBhvr>
                                      <p:to>
                                        <p:strVal val="visible"/>
                                      </p:to>
                                    </p:set>
                                    <p:anim calcmode="lin" valueType="num">
                                      <p:cBhvr additive="base">
                                        <p:cTn id="38" dur="500" fill="hold"/>
                                        <p:tgtEl>
                                          <p:spTgt spid="17">
                                            <p:txEl>
                                              <p:pRg st="5" end="5"/>
                                            </p:txEl>
                                          </p:spTgt>
                                        </p:tgtEl>
                                        <p:attrNameLst>
                                          <p:attrName>ppt_x</p:attrName>
                                        </p:attrNameLst>
                                      </p:cBhvr>
                                      <p:tavLst>
                                        <p:tav tm="0">
                                          <p:val>
                                            <p:strVal val="0-#ppt_w/2"/>
                                          </p:val>
                                        </p:tav>
                                        <p:tav tm="100000">
                                          <p:val>
                                            <p:strVal val="#ppt_x"/>
                                          </p:val>
                                        </p:tav>
                                      </p:tavLst>
                                    </p:anim>
                                    <p:anim calcmode="lin" valueType="num">
                                      <p:cBhvr additive="base">
                                        <p:cTn id="39" dur="500" fill="hold"/>
                                        <p:tgtEl>
                                          <p:spTgt spid="17">
                                            <p:txEl>
                                              <p:pRg st="5" end="5"/>
                                            </p:txEl>
                                          </p:spTgt>
                                        </p:tgtEl>
                                        <p:attrNameLst>
                                          <p:attrName>ppt_y</p:attrName>
                                        </p:attrNameLst>
                                      </p:cBhvr>
                                      <p:tavLst>
                                        <p:tav tm="0">
                                          <p:val>
                                            <p:strVal val="#ppt_y"/>
                                          </p:val>
                                        </p:tav>
                                        <p:tav tm="100000">
                                          <p:val>
                                            <p:strVal val="#ppt_y"/>
                                          </p:val>
                                        </p:tav>
                                      </p:tavLst>
                                    </p:anim>
                                  </p:childTnLst>
                                </p:cTn>
                              </p:par>
                            </p:childTnLst>
                          </p:cTn>
                        </p:par>
                        <p:par>
                          <p:cTn id="40" fill="hold">
                            <p:stCondLst>
                              <p:cond delay="3500"/>
                            </p:stCondLst>
                            <p:childTnLst>
                              <p:par>
                                <p:cTn id="41" presetID="53" presetClass="entr" presetSubtype="16" fill="hold" nodeType="after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p:cTn id="43" dur="500" fill="hold"/>
                                        <p:tgtEl>
                                          <p:spTgt spid="5"/>
                                        </p:tgtEl>
                                        <p:attrNameLst>
                                          <p:attrName>ppt_w</p:attrName>
                                        </p:attrNameLst>
                                      </p:cBhvr>
                                      <p:tavLst>
                                        <p:tav tm="0">
                                          <p:val>
                                            <p:fltVal val="0"/>
                                          </p:val>
                                        </p:tav>
                                        <p:tav tm="100000">
                                          <p:val>
                                            <p:strVal val="#ppt_w"/>
                                          </p:val>
                                        </p:tav>
                                      </p:tavLst>
                                    </p:anim>
                                    <p:anim calcmode="lin" valueType="num">
                                      <p:cBhvr>
                                        <p:cTn id="44" dur="500" fill="hold"/>
                                        <p:tgtEl>
                                          <p:spTgt spid="5"/>
                                        </p:tgtEl>
                                        <p:attrNameLst>
                                          <p:attrName>ppt_h</p:attrName>
                                        </p:attrNameLst>
                                      </p:cBhvr>
                                      <p:tavLst>
                                        <p:tav tm="0">
                                          <p:val>
                                            <p:fltVal val="0"/>
                                          </p:val>
                                        </p:tav>
                                        <p:tav tm="100000">
                                          <p:val>
                                            <p:strVal val="#ppt_h"/>
                                          </p:val>
                                        </p:tav>
                                      </p:tavLst>
                                    </p:anim>
                                    <p:animEffect transition="in" filter="fade">
                                      <p:cBhvr>
                                        <p:cTn id="45" dur="500"/>
                                        <p:tgtEl>
                                          <p:spTgt spid="5"/>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8"/>
                                        </p:tgtEl>
                                        <p:attrNameLst>
                                          <p:attrName>style.visibility</p:attrName>
                                        </p:attrNameLst>
                                      </p:cBhvr>
                                      <p:to>
                                        <p:strVal val="visible"/>
                                      </p:to>
                                    </p:set>
                                    <p:anim calcmode="lin" valueType="num">
                                      <p:cBhvr>
                                        <p:cTn id="50" dur="500" fill="hold"/>
                                        <p:tgtEl>
                                          <p:spTgt spid="8"/>
                                        </p:tgtEl>
                                        <p:attrNameLst>
                                          <p:attrName>ppt_w</p:attrName>
                                        </p:attrNameLst>
                                      </p:cBhvr>
                                      <p:tavLst>
                                        <p:tav tm="0">
                                          <p:val>
                                            <p:fltVal val="0"/>
                                          </p:val>
                                        </p:tav>
                                        <p:tav tm="100000">
                                          <p:val>
                                            <p:strVal val="#ppt_w"/>
                                          </p:val>
                                        </p:tav>
                                      </p:tavLst>
                                    </p:anim>
                                    <p:anim calcmode="lin" valueType="num">
                                      <p:cBhvr>
                                        <p:cTn id="51" dur="500" fill="hold"/>
                                        <p:tgtEl>
                                          <p:spTgt spid="8"/>
                                        </p:tgtEl>
                                        <p:attrNameLst>
                                          <p:attrName>ppt_h</p:attrName>
                                        </p:attrNameLst>
                                      </p:cBhvr>
                                      <p:tavLst>
                                        <p:tav tm="0">
                                          <p:val>
                                            <p:fltVal val="0"/>
                                          </p:val>
                                        </p:tav>
                                        <p:tav tm="100000">
                                          <p:val>
                                            <p:strVal val="#ppt_h"/>
                                          </p:val>
                                        </p:tav>
                                      </p:tavLst>
                                    </p:anim>
                                    <p:animEffect transition="in" filter="fade">
                                      <p:cBhvr>
                                        <p:cTn id="5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800" dirty="0" smtClean="0"/>
              <a:t>Introduction</a:t>
            </a:r>
            <a:endParaRPr lang="en-US" sz="4800" dirty="0"/>
          </a:p>
        </p:txBody>
      </p:sp>
    </p:spTree>
    <p:extLst>
      <p:ext uri="{BB962C8B-B14F-4D97-AF65-F5344CB8AC3E}">
        <p14:creationId xmlns:p14="http://schemas.microsoft.com/office/powerpoint/2010/main" val="6616006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62309" y="112456"/>
            <a:ext cx="8936965" cy="994172"/>
          </a:xfrm>
          <a:prstGeom prst="rect">
            <a:avLst/>
          </a:prstGeom>
        </p:spPr>
        <p:txBody>
          <a:bodyPr vert="horz" lIns="91440" tIns="45720" rIns="91440" bIns="45720" rtlCol="0" anchor="ctr">
            <a:normAutofit/>
          </a:bodyPr>
          <a:lstStyle>
            <a:lvl1pPr algn="l" defTabSz="457189" rtl="0" eaLnBrk="1" latinLnBrk="0" hangingPunct="1">
              <a:spcBef>
                <a:spcPct val="0"/>
              </a:spcBef>
              <a:buNone/>
              <a:defRPr sz="3000" b="0" i="0" kern="1200" cap="all">
                <a:solidFill>
                  <a:schemeClr val="tx1"/>
                </a:solidFill>
                <a:latin typeface="Arial"/>
                <a:ea typeface="+mj-ea"/>
                <a:cs typeface="Arial"/>
              </a:defRPr>
            </a:lvl1pPr>
          </a:lstStyle>
          <a:p>
            <a:r>
              <a:rPr lang="en-US" sz="2800" dirty="0"/>
              <a:t>Obstacles and Challenges </a:t>
            </a:r>
            <a:r>
              <a:rPr lang="en-US" sz="2800" dirty="0" smtClean="0"/>
              <a:t>(3)</a:t>
            </a:r>
            <a:endParaRPr lang="en-US" dirty="0"/>
          </a:p>
        </p:txBody>
      </p:sp>
      <p:sp>
        <p:nvSpPr>
          <p:cNvPr id="17" name="Content Placeholder 2"/>
          <p:cNvSpPr txBox="1">
            <a:spLocks/>
          </p:cNvSpPr>
          <p:nvPr/>
        </p:nvSpPr>
        <p:spPr>
          <a:xfrm>
            <a:off x="602521" y="1413849"/>
            <a:ext cx="10015268" cy="45297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Government and Regulatory:</a:t>
            </a:r>
          </a:p>
          <a:p>
            <a:pPr lvl="1">
              <a:buFont typeface="Wingdings" panose="05000000000000000000" pitchFamily="2" charset="2"/>
              <a:buChar char="Ø"/>
            </a:pPr>
            <a:r>
              <a:rPr lang="en-US" dirty="0"/>
              <a:t>Implementation of legal framework and establishment of a comprehensive government-led, consensus-based regulatory framework for self-driving cars *</a:t>
            </a:r>
          </a:p>
          <a:p>
            <a:pPr lvl="1">
              <a:buFont typeface="Wingdings" panose="05000000000000000000" pitchFamily="2" charset="2"/>
              <a:buChar char="Ø"/>
            </a:pPr>
            <a:r>
              <a:rPr lang="en-US" dirty="0"/>
              <a:t>Lack of government funding to upgrade existing, and install new intersection equipment with Roadside Units (RSU) to receive wireless data via </a:t>
            </a:r>
            <a:r>
              <a:rPr lang="en-US" dirty="0" smtClean="0"/>
              <a:t>DSRC/5G/C-V2I </a:t>
            </a:r>
            <a:r>
              <a:rPr lang="en-US" dirty="0"/>
              <a:t>from all connected </a:t>
            </a:r>
            <a:r>
              <a:rPr lang="en-US" dirty="0" smtClean="0"/>
              <a:t>vehicles</a:t>
            </a:r>
          </a:p>
          <a:p>
            <a:pPr lvl="1">
              <a:buFont typeface="Wingdings" panose="05000000000000000000" pitchFamily="2" charset="2"/>
              <a:buChar char="Ø"/>
            </a:pPr>
            <a:r>
              <a:rPr lang="en-US" dirty="0" smtClean="0"/>
              <a:t>All solutions must be multi-modal in nature and include Class 1 rail, light rail, bus, ride sharing, autonomous taxis, etc. </a:t>
            </a:r>
            <a:endParaRPr lang="en-US" dirty="0"/>
          </a:p>
          <a:p>
            <a:r>
              <a:rPr lang="en-US" sz="2400" dirty="0"/>
              <a:t>Privacy:</a:t>
            </a:r>
          </a:p>
          <a:p>
            <a:pPr lvl="1">
              <a:buFont typeface="Wingdings" panose="05000000000000000000" pitchFamily="2" charset="2"/>
              <a:buChar char="Ø"/>
            </a:pPr>
            <a:r>
              <a:rPr lang="en-US" dirty="0"/>
              <a:t>Continued loss of personal privacy/ personal movement can be easily monitored</a:t>
            </a:r>
          </a:p>
          <a:p>
            <a:pPr marL="0" indent="0">
              <a:buNone/>
            </a:pPr>
            <a:endParaRPr lang="en-US" sz="2400" dirty="0"/>
          </a:p>
        </p:txBody>
      </p:sp>
    </p:spTree>
    <p:extLst>
      <p:ext uri="{BB962C8B-B14F-4D97-AF65-F5344CB8AC3E}">
        <p14:creationId xmlns:p14="http://schemas.microsoft.com/office/powerpoint/2010/main" val="8705162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 calcmode="lin" valueType="num">
                                      <p:cBhvr additive="base">
                                        <p:cTn id="13" dur="500" fill="hold"/>
                                        <p:tgtEl>
                                          <p:spTgt spid="1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7">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2" presetClass="entr" presetSubtype="8" fill="hold" grpId="0" nodeType="afterEffect">
                                  <p:stCondLst>
                                    <p:cond delay="0"/>
                                  </p:stCondLst>
                                  <p:childTnLst>
                                    <p:set>
                                      <p:cBhvr>
                                        <p:cTn id="17" dur="1" fill="hold">
                                          <p:stCondLst>
                                            <p:cond delay="0"/>
                                          </p:stCondLst>
                                        </p:cTn>
                                        <p:tgtEl>
                                          <p:spTgt spid="17">
                                            <p:txEl>
                                              <p:pRg st="1" end="1"/>
                                            </p:txEl>
                                          </p:spTgt>
                                        </p:tgtEl>
                                        <p:attrNameLst>
                                          <p:attrName>style.visibility</p:attrName>
                                        </p:attrNameLst>
                                      </p:cBhvr>
                                      <p:to>
                                        <p:strVal val="visible"/>
                                      </p:to>
                                    </p:set>
                                    <p:anim calcmode="lin" valueType="num">
                                      <p:cBhvr additive="base">
                                        <p:cTn id="18" dur="500" fill="hold"/>
                                        <p:tgtEl>
                                          <p:spTgt spid="17">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7">
                                            <p:txEl>
                                              <p:pRg st="1" end="1"/>
                                            </p:txEl>
                                          </p:spTgt>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2" presetClass="entr" presetSubtype="8" fill="hold" grpId="0" nodeType="afterEffect">
                                  <p:stCondLst>
                                    <p:cond delay="0"/>
                                  </p:stCondLst>
                                  <p:childTnLst>
                                    <p:set>
                                      <p:cBhvr>
                                        <p:cTn id="22" dur="1" fill="hold">
                                          <p:stCondLst>
                                            <p:cond delay="0"/>
                                          </p:stCondLst>
                                        </p:cTn>
                                        <p:tgtEl>
                                          <p:spTgt spid="17">
                                            <p:txEl>
                                              <p:pRg st="2" end="2"/>
                                            </p:txEl>
                                          </p:spTgt>
                                        </p:tgtEl>
                                        <p:attrNameLst>
                                          <p:attrName>style.visibility</p:attrName>
                                        </p:attrNameLst>
                                      </p:cBhvr>
                                      <p:to>
                                        <p:strVal val="visible"/>
                                      </p:to>
                                    </p:set>
                                    <p:anim calcmode="lin" valueType="num">
                                      <p:cBhvr additive="base">
                                        <p:cTn id="23" dur="500" fill="hold"/>
                                        <p:tgtEl>
                                          <p:spTgt spid="17">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7">
                                            <p:txEl>
                                              <p:pRg st="2" end="2"/>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7">
                                            <p:txEl>
                                              <p:pRg st="3" end="3"/>
                                            </p:txEl>
                                          </p:spTgt>
                                        </p:tgtEl>
                                        <p:attrNameLst>
                                          <p:attrName>style.visibility</p:attrName>
                                        </p:attrNameLst>
                                      </p:cBhvr>
                                      <p:to>
                                        <p:strVal val="visible"/>
                                      </p:to>
                                    </p:set>
                                    <p:anim calcmode="lin" valueType="num">
                                      <p:cBhvr additive="base">
                                        <p:cTn id="27" dur="500" fill="hold"/>
                                        <p:tgtEl>
                                          <p:spTgt spid="17">
                                            <p:txEl>
                                              <p:pRg st="3" end="3"/>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7">
                                            <p:txEl>
                                              <p:pRg st="3" end="3"/>
                                            </p:txEl>
                                          </p:spTgt>
                                        </p:tgtEl>
                                        <p:attrNameLst>
                                          <p:attrName>ppt_y</p:attrName>
                                        </p:attrNameLst>
                                      </p:cBhvr>
                                      <p:tavLst>
                                        <p:tav tm="0">
                                          <p:val>
                                            <p:strVal val="#ppt_y"/>
                                          </p:val>
                                        </p:tav>
                                        <p:tav tm="100000">
                                          <p:val>
                                            <p:strVal val="#ppt_y"/>
                                          </p:val>
                                        </p:tav>
                                      </p:tavLst>
                                    </p:anim>
                                  </p:childTnLst>
                                </p:cTn>
                              </p:par>
                            </p:childTnLst>
                          </p:cTn>
                        </p:par>
                        <p:par>
                          <p:cTn id="29" fill="hold">
                            <p:stCondLst>
                              <p:cond delay="2000"/>
                            </p:stCondLst>
                            <p:childTnLst>
                              <p:par>
                                <p:cTn id="30" presetID="2" presetClass="entr" presetSubtype="8" fill="hold" grpId="0" nodeType="afterEffect">
                                  <p:stCondLst>
                                    <p:cond delay="0"/>
                                  </p:stCondLst>
                                  <p:childTnLst>
                                    <p:set>
                                      <p:cBhvr>
                                        <p:cTn id="31" dur="1" fill="hold">
                                          <p:stCondLst>
                                            <p:cond delay="0"/>
                                          </p:stCondLst>
                                        </p:cTn>
                                        <p:tgtEl>
                                          <p:spTgt spid="17">
                                            <p:txEl>
                                              <p:pRg st="4" end="4"/>
                                            </p:txEl>
                                          </p:spTgt>
                                        </p:tgtEl>
                                        <p:attrNameLst>
                                          <p:attrName>style.visibility</p:attrName>
                                        </p:attrNameLst>
                                      </p:cBhvr>
                                      <p:to>
                                        <p:strVal val="visible"/>
                                      </p:to>
                                    </p:set>
                                    <p:anim calcmode="lin" valueType="num">
                                      <p:cBhvr additive="base">
                                        <p:cTn id="32" dur="500" fill="hold"/>
                                        <p:tgtEl>
                                          <p:spTgt spid="17">
                                            <p:txEl>
                                              <p:pRg st="4" end="4"/>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17">
                                            <p:txEl>
                                              <p:pRg st="4" end="4"/>
                                            </p:txEl>
                                          </p:spTgt>
                                        </p:tgtEl>
                                        <p:attrNameLst>
                                          <p:attrName>ppt_y</p:attrName>
                                        </p:attrNameLst>
                                      </p:cBhvr>
                                      <p:tavLst>
                                        <p:tav tm="0">
                                          <p:val>
                                            <p:strVal val="#ppt_y"/>
                                          </p:val>
                                        </p:tav>
                                        <p:tav tm="100000">
                                          <p:val>
                                            <p:strVal val="#ppt_y"/>
                                          </p:val>
                                        </p:tav>
                                      </p:tavLst>
                                    </p:anim>
                                  </p:childTnLst>
                                </p:cTn>
                              </p:par>
                            </p:childTnLst>
                          </p:cTn>
                        </p:par>
                        <p:par>
                          <p:cTn id="34" fill="hold">
                            <p:stCondLst>
                              <p:cond delay="2500"/>
                            </p:stCondLst>
                            <p:childTnLst>
                              <p:par>
                                <p:cTn id="35" presetID="2" presetClass="entr" presetSubtype="8" fill="hold" grpId="0" nodeType="afterEffect">
                                  <p:stCondLst>
                                    <p:cond delay="0"/>
                                  </p:stCondLst>
                                  <p:childTnLst>
                                    <p:set>
                                      <p:cBhvr>
                                        <p:cTn id="36" dur="1" fill="hold">
                                          <p:stCondLst>
                                            <p:cond delay="0"/>
                                          </p:stCondLst>
                                        </p:cTn>
                                        <p:tgtEl>
                                          <p:spTgt spid="17">
                                            <p:txEl>
                                              <p:pRg st="5" end="5"/>
                                            </p:txEl>
                                          </p:spTgt>
                                        </p:tgtEl>
                                        <p:attrNameLst>
                                          <p:attrName>style.visibility</p:attrName>
                                        </p:attrNameLst>
                                      </p:cBhvr>
                                      <p:to>
                                        <p:strVal val="visible"/>
                                      </p:to>
                                    </p:set>
                                    <p:anim calcmode="lin" valueType="num">
                                      <p:cBhvr additive="base">
                                        <p:cTn id="37" dur="500" fill="hold"/>
                                        <p:tgtEl>
                                          <p:spTgt spid="17">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7">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a:t>Autonomous Vehicle Programs</a:t>
            </a:r>
          </a:p>
        </p:txBody>
      </p:sp>
      <p:sp>
        <p:nvSpPr>
          <p:cNvPr id="7" name="Subtitle 4"/>
          <p:cNvSpPr txBox="1">
            <a:spLocks/>
          </p:cNvSpPr>
          <p:nvPr/>
        </p:nvSpPr>
        <p:spPr>
          <a:xfrm>
            <a:off x="3804248" y="4099726"/>
            <a:ext cx="5460522" cy="1158073"/>
          </a:xfrm>
          <a:prstGeom prst="rect">
            <a:avLst/>
          </a:prstGeom>
        </p:spPr>
        <p:txBody>
          <a:bodyPr>
            <a:normAutofit fontScale="70000" lnSpcReduction="20000"/>
          </a:bodyPr>
          <a:lstStyle>
            <a:lvl1pPr marL="342891" indent="-342891" algn="l" defTabSz="457189" rtl="0" eaLnBrk="1" latinLnBrk="0" hangingPunct="1">
              <a:spcBef>
                <a:spcPct val="20000"/>
              </a:spcBef>
              <a:buFont typeface="Arial"/>
              <a:buChar char="•"/>
              <a:defRPr sz="3200" kern="1200">
                <a:solidFill>
                  <a:schemeClr val="tx1"/>
                </a:solidFill>
                <a:latin typeface="Arial"/>
                <a:ea typeface="+mn-ea"/>
                <a:cs typeface="Arial"/>
              </a:defRPr>
            </a:lvl1pPr>
            <a:lvl2pPr marL="742932" indent="-285744" algn="l" defTabSz="457189" rtl="0" eaLnBrk="1" latinLnBrk="0" hangingPunct="1">
              <a:spcBef>
                <a:spcPct val="20000"/>
              </a:spcBef>
              <a:buFont typeface="Arial"/>
              <a:buChar char="–"/>
              <a:defRPr sz="2800" kern="1200">
                <a:solidFill>
                  <a:schemeClr val="tx1"/>
                </a:solidFill>
                <a:latin typeface="Arial"/>
                <a:ea typeface="+mn-ea"/>
                <a:cs typeface="Arial"/>
              </a:defRPr>
            </a:lvl2pPr>
            <a:lvl3pPr marL="1142971" indent="-228594" algn="l" defTabSz="457189" rtl="0" eaLnBrk="1" latinLnBrk="0" hangingPunct="1">
              <a:spcBef>
                <a:spcPct val="20000"/>
              </a:spcBef>
              <a:buFont typeface="Arial"/>
              <a:buChar char="•"/>
              <a:defRPr sz="2400" kern="1200">
                <a:solidFill>
                  <a:schemeClr val="tx1"/>
                </a:solidFill>
                <a:latin typeface="Arial"/>
                <a:ea typeface="+mn-ea"/>
                <a:cs typeface="Arial"/>
              </a:defRPr>
            </a:lvl3pPr>
            <a:lvl4pPr marL="1600160" indent="-228594" algn="l" defTabSz="457189" rtl="0" eaLnBrk="1" latinLnBrk="0" hangingPunct="1">
              <a:spcBef>
                <a:spcPct val="20000"/>
              </a:spcBef>
              <a:buFont typeface="Arial"/>
              <a:buChar char="–"/>
              <a:defRPr sz="2000" kern="1200">
                <a:solidFill>
                  <a:schemeClr val="tx1"/>
                </a:solidFill>
                <a:latin typeface="Arial"/>
                <a:ea typeface="+mn-ea"/>
                <a:cs typeface="Arial"/>
              </a:defRPr>
            </a:lvl4pPr>
            <a:lvl5pPr marL="2057349" indent="-228594" algn="l" defTabSz="457189" rtl="0" eaLnBrk="1" latinLnBrk="0" hangingPunct="1">
              <a:spcBef>
                <a:spcPct val="20000"/>
              </a:spcBef>
              <a:buFont typeface="Arial"/>
              <a:buChar char="»"/>
              <a:defRPr sz="2000" kern="1200">
                <a:solidFill>
                  <a:schemeClr val="tx1"/>
                </a:solidFill>
                <a:latin typeface="Arial"/>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smtClean="0">
                <a:solidFill>
                  <a:schemeClr val="bg1"/>
                </a:solidFill>
              </a:rPr>
              <a:t>1. Short to Mid-term Applications</a:t>
            </a:r>
          </a:p>
          <a:p>
            <a:pPr marL="0" indent="0">
              <a:buNone/>
            </a:pPr>
            <a:r>
              <a:rPr lang="en-US" dirty="0" smtClean="0">
                <a:solidFill>
                  <a:schemeClr val="bg1"/>
                </a:solidFill>
              </a:rPr>
              <a:t>2. Mid to Long-Term Applications</a:t>
            </a:r>
          </a:p>
          <a:p>
            <a:pPr marL="0" indent="0">
              <a:buNone/>
            </a:pPr>
            <a:r>
              <a:rPr lang="en-US" dirty="0" smtClean="0">
                <a:solidFill>
                  <a:schemeClr val="bg1"/>
                </a:solidFill>
              </a:rPr>
              <a:t>3. Long-Term Applications</a:t>
            </a:r>
            <a:endParaRPr lang="en-US" dirty="0">
              <a:solidFill>
                <a:schemeClr val="bg1"/>
              </a:solidFill>
            </a:endParaRPr>
          </a:p>
        </p:txBody>
      </p:sp>
    </p:spTree>
    <p:extLst>
      <p:ext uri="{BB962C8B-B14F-4D97-AF65-F5344CB8AC3E}">
        <p14:creationId xmlns:p14="http://schemas.microsoft.com/office/powerpoint/2010/main" val="1274949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 calcmode="lin" valueType="num">
                                      <p:cBhvr additive="base">
                                        <p:cTn id="18"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par>
                          <p:cTn id="20" fill="hold">
                            <p:stCondLst>
                              <p:cond delay="1500"/>
                            </p:stCondLst>
                            <p:childTnLst>
                              <p:par>
                                <p:cTn id="21" presetID="2" presetClass="entr" presetSubtype="4" fill="hold" grpId="0" nodeType="after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 calcmode="lin" valueType="num">
                                      <p:cBhvr additive="base">
                                        <p:cTn id="23"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normAutofit fontScale="90000"/>
          </a:bodyPr>
          <a:lstStyle/>
          <a:p>
            <a:r>
              <a:rPr lang="en-US" sz="3200" dirty="0"/>
              <a:t>1. Short to Mid-Term </a:t>
            </a:r>
            <a:r>
              <a:rPr lang="en-US" sz="3200" dirty="0" smtClean="0"/>
              <a:t/>
            </a:r>
            <a:br>
              <a:rPr lang="en-US" sz="3200" dirty="0" smtClean="0"/>
            </a:br>
            <a:r>
              <a:rPr lang="en-US" sz="3200" dirty="0" smtClean="0"/>
              <a:t>Applications/Deployments</a:t>
            </a:r>
            <a:endParaRPr lang="en-US" dirty="0"/>
          </a:p>
        </p:txBody>
      </p:sp>
    </p:spTree>
    <p:extLst>
      <p:ext uri="{BB962C8B-B14F-4D97-AF65-F5344CB8AC3E}">
        <p14:creationId xmlns:p14="http://schemas.microsoft.com/office/powerpoint/2010/main" val="25469946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62309" y="112456"/>
            <a:ext cx="8936965" cy="994172"/>
          </a:xfrm>
          <a:prstGeom prst="rect">
            <a:avLst/>
          </a:prstGeom>
        </p:spPr>
        <p:txBody>
          <a:bodyPr vert="horz" lIns="91440" tIns="45720" rIns="91440" bIns="45720" rtlCol="0" anchor="ctr">
            <a:normAutofit/>
          </a:bodyPr>
          <a:lstStyle>
            <a:lvl1pPr algn="l" defTabSz="457189" rtl="0" eaLnBrk="1" latinLnBrk="0" hangingPunct="1">
              <a:spcBef>
                <a:spcPct val="0"/>
              </a:spcBef>
              <a:buNone/>
              <a:defRPr sz="3000" b="0" i="0" kern="1200" cap="all">
                <a:solidFill>
                  <a:schemeClr val="tx1"/>
                </a:solidFill>
                <a:latin typeface="Arial"/>
                <a:ea typeface="+mj-ea"/>
                <a:cs typeface="Arial"/>
              </a:defRPr>
            </a:lvl1pPr>
          </a:lstStyle>
          <a:p>
            <a:r>
              <a:rPr lang="en-US" sz="2800" dirty="0"/>
              <a:t>Autonomous Delivery Vehicles</a:t>
            </a:r>
            <a:endParaRPr lang="en-US" dirty="0"/>
          </a:p>
        </p:txBody>
      </p:sp>
      <p:sp>
        <p:nvSpPr>
          <p:cNvPr id="17" name="Content Placeholder 2"/>
          <p:cNvSpPr txBox="1">
            <a:spLocks/>
          </p:cNvSpPr>
          <p:nvPr/>
        </p:nvSpPr>
        <p:spPr>
          <a:xfrm>
            <a:off x="534837" y="1368395"/>
            <a:ext cx="10015268" cy="9521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0070C0"/>
                </a:solidFill>
              </a:rPr>
              <a:t>Nuro</a:t>
            </a:r>
            <a:r>
              <a:rPr lang="en-US" sz="2400" dirty="0"/>
              <a:t>’s prototype self-driving vehicle is about half the width of a standard sedan. Tests by end 2018.</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4461" y="2173857"/>
            <a:ext cx="7344750" cy="4134045"/>
          </a:xfrm>
          <a:prstGeom prst="rect">
            <a:avLst/>
          </a:prstGeom>
        </p:spPr>
      </p:pic>
    </p:spTree>
    <p:extLst>
      <p:ext uri="{BB962C8B-B14F-4D97-AF65-F5344CB8AC3E}">
        <p14:creationId xmlns:p14="http://schemas.microsoft.com/office/powerpoint/2010/main" val="24991728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 calcmode="lin" valueType="num">
                                      <p:cBhvr additive="base">
                                        <p:cTn id="13" dur="500" fill="hold"/>
                                        <p:tgtEl>
                                          <p:spTgt spid="1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7">
                                            <p:txEl>
                                              <p:pRg st="0" end="0"/>
                                            </p:txEl>
                                          </p:spTgt>
                                        </p:tgtEl>
                                        <p:attrNameLst>
                                          <p:attrName>ppt_y</p:attrName>
                                        </p:attrNameLst>
                                      </p:cBhvr>
                                      <p:tavLst>
                                        <p:tav tm="0">
                                          <p:val>
                                            <p:strVal val="#ppt_y"/>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62309" y="112456"/>
            <a:ext cx="8936965" cy="994172"/>
          </a:xfrm>
          <a:prstGeom prst="rect">
            <a:avLst/>
          </a:prstGeom>
        </p:spPr>
        <p:txBody>
          <a:bodyPr vert="horz" lIns="91440" tIns="45720" rIns="91440" bIns="45720" rtlCol="0" anchor="ctr">
            <a:normAutofit/>
          </a:bodyPr>
          <a:lstStyle>
            <a:lvl1pPr algn="l" defTabSz="457189" rtl="0" eaLnBrk="1" latinLnBrk="0" hangingPunct="1">
              <a:spcBef>
                <a:spcPct val="0"/>
              </a:spcBef>
              <a:buNone/>
              <a:defRPr sz="3000" b="0" i="0" kern="1200" cap="all">
                <a:solidFill>
                  <a:schemeClr val="tx1"/>
                </a:solidFill>
                <a:latin typeface="Arial"/>
                <a:ea typeface="+mj-ea"/>
                <a:cs typeface="Arial"/>
              </a:defRPr>
            </a:lvl1pPr>
          </a:lstStyle>
          <a:p>
            <a:r>
              <a:rPr lang="en-US" sz="2800" dirty="0"/>
              <a:t>Autonomous Delivery </a:t>
            </a:r>
            <a:r>
              <a:rPr lang="en-US" sz="2800" dirty="0" smtClean="0"/>
              <a:t>Vehicles (2)</a:t>
            </a:r>
            <a:endParaRPr lang="en-US" dirty="0"/>
          </a:p>
        </p:txBody>
      </p:sp>
      <p:sp>
        <p:nvSpPr>
          <p:cNvPr id="17" name="Content Placeholder 2"/>
          <p:cNvSpPr txBox="1">
            <a:spLocks/>
          </p:cNvSpPr>
          <p:nvPr/>
        </p:nvSpPr>
        <p:spPr>
          <a:xfrm>
            <a:off x="534837" y="1368395"/>
            <a:ext cx="10015268" cy="9521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0070C0"/>
                </a:solidFill>
              </a:rPr>
              <a:t>Udelv, </a:t>
            </a:r>
            <a:r>
              <a:rPr lang="en-US" sz="2400" dirty="0"/>
              <a:t>a competitor, is demonstrating its delivery vehicle, ferrying groceries from a store in Silicon Valley to two customers.</a:t>
            </a:r>
          </a:p>
        </p:txBody>
      </p:sp>
      <p:pic>
        <p:nvPicPr>
          <p:cNvPr id="5" name="Picture 4"/>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148235" y="2199736"/>
            <a:ext cx="9709081" cy="4002656"/>
          </a:xfrm>
          <a:prstGeom prst="rect">
            <a:avLst/>
          </a:prstGeom>
        </p:spPr>
      </p:pic>
    </p:spTree>
    <p:extLst>
      <p:ext uri="{BB962C8B-B14F-4D97-AF65-F5344CB8AC3E}">
        <p14:creationId xmlns:p14="http://schemas.microsoft.com/office/powerpoint/2010/main" val="10132886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 calcmode="lin" valueType="num">
                                      <p:cBhvr additive="base">
                                        <p:cTn id="13" dur="500" fill="hold"/>
                                        <p:tgtEl>
                                          <p:spTgt spid="1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7">
                                            <p:txEl>
                                              <p:pRg st="0" end="0"/>
                                            </p:txEl>
                                          </p:spTgt>
                                        </p:tgtEl>
                                        <p:attrNameLst>
                                          <p:attrName>ppt_y</p:attrName>
                                        </p:attrNameLst>
                                      </p:cBhvr>
                                      <p:tavLst>
                                        <p:tav tm="0">
                                          <p:val>
                                            <p:strVal val="#ppt_y"/>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3200" dirty="0"/>
              <a:t>Autonomous Delivery Vehicles </a:t>
            </a:r>
            <a:r>
              <a:rPr lang="en-US" sz="3200" dirty="0" smtClean="0"/>
              <a:t>(3)</a:t>
            </a:r>
            <a:r>
              <a:rPr lang="en-US" dirty="0"/>
              <a:t/>
            </a:r>
            <a:br>
              <a:rPr lang="en-US" dirty="0"/>
            </a:br>
            <a:endParaRPr lang="en-US" dirty="0"/>
          </a:p>
        </p:txBody>
      </p:sp>
      <p:sp>
        <p:nvSpPr>
          <p:cNvPr id="4" name="Content Placeholder 3"/>
          <p:cNvSpPr>
            <a:spLocks noGrp="1"/>
          </p:cNvSpPr>
          <p:nvPr>
            <p:ph sz="half" idx="2"/>
          </p:nvPr>
        </p:nvSpPr>
        <p:spPr>
          <a:xfrm>
            <a:off x="264340" y="1266264"/>
            <a:ext cx="10545498" cy="797926"/>
          </a:xfrm>
        </p:spPr>
        <p:txBody>
          <a:bodyPr>
            <a:normAutofit lnSpcReduction="10000"/>
          </a:bodyPr>
          <a:lstStyle/>
          <a:p>
            <a:r>
              <a:rPr lang="en-US" sz="2400" b="1" dirty="0" smtClean="0">
                <a:solidFill>
                  <a:srgbClr val="0070C0"/>
                </a:solidFill>
                <a:latin typeface="+mj-lt"/>
              </a:rPr>
              <a:t>EasyMile</a:t>
            </a:r>
            <a:r>
              <a:rPr lang="en-US" sz="2400" dirty="0">
                <a:latin typeface="+mj-lt"/>
              </a:rPr>
              <a:t>, another </a:t>
            </a:r>
            <a:r>
              <a:rPr lang="en-US" sz="2400" dirty="0" smtClean="0">
                <a:latin typeface="+mj-lt"/>
              </a:rPr>
              <a:t>competitor</a:t>
            </a:r>
            <a:r>
              <a:rPr lang="en-US" sz="2400" dirty="0">
                <a:latin typeface="+mj-lt"/>
              </a:rPr>
              <a:t>, </a:t>
            </a:r>
            <a:r>
              <a:rPr lang="en-US" sz="2400" dirty="0" smtClean="0">
                <a:latin typeface="+mj-lt"/>
              </a:rPr>
              <a:t>demonstrating autonomous baggage tractor for airport use</a:t>
            </a:r>
            <a:endParaRPr lang="en-US" sz="2400" dirty="0">
              <a:latin typeface="+mj-lt"/>
            </a:endParaRPr>
          </a:p>
          <a:p>
            <a:endParaRPr lang="en-US" dirty="0"/>
          </a:p>
        </p:txBody>
      </p:sp>
      <p:pic>
        <p:nvPicPr>
          <p:cNvPr id="6" name="Picture 5"/>
          <p:cNvPicPr>
            <a:picLocks noChangeAspect="1"/>
          </p:cNvPicPr>
          <p:nvPr/>
        </p:nvPicPr>
        <p:blipFill rotWithShape="1">
          <a:blip r:embed="rId2"/>
          <a:srcRect t="19039" r="729" b="7072"/>
          <a:stretch/>
        </p:blipFill>
        <p:spPr>
          <a:xfrm>
            <a:off x="2147642" y="1948874"/>
            <a:ext cx="6778893" cy="4334232"/>
          </a:xfrm>
          <a:prstGeom prst="rect">
            <a:avLst/>
          </a:prstGeom>
        </p:spPr>
      </p:pic>
    </p:spTree>
    <p:extLst>
      <p:ext uri="{BB962C8B-B14F-4D97-AF65-F5344CB8AC3E}">
        <p14:creationId xmlns:p14="http://schemas.microsoft.com/office/powerpoint/2010/main" val="770973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ppt_y"/>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62309" y="112456"/>
            <a:ext cx="8936965" cy="994172"/>
          </a:xfrm>
          <a:prstGeom prst="rect">
            <a:avLst/>
          </a:prstGeom>
        </p:spPr>
        <p:txBody>
          <a:bodyPr vert="horz" lIns="91440" tIns="45720" rIns="91440" bIns="45720" rtlCol="0" anchor="ctr">
            <a:normAutofit/>
          </a:bodyPr>
          <a:lstStyle>
            <a:lvl1pPr algn="l" defTabSz="457189" rtl="0" eaLnBrk="1" latinLnBrk="0" hangingPunct="1">
              <a:spcBef>
                <a:spcPct val="0"/>
              </a:spcBef>
              <a:buNone/>
              <a:defRPr sz="3000" b="0" i="0" kern="1200" cap="all">
                <a:solidFill>
                  <a:schemeClr val="tx1"/>
                </a:solidFill>
                <a:latin typeface="Arial"/>
                <a:ea typeface="+mj-ea"/>
                <a:cs typeface="Arial"/>
              </a:defRPr>
            </a:lvl1pPr>
          </a:lstStyle>
          <a:p>
            <a:r>
              <a:rPr lang="en-US" sz="2800" dirty="0" smtClean="0"/>
              <a:t>Benefits</a:t>
            </a:r>
            <a:endParaRPr lang="en-US" dirty="0"/>
          </a:p>
        </p:txBody>
      </p:sp>
      <p:sp>
        <p:nvSpPr>
          <p:cNvPr id="17" name="Content Placeholder 2"/>
          <p:cNvSpPr txBox="1">
            <a:spLocks/>
          </p:cNvSpPr>
          <p:nvPr/>
        </p:nvSpPr>
        <p:spPr>
          <a:xfrm>
            <a:off x="534837" y="1368395"/>
            <a:ext cx="10015268" cy="9521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Ideal for e-commerce </a:t>
            </a:r>
            <a:r>
              <a:rPr lang="en-US" sz="2400" dirty="0" smtClean="0"/>
              <a:t>growth.</a:t>
            </a:r>
          </a:p>
          <a:p>
            <a:r>
              <a:rPr lang="en-US" sz="2400" dirty="0" smtClean="0"/>
              <a:t>So called “first  mile, last mile” applications. Door-to-Door mobility is needed.</a:t>
            </a:r>
            <a:endParaRPr lang="en-US" sz="2400" dirty="0"/>
          </a:p>
          <a:p>
            <a:r>
              <a:rPr lang="en-US" sz="2400" dirty="0"/>
              <a:t>Ideal for high density urban areas and night time delivery (quiet).</a:t>
            </a:r>
          </a:p>
          <a:p>
            <a:r>
              <a:rPr lang="en-US" sz="2400" dirty="0"/>
              <a:t>Delivery object does not have to drive smoothly, something that has been hard for autonomous cars.</a:t>
            </a:r>
          </a:p>
          <a:p>
            <a:r>
              <a:rPr lang="en-US" sz="2400" dirty="0"/>
              <a:t>Regulatory approval easier: the AI doesn’t have to make the complicated decision of [whether to] protect the passengers or the pedestrians because there are no passengers.</a:t>
            </a:r>
          </a:p>
          <a:p>
            <a:r>
              <a:rPr lang="en-US" sz="2400" dirty="0"/>
              <a:t>More room for error - smaller than ordinary cars. </a:t>
            </a:r>
          </a:p>
          <a:p>
            <a:r>
              <a:rPr lang="en-US" sz="2400" dirty="0"/>
              <a:t>Unlike other delivery robot start-ups, which design machines to travel at low speeds on pavements alongside pedestrians, these new vehicles will drive on the road and follow the same rules as regular traffic. </a:t>
            </a:r>
          </a:p>
        </p:txBody>
      </p:sp>
    </p:spTree>
    <p:extLst>
      <p:ext uri="{BB962C8B-B14F-4D97-AF65-F5344CB8AC3E}">
        <p14:creationId xmlns:p14="http://schemas.microsoft.com/office/powerpoint/2010/main" val="3577142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 calcmode="lin" valueType="num">
                                      <p:cBhvr additive="base">
                                        <p:cTn id="13" dur="500" fill="hold"/>
                                        <p:tgtEl>
                                          <p:spTgt spid="1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7">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2" presetClass="entr" presetSubtype="8" fill="hold" grpId="0" nodeType="afterEffect">
                                  <p:stCondLst>
                                    <p:cond delay="0"/>
                                  </p:stCondLst>
                                  <p:childTnLst>
                                    <p:set>
                                      <p:cBhvr>
                                        <p:cTn id="17" dur="1" fill="hold">
                                          <p:stCondLst>
                                            <p:cond delay="0"/>
                                          </p:stCondLst>
                                        </p:cTn>
                                        <p:tgtEl>
                                          <p:spTgt spid="17">
                                            <p:txEl>
                                              <p:pRg st="1" end="1"/>
                                            </p:txEl>
                                          </p:spTgt>
                                        </p:tgtEl>
                                        <p:attrNameLst>
                                          <p:attrName>style.visibility</p:attrName>
                                        </p:attrNameLst>
                                      </p:cBhvr>
                                      <p:to>
                                        <p:strVal val="visible"/>
                                      </p:to>
                                    </p:set>
                                    <p:anim calcmode="lin" valueType="num">
                                      <p:cBhvr additive="base">
                                        <p:cTn id="18" dur="500" fill="hold"/>
                                        <p:tgtEl>
                                          <p:spTgt spid="17">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7">
                                            <p:txEl>
                                              <p:pRg st="1" end="1"/>
                                            </p:txEl>
                                          </p:spTgt>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2" presetClass="entr" presetSubtype="8" fill="hold" grpId="0" nodeType="afterEffect">
                                  <p:stCondLst>
                                    <p:cond delay="0"/>
                                  </p:stCondLst>
                                  <p:childTnLst>
                                    <p:set>
                                      <p:cBhvr>
                                        <p:cTn id="22" dur="1" fill="hold">
                                          <p:stCondLst>
                                            <p:cond delay="0"/>
                                          </p:stCondLst>
                                        </p:cTn>
                                        <p:tgtEl>
                                          <p:spTgt spid="17">
                                            <p:txEl>
                                              <p:pRg st="2" end="2"/>
                                            </p:txEl>
                                          </p:spTgt>
                                        </p:tgtEl>
                                        <p:attrNameLst>
                                          <p:attrName>style.visibility</p:attrName>
                                        </p:attrNameLst>
                                      </p:cBhvr>
                                      <p:to>
                                        <p:strVal val="visible"/>
                                      </p:to>
                                    </p:set>
                                    <p:anim calcmode="lin" valueType="num">
                                      <p:cBhvr additive="base">
                                        <p:cTn id="23" dur="500" fill="hold"/>
                                        <p:tgtEl>
                                          <p:spTgt spid="17">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7">
                                            <p:txEl>
                                              <p:pRg st="2" end="2"/>
                                            </p:txEl>
                                          </p:spTgt>
                                        </p:tgtEl>
                                        <p:attrNameLst>
                                          <p:attrName>ppt_y</p:attrName>
                                        </p:attrNameLst>
                                      </p:cBhvr>
                                      <p:tavLst>
                                        <p:tav tm="0">
                                          <p:val>
                                            <p:strVal val="#ppt_y"/>
                                          </p:val>
                                        </p:tav>
                                        <p:tav tm="100000">
                                          <p:val>
                                            <p:strVal val="#ppt_y"/>
                                          </p:val>
                                        </p:tav>
                                      </p:tavLst>
                                    </p:anim>
                                  </p:childTnLst>
                                </p:cTn>
                              </p:par>
                            </p:childTnLst>
                          </p:cTn>
                        </p:par>
                        <p:par>
                          <p:cTn id="25" fill="hold">
                            <p:stCondLst>
                              <p:cond delay="2000"/>
                            </p:stCondLst>
                            <p:childTnLst>
                              <p:par>
                                <p:cTn id="26" presetID="2" presetClass="entr" presetSubtype="8" fill="hold" grpId="0" nodeType="afterEffect">
                                  <p:stCondLst>
                                    <p:cond delay="0"/>
                                  </p:stCondLst>
                                  <p:childTnLst>
                                    <p:set>
                                      <p:cBhvr>
                                        <p:cTn id="27" dur="1" fill="hold">
                                          <p:stCondLst>
                                            <p:cond delay="0"/>
                                          </p:stCondLst>
                                        </p:cTn>
                                        <p:tgtEl>
                                          <p:spTgt spid="17">
                                            <p:txEl>
                                              <p:pRg st="3" end="3"/>
                                            </p:txEl>
                                          </p:spTgt>
                                        </p:tgtEl>
                                        <p:attrNameLst>
                                          <p:attrName>style.visibility</p:attrName>
                                        </p:attrNameLst>
                                      </p:cBhvr>
                                      <p:to>
                                        <p:strVal val="visible"/>
                                      </p:to>
                                    </p:set>
                                    <p:anim calcmode="lin" valueType="num">
                                      <p:cBhvr additive="base">
                                        <p:cTn id="28" dur="500" fill="hold"/>
                                        <p:tgtEl>
                                          <p:spTgt spid="17">
                                            <p:txEl>
                                              <p:pRg st="3" end="3"/>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17">
                                            <p:txEl>
                                              <p:pRg st="3" end="3"/>
                                            </p:txEl>
                                          </p:spTgt>
                                        </p:tgtEl>
                                        <p:attrNameLst>
                                          <p:attrName>ppt_y</p:attrName>
                                        </p:attrNameLst>
                                      </p:cBhvr>
                                      <p:tavLst>
                                        <p:tav tm="0">
                                          <p:val>
                                            <p:strVal val="#ppt_y"/>
                                          </p:val>
                                        </p:tav>
                                        <p:tav tm="100000">
                                          <p:val>
                                            <p:strVal val="#ppt_y"/>
                                          </p:val>
                                        </p:tav>
                                      </p:tavLst>
                                    </p:anim>
                                  </p:childTnLst>
                                </p:cTn>
                              </p:par>
                            </p:childTnLst>
                          </p:cTn>
                        </p:par>
                        <p:par>
                          <p:cTn id="30" fill="hold">
                            <p:stCondLst>
                              <p:cond delay="2500"/>
                            </p:stCondLst>
                            <p:childTnLst>
                              <p:par>
                                <p:cTn id="31" presetID="2" presetClass="entr" presetSubtype="8" fill="hold" grpId="0" nodeType="afterEffect">
                                  <p:stCondLst>
                                    <p:cond delay="0"/>
                                  </p:stCondLst>
                                  <p:childTnLst>
                                    <p:set>
                                      <p:cBhvr>
                                        <p:cTn id="32" dur="1" fill="hold">
                                          <p:stCondLst>
                                            <p:cond delay="0"/>
                                          </p:stCondLst>
                                        </p:cTn>
                                        <p:tgtEl>
                                          <p:spTgt spid="17">
                                            <p:txEl>
                                              <p:pRg st="4" end="4"/>
                                            </p:txEl>
                                          </p:spTgt>
                                        </p:tgtEl>
                                        <p:attrNameLst>
                                          <p:attrName>style.visibility</p:attrName>
                                        </p:attrNameLst>
                                      </p:cBhvr>
                                      <p:to>
                                        <p:strVal val="visible"/>
                                      </p:to>
                                    </p:set>
                                    <p:anim calcmode="lin" valueType="num">
                                      <p:cBhvr additive="base">
                                        <p:cTn id="33" dur="500" fill="hold"/>
                                        <p:tgtEl>
                                          <p:spTgt spid="17">
                                            <p:txEl>
                                              <p:pRg st="4" end="4"/>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7">
                                            <p:txEl>
                                              <p:pRg st="4" end="4"/>
                                            </p:txEl>
                                          </p:spTgt>
                                        </p:tgtEl>
                                        <p:attrNameLst>
                                          <p:attrName>ppt_y</p:attrName>
                                        </p:attrNameLst>
                                      </p:cBhvr>
                                      <p:tavLst>
                                        <p:tav tm="0">
                                          <p:val>
                                            <p:strVal val="#ppt_y"/>
                                          </p:val>
                                        </p:tav>
                                        <p:tav tm="100000">
                                          <p:val>
                                            <p:strVal val="#ppt_y"/>
                                          </p:val>
                                        </p:tav>
                                      </p:tavLst>
                                    </p:anim>
                                  </p:childTnLst>
                                </p:cTn>
                              </p:par>
                            </p:childTnLst>
                          </p:cTn>
                        </p:par>
                        <p:par>
                          <p:cTn id="35" fill="hold">
                            <p:stCondLst>
                              <p:cond delay="3000"/>
                            </p:stCondLst>
                            <p:childTnLst>
                              <p:par>
                                <p:cTn id="36" presetID="2" presetClass="entr" presetSubtype="8" fill="hold" grpId="0" nodeType="afterEffect">
                                  <p:stCondLst>
                                    <p:cond delay="0"/>
                                  </p:stCondLst>
                                  <p:childTnLst>
                                    <p:set>
                                      <p:cBhvr>
                                        <p:cTn id="37" dur="1" fill="hold">
                                          <p:stCondLst>
                                            <p:cond delay="0"/>
                                          </p:stCondLst>
                                        </p:cTn>
                                        <p:tgtEl>
                                          <p:spTgt spid="17">
                                            <p:txEl>
                                              <p:pRg st="5" end="5"/>
                                            </p:txEl>
                                          </p:spTgt>
                                        </p:tgtEl>
                                        <p:attrNameLst>
                                          <p:attrName>style.visibility</p:attrName>
                                        </p:attrNameLst>
                                      </p:cBhvr>
                                      <p:to>
                                        <p:strVal val="visible"/>
                                      </p:to>
                                    </p:set>
                                    <p:anim calcmode="lin" valueType="num">
                                      <p:cBhvr additive="base">
                                        <p:cTn id="38" dur="500" fill="hold"/>
                                        <p:tgtEl>
                                          <p:spTgt spid="17">
                                            <p:txEl>
                                              <p:pRg st="5" end="5"/>
                                            </p:txEl>
                                          </p:spTgt>
                                        </p:tgtEl>
                                        <p:attrNameLst>
                                          <p:attrName>ppt_x</p:attrName>
                                        </p:attrNameLst>
                                      </p:cBhvr>
                                      <p:tavLst>
                                        <p:tav tm="0">
                                          <p:val>
                                            <p:strVal val="0-#ppt_w/2"/>
                                          </p:val>
                                        </p:tav>
                                        <p:tav tm="100000">
                                          <p:val>
                                            <p:strVal val="#ppt_x"/>
                                          </p:val>
                                        </p:tav>
                                      </p:tavLst>
                                    </p:anim>
                                    <p:anim calcmode="lin" valueType="num">
                                      <p:cBhvr additive="base">
                                        <p:cTn id="39" dur="500" fill="hold"/>
                                        <p:tgtEl>
                                          <p:spTgt spid="17">
                                            <p:txEl>
                                              <p:pRg st="5" end="5"/>
                                            </p:txEl>
                                          </p:spTgt>
                                        </p:tgtEl>
                                        <p:attrNameLst>
                                          <p:attrName>ppt_y</p:attrName>
                                        </p:attrNameLst>
                                      </p:cBhvr>
                                      <p:tavLst>
                                        <p:tav tm="0">
                                          <p:val>
                                            <p:strVal val="#ppt_y"/>
                                          </p:val>
                                        </p:tav>
                                        <p:tav tm="100000">
                                          <p:val>
                                            <p:strVal val="#ppt_y"/>
                                          </p:val>
                                        </p:tav>
                                      </p:tavLst>
                                    </p:anim>
                                  </p:childTnLst>
                                </p:cTn>
                              </p:par>
                            </p:childTnLst>
                          </p:cTn>
                        </p:par>
                        <p:par>
                          <p:cTn id="40" fill="hold">
                            <p:stCondLst>
                              <p:cond delay="3500"/>
                            </p:stCondLst>
                            <p:childTnLst>
                              <p:par>
                                <p:cTn id="41" presetID="2" presetClass="entr" presetSubtype="8" fill="hold" grpId="0" nodeType="afterEffect">
                                  <p:stCondLst>
                                    <p:cond delay="0"/>
                                  </p:stCondLst>
                                  <p:childTnLst>
                                    <p:set>
                                      <p:cBhvr>
                                        <p:cTn id="42" dur="1" fill="hold">
                                          <p:stCondLst>
                                            <p:cond delay="0"/>
                                          </p:stCondLst>
                                        </p:cTn>
                                        <p:tgtEl>
                                          <p:spTgt spid="17">
                                            <p:txEl>
                                              <p:pRg st="6" end="6"/>
                                            </p:txEl>
                                          </p:spTgt>
                                        </p:tgtEl>
                                        <p:attrNameLst>
                                          <p:attrName>style.visibility</p:attrName>
                                        </p:attrNameLst>
                                      </p:cBhvr>
                                      <p:to>
                                        <p:strVal val="visible"/>
                                      </p:to>
                                    </p:set>
                                    <p:anim calcmode="lin" valueType="num">
                                      <p:cBhvr additive="base">
                                        <p:cTn id="43" dur="500" fill="hold"/>
                                        <p:tgtEl>
                                          <p:spTgt spid="17">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7">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normAutofit fontScale="90000"/>
          </a:bodyPr>
          <a:lstStyle/>
          <a:p>
            <a:r>
              <a:rPr lang="en-US" sz="3200" dirty="0"/>
              <a:t>2. Mid to Long-Term</a:t>
            </a:r>
            <a:r>
              <a:rPr lang="en-US" sz="3200" dirty="0" smtClean="0"/>
              <a:t/>
            </a:r>
            <a:br>
              <a:rPr lang="en-US" sz="3200" dirty="0" smtClean="0"/>
            </a:br>
            <a:r>
              <a:rPr lang="en-US" sz="3200" dirty="0" smtClean="0"/>
              <a:t>Applications/Deployments</a:t>
            </a:r>
            <a:endParaRPr lang="en-US" dirty="0"/>
          </a:p>
        </p:txBody>
      </p:sp>
    </p:spTree>
    <p:extLst>
      <p:ext uri="{BB962C8B-B14F-4D97-AF65-F5344CB8AC3E}">
        <p14:creationId xmlns:p14="http://schemas.microsoft.com/office/powerpoint/2010/main" val="29676565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62309" y="112456"/>
            <a:ext cx="8936965" cy="994172"/>
          </a:xfrm>
          <a:prstGeom prst="rect">
            <a:avLst/>
          </a:prstGeom>
        </p:spPr>
        <p:txBody>
          <a:bodyPr vert="horz" lIns="91440" tIns="45720" rIns="91440" bIns="45720" rtlCol="0" anchor="ctr">
            <a:normAutofit/>
          </a:bodyPr>
          <a:lstStyle>
            <a:lvl1pPr algn="l" defTabSz="457189" rtl="0" eaLnBrk="1" latinLnBrk="0" hangingPunct="1">
              <a:spcBef>
                <a:spcPct val="0"/>
              </a:spcBef>
              <a:buNone/>
              <a:defRPr sz="3000" b="0" i="0" kern="1200" cap="all">
                <a:solidFill>
                  <a:schemeClr val="tx1"/>
                </a:solidFill>
                <a:latin typeface="Arial"/>
                <a:ea typeface="+mj-ea"/>
                <a:cs typeface="Arial"/>
              </a:defRPr>
            </a:lvl1pPr>
          </a:lstStyle>
          <a:p>
            <a:r>
              <a:rPr lang="en-US" sz="2800" dirty="0"/>
              <a:t>Public Transport</a:t>
            </a:r>
            <a:endParaRPr lang="en-US" dirty="0"/>
          </a:p>
        </p:txBody>
      </p:sp>
      <p:sp>
        <p:nvSpPr>
          <p:cNvPr id="17" name="Content Placeholder 2"/>
          <p:cNvSpPr txBox="1">
            <a:spLocks/>
          </p:cNvSpPr>
          <p:nvPr/>
        </p:nvSpPr>
        <p:spPr>
          <a:xfrm>
            <a:off x="534836" y="1368395"/>
            <a:ext cx="5667555" cy="9521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Para-transit (small buses) is an immediate and obvious application.</a:t>
            </a:r>
          </a:p>
          <a:p>
            <a:r>
              <a:rPr lang="en-US" sz="2400" dirty="0"/>
              <a:t>Immediate and significant benefits (lives saved, accident costs, labor costs).</a:t>
            </a:r>
          </a:p>
          <a:p>
            <a:r>
              <a:rPr lang="en-US" sz="2400" dirty="0"/>
              <a:t>Low-speed, fixed routing in residential areas and business areas (feeding travelers to bus and subway stations).</a:t>
            </a:r>
          </a:p>
          <a:p>
            <a:r>
              <a:rPr lang="en-US" sz="2400" dirty="0"/>
              <a:t>Successful tests around the world, U.S. examples:</a:t>
            </a:r>
          </a:p>
          <a:p>
            <a:pPr lvl="1">
              <a:buFont typeface="Wingdings" panose="05000000000000000000" pitchFamily="2" charset="2"/>
              <a:buChar char="Ø"/>
            </a:pPr>
            <a:r>
              <a:rPr lang="en-US" sz="2000" b="1" dirty="0" err="1">
                <a:solidFill>
                  <a:srgbClr val="0070C0"/>
                </a:solidFill>
              </a:rPr>
              <a:t>Transdev</a:t>
            </a:r>
            <a:r>
              <a:rPr lang="en-US" sz="2000" dirty="0"/>
              <a:t> in Florida, USA (with </a:t>
            </a:r>
            <a:r>
              <a:rPr lang="en-US" sz="2000" b="1" dirty="0" err="1">
                <a:solidFill>
                  <a:srgbClr val="0070C0"/>
                </a:solidFill>
              </a:rPr>
              <a:t>EasyMile</a:t>
            </a:r>
            <a:r>
              <a:rPr lang="en-US" sz="2000" dirty="0"/>
              <a:t>)</a:t>
            </a:r>
          </a:p>
          <a:p>
            <a:pPr lvl="1">
              <a:buFont typeface="Wingdings" panose="05000000000000000000" pitchFamily="2" charset="2"/>
              <a:buChar char="Ø"/>
            </a:pPr>
            <a:r>
              <a:rPr lang="en-US" sz="2000" b="1" dirty="0">
                <a:solidFill>
                  <a:srgbClr val="0070C0"/>
                </a:solidFill>
              </a:rPr>
              <a:t>First Transit </a:t>
            </a:r>
            <a:r>
              <a:rPr lang="en-US" sz="2000" dirty="0"/>
              <a:t>in Northern California (with </a:t>
            </a:r>
            <a:r>
              <a:rPr lang="en-US" sz="2000" b="1" dirty="0" err="1">
                <a:solidFill>
                  <a:srgbClr val="0070C0"/>
                </a:solidFill>
              </a:rPr>
              <a:t>EasyMile</a:t>
            </a:r>
            <a:r>
              <a:rPr lang="en-US" sz="2000" dirty="0"/>
              <a: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4537" y="1835824"/>
            <a:ext cx="5783054" cy="4337291"/>
          </a:xfrm>
          <a:prstGeom prst="rect">
            <a:avLst/>
          </a:prstGeom>
        </p:spPr>
      </p:pic>
    </p:spTree>
    <p:extLst>
      <p:ext uri="{BB962C8B-B14F-4D97-AF65-F5344CB8AC3E}">
        <p14:creationId xmlns:p14="http://schemas.microsoft.com/office/powerpoint/2010/main" val="18108135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 calcmode="lin" valueType="num">
                                      <p:cBhvr additive="base">
                                        <p:cTn id="13" dur="500" fill="hold"/>
                                        <p:tgtEl>
                                          <p:spTgt spid="1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7">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2" presetClass="entr" presetSubtype="8" fill="hold" grpId="0" nodeType="afterEffect">
                                  <p:stCondLst>
                                    <p:cond delay="0"/>
                                  </p:stCondLst>
                                  <p:childTnLst>
                                    <p:set>
                                      <p:cBhvr>
                                        <p:cTn id="17" dur="1" fill="hold">
                                          <p:stCondLst>
                                            <p:cond delay="0"/>
                                          </p:stCondLst>
                                        </p:cTn>
                                        <p:tgtEl>
                                          <p:spTgt spid="17">
                                            <p:txEl>
                                              <p:pRg st="1" end="1"/>
                                            </p:txEl>
                                          </p:spTgt>
                                        </p:tgtEl>
                                        <p:attrNameLst>
                                          <p:attrName>style.visibility</p:attrName>
                                        </p:attrNameLst>
                                      </p:cBhvr>
                                      <p:to>
                                        <p:strVal val="visible"/>
                                      </p:to>
                                    </p:set>
                                    <p:anim calcmode="lin" valueType="num">
                                      <p:cBhvr additive="base">
                                        <p:cTn id="18" dur="500" fill="hold"/>
                                        <p:tgtEl>
                                          <p:spTgt spid="17">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7">
                                            <p:txEl>
                                              <p:pRg st="1" end="1"/>
                                            </p:txEl>
                                          </p:spTgt>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2" presetClass="entr" presetSubtype="8" fill="hold" grpId="0" nodeType="afterEffect">
                                  <p:stCondLst>
                                    <p:cond delay="0"/>
                                  </p:stCondLst>
                                  <p:childTnLst>
                                    <p:set>
                                      <p:cBhvr>
                                        <p:cTn id="22" dur="1" fill="hold">
                                          <p:stCondLst>
                                            <p:cond delay="0"/>
                                          </p:stCondLst>
                                        </p:cTn>
                                        <p:tgtEl>
                                          <p:spTgt spid="17">
                                            <p:txEl>
                                              <p:pRg st="2" end="2"/>
                                            </p:txEl>
                                          </p:spTgt>
                                        </p:tgtEl>
                                        <p:attrNameLst>
                                          <p:attrName>style.visibility</p:attrName>
                                        </p:attrNameLst>
                                      </p:cBhvr>
                                      <p:to>
                                        <p:strVal val="visible"/>
                                      </p:to>
                                    </p:set>
                                    <p:anim calcmode="lin" valueType="num">
                                      <p:cBhvr additive="base">
                                        <p:cTn id="23" dur="500" fill="hold"/>
                                        <p:tgtEl>
                                          <p:spTgt spid="17">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7">
                                            <p:txEl>
                                              <p:pRg st="2" end="2"/>
                                            </p:txEl>
                                          </p:spTgt>
                                        </p:tgtEl>
                                        <p:attrNameLst>
                                          <p:attrName>ppt_y</p:attrName>
                                        </p:attrNameLst>
                                      </p:cBhvr>
                                      <p:tavLst>
                                        <p:tav tm="0">
                                          <p:val>
                                            <p:strVal val="#ppt_y"/>
                                          </p:val>
                                        </p:tav>
                                        <p:tav tm="100000">
                                          <p:val>
                                            <p:strVal val="#ppt_y"/>
                                          </p:val>
                                        </p:tav>
                                      </p:tavLst>
                                    </p:anim>
                                  </p:childTnLst>
                                </p:cTn>
                              </p:par>
                            </p:childTnLst>
                          </p:cTn>
                        </p:par>
                        <p:par>
                          <p:cTn id="25" fill="hold">
                            <p:stCondLst>
                              <p:cond delay="2000"/>
                            </p:stCondLst>
                            <p:childTnLst>
                              <p:par>
                                <p:cTn id="26" presetID="2" presetClass="entr" presetSubtype="8" fill="hold" grpId="0" nodeType="afterEffect">
                                  <p:stCondLst>
                                    <p:cond delay="0"/>
                                  </p:stCondLst>
                                  <p:childTnLst>
                                    <p:set>
                                      <p:cBhvr>
                                        <p:cTn id="27" dur="1" fill="hold">
                                          <p:stCondLst>
                                            <p:cond delay="0"/>
                                          </p:stCondLst>
                                        </p:cTn>
                                        <p:tgtEl>
                                          <p:spTgt spid="17">
                                            <p:txEl>
                                              <p:pRg st="3" end="3"/>
                                            </p:txEl>
                                          </p:spTgt>
                                        </p:tgtEl>
                                        <p:attrNameLst>
                                          <p:attrName>style.visibility</p:attrName>
                                        </p:attrNameLst>
                                      </p:cBhvr>
                                      <p:to>
                                        <p:strVal val="visible"/>
                                      </p:to>
                                    </p:set>
                                    <p:anim calcmode="lin" valueType="num">
                                      <p:cBhvr additive="base">
                                        <p:cTn id="28" dur="500" fill="hold"/>
                                        <p:tgtEl>
                                          <p:spTgt spid="17">
                                            <p:txEl>
                                              <p:pRg st="3" end="3"/>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17">
                                            <p:txEl>
                                              <p:pRg st="3" end="3"/>
                                            </p:txEl>
                                          </p:spTgt>
                                        </p:tgtEl>
                                        <p:attrNameLst>
                                          <p:attrName>ppt_y</p:attrName>
                                        </p:attrNameLst>
                                      </p:cBhvr>
                                      <p:tavLst>
                                        <p:tav tm="0">
                                          <p:val>
                                            <p:strVal val="#ppt_y"/>
                                          </p:val>
                                        </p:tav>
                                        <p:tav tm="100000">
                                          <p:val>
                                            <p:strVal val="#ppt_y"/>
                                          </p:val>
                                        </p:tav>
                                      </p:tavLst>
                                    </p:anim>
                                  </p:childTnLst>
                                </p:cTn>
                              </p:par>
                            </p:childTnLst>
                          </p:cTn>
                        </p:par>
                        <p:par>
                          <p:cTn id="30" fill="hold">
                            <p:stCondLst>
                              <p:cond delay="2500"/>
                            </p:stCondLst>
                            <p:childTnLst>
                              <p:par>
                                <p:cTn id="31" presetID="2" presetClass="entr" presetSubtype="8" fill="hold" grpId="0" nodeType="afterEffect">
                                  <p:stCondLst>
                                    <p:cond delay="0"/>
                                  </p:stCondLst>
                                  <p:childTnLst>
                                    <p:set>
                                      <p:cBhvr>
                                        <p:cTn id="32" dur="1" fill="hold">
                                          <p:stCondLst>
                                            <p:cond delay="0"/>
                                          </p:stCondLst>
                                        </p:cTn>
                                        <p:tgtEl>
                                          <p:spTgt spid="17">
                                            <p:txEl>
                                              <p:pRg st="4" end="4"/>
                                            </p:txEl>
                                          </p:spTgt>
                                        </p:tgtEl>
                                        <p:attrNameLst>
                                          <p:attrName>style.visibility</p:attrName>
                                        </p:attrNameLst>
                                      </p:cBhvr>
                                      <p:to>
                                        <p:strVal val="visible"/>
                                      </p:to>
                                    </p:set>
                                    <p:anim calcmode="lin" valueType="num">
                                      <p:cBhvr additive="base">
                                        <p:cTn id="33" dur="500" fill="hold"/>
                                        <p:tgtEl>
                                          <p:spTgt spid="17">
                                            <p:txEl>
                                              <p:pRg st="4" end="4"/>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7">
                                            <p:txEl>
                                              <p:pRg st="4" end="4"/>
                                            </p:txEl>
                                          </p:spTgt>
                                        </p:tgtEl>
                                        <p:attrNameLst>
                                          <p:attrName>ppt_y</p:attrName>
                                        </p:attrNameLst>
                                      </p:cBhvr>
                                      <p:tavLst>
                                        <p:tav tm="0">
                                          <p:val>
                                            <p:strVal val="#ppt_y"/>
                                          </p:val>
                                        </p:tav>
                                        <p:tav tm="100000">
                                          <p:val>
                                            <p:strVal val="#ppt_y"/>
                                          </p:val>
                                        </p:tav>
                                      </p:tavLst>
                                    </p:anim>
                                  </p:childTnLst>
                                </p:cTn>
                              </p:par>
                            </p:childTnLst>
                          </p:cTn>
                        </p:par>
                        <p:par>
                          <p:cTn id="35" fill="hold">
                            <p:stCondLst>
                              <p:cond delay="3000"/>
                            </p:stCondLst>
                            <p:childTnLst>
                              <p:par>
                                <p:cTn id="36" presetID="2" presetClass="entr" presetSubtype="8" fill="hold" grpId="0" nodeType="afterEffect">
                                  <p:stCondLst>
                                    <p:cond delay="0"/>
                                  </p:stCondLst>
                                  <p:childTnLst>
                                    <p:set>
                                      <p:cBhvr>
                                        <p:cTn id="37" dur="1" fill="hold">
                                          <p:stCondLst>
                                            <p:cond delay="0"/>
                                          </p:stCondLst>
                                        </p:cTn>
                                        <p:tgtEl>
                                          <p:spTgt spid="17">
                                            <p:txEl>
                                              <p:pRg st="5" end="5"/>
                                            </p:txEl>
                                          </p:spTgt>
                                        </p:tgtEl>
                                        <p:attrNameLst>
                                          <p:attrName>style.visibility</p:attrName>
                                        </p:attrNameLst>
                                      </p:cBhvr>
                                      <p:to>
                                        <p:strVal val="visible"/>
                                      </p:to>
                                    </p:set>
                                    <p:anim calcmode="lin" valueType="num">
                                      <p:cBhvr additive="base">
                                        <p:cTn id="38" dur="500" fill="hold"/>
                                        <p:tgtEl>
                                          <p:spTgt spid="17">
                                            <p:txEl>
                                              <p:pRg st="5" end="5"/>
                                            </p:txEl>
                                          </p:spTgt>
                                        </p:tgtEl>
                                        <p:attrNameLst>
                                          <p:attrName>ppt_x</p:attrName>
                                        </p:attrNameLst>
                                      </p:cBhvr>
                                      <p:tavLst>
                                        <p:tav tm="0">
                                          <p:val>
                                            <p:strVal val="0-#ppt_w/2"/>
                                          </p:val>
                                        </p:tav>
                                        <p:tav tm="100000">
                                          <p:val>
                                            <p:strVal val="#ppt_x"/>
                                          </p:val>
                                        </p:tav>
                                      </p:tavLst>
                                    </p:anim>
                                    <p:anim calcmode="lin" valueType="num">
                                      <p:cBhvr additive="base">
                                        <p:cTn id="39" dur="500" fill="hold"/>
                                        <p:tgtEl>
                                          <p:spTgt spid="17">
                                            <p:txEl>
                                              <p:pRg st="5" end="5"/>
                                            </p:txEl>
                                          </p:spTgt>
                                        </p:tgtEl>
                                        <p:attrNameLst>
                                          <p:attrName>ppt_y</p:attrName>
                                        </p:attrNameLst>
                                      </p:cBhvr>
                                      <p:tavLst>
                                        <p:tav tm="0">
                                          <p:val>
                                            <p:strVal val="#ppt_y"/>
                                          </p:val>
                                        </p:tav>
                                        <p:tav tm="100000">
                                          <p:val>
                                            <p:strVal val="#ppt_y"/>
                                          </p:val>
                                        </p:tav>
                                      </p:tavLst>
                                    </p:anim>
                                  </p:childTnLst>
                                </p:cTn>
                              </p:par>
                              <p:par>
                                <p:cTn id="40" presetID="53" presetClass="entr" presetSubtype="16" fill="hold" nodeType="with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p:cTn id="42" dur="500" fill="hold"/>
                                        <p:tgtEl>
                                          <p:spTgt spid="4"/>
                                        </p:tgtEl>
                                        <p:attrNameLst>
                                          <p:attrName>ppt_w</p:attrName>
                                        </p:attrNameLst>
                                      </p:cBhvr>
                                      <p:tavLst>
                                        <p:tav tm="0">
                                          <p:val>
                                            <p:fltVal val="0"/>
                                          </p:val>
                                        </p:tav>
                                        <p:tav tm="100000">
                                          <p:val>
                                            <p:strVal val="#ppt_w"/>
                                          </p:val>
                                        </p:tav>
                                      </p:tavLst>
                                    </p:anim>
                                    <p:anim calcmode="lin" valueType="num">
                                      <p:cBhvr>
                                        <p:cTn id="43" dur="500" fill="hold"/>
                                        <p:tgtEl>
                                          <p:spTgt spid="4"/>
                                        </p:tgtEl>
                                        <p:attrNameLst>
                                          <p:attrName>ppt_h</p:attrName>
                                        </p:attrNameLst>
                                      </p:cBhvr>
                                      <p:tavLst>
                                        <p:tav tm="0">
                                          <p:val>
                                            <p:fltVal val="0"/>
                                          </p:val>
                                        </p:tav>
                                        <p:tav tm="100000">
                                          <p:val>
                                            <p:strVal val="#ppt_h"/>
                                          </p:val>
                                        </p:tav>
                                      </p:tavLst>
                                    </p:anim>
                                    <p:animEffect transition="in" filter="fade">
                                      <p:cBhvr>
                                        <p:cTn id="4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62309" y="112456"/>
            <a:ext cx="8936965" cy="994172"/>
          </a:xfrm>
          <a:prstGeom prst="rect">
            <a:avLst/>
          </a:prstGeom>
        </p:spPr>
        <p:txBody>
          <a:bodyPr vert="horz" lIns="91440" tIns="45720" rIns="91440" bIns="45720" rtlCol="0" anchor="ctr">
            <a:normAutofit/>
          </a:bodyPr>
          <a:lstStyle>
            <a:lvl1pPr algn="l" defTabSz="457189" rtl="0" eaLnBrk="1" latinLnBrk="0" hangingPunct="1">
              <a:spcBef>
                <a:spcPct val="0"/>
              </a:spcBef>
              <a:buNone/>
              <a:defRPr sz="3000" b="0" i="0" kern="1200" cap="all">
                <a:solidFill>
                  <a:schemeClr val="tx1"/>
                </a:solidFill>
                <a:latin typeface="Arial"/>
                <a:ea typeface="+mj-ea"/>
                <a:cs typeface="Arial"/>
              </a:defRPr>
            </a:lvl1pPr>
          </a:lstStyle>
          <a:p>
            <a:r>
              <a:rPr lang="en-US" sz="2800" dirty="0"/>
              <a:t>Truck Platooning</a:t>
            </a:r>
            <a:endParaRPr lang="en-US" dirty="0"/>
          </a:p>
        </p:txBody>
      </p:sp>
      <p:sp>
        <p:nvSpPr>
          <p:cNvPr id="17" name="Content Placeholder 2"/>
          <p:cNvSpPr txBox="1">
            <a:spLocks/>
          </p:cNvSpPr>
          <p:nvPr/>
        </p:nvSpPr>
        <p:spPr>
          <a:xfrm>
            <a:off x="534837" y="1368395"/>
            <a:ext cx="10015268" cy="9521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Platooning is one of the most effective ways to optimize logistics, transport flows and systems.</a:t>
            </a:r>
          </a:p>
          <a:p>
            <a:r>
              <a:rPr lang="en-US" sz="2400" dirty="0"/>
              <a:t>Not full autonomy – lead vehicle driver present (faster regulatory approval)</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2702" y="2582273"/>
            <a:ext cx="7962181" cy="3783506"/>
          </a:xfrm>
          <a:prstGeom prst="rect">
            <a:avLst/>
          </a:prstGeom>
        </p:spPr>
      </p:pic>
    </p:spTree>
    <p:extLst>
      <p:ext uri="{BB962C8B-B14F-4D97-AF65-F5344CB8AC3E}">
        <p14:creationId xmlns:p14="http://schemas.microsoft.com/office/powerpoint/2010/main" val="13536690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 calcmode="lin" valueType="num">
                                      <p:cBhvr additive="base">
                                        <p:cTn id="13" dur="500" fill="hold"/>
                                        <p:tgtEl>
                                          <p:spTgt spid="1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7">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2" presetClass="entr" presetSubtype="8" fill="hold" grpId="0" nodeType="afterEffect">
                                  <p:stCondLst>
                                    <p:cond delay="0"/>
                                  </p:stCondLst>
                                  <p:childTnLst>
                                    <p:set>
                                      <p:cBhvr>
                                        <p:cTn id="17" dur="1" fill="hold">
                                          <p:stCondLst>
                                            <p:cond delay="0"/>
                                          </p:stCondLst>
                                        </p:cTn>
                                        <p:tgtEl>
                                          <p:spTgt spid="17">
                                            <p:txEl>
                                              <p:pRg st="1" end="1"/>
                                            </p:txEl>
                                          </p:spTgt>
                                        </p:tgtEl>
                                        <p:attrNameLst>
                                          <p:attrName>style.visibility</p:attrName>
                                        </p:attrNameLst>
                                      </p:cBhvr>
                                      <p:to>
                                        <p:strVal val="visible"/>
                                      </p:to>
                                    </p:set>
                                    <p:anim calcmode="lin" valueType="num">
                                      <p:cBhvr additive="base">
                                        <p:cTn id="18" dur="500" fill="hold"/>
                                        <p:tgtEl>
                                          <p:spTgt spid="17">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7">
                                            <p:txEl>
                                              <p:pRg st="1" end="1"/>
                                            </p:txEl>
                                          </p:spTgt>
                                        </p:tgtEl>
                                        <p:attrNameLst>
                                          <p:attrName>ppt_y</p:attrName>
                                        </p:attrNameLst>
                                      </p:cBhvr>
                                      <p:tavLst>
                                        <p:tav tm="0">
                                          <p:val>
                                            <p:strVal val="#ppt_y"/>
                                          </p:val>
                                        </p:tav>
                                        <p:tav tm="100000">
                                          <p:val>
                                            <p:strVal val="#ppt_y"/>
                                          </p:val>
                                        </p:tav>
                                      </p:tavLst>
                                    </p:anim>
                                  </p:childTnLst>
                                </p:cTn>
                              </p:par>
                              <p:par>
                                <p:cTn id="20" presetID="5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62310" y="112456"/>
            <a:ext cx="7886700" cy="994172"/>
          </a:xfrm>
          <a:prstGeom prst="rect">
            <a:avLst/>
          </a:prstGeom>
        </p:spPr>
        <p:txBody>
          <a:bodyPr vert="horz" lIns="91440" tIns="45720" rIns="91440" bIns="45720" rtlCol="0" anchor="ctr">
            <a:normAutofit/>
          </a:bodyPr>
          <a:lstStyle>
            <a:lvl1pPr algn="l" defTabSz="457189" rtl="0" eaLnBrk="1" latinLnBrk="0" hangingPunct="1">
              <a:spcBef>
                <a:spcPct val="0"/>
              </a:spcBef>
              <a:buNone/>
              <a:defRPr sz="3000" b="0" i="0" kern="1200" cap="all">
                <a:solidFill>
                  <a:schemeClr val="tx1"/>
                </a:solidFill>
                <a:latin typeface="Arial"/>
                <a:ea typeface="+mj-ea"/>
                <a:cs typeface="Arial"/>
              </a:defRPr>
            </a:lvl1pPr>
          </a:lstStyle>
          <a:p>
            <a:r>
              <a:rPr lang="en-US" dirty="0" smtClean="0"/>
              <a:t>Vehicular Automation</a:t>
            </a:r>
            <a:endParaRPr lang="en-US" dirty="0"/>
          </a:p>
        </p:txBody>
      </p:sp>
      <p:pic>
        <p:nvPicPr>
          <p:cNvPr id="8" name="Picture 7"/>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6892506" y="1752384"/>
            <a:ext cx="5299493" cy="4280007"/>
          </a:xfrm>
          <a:prstGeom prst="rect">
            <a:avLst/>
          </a:prstGeom>
        </p:spPr>
      </p:pic>
      <p:sp>
        <p:nvSpPr>
          <p:cNvPr id="17" name="Content Placeholder 2"/>
          <p:cNvSpPr txBox="1">
            <a:spLocks/>
          </p:cNvSpPr>
          <p:nvPr/>
        </p:nvSpPr>
        <p:spPr>
          <a:xfrm>
            <a:off x="577970" y="1760187"/>
            <a:ext cx="6047117" cy="45953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1" i="1" u="none" strike="noStrike" kern="1200" cap="none" spc="0" normalizeH="0" baseline="0" noProof="0" dirty="0" smtClean="0">
                <a:ln>
                  <a:noFill/>
                </a:ln>
                <a:solidFill>
                  <a:srgbClr val="00468D"/>
                </a:solidFill>
                <a:effectLst/>
                <a:uLnTx/>
                <a:uFillTx/>
                <a:latin typeface="Franklin Gothic Book" panose="020B0503020102020204"/>
                <a:ea typeface="+mn-ea"/>
                <a:cs typeface="+mn-cs"/>
              </a:rPr>
              <a:t>Vehicular automation </a:t>
            </a:r>
            <a:r>
              <a:rPr kumimoji="0" lang="en-US" sz="2000" b="0" i="0" u="none" strike="noStrike" kern="1200" cap="none" spc="0" normalizeH="0" baseline="0" noProof="0" dirty="0" smtClean="0">
                <a:ln>
                  <a:noFill/>
                </a:ln>
                <a:solidFill>
                  <a:sysClr val="windowText" lastClr="000000"/>
                </a:solidFill>
                <a:effectLst/>
                <a:uLnTx/>
                <a:uFillTx/>
                <a:latin typeface="Franklin Gothic Book" panose="020B0503020102020204"/>
                <a:ea typeface="+mn-ea"/>
                <a:cs typeface="+mn-cs"/>
              </a:rPr>
              <a:t>involves the use of </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ü"/>
              <a:tabLst/>
              <a:defRPr/>
            </a:pPr>
            <a:r>
              <a:rPr kumimoji="0" lang="en-US" sz="2000" b="1" i="0" u="none" strike="noStrike" kern="1200" cap="none" spc="0" normalizeH="0" baseline="0" noProof="0" dirty="0" smtClean="0">
                <a:ln>
                  <a:noFill/>
                </a:ln>
                <a:solidFill>
                  <a:sysClr val="windowText" lastClr="000000"/>
                </a:solidFill>
                <a:effectLst/>
                <a:uLnTx/>
                <a:uFillTx/>
                <a:latin typeface="Franklin Gothic Book" panose="020B0503020102020204"/>
                <a:ea typeface="+mn-ea"/>
                <a:cs typeface="+mn-cs"/>
              </a:rPr>
              <a:t>Mechatronics (Mechanics + Electronics)</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ü"/>
              <a:tabLst/>
              <a:defRPr/>
            </a:pPr>
            <a:r>
              <a:rPr kumimoji="0" lang="en-US" sz="2000" b="1" i="0" u="none" strike="noStrike" kern="1200" cap="none" spc="0" normalizeH="0" baseline="0" noProof="0" dirty="0" smtClean="0">
                <a:ln>
                  <a:noFill/>
                </a:ln>
                <a:solidFill>
                  <a:sysClr val="windowText" lastClr="000000"/>
                </a:solidFill>
                <a:effectLst/>
                <a:uLnTx/>
                <a:uFillTx/>
                <a:latin typeface="Franklin Gothic Book" panose="020B0503020102020204"/>
                <a:ea typeface="+mn-ea"/>
                <a:cs typeface="+mn-cs"/>
              </a:rPr>
              <a:t>Artificial Intelligence (AI)</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ü"/>
              <a:tabLst/>
              <a:defRPr/>
            </a:pPr>
            <a:r>
              <a:rPr kumimoji="0" lang="en-US" sz="2000" b="1" i="0" u="none" strike="noStrike" kern="1200" cap="none" spc="0" normalizeH="0" baseline="0" noProof="0" dirty="0" smtClean="0">
                <a:ln>
                  <a:noFill/>
                </a:ln>
                <a:solidFill>
                  <a:sysClr val="windowText" lastClr="000000"/>
                </a:solidFill>
                <a:effectLst/>
                <a:uLnTx/>
                <a:uFillTx/>
                <a:latin typeface="Franklin Gothic Book" panose="020B0503020102020204"/>
                <a:ea typeface="+mn-ea"/>
                <a:cs typeface="+mn-cs"/>
              </a:rPr>
              <a:t>Multi-agent System </a:t>
            </a:r>
          </a:p>
          <a:p>
            <a:pPr marL="9144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smtClean="0">
                <a:ln>
                  <a:noFill/>
                </a:ln>
                <a:solidFill>
                  <a:sysClr val="windowText" lastClr="000000"/>
                </a:solidFill>
                <a:effectLst/>
                <a:uLnTx/>
                <a:uFillTx/>
                <a:latin typeface="Franklin Gothic Book" panose="020B0503020102020204"/>
                <a:ea typeface="+mn-ea"/>
                <a:cs typeface="+mn-cs"/>
              </a:rPr>
              <a:t>to assist a vehicle's operator </a:t>
            </a:r>
            <a:r>
              <a:rPr kumimoji="0" lang="en-US" sz="2000" b="1" i="1" u="none" strike="noStrike" kern="1200" cap="none" spc="0" normalizeH="0" baseline="0" noProof="0" dirty="0" smtClean="0">
                <a:ln>
                  <a:noFill/>
                </a:ln>
                <a:solidFill>
                  <a:srgbClr val="4472C4"/>
                </a:solidFill>
                <a:effectLst/>
                <a:uLnTx/>
                <a:uFillTx/>
                <a:latin typeface="Franklin Gothic Book" panose="020B0503020102020204"/>
                <a:ea typeface="+mn-ea"/>
                <a:cs typeface="+mn-cs"/>
              </a:rPr>
              <a:t>Automatic Driver Assist System</a:t>
            </a:r>
            <a:r>
              <a:rPr kumimoji="0" lang="en-US" sz="2000" b="0" i="0" u="none" strike="noStrike" kern="1200" cap="none" spc="0" normalizeH="0" baseline="0" noProof="0" dirty="0" smtClean="0">
                <a:ln>
                  <a:noFill/>
                </a:ln>
                <a:solidFill>
                  <a:sysClr val="windowText" lastClr="000000"/>
                </a:solidFill>
                <a:effectLst/>
                <a:uLnTx/>
                <a:uFillTx/>
                <a:latin typeface="Franklin Gothic Book" panose="020B0503020102020204"/>
                <a:ea typeface="+mn-ea"/>
                <a:cs typeface="+mn-cs"/>
              </a:rPr>
              <a:t>,   or “</a:t>
            </a:r>
            <a:r>
              <a:rPr kumimoji="0" lang="en-US" sz="2000" b="1" i="1" u="none" strike="noStrike" kern="1200" cap="none" spc="0" normalizeH="0" baseline="0" noProof="0" dirty="0" smtClean="0">
                <a:ln>
                  <a:noFill/>
                </a:ln>
                <a:solidFill>
                  <a:srgbClr val="4472C4"/>
                </a:solidFill>
                <a:effectLst/>
                <a:uLnTx/>
                <a:uFillTx/>
                <a:latin typeface="Franklin Gothic Book" panose="020B0503020102020204"/>
                <a:ea typeface="+mn-ea"/>
                <a:cs typeface="+mn-cs"/>
              </a:rPr>
              <a:t>ADAS</a:t>
            </a:r>
            <a:r>
              <a:rPr kumimoji="0" lang="en-US" sz="2000" b="0" i="0" u="none" strike="noStrike" kern="1200" cap="none" spc="0" normalizeH="0" baseline="0" noProof="0" dirty="0" smtClean="0">
                <a:ln>
                  <a:noFill/>
                </a:ln>
                <a:solidFill>
                  <a:sysClr val="windowText" lastClr="000000"/>
                </a:solidFill>
                <a:effectLst/>
                <a:uLnTx/>
                <a:uFillTx/>
                <a:latin typeface="Franklin Gothic Book" panose="020B0503020102020204"/>
                <a:ea typeface="+mn-ea"/>
                <a:cs typeface="+mn-cs"/>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sysClr val="windowText" lastClr="000000"/>
                </a:solidFill>
                <a:effectLst/>
                <a:uLnTx/>
                <a:uFillTx/>
                <a:latin typeface="Franklin Gothic Book" panose="020B0503020102020204"/>
                <a:ea typeface="+mn-ea"/>
                <a:cs typeface="+mn-cs"/>
              </a:rPr>
              <a:t>These vehicle features may be labeled as “</a:t>
            </a:r>
            <a:r>
              <a:rPr kumimoji="0" lang="en-US" sz="2000" b="1" i="1" u="none" strike="noStrike" kern="1200" cap="none" spc="0" normalizeH="0" baseline="0" noProof="0" dirty="0" smtClean="0">
                <a:ln>
                  <a:noFill/>
                </a:ln>
                <a:solidFill>
                  <a:srgbClr val="4472C4"/>
                </a:solidFill>
                <a:effectLst/>
                <a:uLnTx/>
                <a:uFillTx/>
                <a:latin typeface="Franklin Gothic Book" panose="020B0503020102020204"/>
                <a:ea typeface="+mn-ea"/>
                <a:cs typeface="+mn-cs"/>
              </a:rPr>
              <a:t>intelligent</a:t>
            </a:r>
            <a:r>
              <a:rPr kumimoji="0" lang="en-US" sz="2000" b="0" i="0" u="none" strike="noStrike" kern="1200" cap="none" spc="0" normalizeH="0" baseline="0" noProof="0" dirty="0" smtClean="0">
                <a:ln>
                  <a:noFill/>
                </a:ln>
                <a:solidFill>
                  <a:sysClr val="windowText" lastClr="000000"/>
                </a:solidFill>
                <a:effectLst/>
                <a:uLnTx/>
                <a:uFillTx/>
                <a:latin typeface="Franklin Gothic Book" panose="020B0503020102020204"/>
                <a:ea typeface="+mn-ea"/>
                <a:cs typeface="+mn-cs"/>
              </a:rPr>
              <a:t>” or “</a:t>
            </a:r>
            <a:r>
              <a:rPr kumimoji="0" lang="en-US" sz="2000" b="1" i="1" u="none" strike="noStrike" kern="1200" cap="none" spc="0" normalizeH="0" baseline="0" noProof="0" dirty="0" smtClean="0">
                <a:ln>
                  <a:noFill/>
                </a:ln>
                <a:solidFill>
                  <a:srgbClr val="4472C4"/>
                </a:solidFill>
                <a:effectLst/>
                <a:uLnTx/>
                <a:uFillTx/>
                <a:latin typeface="Franklin Gothic Book" panose="020B0503020102020204"/>
                <a:ea typeface="+mn-ea"/>
                <a:cs typeface="+mn-cs"/>
              </a:rPr>
              <a:t>smart</a:t>
            </a:r>
            <a:r>
              <a:rPr kumimoji="0" lang="en-US" sz="2000" b="0" i="0" u="none" strike="noStrike" kern="1200" cap="none" spc="0" normalizeH="0" baseline="0" noProof="0" dirty="0" smtClean="0">
                <a:ln>
                  <a:noFill/>
                </a:ln>
                <a:solidFill>
                  <a:sysClr val="windowText" lastClr="000000"/>
                </a:solidFill>
                <a:effectLst/>
                <a:uLnTx/>
                <a:uFillTx/>
                <a:latin typeface="Franklin Gothic Book" panose="020B0503020102020204"/>
                <a:ea typeface="+mn-ea"/>
                <a:cs typeface="+mn-cs"/>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sysClr val="windowText" lastClr="000000"/>
                </a:solidFill>
                <a:effectLst/>
                <a:uLnTx/>
                <a:uFillTx/>
                <a:latin typeface="Franklin Gothic Book" panose="020B0503020102020204"/>
                <a:ea typeface="+mn-ea"/>
                <a:cs typeface="+mn-cs"/>
              </a:rPr>
              <a:t>A vehicle using </a:t>
            </a:r>
            <a:r>
              <a:rPr kumimoji="0" lang="en-US" sz="2000" b="1" i="0" u="none" strike="noStrike" kern="1200" cap="none" spc="0" normalizeH="0" baseline="0" noProof="0" dirty="0" smtClean="0">
                <a:ln>
                  <a:noFill/>
                </a:ln>
                <a:solidFill>
                  <a:srgbClr val="4472C4"/>
                </a:solidFill>
                <a:effectLst/>
                <a:uLnTx/>
                <a:uFillTx/>
                <a:latin typeface="Franklin Gothic Book" panose="020B0503020102020204"/>
                <a:ea typeface="+mn-ea"/>
                <a:cs typeface="+mn-cs"/>
              </a:rPr>
              <a:t>automation for difficult tasks</a:t>
            </a:r>
            <a:r>
              <a:rPr kumimoji="0" lang="en-US" sz="2000" b="0" i="0" u="none" strike="noStrike" kern="1200" cap="none" spc="0" normalizeH="0" baseline="0" noProof="0" dirty="0" smtClean="0">
                <a:ln>
                  <a:noFill/>
                </a:ln>
                <a:solidFill>
                  <a:sysClr val="windowText" lastClr="000000"/>
                </a:solidFill>
                <a:effectLst/>
                <a:uLnTx/>
                <a:uFillTx/>
                <a:latin typeface="Franklin Gothic Book" panose="020B0503020102020204"/>
                <a:ea typeface="+mn-ea"/>
                <a:cs typeface="+mn-cs"/>
              </a:rPr>
              <a:t>, especially navigation, may be referred to as “</a:t>
            </a:r>
            <a:r>
              <a:rPr kumimoji="0" lang="en-US" sz="2000" b="1" i="1" u="none" strike="noStrike" kern="1200" cap="none" spc="0" normalizeH="0" baseline="0" noProof="0" dirty="0" smtClean="0">
                <a:ln>
                  <a:noFill/>
                </a:ln>
                <a:solidFill>
                  <a:srgbClr val="4472C4"/>
                </a:solidFill>
                <a:effectLst/>
                <a:uLnTx/>
                <a:uFillTx/>
                <a:latin typeface="Franklin Gothic Book" panose="020B0503020102020204"/>
                <a:ea typeface="+mn-ea"/>
                <a:cs typeface="+mn-cs"/>
              </a:rPr>
              <a:t>semi-autonomous”</a:t>
            </a:r>
            <a:r>
              <a:rPr kumimoji="0" lang="en-US" sz="2000" b="0" i="0" u="none" strike="noStrike" kern="1200" cap="none" spc="0" normalizeH="0" baseline="0" noProof="0" dirty="0" smtClean="0">
                <a:ln>
                  <a:noFill/>
                </a:ln>
                <a:solidFill>
                  <a:sysClr val="windowText" lastClr="000000"/>
                </a:solidFill>
                <a:effectLst/>
                <a:uLnTx/>
                <a:uFillTx/>
                <a:latin typeface="Franklin Gothic Book" panose="020B0503020102020204"/>
                <a:ea typeface="+mn-ea"/>
                <a:cs typeface="+mn-cs"/>
              </a:rPr>
              <a:t>. </a:t>
            </a:r>
            <a:endParaRPr kumimoji="0" lang="en-US" sz="2000" b="0" i="0" u="none" strike="noStrike" kern="1200" cap="none" spc="0" normalizeH="0" baseline="0" noProof="0" dirty="0">
              <a:ln>
                <a:noFill/>
              </a:ln>
              <a:solidFill>
                <a:sysClr val="windowText" lastClr="000000"/>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23105872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 calcmode="lin" valueType="num">
                                      <p:cBhvr additive="base">
                                        <p:cTn id="13" dur="500" fill="hold"/>
                                        <p:tgtEl>
                                          <p:spTgt spid="1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7">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2" presetClass="entr" presetSubtype="8" fill="hold" grpId="0" nodeType="afterEffect">
                                  <p:stCondLst>
                                    <p:cond delay="0"/>
                                  </p:stCondLst>
                                  <p:childTnLst>
                                    <p:set>
                                      <p:cBhvr>
                                        <p:cTn id="17" dur="1" fill="hold">
                                          <p:stCondLst>
                                            <p:cond delay="0"/>
                                          </p:stCondLst>
                                        </p:cTn>
                                        <p:tgtEl>
                                          <p:spTgt spid="17">
                                            <p:txEl>
                                              <p:pRg st="1" end="1"/>
                                            </p:txEl>
                                          </p:spTgt>
                                        </p:tgtEl>
                                        <p:attrNameLst>
                                          <p:attrName>style.visibility</p:attrName>
                                        </p:attrNameLst>
                                      </p:cBhvr>
                                      <p:to>
                                        <p:strVal val="visible"/>
                                      </p:to>
                                    </p:set>
                                    <p:anim calcmode="lin" valueType="num">
                                      <p:cBhvr additive="base">
                                        <p:cTn id="18" dur="500" fill="hold"/>
                                        <p:tgtEl>
                                          <p:spTgt spid="17">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7">
                                            <p:txEl>
                                              <p:pRg st="1" end="1"/>
                                            </p:txEl>
                                          </p:spTgt>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2" presetClass="entr" presetSubtype="8" fill="hold" grpId="0" nodeType="afterEffect">
                                  <p:stCondLst>
                                    <p:cond delay="0"/>
                                  </p:stCondLst>
                                  <p:childTnLst>
                                    <p:set>
                                      <p:cBhvr>
                                        <p:cTn id="22" dur="1" fill="hold">
                                          <p:stCondLst>
                                            <p:cond delay="0"/>
                                          </p:stCondLst>
                                        </p:cTn>
                                        <p:tgtEl>
                                          <p:spTgt spid="17">
                                            <p:txEl>
                                              <p:pRg st="2" end="2"/>
                                            </p:txEl>
                                          </p:spTgt>
                                        </p:tgtEl>
                                        <p:attrNameLst>
                                          <p:attrName>style.visibility</p:attrName>
                                        </p:attrNameLst>
                                      </p:cBhvr>
                                      <p:to>
                                        <p:strVal val="visible"/>
                                      </p:to>
                                    </p:set>
                                    <p:anim calcmode="lin" valueType="num">
                                      <p:cBhvr additive="base">
                                        <p:cTn id="23" dur="500" fill="hold"/>
                                        <p:tgtEl>
                                          <p:spTgt spid="17">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7">
                                            <p:txEl>
                                              <p:pRg st="2" end="2"/>
                                            </p:txEl>
                                          </p:spTgt>
                                        </p:tgtEl>
                                        <p:attrNameLst>
                                          <p:attrName>ppt_y</p:attrName>
                                        </p:attrNameLst>
                                      </p:cBhvr>
                                      <p:tavLst>
                                        <p:tav tm="0">
                                          <p:val>
                                            <p:strVal val="#ppt_y"/>
                                          </p:val>
                                        </p:tav>
                                        <p:tav tm="100000">
                                          <p:val>
                                            <p:strVal val="#ppt_y"/>
                                          </p:val>
                                        </p:tav>
                                      </p:tavLst>
                                    </p:anim>
                                  </p:childTnLst>
                                </p:cTn>
                              </p:par>
                            </p:childTnLst>
                          </p:cTn>
                        </p:par>
                        <p:par>
                          <p:cTn id="25" fill="hold">
                            <p:stCondLst>
                              <p:cond delay="2000"/>
                            </p:stCondLst>
                            <p:childTnLst>
                              <p:par>
                                <p:cTn id="26" presetID="2" presetClass="entr" presetSubtype="8" fill="hold" grpId="0" nodeType="afterEffect">
                                  <p:stCondLst>
                                    <p:cond delay="0"/>
                                  </p:stCondLst>
                                  <p:childTnLst>
                                    <p:set>
                                      <p:cBhvr>
                                        <p:cTn id="27" dur="1" fill="hold">
                                          <p:stCondLst>
                                            <p:cond delay="0"/>
                                          </p:stCondLst>
                                        </p:cTn>
                                        <p:tgtEl>
                                          <p:spTgt spid="17">
                                            <p:txEl>
                                              <p:pRg st="3" end="3"/>
                                            </p:txEl>
                                          </p:spTgt>
                                        </p:tgtEl>
                                        <p:attrNameLst>
                                          <p:attrName>style.visibility</p:attrName>
                                        </p:attrNameLst>
                                      </p:cBhvr>
                                      <p:to>
                                        <p:strVal val="visible"/>
                                      </p:to>
                                    </p:set>
                                    <p:anim calcmode="lin" valueType="num">
                                      <p:cBhvr additive="base">
                                        <p:cTn id="28" dur="500" fill="hold"/>
                                        <p:tgtEl>
                                          <p:spTgt spid="17">
                                            <p:txEl>
                                              <p:pRg st="3" end="3"/>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17">
                                            <p:txEl>
                                              <p:pRg st="3" end="3"/>
                                            </p:txEl>
                                          </p:spTgt>
                                        </p:tgtEl>
                                        <p:attrNameLst>
                                          <p:attrName>ppt_y</p:attrName>
                                        </p:attrNameLst>
                                      </p:cBhvr>
                                      <p:tavLst>
                                        <p:tav tm="0">
                                          <p:val>
                                            <p:strVal val="#ppt_y"/>
                                          </p:val>
                                        </p:tav>
                                        <p:tav tm="100000">
                                          <p:val>
                                            <p:strVal val="#ppt_y"/>
                                          </p:val>
                                        </p:tav>
                                      </p:tavLst>
                                    </p:anim>
                                  </p:childTnLst>
                                </p:cTn>
                              </p:par>
                            </p:childTnLst>
                          </p:cTn>
                        </p:par>
                        <p:par>
                          <p:cTn id="30" fill="hold">
                            <p:stCondLst>
                              <p:cond delay="2500"/>
                            </p:stCondLst>
                            <p:childTnLst>
                              <p:par>
                                <p:cTn id="31" presetID="2" presetClass="entr" presetSubtype="8" fill="hold" grpId="0" nodeType="afterEffect">
                                  <p:stCondLst>
                                    <p:cond delay="0"/>
                                  </p:stCondLst>
                                  <p:childTnLst>
                                    <p:set>
                                      <p:cBhvr>
                                        <p:cTn id="32" dur="1" fill="hold">
                                          <p:stCondLst>
                                            <p:cond delay="0"/>
                                          </p:stCondLst>
                                        </p:cTn>
                                        <p:tgtEl>
                                          <p:spTgt spid="17">
                                            <p:txEl>
                                              <p:pRg st="4" end="4"/>
                                            </p:txEl>
                                          </p:spTgt>
                                        </p:tgtEl>
                                        <p:attrNameLst>
                                          <p:attrName>style.visibility</p:attrName>
                                        </p:attrNameLst>
                                      </p:cBhvr>
                                      <p:to>
                                        <p:strVal val="visible"/>
                                      </p:to>
                                    </p:set>
                                    <p:anim calcmode="lin" valueType="num">
                                      <p:cBhvr additive="base">
                                        <p:cTn id="33" dur="500" fill="hold"/>
                                        <p:tgtEl>
                                          <p:spTgt spid="17">
                                            <p:txEl>
                                              <p:pRg st="4" end="4"/>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7">
                                            <p:txEl>
                                              <p:pRg st="4" end="4"/>
                                            </p:txEl>
                                          </p:spTgt>
                                        </p:tgtEl>
                                        <p:attrNameLst>
                                          <p:attrName>ppt_y</p:attrName>
                                        </p:attrNameLst>
                                      </p:cBhvr>
                                      <p:tavLst>
                                        <p:tav tm="0">
                                          <p:val>
                                            <p:strVal val="#ppt_y"/>
                                          </p:val>
                                        </p:tav>
                                        <p:tav tm="100000">
                                          <p:val>
                                            <p:strVal val="#ppt_y"/>
                                          </p:val>
                                        </p:tav>
                                      </p:tavLst>
                                    </p:anim>
                                  </p:childTnLst>
                                </p:cTn>
                              </p:par>
                            </p:childTnLst>
                          </p:cTn>
                        </p:par>
                        <p:par>
                          <p:cTn id="35" fill="hold">
                            <p:stCondLst>
                              <p:cond delay="3000"/>
                            </p:stCondLst>
                            <p:childTnLst>
                              <p:par>
                                <p:cTn id="36" presetID="2" presetClass="entr" presetSubtype="8" fill="hold" grpId="0" nodeType="afterEffect">
                                  <p:stCondLst>
                                    <p:cond delay="0"/>
                                  </p:stCondLst>
                                  <p:childTnLst>
                                    <p:set>
                                      <p:cBhvr>
                                        <p:cTn id="37" dur="1" fill="hold">
                                          <p:stCondLst>
                                            <p:cond delay="0"/>
                                          </p:stCondLst>
                                        </p:cTn>
                                        <p:tgtEl>
                                          <p:spTgt spid="17">
                                            <p:txEl>
                                              <p:pRg st="5" end="5"/>
                                            </p:txEl>
                                          </p:spTgt>
                                        </p:tgtEl>
                                        <p:attrNameLst>
                                          <p:attrName>style.visibility</p:attrName>
                                        </p:attrNameLst>
                                      </p:cBhvr>
                                      <p:to>
                                        <p:strVal val="visible"/>
                                      </p:to>
                                    </p:set>
                                    <p:anim calcmode="lin" valueType="num">
                                      <p:cBhvr additive="base">
                                        <p:cTn id="38" dur="500" fill="hold"/>
                                        <p:tgtEl>
                                          <p:spTgt spid="17">
                                            <p:txEl>
                                              <p:pRg st="5" end="5"/>
                                            </p:txEl>
                                          </p:spTgt>
                                        </p:tgtEl>
                                        <p:attrNameLst>
                                          <p:attrName>ppt_x</p:attrName>
                                        </p:attrNameLst>
                                      </p:cBhvr>
                                      <p:tavLst>
                                        <p:tav tm="0">
                                          <p:val>
                                            <p:strVal val="0-#ppt_w/2"/>
                                          </p:val>
                                        </p:tav>
                                        <p:tav tm="100000">
                                          <p:val>
                                            <p:strVal val="#ppt_x"/>
                                          </p:val>
                                        </p:tav>
                                      </p:tavLst>
                                    </p:anim>
                                    <p:anim calcmode="lin" valueType="num">
                                      <p:cBhvr additive="base">
                                        <p:cTn id="39" dur="500" fill="hold"/>
                                        <p:tgtEl>
                                          <p:spTgt spid="17">
                                            <p:txEl>
                                              <p:pRg st="5" end="5"/>
                                            </p:txEl>
                                          </p:spTgt>
                                        </p:tgtEl>
                                        <p:attrNameLst>
                                          <p:attrName>ppt_y</p:attrName>
                                        </p:attrNameLst>
                                      </p:cBhvr>
                                      <p:tavLst>
                                        <p:tav tm="0">
                                          <p:val>
                                            <p:strVal val="#ppt_y"/>
                                          </p:val>
                                        </p:tav>
                                        <p:tav tm="100000">
                                          <p:val>
                                            <p:strVal val="#ppt_y"/>
                                          </p:val>
                                        </p:tav>
                                      </p:tavLst>
                                    </p:anim>
                                  </p:childTnLst>
                                </p:cTn>
                              </p:par>
                            </p:childTnLst>
                          </p:cTn>
                        </p:par>
                        <p:par>
                          <p:cTn id="40" fill="hold">
                            <p:stCondLst>
                              <p:cond delay="3500"/>
                            </p:stCondLst>
                            <p:childTnLst>
                              <p:par>
                                <p:cTn id="41" presetID="2" presetClass="entr" presetSubtype="8" fill="hold" grpId="0" nodeType="afterEffect">
                                  <p:stCondLst>
                                    <p:cond delay="0"/>
                                  </p:stCondLst>
                                  <p:childTnLst>
                                    <p:set>
                                      <p:cBhvr>
                                        <p:cTn id="42" dur="1" fill="hold">
                                          <p:stCondLst>
                                            <p:cond delay="0"/>
                                          </p:stCondLst>
                                        </p:cTn>
                                        <p:tgtEl>
                                          <p:spTgt spid="17">
                                            <p:txEl>
                                              <p:pRg st="6" end="6"/>
                                            </p:txEl>
                                          </p:spTgt>
                                        </p:tgtEl>
                                        <p:attrNameLst>
                                          <p:attrName>style.visibility</p:attrName>
                                        </p:attrNameLst>
                                      </p:cBhvr>
                                      <p:to>
                                        <p:strVal val="visible"/>
                                      </p:to>
                                    </p:set>
                                    <p:anim calcmode="lin" valueType="num">
                                      <p:cBhvr additive="base">
                                        <p:cTn id="43" dur="500" fill="hold"/>
                                        <p:tgtEl>
                                          <p:spTgt spid="17">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7">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normAutofit/>
          </a:bodyPr>
          <a:lstStyle/>
          <a:p>
            <a:r>
              <a:rPr lang="en-US" sz="3200" dirty="0"/>
              <a:t>3. Long-Term Applications</a:t>
            </a:r>
            <a:endParaRPr lang="en-US" dirty="0"/>
          </a:p>
        </p:txBody>
      </p:sp>
    </p:spTree>
    <p:extLst>
      <p:ext uri="{BB962C8B-B14F-4D97-AF65-F5344CB8AC3E}">
        <p14:creationId xmlns:p14="http://schemas.microsoft.com/office/powerpoint/2010/main" val="1364349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62309" y="112456"/>
            <a:ext cx="8936965" cy="994172"/>
          </a:xfrm>
          <a:prstGeom prst="rect">
            <a:avLst/>
          </a:prstGeom>
        </p:spPr>
        <p:txBody>
          <a:bodyPr vert="horz" lIns="91440" tIns="45720" rIns="91440" bIns="45720" rtlCol="0" anchor="ctr">
            <a:normAutofit/>
          </a:bodyPr>
          <a:lstStyle>
            <a:lvl1pPr algn="l" defTabSz="457189" rtl="0" eaLnBrk="1" latinLnBrk="0" hangingPunct="1">
              <a:spcBef>
                <a:spcPct val="0"/>
              </a:spcBef>
              <a:buNone/>
              <a:defRPr sz="3000" b="0" i="0" kern="1200" cap="all">
                <a:solidFill>
                  <a:schemeClr val="tx1"/>
                </a:solidFill>
                <a:latin typeface="Arial"/>
                <a:ea typeface="+mj-ea"/>
                <a:cs typeface="Arial"/>
              </a:defRPr>
            </a:lvl1pPr>
          </a:lstStyle>
          <a:p>
            <a:r>
              <a:rPr lang="en-US" sz="2800" dirty="0"/>
              <a:t>Aurora</a:t>
            </a:r>
            <a:endParaRPr lang="en-US" dirty="0"/>
          </a:p>
        </p:txBody>
      </p:sp>
      <p:sp>
        <p:nvSpPr>
          <p:cNvPr id="17" name="Content Placeholder 2"/>
          <p:cNvSpPr txBox="1">
            <a:spLocks/>
          </p:cNvSpPr>
          <p:nvPr/>
        </p:nvSpPr>
        <p:spPr>
          <a:xfrm>
            <a:off x="534837" y="1368395"/>
            <a:ext cx="10015268" cy="9521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Unlike some Silicon Valley start-ups such as </a:t>
            </a:r>
            <a:r>
              <a:rPr lang="en-US" sz="2400" b="1" dirty="0">
                <a:solidFill>
                  <a:srgbClr val="0070C0"/>
                </a:solidFill>
              </a:rPr>
              <a:t>Zoox</a:t>
            </a:r>
            <a:r>
              <a:rPr lang="en-US" sz="2400" dirty="0"/>
              <a:t>, Aurora wants to partner with traditional carmakers (not go at it alone). Partnerships with </a:t>
            </a:r>
            <a:r>
              <a:rPr lang="en-US" sz="2400" b="1" dirty="0">
                <a:solidFill>
                  <a:srgbClr val="0070C0"/>
                </a:solidFill>
              </a:rPr>
              <a:t>Hyundai</a:t>
            </a:r>
            <a:r>
              <a:rPr lang="en-US" sz="2400" dirty="0"/>
              <a:t> and others. </a:t>
            </a:r>
          </a:p>
          <a:p>
            <a:r>
              <a:rPr lang="en-US" sz="2400" dirty="0"/>
              <a:t>Its vehicles have driven more than 5 million miles on public roads.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0446" y="3132415"/>
            <a:ext cx="9144000" cy="3208206"/>
          </a:xfrm>
          <a:prstGeom prst="rect">
            <a:avLst/>
          </a:prstGeom>
        </p:spPr>
      </p:pic>
    </p:spTree>
    <p:extLst>
      <p:ext uri="{BB962C8B-B14F-4D97-AF65-F5344CB8AC3E}">
        <p14:creationId xmlns:p14="http://schemas.microsoft.com/office/powerpoint/2010/main" val="27503016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 calcmode="lin" valueType="num">
                                      <p:cBhvr additive="base">
                                        <p:cTn id="13" dur="500" fill="hold"/>
                                        <p:tgtEl>
                                          <p:spTgt spid="1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7">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2" presetClass="entr" presetSubtype="8" fill="hold" grpId="0" nodeType="afterEffect">
                                  <p:stCondLst>
                                    <p:cond delay="0"/>
                                  </p:stCondLst>
                                  <p:childTnLst>
                                    <p:set>
                                      <p:cBhvr>
                                        <p:cTn id="17" dur="1" fill="hold">
                                          <p:stCondLst>
                                            <p:cond delay="0"/>
                                          </p:stCondLst>
                                        </p:cTn>
                                        <p:tgtEl>
                                          <p:spTgt spid="17">
                                            <p:txEl>
                                              <p:pRg st="1" end="1"/>
                                            </p:txEl>
                                          </p:spTgt>
                                        </p:tgtEl>
                                        <p:attrNameLst>
                                          <p:attrName>style.visibility</p:attrName>
                                        </p:attrNameLst>
                                      </p:cBhvr>
                                      <p:to>
                                        <p:strVal val="visible"/>
                                      </p:to>
                                    </p:set>
                                    <p:anim calcmode="lin" valueType="num">
                                      <p:cBhvr additive="base">
                                        <p:cTn id="18" dur="500" fill="hold"/>
                                        <p:tgtEl>
                                          <p:spTgt spid="17">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7">
                                            <p:txEl>
                                              <p:pRg st="1" end="1"/>
                                            </p:txEl>
                                          </p:spTgt>
                                        </p:tgtEl>
                                        <p:attrNameLst>
                                          <p:attrName>ppt_y</p:attrName>
                                        </p:attrNameLst>
                                      </p:cBhvr>
                                      <p:tavLst>
                                        <p:tav tm="0">
                                          <p:val>
                                            <p:strVal val="#ppt_y"/>
                                          </p:val>
                                        </p:tav>
                                        <p:tav tm="100000">
                                          <p:val>
                                            <p:strVal val="#ppt_y"/>
                                          </p:val>
                                        </p:tav>
                                      </p:tavLst>
                                    </p:anim>
                                  </p:childTnLst>
                                </p:cTn>
                              </p:par>
                              <p:par>
                                <p:cTn id="20" presetID="53" presetClass="entr" presetSubtype="16"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62309" y="112456"/>
            <a:ext cx="8936965" cy="994172"/>
          </a:xfrm>
          <a:prstGeom prst="rect">
            <a:avLst/>
          </a:prstGeom>
        </p:spPr>
        <p:txBody>
          <a:bodyPr vert="horz" lIns="91440" tIns="45720" rIns="91440" bIns="45720" rtlCol="0" anchor="ctr">
            <a:normAutofit/>
          </a:bodyPr>
          <a:lstStyle>
            <a:lvl1pPr algn="l" defTabSz="457189" rtl="0" eaLnBrk="1" latinLnBrk="0" hangingPunct="1">
              <a:spcBef>
                <a:spcPct val="0"/>
              </a:spcBef>
              <a:buNone/>
              <a:defRPr sz="3000" b="0" i="0" kern="1200" cap="all">
                <a:solidFill>
                  <a:schemeClr val="tx1"/>
                </a:solidFill>
                <a:latin typeface="Arial"/>
                <a:ea typeface="+mj-ea"/>
                <a:cs typeface="Arial"/>
              </a:defRPr>
            </a:lvl1pPr>
          </a:lstStyle>
          <a:p>
            <a:r>
              <a:rPr lang="en-US" sz="2800" dirty="0" smtClean="0"/>
              <a:t>Zoox</a:t>
            </a:r>
            <a:endParaRPr lang="en-US" dirty="0"/>
          </a:p>
        </p:txBody>
      </p:sp>
      <p:sp>
        <p:nvSpPr>
          <p:cNvPr id="17" name="Content Placeholder 2"/>
          <p:cNvSpPr txBox="1">
            <a:spLocks/>
          </p:cNvSpPr>
          <p:nvPr/>
        </p:nvSpPr>
        <p:spPr>
          <a:xfrm>
            <a:off x="534837" y="1368395"/>
            <a:ext cx="10015268" cy="9521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solidFill>
                  <a:srgbClr val="0070C0"/>
                </a:solidFill>
              </a:rPr>
              <a:t>Zoox</a:t>
            </a:r>
            <a:r>
              <a:rPr lang="en-US" sz="2400" dirty="0"/>
              <a:t> concept car (founded by former Apple engineers)</a:t>
            </a:r>
          </a:p>
        </p:txBody>
      </p:sp>
      <p:pic>
        <p:nvPicPr>
          <p:cNvPr id="7" name="Picture 6"/>
          <p:cNvPicPr>
            <a:picLocks noChangeAspect="1"/>
          </p:cNvPicPr>
          <p:nvPr/>
        </p:nvPicPr>
        <p:blipFill rotWithShape="1">
          <a:blip r:embed="rId3" cstate="hqprint">
            <a:extLst>
              <a:ext uri="{28A0092B-C50C-407E-A947-70E740481C1C}">
                <a14:useLocalDpi xmlns:a14="http://schemas.microsoft.com/office/drawing/2010/main" val="0"/>
              </a:ext>
            </a:extLst>
          </a:blip>
          <a:srcRect l="5247" t="1181" r="5662"/>
          <a:stretch/>
        </p:blipFill>
        <p:spPr>
          <a:xfrm>
            <a:off x="2260120" y="1844294"/>
            <a:ext cx="7194429" cy="4503158"/>
          </a:xfrm>
          <a:prstGeom prst="rect">
            <a:avLst/>
          </a:prstGeom>
        </p:spPr>
      </p:pic>
    </p:spTree>
    <p:extLst>
      <p:ext uri="{BB962C8B-B14F-4D97-AF65-F5344CB8AC3E}">
        <p14:creationId xmlns:p14="http://schemas.microsoft.com/office/powerpoint/2010/main" val="15301697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 calcmode="lin" valueType="num">
                                      <p:cBhvr additive="base">
                                        <p:cTn id="13" dur="500" fill="hold"/>
                                        <p:tgtEl>
                                          <p:spTgt spid="1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7">
                                            <p:txEl>
                                              <p:pRg st="0" end="0"/>
                                            </p:txEl>
                                          </p:spTgt>
                                        </p:tgtEl>
                                        <p:attrNameLst>
                                          <p:attrName>ppt_y</p:attrName>
                                        </p:attrNameLst>
                                      </p:cBhvr>
                                      <p:tavLst>
                                        <p:tav tm="0">
                                          <p:val>
                                            <p:strVal val="#ppt_y"/>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62309" y="112456"/>
            <a:ext cx="8936965" cy="994172"/>
          </a:xfrm>
          <a:prstGeom prst="rect">
            <a:avLst/>
          </a:prstGeom>
        </p:spPr>
        <p:txBody>
          <a:bodyPr vert="horz" lIns="91440" tIns="45720" rIns="91440" bIns="45720" rtlCol="0" anchor="ctr">
            <a:normAutofit/>
          </a:bodyPr>
          <a:lstStyle>
            <a:lvl1pPr algn="l" defTabSz="457189" rtl="0" eaLnBrk="1" latinLnBrk="0" hangingPunct="1">
              <a:spcBef>
                <a:spcPct val="0"/>
              </a:spcBef>
              <a:buNone/>
              <a:defRPr sz="3000" b="0" i="0" kern="1200" cap="all">
                <a:solidFill>
                  <a:schemeClr val="tx1"/>
                </a:solidFill>
                <a:latin typeface="Arial"/>
                <a:ea typeface="+mj-ea"/>
                <a:cs typeface="Arial"/>
              </a:defRPr>
            </a:lvl1pPr>
          </a:lstStyle>
          <a:p>
            <a:r>
              <a:rPr lang="en-US" sz="2800" dirty="0"/>
              <a:t>Apple Concept Self-Driving Car</a:t>
            </a:r>
            <a:endParaRPr lang="en-US" dirty="0"/>
          </a:p>
        </p:txBody>
      </p:sp>
      <p:sp>
        <p:nvSpPr>
          <p:cNvPr id="17" name="Content Placeholder 2"/>
          <p:cNvSpPr txBox="1">
            <a:spLocks/>
          </p:cNvSpPr>
          <p:nvPr/>
        </p:nvSpPr>
        <p:spPr>
          <a:xfrm>
            <a:off x="534836" y="1368395"/>
            <a:ext cx="10472469" cy="9521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2400" dirty="0"/>
              <a:t>Physical car project shelved for now</a:t>
            </a:r>
          </a:p>
          <a:p>
            <a:pPr>
              <a:spcBef>
                <a:spcPts val="0"/>
              </a:spcBef>
            </a:pPr>
            <a:r>
              <a:rPr lang="en-US" sz="2400" dirty="0"/>
              <a:t>Autonomous driving system under development</a:t>
            </a:r>
          </a:p>
          <a:p>
            <a:pPr>
              <a:spcBef>
                <a:spcPts val="0"/>
              </a:spcBef>
            </a:pPr>
            <a:r>
              <a:rPr lang="en-US" sz="2400" dirty="0"/>
              <a:t>Deep integration with iOS expected</a:t>
            </a:r>
          </a:p>
          <a:p>
            <a:pPr>
              <a:spcBef>
                <a:spcPts val="0"/>
              </a:spcBef>
            </a:pPr>
            <a:r>
              <a:rPr lang="en-US" sz="2400" dirty="0"/>
              <a:t>Autonomous testing permit received from Department of Motor Vehicles (DMV)</a:t>
            </a:r>
          </a:p>
        </p:txBody>
      </p:sp>
      <p:pic>
        <p:nvPicPr>
          <p:cNvPr id="5" name="Picture 4"/>
          <p:cNvPicPr>
            <a:picLocks noChangeAspect="1"/>
          </p:cNvPicPr>
          <p:nvPr/>
        </p:nvPicPr>
        <p:blipFill rotWithShape="1">
          <a:blip r:embed="rId2" cstate="hqprint">
            <a:extLst>
              <a:ext uri="{28A0092B-C50C-407E-A947-70E740481C1C}">
                <a14:useLocalDpi xmlns:a14="http://schemas.microsoft.com/office/drawing/2010/main" val="0"/>
              </a:ext>
            </a:extLst>
          </a:blip>
          <a:srcRect b="11894"/>
          <a:stretch/>
        </p:blipFill>
        <p:spPr>
          <a:xfrm>
            <a:off x="2000078" y="2760480"/>
            <a:ext cx="7480352" cy="3709331"/>
          </a:xfrm>
          <a:prstGeom prst="rect">
            <a:avLst/>
          </a:prstGeom>
        </p:spPr>
      </p:pic>
    </p:spTree>
    <p:extLst>
      <p:ext uri="{BB962C8B-B14F-4D97-AF65-F5344CB8AC3E}">
        <p14:creationId xmlns:p14="http://schemas.microsoft.com/office/powerpoint/2010/main" val="24730825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 calcmode="lin" valueType="num">
                                      <p:cBhvr additive="base">
                                        <p:cTn id="13" dur="500" fill="hold"/>
                                        <p:tgtEl>
                                          <p:spTgt spid="1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7">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2" presetClass="entr" presetSubtype="8" fill="hold" grpId="0" nodeType="afterEffect">
                                  <p:stCondLst>
                                    <p:cond delay="0"/>
                                  </p:stCondLst>
                                  <p:childTnLst>
                                    <p:set>
                                      <p:cBhvr>
                                        <p:cTn id="17" dur="1" fill="hold">
                                          <p:stCondLst>
                                            <p:cond delay="0"/>
                                          </p:stCondLst>
                                        </p:cTn>
                                        <p:tgtEl>
                                          <p:spTgt spid="17">
                                            <p:txEl>
                                              <p:pRg st="1" end="1"/>
                                            </p:txEl>
                                          </p:spTgt>
                                        </p:tgtEl>
                                        <p:attrNameLst>
                                          <p:attrName>style.visibility</p:attrName>
                                        </p:attrNameLst>
                                      </p:cBhvr>
                                      <p:to>
                                        <p:strVal val="visible"/>
                                      </p:to>
                                    </p:set>
                                    <p:anim calcmode="lin" valueType="num">
                                      <p:cBhvr additive="base">
                                        <p:cTn id="18" dur="500" fill="hold"/>
                                        <p:tgtEl>
                                          <p:spTgt spid="17">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7">
                                            <p:txEl>
                                              <p:pRg st="1" end="1"/>
                                            </p:txEl>
                                          </p:spTgt>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2" presetClass="entr" presetSubtype="8" fill="hold" grpId="0" nodeType="afterEffect">
                                  <p:stCondLst>
                                    <p:cond delay="0"/>
                                  </p:stCondLst>
                                  <p:childTnLst>
                                    <p:set>
                                      <p:cBhvr>
                                        <p:cTn id="22" dur="1" fill="hold">
                                          <p:stCondLst>
                                            <p:cond delay="0"/>
                                          </p:stCondLst>
                                        </p:cTn>
                                        <p:tgtEl>
                                          <p:spTgt spid="17">
                                            <p:txEl>
                                              <p:pRg st="2" end="2"/>
                                            </p:txEl>
                                          </p:spTgt>
                                        </p:tgtEl>
                                        <p:attrNameLst>
                                          <p:attrName>style.visibility</p:attrName>
                                        </p:attrNameLst>
                                      </p:cBhvr>
                                      <p:to>
                                        <p:strVal val="visible"/>
                                      </p:to>
                                    </p:set>
                                    <p:anim calcmode="lin" valueType="num">
                                      <p:cBhvr additive="base">
                                        <p:cTn id="23" dur="500" fill="hold"/>
                                        <p:tgtEl>
                                          <p:spTgt spid="17">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7">
                                            <p:txEl>
                                              <p:pRg st="2" end="2"/>
                                            </p:txEl>
                                          </p:spTgt>
                                        </p:tgtEl>
                                        <p:attrNameLst>
                                          <p:attrName>ppt_y</p:attrName>
                                        </p:attrNameLst>
                                      </p:cBhvr>
                                      <p:tavLst>
                                        <p:tav tm="0">
                                          <p:val>
                                            <p:strVal val="#ppt_y"/>
                                          </p:val>
                                        </p:tav>
                                        <p:tav tm="100000">
                                          <p:val>
                                            <p:strVal val="#ppt_y"/>
                                          </p:val>
                                        </p:tav>
                                      </p:tavLst>
                                    </p:anim>
                                  </p:childTnLst>
                                </p:cTn>
                              </p:par>
                            </p:childTnLst>
                          </p:cTn>
                        </p:par>
                        <p:par>
                          <p:cTn id="25" fill="hold">
                            <p:stCondLst>
                              <p:cond delay="2000"/>
                            </p:stCondLst>
                            <p:childTnLst>
                              <p:par>
                                <p:cTn id="26" presetID="2" presetClass="entr" presetSubtype="8" fill="hold" grpId="0" nodeType="afterEffect">
                                  <p:stCondLst>
                                    <p:cond delay="0"/>
                                  </p:stCondLst>
                                  <p:childTnLst>
                                    <p:set>
                                      <p:cBhvr>
                                        <p:cTn id="27" dur="1" fill="hold">
                                          <p:stCondLst>
                                            <p:cond delay="0"/>
                                          </p:stCondLst>
                                        </p:cTn>
                                        <p:tgtEl>
                                          <p:spTgt spid="17">
                                            <p:txEl>
                                              <p:pRg st="3" end="3"/>
                                            </p:txEl>
                                          </p:spTgt>
                                        </p:tgtEl>
                                        <p:attrNameLst>
                                          <p:attrName>style.visibility</p:attrName>
                                        </p:attrNameLst>
                                      </p:cBhvr>
                                      <p:to>
                                        <p:strVal val="visible"/>
                                      </p:to>
                                    </p:set>
                                    <p:anim calcmode="lin" valueType="num">
                                      <p:cBhvr additive="base">
                                        <p:cTn id="28" dur="500" fill="hold"/>
                                        <p:tgtEl>
                                          <p:spTgt spid="17">
                                            <p:txEl>
                                              <p:pRg st="3" end="3"/>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17">
                                            <p:txEl>
                                              <p:pRg st="3" end="3"/>
                                            </p:txEl>
                                          </p:spTgt>
                                        </p:tgtEl>
                                        <p:attrNameLst>
                                          <p:attrName>ppt_y</p:attrName>
                                        </p:attrNameLst>
                                      </p:cBhvr>
                                      <p:tavLst>
                                        <p:tav tm="0">
                                          <p:val>
                                            <p:strVal val="#ppt_y"/>
                                          </p:val>
                                        </p:tav>
                                        <p:tav tm="100000">
                                          <p:val>
                                            <p:strVal val="#ppt_y"/>
                                          </p:val>
                                        </p:tav>
                                      </p:tavLst>
                                    </p:anim>
                                  </p:childTnLst>
                                </p:cTn>
                              </p:par>
                              <p:par>
                                <p:cTn id="30" presetID="53" presetClass="entr" presetSubtype="16"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fltVal val="0"/>
                                          </p:val>
                                        </p:tav>
                                        <p:tav tm="100000">
                                          <p:val>
                                            <p:strVal val="#ppt_h"/>
                                          </p:val>
                                        </p:tav>
                                      </p:tavLst>
                                    </p:anim>
                                    <p:animEffect transition="in" filter="fade">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62309" y="112456"/>
            <a:ext cx="8936965" cy="994172"/>
          </a:xfrm>
          <a:prstGeom prst="rect">
            <a:avLst/>
          </a:prstGeom>
        </p:spPr>
        <p:txBody>
          <a:bodyPr vert="horz" lIns="91440" tIns="45720" rIns="91440" bIns="45720" rtlCol="0" anchor="ctr">
            <a:normAutofit/>
          </a:bodyPr>
          <a:lstStyle>
            <a:lvl1pPr algn="l" defTabSz="457189" rtl="0" eaLnBrk="1" latinLnBrk="0" hangingPunct="1">
              <a:spcBef>
                <a:spcPct val="0"/>
              </a:spcBef>
              <a:buNone/>
              <a:defRPr sz="3000" b="0" i="0" kern="1200" cap="all">
                <a:solidFill>
                  <a:schemeClr val="tx1"/>
                </a:solidFill>
                <a:latin typeface="Arial"/>
                <a:ea typeface="+mj-ea"/>
                <a:cs typeface="Arial"/>
              </a:defRPr>
            </a:lvl1pPr>
          </a:lstStyle>
          <a:p>
            <a:r>
              <a:rPr lang="en-US" sz="2800" dirty="0" smtClean="0"/>
              <a:t>Tesla Self-Driving </a:t>
            </a:r>
            <a:r>
              <a:rPr lang="en-US" sz="2800" dirty="0"/>
              <a:t>Car</a:t>
            </a:r>
            <a:endParaRPr lang="en-US" dirty="0"/>
          </a:p>
        </p:txBody>
      </p:sp>
      <p:sp>
        <p:nvSpPr>
          <p:cNvPr id="17" name="Content Placeholder 2"/>
          <p:cNvSpPr txBox="1">
            <a:spLocks/>
          </p:cNvSpPr>
          <p:nvPr/>
        </p:nvSpPr>
        <p:spPr>
          <a:xfrm>
            <a:off x="543462" y="1173249"/>
            <a:ext cx="10472469" cy="9521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All new Tesla vehicles produced, including Model 3, have the hardware needed for full self-driving capability at a safety level substantially greater than that of a human driver.</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0293" y="2191981"/>
            <a:ext cx="7542937" cy="4244016"/>
          </a:xfrm>
          <a:prstGeom prst="rect">
            <a:avLst/>
          </a:prstGeom>
        </p:spPr>
      </p:pic>
    </p:spTree>
    <p:extLst>
      <p:ext uri="{BB962C8B-B14F-4D97-AF65-F5344CB8AC3E}">
        <p14:creationId xmlns:p14="http://schemas.microsoft.com/office/powerpoint/2010/main" val="2655906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 calcmode="lin" valueType="num">
                                      <p:cBhvr additive="base">
                                        <p:cTn id="13" dur="500" fill="hold"/>
                                        <p:tgtEl>
                                          <p:spTgt spid="1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7">
                                            <p:txEl>
                                              <p:pRg st="0" end="0"/>
                                            </p:txEl>
                                          </p:spTgt>
                                        </p:tgtEl>
                                        <p:attrNameLst>
                                          <p:attrName>ppt_y</p:attrName>
                                        </p:attrNameLst>
                                      </p:cBhvr>
                                      <p:tavLst>
                                        <p:tav tm="0">
                                          <p:val>
                                            <p:strVal val="#ppt_y"/>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62309" y="112456"/>
            <a:ext cx="8936965" cy="994172"/>
          </a:xfrm>
          <a:prstGeom prst="rect">
            <a:avLst/>
          </a:prstGeom>
        </p:spPr>
        <p:txBody>
          <a:bodyPr vert="horz" lIns="91440" tIns="45720" rIns="91440" bIns="45720" rtlCol="0" anchor="ctr">
            <a:normAutofit/>
          </a:bodyPr>
          <a:lstStyle>
            <a:lvl1pPr algn="l" defTabSz="457189" rtl="0" eaLnBrk="1" latinLnBrk="0" hangingPunct="1">
              <a:spcBef>
                <a:spcPct val="0"/>
              </a:spcBef>
              <a:buNone/>
              <a:defRPr sz="3000" b="0" i="0" kern="1200" cap="all">
                <a:solidFill>
                  <a:schemeClr val="tx1"/>
                </a:solidFill>
                <a:latin typeface="Arial"/>
                <a:ea typeface="+mj-ea"/>
                <a:cs typeface="Arial"/>
              </a:defRPr>
            </a:lvl1pPr>
          </a:lstStyle>
          <a:p>
            <a:r>
              <a:rPr lang="en-US" sz="2800" dirty="0" smtClean="0"/>
              <a:t>Uber Self-Driving </a:t>
            </a:r>
            <a:r>
              <a:rPr lang="en-US" sz="2800" dirty="0"/>
              <a:t>Car</a:t>
            </a:r>
            <a:endParaRPr lang="en-US" dirty="0"/>
          </a:p>
        </p:txBody>
      </p:sp>
      <p:sp>
        <p:nvSpPr>
          <p:cNvPr id="17" name="Content Placeholder 2"/>
          <p:cNvSpPr txBox="1">
            <a:spLocks/>
          </p:cNvSpPr>
          <p:nvPr/>
        </p:nvSpPr>
        <p:spPr>
          <a:xfrm>
            <a:off x="534836" y="1368395"/>
            <a:ext cx="10472469" cy="9521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Self-driving tests in San Francisco &amp; </a:t>
            </a:r>
            <a:r>
              <a:rPr lang="en-US" sz="2400" dirty="0" smtClean="0"/>
              <a:t>Phoenix (suspended)</a:t>
            </a:r>
            <a:endParaRPr lang="en-US" sz="2400"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0319" y="1960020"/>
            <a:ext cx="7776541" cy="4372862"/>
          </a:xfrm>
          <a:prstGeom prst="rect">
            <a:avLst/>
          </a:prstGeom>
        </p:spPr>
      </p:pic>
    </p:spTree>
    <p:extLst>
      <p:ext uri="{BB962C8B-B14F-4D97-AF65-F5344CB8AC3E}">
        <p14:creationId xmlns:p14="http://schemas.microsoft.com/office/powerpoint/2010/main" val="8155413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 calcmode="lin" valueType="num">
                                      <p:cBhvr additive="base">
                                        <p:cTn id="13" dur="500" fill="hold"/>
                                        <p:tgtEl>
                                          <p:spTgt spid="1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7">
                                            <p:txEl>
                                              <p:pRg st="0" end="0"/>
                                            </p:txEl>
                                          </p:spTgt>
                                        </p:tgtEl>
                                        <p:attrNameLst>
                                          <p:attrName>ppt_y</p:attrName>
                                        </p:attrNameLst>
                                      </p:cBhvr>
                                      <p:tavLst>
                                        <p:tav tm="0">
                                          <p:val>
                                            <p:strVal val="#ppt_y"/>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Self-Driving Car Fatalities to date</a:t>
            </a:r>
            <a:endParaRPr lang="en-US" dirty="0"/>
          </a:p>
        </p:txBody>
      </p:sp>
      <p:graphicFrame>
        <p:nvGraphicFramePr>
          <p:cNvPr id="6" name="Content Placeholder 5"/>
          <p:cNvGraphicFramePr>
            <a:graphicFrameLocks noGrp="1"/>
          </p:cNvGraphicFramePr>
          <p:nvPr>
            <p:ph sz="half" idx="2"/>
            <p:extLst>
              <p:ext uri="{D42A27DB-BD31-4B8C-83A1-F6EECF244321}">
                <p14:modId xmlns:p14="http://schemas.microsoft.com/office/powerpoint/2010/main" val="3478492430"/>
              </p:ext>
            </p:extLst>
          </p:nvPr>
        </p:nvGraphicFramePr>
        <p:xfrm>
          <a:off x="1" y="1185414"/>
          <a:ext cx="12192004" cy="5672587"/>
        </p:xfrm>
        <a:graphic>
          <a:graphicData uri="http://schemas.openxmlformats.org/drawingml/2006/table">
            <a:tbl>
              <a:tblPr firstRow="1" bandRow="1">
                <a:tableStyleId>{5C22544A-7EE6-4342-B048-85BDC9FD1C3A}</a:tableStyleId>
              </a:tblPr>
              <a:tblGrid>
                <a:gridCol w="1108364">
                  <a:extLst>
                    <a:ext uri="{9D8B030D-6E8A-4147-A177-3AD203B41FA5}">
                      <a16:colId xmlns:a16="http://schemas.microsoft.com/office/drawing/2014/main" val="2348507533"/>
                    </a:ext>
                  </a:extLst>
                </a:gridCol>
                <a:gridCol w="1108364">
                  <a:extLst>
                    <a:ext uri="{9D8B030D-6E8A-4147-A177-3AD203B41FA5}">
                      <a16:colId xmlns:a16="http://schemas.microsoft.com/office/drawing/2014/main" val="4220992670"/>
                    </a:ext>
                  </a:extLst>
                </a:gridCol>
                <a:gridCol w="1108364">
                  <a:extLst>
                    <a:ext uri="{9D8B030D-6E8A-4147-A177-3AD203B41FA5}">
                      <a16:colId xmlns:a16="http://schemas.microsoft.com/office/drawing/2014/main" val="3545106605"/>
                    </a:ext>
                  </a:extLst>
                </a:gridCol>
                <a:gridCol w="1108364">
                  <a:extLst>
                    <a:ext uri="{9D8B030D-6E8A-4147-A177-3AD203B41FA5}">
                      <a16:colId xmlns:a16="http://schemas.microsoft.com/office/drawing/2014/main" val="3639406207"/>
                    </a:ext>
                  </a:extLst>
                </a:gridCol>
                <a:gridCol w="1108364">
                  <a:extLst>
                    <a:ext uri="{9D8B030D-6E8A-4147-A177-3AD203B41FA5}">
                      <a16:colId xmlns:a16="http://schemas.microsoft.com/office/drawing/2014/main" val="3750685833"/>
                    </a:ext>
                  </a:extLst>
                </a:gridCol>
                <a:gridCol w="1108364">
                  <a:extLst>
                    <a:ext uri="{9D8B030D-6E8A-4147-A177-3AD203B41FA5}">
                      <a16:colId xmlns:a16="http://schemas.microsoft.com/office/drawing/2014/main" val="645195139"/>
                    </a:ext>
                  </a:extLst>
                </a:gridCol>
                <a:gridCol w="1250019">
                  <a:extLst>
                    <a:ext uri="{9D8B030D-6E8A-4147-A177-3AD203B41FA5}">
                      <a16:colId xmlns:a16="http://schemas.microsoft.com/office/drawing/2014/main" val="1445428406"/>
                    </a:ext>
                  </a:extLst>
                </a:gridCol>
                <a:gridCol w="966709">
                  <a:extLst>
                    <a:ext uri="{9D8B030D-6E8A-4147-A177-3AD203B41FA5}">
                      <a16:colId xmlns:a16="http://schemas.microsoft.com/office/drawing/2014/main" val="1742891668"/>
                    </a:ext>
                  </a:extLst>
                </a:gridCol>
                <a:gridCol w="1108364">
                  <a:extLst>
                    <a:ext uri="{9D8B030D-6E8A-4147-A177-3AD203B41FA5}">
                      <a16:colId xmlns:a16="http://schemas.microsoft.com/office/drawing/2014/main" val="552286053"/>
                    </a:ext>
                  </a:extLst>
                </a:gridCol>
                <a:gridCol w="1108364">
                  <a:extLst>
                    <a:ext uri="{9D8B030D-6E8A-4147-A177-3AD203B41FA5}">
                      <a16:colId xmlns:a16="http://schemas.microsoft.com/office/drawing/2014/main" val="3257684655"/>
                    </a:ext>
                  </a:extLst>
                </a:gridCol>
                <a:gridCol w="1108364">
                  <a:extLst>
                    <a:ext uri="{9D8B030D-6E8A-4147-A177-3AD203B41FA5}">
                      <a16:colId xmlns:a16="http://schemas.microsoft.com/office/drawing/2014/main" val="2878068715"/>
                    </a:ext>
                  </a:extLst>
                </a:gridCol>
              </a:tblGrid>
              <a:tr h="1276837">
                <a:tc>
                  <a:txBody>
                    <a:bodyPr/>
                    <a:lstStyle/>
                    <a:p>
                      <a:pPr algn="ctr"/>
                      <a:r>
                        <a:rPr lang="en-US" sz="1200" dirty="0" smtClean="0"/>
                        <a:t>Date</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Incident Number</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Country</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City</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State</a:t>
                      </a:r>
                      <a:r>
                        <a:rPr lang="en-US" sz="1200" baseline="0" dirty="0" smtClean="0"/>
                        <a:t> / Province</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Quantity</a:t>
                      </a:r>
                      <a:r>
                        <a:rPr lang="en-US" sz="1200" baseline="0" dirty="0" smtClean="0"/>
                        <a:t> of Fatalities</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System Manufacturer</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Vehicle</a:t>
                      </a:r>
                    </a:p>
                    <a:p>
                      <a:pPr algn="ctr"/>
                      <a:r>
                        <a:rPr lang="en-US" sz="1200" dirty="0" smtClean="0"/>
                        <a:t>Type</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Distance Driven by System at Time of Incident</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Notes</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Post</a:t>
                      </a:r>
                      <a:r>
                        <a:rPr lang="en-US" sz="1200" baseline="0" dirty="0" smtClean="0"/>
                        <a:t> Accident Vehicle Photo</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7830900"/>
                  </a:ext>
                </a:extLst>
              </a:tr>
              <a:tr h="1247775">
                <a:tc>
                  <a:txBody>
                    <a:bodyPr/>
                    <a:lstStyle/>
                    <a:p>
                      <a:pPr algn="ctr"/>
                      <a:r>
                        <a:rPr lang="en-US" sz="1600" dirty="0" smtClean="0"/>
                        <a:t>20 Jan 2016</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t>1</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t>China</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t>Handan</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t>Hebei</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t>1</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t>Tesla (Autopilot)</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t>Tesla Model S</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t>Driver Fatality- Truck collision</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t>Not</a:t>
                      </a:r>
                      <a:r>
                        <a:rPr lang="en-US" sz="1600" baseline="0" dirty="0" smtClean="0"/>
                        <a:t> Available</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61994549"/>
                  </a:ext>
                </a:extLst>
              </a:tr>
              <a:tr h="1049325">
                <a:tc>
                  <a:txBody>
                    <a:bodyPr/>
                    <a:lstStyle/>
                    <a:p>
                      <a:pPr algn="ctr"/>
                      <a:r>
                        <a:rPr lang="en-US" sz="1600" dirty="0" smtClean="0"/>
                        <a:t>7 May 2016</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t>2</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t>USA</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t>Williston</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t>Florida</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t>1</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t>Tesla (Autopilot)</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t>Tesla Model S</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t>130,000 miles</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t>Driver Fatality</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64784186"/>
                  </a:ext>
                </a:extLst>
              </a:tr>
              <a:tr h="1049325">
                <a:tc>
                  <a:txBody>
                    <a:bodyPr/>
                    <a:lstStyle/>
                    <a:p>
                      <a:pPr algn="ctr"/>
                      <a:r>
                        <a:rPr lang="en-US" sz="1600" dirty="0" smtClean="0"/>
                        <a:t>18 Mar 2016</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t>3</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t>USA</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t>Tempe</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t>Arizona</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t>1</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t>Uber</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t>Retrofit-</a:t>
                      </a:r>
                      <a:r>
                        <a:rPr lang="en-US" sz="1600" baseline="0" dirty="0" smtClean="0"/>
                        <a:t> Volvo</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t>Pedestrian Fatality</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6949014"/>
                  </a:ext>
                </a:extLst>
              </a:tr>
              <a:tr h="1049325">
                <a:tc>
                  <a:txBody>
                    <a:bodyPr/>
                    <a:lstStyle/>
                    <a:p>
                      <a:pPr algn="ctr"/>
                      <a:r>
                        <a:rPr lang="en-US" sz="1600" dirty="0" smtClean="0"/>
                        <a:t>23 Mar 2018</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t>4</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t>USA</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t>Mountain</a:t>
                      </a:r>
                    </a:p>
                    <a:p>
                      <a:pPr algn="ctr"/>
                      <a:r>
                        <a:rPr lang="en-US" sz="1600" dirty="0" smtClean="0"/>
                        <a:t>View</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t>California</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t>1</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t>Tesla</a:t>
                      </a:r>
                      <a:r>
                        <a:rPr lang="en-US" sz="1600" baseline="0" dirty="0" smtClean="0"/>
                        <a:t> (Autopilot)</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t>Tesla Model X</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t>Driver</a:t>
                      </a:r>
                    </a:p>
                    <a:p>
                      <a:pPr algn="ctr"/>
                      <a:r>
                        <a:rPr lang="en-US" sz="1600" dirty="0" smtClean="0"/>
                        <a:t>Fatality</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1447488"/>
                  </a:ext>
                </a:extLst>
              </a:tr>
            </a:tbl>
          </a:graphicData>
        </a:graphic>
      </p:graphicFrame>
      <p:sp>
        <p:nvSpPr>
          <p:cNvPr id="5" name="Slide Number Placeholder 4"/>
          <p:cNvSpPr>
            <a:spLocks noGrp="1"/>
          </p:cNvSpPr>
          <p:nvPr>
            <p:ph type="sldNum" sz="quarter" idx="4294967295"/>
          </p:nvPr>
        </p:nvSpPr>
        <p:spPr>
          <a:xfrm>
            <a:off x="191912" y="6437781"/>
            <a:ext cx="611012" cy="365125"/>
          </a:xfrm>
        </p:spPr>
        <p:txBody>
          <a:bodyPr/>
          <a:lstStyle/>
          <a:p>
            <a:pPr algn="l"/>
            <a:fld id="{20C020DA-3633-47C7-8C31-654ABFA2B0DD}" type="slidenum">
              <a:rPr lang="en-US" smtClean="0"/>
              <a:pPr algn="l"/>
              <a:t>46</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5893" y="3710354"/>
            <a:ext cx="1096112" cy="1051037"/>
          </a:xfrm>
          <a:prstGeom prst="rect">
            <a:avLst/>
          </a:prstGeom>
        </p:spPr>
      </p:pic>
      <p:pic>
        <p:nvPicPr>
          <p:cNvPr id="8" name="Picture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095893" y="4774223"/>
            <a:ext cx="1096112" cy="1010275"/>
          </a:xfrm>
          <a:prstGeom prst="rect">
            <a:avLst/>
          </a:prstGeom>
        </p:spPr>
      </p:pic>
      <p:pic>
        <p:nvPicPr>
          <p:cNvPr id="9" name="Picture 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095893" y="5810162"/>
            <a:ext cx="1096112" cy="1047838"/>
          </a:xfrm>
          <a:prstGeom prst="rect">
            <a:avLst/>
          </a:prstGeom>
        </p:spPr>
      </p:pic>
    </p:spTree>
    <p:extLst>
      <p:ext uri="{BB962C8B-B14F-4D97-AF65-F5344CB8AC3E}">
        <p14:creationId xmlns:p14="http://schemas.microsoft.com/office/powerpoint/2010/main" val="123974936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62309" y="112456"/>
            <a:ext cx="9601200" cy="994172"/>
          </a:xfrm>
          <a:prstGeom prst="rect">
            <a:avLst/>
          </a:prstGeom>
        </p:spPr>
        <p:txBody>
          <a:bodyPr vert="horz" lIns="91440" tIns="45720" rIns="91440" bIns="45720" rtlCol="0" anchor="ctr">
            <a:normAutofit/>
          </a:bodyPr>
          <a:lstStyle>
            <a:lvl1pPr algn="l" defTabSz="457189" rtl="0" eaLnBrk="1" latinLnBrk="0" hangingPunct="1">
              <a:spcBef>
                <a:spcPct val="0"/>
              </a:spcBef>
              <a:buNone/>
              <a:defRPr sz="3000" b="0" i="0" kern="1200" cap="all">
                <a:solidFill>
                  <a:schemeClr val="tx1"/>
                </a:solidFill>
                <a:latin typeface="Arial"/>
                <a:ea typeface="+mj-ea"/>
                <a:cs typeface="Arial"/>
              </a:defRPr>
            </a:lvl1pPr>
          </a:lstStyle>
          <a:p>
            <a:r>
              <a:rPr lang="en-US" sz="2400" dirty="0"/>
              <a:t>Toyota Prius modified to operate as a Google driverless car</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5894" y="1290720"/>
            <a:ext cx="8589540" cy="5008413"/>
          </a:xfrm>
          <a:prstGeom prst="rect">
            <a:avLst/>
          </a:prstGeom>
        </p:spPr>
      </p:pic>
    </p:spTree>
    <p:extLst>
      <p:ext uri="{BB962C8B-B14F-4D97-AF65-F5344CB8AC3E}">
        <p14:creationId xmlns:p14="http://schemas.microsoft.com/office/powerpoint/2010/main" val="21676908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62309" y="112456"/>
            <a:ext cx="8936965" cy="994172"/>
          </a:xfrm>
          <a:prstGeom prst="rect">
            <a:avLst/>
          </a:prstGeom>
        </p:spPr>
        <p:txBody>
          <a:bodyPr vert="horz" lIns="91440" tIns="45720" rIns="91440" bIns="45720" rtlCol="0" anchor="ctr">
            <a:normAutofit/>
          </a:bodyPr>
          <a:lstStyle>
            <a:lvl1pPr algn="l" defTabSz="457189" rtl="0" eaLnBrk="1" latinLnBrk="0" hangingPunct="1">
              <a:spcBef>
                <a:spcPct val="0"/>
              </a:spcBef>
              <a:buNone/>
              <a:defRPr sz="3000" b="0" i="0" kern="1200" cap="all">
                <a:solidFill>
                  <a:schemeClr val="tx1"/>
                </a:solidFill>
                <a:latin typeface="Arial"/>
                <a:ea typeface="+mj-ea"/>
                <a:cs typeface="Arial"/>
              </a:defRPr>
            </a:lvl1pPr>
          </a:lstStyle>
          <a:p>
            <a:r>
              <a:rPr lang="en-US" sz="2800" dirty="0"/>
              <a:t>Google Self-Driving Car Project (</a:t>
            </a:r>
            <a:r>
              <a:rPr lang="en-US" sz="2800" dirty="0" err="1"/>
              <a:t>Waymo</a:t>
            </a:r>
            <a:r>
              <a:rPr lang="en-US" sz="2800" dirty="0"/>
              <a:t>)</a:t>
            </a:r>
            <a:endParaRPr lang="en-US" dirty="0"/>
          </a:p>
        </p:txBody>
      </p:sp>
      <p:sp>
        <p:nvSpPr>
          <p:cNvPr id="17" name="Content Placeholder 2"/>
          <p:cNvSpPr txBox="1">
            <a:spLocks/>
          </p:cNvSpPr>
          <p:nvPr/>
        </p:nvSpPr>
        <p:spPr>
          <a:xfrm>
            <a:off x="543462" y="1173249"/>
            <a:ext cx="10472469" cy="9521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pPr>
            <a:r>
              <a:rPr lang="en-US" dirty="0">
                <a:solidFill>
                  <a:prstClr val="black"/>
                </a:solidFill>
                <a:latin typeface="Franklin Gothic Book" panose="020B0503020102020204"/>
              </a:rPr>
              <a:t>Over </a:t>
            </a:r>
            <a:r>
              <a:rPr lang="en-US" dirty="0" smtClean="0">
                <a:solidFill>
                  <a:prstClr val="black"/>
                </a:solidFill>
                <a:latin typeface="Franklin Gothic Book" panose="020B0503020102020204"/>
              </a:rPr>
              <a:t>10 </a:t>
            </a:r>
            <a:r>
              <a:rPr lang="en-US" dirty="0">
                <a:solidFill>
                  <a:prstClr val="black"/>
                </a:solidFill>
                <a:latin typeface="Franklin Gothic Book" panose="020B0503020102020204"/>
              </a:rPr>
              <a:t>million miles </a:t>
            </a:r>
            <a:r>
              <a:rPr lang="en-US" dirty="0" smtClean="0">
                <a:solidFill>
                  <a:prstClr val="black"/>
                </a:solidFill>
                <a:latin typeface="Franklin Gothic Book" panose="020B0503020102020204"/>
              </a:rPr>
              <a:t>self-driven (as of 11/15/2018)</a:t>
            </a:r>
            <a:endParaRPr lang="en-US" dirty="0">
              <a:solidFill>
                <a:prstClr val="black"/>
              </a:solidFill>
              <a:latin typeface="Franklin Gothic Book" panose="020B0503020102020204"/>
            </a:endParaRPr>
          </a:p>
        </p:txBody>
      </p:sp>
      <p:pic>
        <p:nvPicPr>
          <p:cNvPr id="5" name="Picture 4"/>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47111" y="1768239"/>
            <a:ext cx="5732585" cy="4395170"/>
          </a:xfrm>
          <a:prstGeom prst="rect">
            <a:avLst/>
          </a:prstGeom>
        </p:spPr>
      </p:pic>
      <p:pic>
        <p:nvPicPr>
          <p:cNvPr id="2" name="Picture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779696" y="1768238"/>
            <a:ext cx="6389077" cy="4395170"/>
          </a:xfrm>
          <a:prstGeom prst="rect">
            <a:avLst/>
          </a:prstGeom>
        </p:spPr>
      </p:pic>
    </p:spTree>
    <p:extLst>
      <p:ext uri="{BB962C8B-B14F-4D97-AF65-F5344CB8AC3E}">
        <p14:creationId xmlns:p14="http://schemas.microsoft.com/office/powerpoint/2010/main" val="2682859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 calcmode="lin" valueType="num">
                                      <p:cBhvr additive="base">
                                        <p:cTn id="13" dur="500" fill="hold"/>
                                        <p:tgtEl>
                                          <p:spTgt spid="1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7">
                                            <p:txEl>
                                              <p:pRg st="0" end="0"/>
                                            </p:txEl>
                                          </p:spTgt>
                                        </p:tgtEl>
                                        <p:attrNameLst>
                                          <p:attrName>ppt_y</p:attrName>
                                        </p:attrNameLst>
                                      </p:cBhvr>
                                      <p:tavLst>
                                        <p:tav tm="0">
                                          <p:val>
                                            <p:strVal val="#ppt_y"/>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62309" y="112456"/>
            <a:ext cx="8936965" cy="994172"/>
          </a:xfrm>
          <a:prstGeom prst="rect">
            <a:avLst/>
          </a:prstGeom>
        </p:spPr>
        <p:txBody>
          <a:bodyPr vert="horz" lIns="91440" tIns="45720" rIns="91440" bIns="45720" rtlCol="0" anchor="ctr">
            <a:normAutofit/>
          </a:bodyPr>
          <a:lstStyle>
            <a:lvl1pPr algn="l" defTabSz="457189" rtl="0" eaLnBrk="1" latinLnBrk="0" hangingPunct="1">
              <a:spcBef>
                <a:spcPct val="0"/>
              </a:spcBef>
              <a:buNone/>
              <a:defRPr sz="3000" b="0" i="0" kern="1200" cap="all">
                <a:solidFill>
                  <a:schemeClr val="tx1"/>
                </a:solidFill>
                <a:latin typeface="Arial"/>
                <a:ea typeface="+mj-ea"/>
                <a:cs typeface="Arial"/>
              </a:defRPr>
            </a:lvl1pPr>
          </a:lstStyle>
          <a:p>
            <a:r>
              <a:rPr lang="en-US" sz="2800" dirty="0" smtClean="0"/>
              <a:t>Navia</a:t>
            </a:r>
            <a:endParaRPr lang="en-US" dirty="0"/>
          </a:p>
        </p:txBody>
      </p:sp>
      <p:sp>
        <p:nvSpPr>
          <p:cNvPr id="17" name="Content Placeholder 2"/>
          <p:cNvSpPr txBox="1">
            <a:spLocks/>
          </p:cNvSpPr>
          <p:nvPr/>
        </p:nvSpPr>
        <p:spPr>
          <a:xfrm>
            <a:off x="543460" y="1250171"/>
            <a:ext cx="10472469" cy="9521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World’s first commercially available driverless car by France-based robotics company </a:t>
            </a:r>
            <a:r>
              <a:rPr lang="en-US" b="1" dirty="0">
                <a:solidFill>
                  <a:srgbClr val="0070C0"/>
                </a:solidFill>
              </a:rPr>
              <a:t>Induct</a:t>
            </a:r>
            <a:r>
              <a:rPr lang="en-US" dirty="0"/>
              <a:t>.</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1926" y="2286099"/>
            <a:ext cx="7515539" cy="3930437"/>
          </a:xfrm>
          <a:prstGeom prst="rect">
            <a:avLst/>
          </a:prstGeom>
        </p:spPr>
      </p:pic>
    </p:spTree>
    <p:extLst>
      <p:ext uri="{BB962C8B-B14F-4D97-AF65-F5344CB8AC3E}">
        <p14:creationId xmlns:p14="http://schemas.microsoft.com/office/powerpoint/2010/main" val="36012702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 calcmode="lin" valueType="num">
                                      <p:cBhvr additive="base">
                                        <p:cTn id="13" dur="500" fill="hold"/>
                                        <p:tgtEl>
                                          <p:spTgt spid="1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7">
                                            <p:txEl>
                                              <p:pRg st="0" end="0"/>
                                            </p:txEl>
                                          </p:spTgt>
                                        </p:tgtEl>
                                        <p:attrNameLst>
                                          <p:attrName>ppt_y</p:attrName>
                                        </p:attrNameLst>
                                      </p:cBhvr>
                                      <p:tavLst>
                                        <p:tav tm="0">
                                          <p:val>
                                            <p:strVal val="#ppt_y"/>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62310" y="112456"/>
            <a:ext cx="7886700" cy="994172"/>
          </a:xfrm>
          <a:prstGeom prst="rect">
            <a:avLst/>
          </a:prstGeom>
        </p:spPr>
        <p:txBody>
          <a:bodyPr vert="horz" lIns="91440" tIns="45720" rIns="91440" bIns="45720" rtlCol="0" anchor="ctr">
            <a:normAutofit/>
          </a:bodyPr>
          <a:lstStyle>
            <a:lvl1pPr algn="l" defTabSz="457189" rtl="0" eaLnBrk="1" latinLnBrk="0" hangingPunct="1">
              <a:spcBef>
                <a:spcPct val="0"/>
              </a:spcBef>
              <a:buNone/>
              <a:defRPr sz="3000" b="0" i="0" kern="1200" cap="all">
                <a:solidFill>
                  <a:schemeClr val="tx1"/>
                </a:solidFill>
                <a:latin typeface="Arial"/>
                <a:ea typeface="+mj-ea"/>
                <a:cs typeface="Arial"/>
              </a:defRPr>
            </a:lvl1pPr>
          </a:lstStyle>
          <a:p>
            <a:r>
              <a:rPr lang="en-US" dirty="0"/>
              <a:t>Definitions</a:t>
            </a:r>
          </a:p>
        </p:txBody>
      </p:sp>
      <p:sp>
        <p:nvSpPr>
          <p:cNvPr id="17" name="Content Placeholder 2"/>
          <p:cNvSpPr txBox="1">
            <a:spLocks/>
          </p:cNvSpPr>
          <p:nvPr/>
        </p:nvSpPr>
        <p:spPr>
          <a:xfrm>
            <a:off x="577970" y="1760187"/>
            <a:ext cx="6047117" cy="45953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sz="2600" dirty="0">
                <a:solidFill>
                  <a:prstClr val="black"/>
                </a:solidFill>
                <a:latin typeface="Franklin Gothic Book" panose="020B0503020102020204"/>
              </a:rPr>
              <a:t>An </a:t>
            </a:r>
            <a:r>
              <a:rPr lang="en-US" sz="2600" b="1" i="1" dirty="0">
                <a:solidFill>
                  <a:srgbClr val="00468D"/>
                </a:solidFill>
                <a:latin typeface="Franklin Gothic Book" panose="020B0503020102020204"/>
              </a:rPr>
              <a:t>autonomous car </a:t>
            </a:r>
            <a:r>
              <a:rPr lang="en-US" sz="2600" dirty="0">
                <a:solidFill>
                  <a:prstClr val="black"/>
                </a:solidFill>
                <a:latin typeface="Franklin Gothic Book" panose="020B0503020102020204"/>
              </a:rPr>
              <a:t>is a type of </a:t>
            </a:r>
            <a:r>
              <a:rPr lang="en-US" sz="2600" b="1" i="1" dirty="0">
                <a:solidFill>
                  <a:srgbClr val="00468D"/>
                </a:solidFill>
                <a:latin typeface="Franklin Gothic Book" panose="020B0503020102020204"/>
              </a:rPr>
              <a:t>autonomous vehicle</a:t>
            </a:r>
            <a:r>
              <a:rPr lang="en-US" sz="2600" dirty="0">
                <a:solidFill>
                  <a:prstClr val="black"/>
                </a:solidFill>
                <a:latin typeface="Franklin Gothic Book" panose="020B0503020102020204"/>
              </a:rPr>
              <a:t> capable of fulfilling the human transportation capabilities of a traditional car. </a:t>
            </a:r>
          </a:p>
          <a:p>
            <a:pPr marL="0" lvl="0" indent="0">
              <a:buNone/>
            </a:pPr>
            <a:endParaRPr lang="en-US" sz="2600" dirty="0">
              <a:solidFill>
                <a:prstClr val="black"/>
              </a:solidFill>
              <a:latin typeface="Franklin Gothic Book" panose="020B0503020102020204"/>
            </a:endParaRPr>
          </a:p>
          <a:p>
            <a:pPr lvl="0"/>
            <a:r>
              <a:rPr lang="en-US" sz="2600" dirty="0">
                <a:solidFill>
                  <a:prstClr val="black"/>
                </a:solidFill>
                <a:latin typeface="Franklin Gothic Book" panose="020B0503020102020204"/>
              </a:rPr>
              <a:t>An </a:t>
            </a:r>
            <a:r>
              <a:rPr lang="en-US" sz="2600" b="1" i="1" dirty="0">
                <a:solidFill>
                  <a:srgbClr val="00468D"/>
                </a:solidFill>
                <a:latin typeface="Franklin Gothic Book" panose="020B0503020102020204"/>
              </a:rPr>
              <a:t>autonomous vehicle</a:t>
            </a:r>
            <a:r>
              <a:rPr lang="en-US" sz="2600" dirty="0">
                <a:solidFill>
                  <a:prstClr val="black"/>
                </a:solidFill>
                <a:latin typeface="Franklin Gothic Book" panose="020B0503020102020204"/>
              </a:rPr>
              <a:t>, is capable of sensing its environment and </a:t>
            </a:r>
            <a:r>
              <a:rPr lang="en-US" sz="2600" b="1" i="1" dirty="0">
                <a:solidFill>
                  <a:srgbClr val="00468D"/>
                </a:solidFill>
                <a:latin typeface="Franklin Gothic Book" panose="020B0503020102020204"/>
              </a:rPr>
              <a:t>navigating without direct human </a:t>
            </a:r>
            <a:r>
              <a:rPr lang="en-US" sz="2600" b="1" i="1" dirty="0" smtClean="0">
                <a:solidFill>
                  <a:srgbClr val="00468D"/>
                </a:solidFill>
                <a:latin typeface="Franklin Gothic Book" panose="020B0503020102020204"/>
              </a:rPr>
              <a:t>input (</a:t>
            </a:r>
            <a:r>
              <a:rPr lang="en-US" sz="2600" b="1" i="1" dirty="0" err="1" smtClean="0">
                <a:solidFill>
                  <a:srgbClr val="00468D"/>
                </a:solidFill>
                <a:latin typeface="Franklin Gothic Book" panose="020B0503020102020204"/>
              </a:rPr>
              <a:t>ie</a:t>
            </a:r>
            <a:r>
              <a:rPr lang="en-US" sz="2600" b="1" i="1" dirty="0" smtClean="0">
                <a:solidFill>
                  <a:srgbClr val="00468D"/>
                </a:solidFill>
                <a:latin typeface="Franklin Gothic Book" panose="020B0503020102020204"/>
              </a:rPr>
              <a:t>, truck, small delivery, paratransit, drones). </a:t>
            </a:r>
            <a:endParaRPr lang="en-US" sz="2600" b="1" i="1" dirty="0">
              <a:solidFill>
                <a:srgbClr val="00468D"/>
              </a:solidFill>
              <a:latin typeface="Franklin Gothic Book" panose="020B0503020102020204"/>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9540" y="1760187"/>
            <a:ext cx="4842294" cy="4308081"/>
          </a:xfrm>
          <a:prstGeom prst="rect">
            <a:avLst/>
          </a:prstGeom>
        </p:spPr>
      </p:pic>
    </p:spTree>
    <p:extLst>
      <p:ext uri="{BB962C8B-B14F-4D97-AF65-F5344CB8AC3E}">
        <p14:creationId xmlns:p14="http://schemas.microsoft.com/office/powerpoint/2010/main" val="34070338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 calcmode="lin" valueType="num">
                                      <p:cBhvr additive="base">
                                        <p:cTn id="13" dur="500" fill="hold"/>
                                        <p:tgtEl>
                                          <p:spTgt spid="1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7">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2" presetClass="entr" presetSubtype="8" fill="hold" grpId="0" nodeType="afterEffect">
                                  <p:stCondLst>
                                    <p:cond delay="0"/>
                                  </p:stCondLst>
                                  <p:childTnLst>
                                    <p:set>
                                      <p:cBhvr>
                                        <p:cTn id="17" dur="1" fill="hold">
                                          <p:stCondLst>
                                            <p:cond delay="0"/>
                                          </p:stCondLst>
                                        </p:cTn>
                                        <p:tgtEl>
                                          <p:spTgt spid="17">
                                            <p:txEl>
                                              <p:pRg st="2" end="2"/>
                                            </p:txEl>
                                          </p:spTgt>
                                        </p:tgtEl>
                                        <p:attrNameLst>
                                          <p:attrName>style.visibility</p:attrName>
                                        </p:attrNameLst>
                                      </p:cBhvr>
                                      <p:to>
                                        <p:strVal val="visible"/>
                                      </p:to>
                                    </p:set>
                                    <p:anim calcmode="lin" valueType="num">
                                      <p:cBhvr additive="base">
                                        <p:cTn id="18" dur="500" fill="hold"/>
                                        <p:tgtEl>
                                          <p:spTgt spid="17">
                                            <p:txEl>
                                              <p:pRg st="2" end="2"/>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62309" y="112456"/>
            <a:ext cx="8936965" cy="994172"/>
          </a:xfrm>
          <a:prstGeom prst="rect">
            <a:avLst/>
          </a:prstGeom>
        </p:spPr>
        <p:txBody>
          <a:bodyPr vert="horz" lIns="91440" tIns="45720" rIns="91440" bIns="45720" rtlCol="0" anchor="ctr">
            <a:normAutofit/>
          </a:bodyPr>
          <a:lstStyle>
            <a:lvl1pPr algn="l" defTabSz="457189" rtl="0" eaLnBrk="1" latinLnBrk="0" hangingPunct="1">
              <a:spcBef>
                <a:spcPct val="0"/>
              </a:spcBef>
              <a:buNone/>
              <a:defRPr sz="3000" b="0" i="0" kern="1200" cap="all">
                <a:solidFill>
                  <a:schemeClr val="tx1"/>
                </a:solidFill>
                <a:latin typeface="Arial"/>
                <a:ea typeface="+mj-ea"/>
                <a:cs typeface="Arial"/>
              </a:defRPr>
            </a:lvl1pPr>
          </a:lstStyle>
          <a:p>
            <a:r>
              <a:rPr lang="en-US" sz="2800" dirty="0"/>
              <a:t>Autonomous Trucks</a:t>
            </a:r>
            <a:endParaRPr lang="en-US" dirty="0"/>
          </a:p>
        </p:txBody>
      </p:sp>
      <p:sp>
        <p:nvSpPr>
          <p:cNvPr id="17" name="Content Placeholder 2"/>
          <p:cNvSpPr txBox="1">
            <a:spLocks/>
          </p:cNvSpPr>
          <p:nvPr/>
        </p:nvSpPr>
        <p:spPr>
          <a:xfrm>
            <a:off x="543460" y="1250171"/>
            <a:ext cx="10472469" cy="9521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Fastest potential adoption (along with para-transit – small buses) and immediate economic benefit for freight companies (45% of cost of freight is labor).</a:t>
            </a:r>
          </a:p>
          <a:p>
            <a:r>
              <a:rPr lang="en-US" dirty="0"/>
              <a:t>Examples of current efforts:</a:t>
            </a:r>
          </a:p>
          <a:p>
            <a:pPr lvl="1">
              <a:buFont typeface="Wingdings" panose="05000000000000000000" pitchFamily="2" charset="2"/>
              <a:buChar char="Ø"/>
            </a:pPr>
            <a:r>
              <a:rPr lang="en-US" b="1" dirty="0">
                <a:solidFill>
                  <a:srgbClr val="0070C0"/>
                </a:solidFill>
              </a:rPr>
              <a:t>European Truck Platooning Challenge </a:t>
            </a:r>
            <a:r>
              <a:rPr lang="en-US" dirty="0"/>
              <a:t>(2016), several participants including Daimler).</a:t>
            </a:r>
          </a:p>
          <a:p>
            <a:pPr lvl="1">
              <a:buFont typeface="Wingdings" panose="05000000000000000000" pitchFamily="2" charset="2"/>
              <a:buChar char="Ø"/>
            </a:pPr>
            <a:r>
              <a:rPr lang="en-US" dirty="0"/>
              <a:t>EU-funded </a:t>
            </a:r>
            <a:r>
              <a:rPr lang="en-US" b="1" dirty="0">
                <a:solidFill>
                  <a:srgbClr val="0070C0"/>
                </a:solidFill>
              </a:rPr>
              <a:t>Ensemble initiative </a:t>
            </a:r>
            <a:r>
              <a:rPr lang="en-US" dirty="0"/>
              <a:t>to implement and demonstrate multi-brand truck platooning by 2021.</a:t>
            </a:r>
          </a:p>
          <a:p>
            <a:pPr lvl="1">
              <a:buFont typeface="Wingdings" panose="05000000000000000000" pitchFamily="2" charset="2"/>
              <a:buChar char="Ø"/>
            </a:pPr>
            <a:r>
              <a:rPr lang="en-US" b="1" dirty="0">
                <a:solidFill>
                  <a:srgbClr val="0070C0"/>
                </a:solidFill>
              </a:rPr>
              <a:t>Partially Automated Truck Platooning Demonstration </a:t>
            </a:r>
            <a:r>
              <a:rPr lang="en-US" dirty="0"/>
              <a:t>(September 2017)</a:t>
            </a:r>
          </a:p>
          <a:p>
            <a:pPr lvl="2">
              <a:buFont typeface="Courier New" panose="02070309020205020404" pitchFamily="49" charset="0"/>
              <a:buChar char="o"/>
            </a:pPr>
            <a:r>
              <a:rPr lang="en-US" dirty="0"/>
              <a:t>Showcased the US Federal Highway Administration and Federal Motor Carrier Safety Administration's platooning technologies in the I–66 Corridor. </a:t>
            </a:r>
          </a:p>
          <a:p>
            <a:pPr lvl="2">
              <a:buFont typeface="Courier New" panose="02070309020205020404" pitchFamily="49" charset="0"/>
              <a:buChar char="o"/>
            </a:pPr>
            <a:r>
              <a:rPr lang="en-US" dirty="0"/>
              <a:t>Heavy trucks followed each other using automated speed and spacing controls. The platooning is based on the Cooperative Adaptive Cruise Control (CACC) System.</a:t>
            </a:r>
          </a:p>
        </p:txBody>
      </p:sp>
    </p:spTree>
    <p:extLst>
      <p:ext uri="{BB962C8B-B14F-4D97-AF65-F5344CB8AC3E}">
        <p14:creationId xmlns:p14="http://schemas.microsoft.com/office/powerpoint/2010/main" val="13127730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 calcmode="lin" valueType="num">
                                      <p:cBhvr additive="base">
                                        <p:cTn id="13" dur="500" fill="hold"/>
                                        <p:tgtEl>
                                          <p:spTgt spid="1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7">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2" presetClass="entr" presetSubtype="8" fill="hold" grpId="0" nodeType="afterEffect">
                                  <p:stCondLst>
                                    <p:cond delay="0"/>
                                  </p:stCondLst>
                                  <p:childTnLst>
                                    <p:set>
                                      <p:cBhvr>
                                        <p:cTn id="17" dur="1" fill="hold">
                                          <p:stCondLst>
                                            <p:cond delay="0"/>
                                          </p:stCondLst>
                                        </p:cTn>
                                        <p:tgtEl>
                                          <p:spTgt spid="17">
                                            <p:txEl>
                                              <p:pRg st="1" end="1"/>
                                            </p:txEl>
                                          </p:spTgt>
                                        </p:tgtEl>
                                        <p:attrNameLst>
                                          <p:attrName>style.visibility</p:attrName>
                                        </p:attrNameLst>
                                      </p:cBhvr>
                                      <p:to>
                                        <p:strVal val="visible"/>
                                      </p:to>
                                    </p:set>
                                    <p:anim calcmode="lin" valueType="num">
                                      <p:cBhvr additive="base">
                                        <p:cTn id="18" dur="500" fill="hold"/>
                                        <p:tgtEl>
                                          <p:spTgt spid="17">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7">
                                            <p:txEl>
                                              <p:pRg st="1" end="1"/>
                                            </p:txEl>
                                          </p:spTgt>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2" presetClass="entr" presetSubtype="8" fill="hold" grpId="0" nodeType="afterEffect">
                                  <p:stCondLst>
                                    <p:cond delay="0"/>
                                  </p:stCondLst>
                                  <p:childTnLst>
                                    <p:set>
                                      <p:cBhvr>
                                        <p:cTn id="22" dur="1" fill="hold">
                                          <p:stCondLst>
                                            <p:cond delay="0"/>
                                          </p:stCondLst>
                                        </p:cTn>
                                        <p:tgtEl>
                                          <p:spTgt spid="17">
                                            <p:txEl>
                                              <p:pRg st="2" end="2"/>
                                            </p:txEl>
                                          </p:spTgt>
                                        </p:tgtEl>
                                        <p:attrNameLst>
                                          <p:attrName>style.visibility</p:attrName>
                                        </p:attrNameLst>
                                      </p:cBhvr>
                                      <p:to>
                                        <p:strVal val="visible"/>
                                      </p:to>
                                    </p:set>
                                    <p:anim calcmode="lin" valueType="num">
                                      <p:cBhvr additive="base">
                                        <p:cTn id="23" dur="500" fill="hold"/>
                                        <p:tgtEl>
                                          <p:spTgt spid="17">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7">
                                            <p:txEl>
                                              <p:pRg st="2" end="2"/>
                                            </p:txEl>
                                          </p:spTgt>
                                        </p:tgtEl>
                                        <p:attrNameLst>
                                          <p:attrName>ppt_y</p:attrName>
                                        </p:attrNameLst>
                                      </p:cBhvr>
                                      <p:tavLst>
                                        <p:tav tm="0">
                                          <p:val>
                                            <p:strVal val="#ppt_y"/>
                                          </p:val>
                                        </p:tav>
                                        <p:tav tm="100000">
                                          <p:val>
                                            <p:strVal val="#ppt_y"/>
                                          </p:val>
                                        </p:tav>
                                      </p:tavLst>
                                    </p:anim>
                                  </p:childTnLst>
                                </p:cTn>
                              </p:par>
                            </p:childTnLst>
                          </p:cTn>
                        </p:par>
                        <p:par>
                          <p:cTn id="25" fill="hold">
                            <p:stCondLst>
                              <p:cond delay="2000"/>
                            </p:stCondLst>
                            <p:childTnLst>
                              <p:par>
                                <p:cTn id="26" presetID="2" presetClass="entr" presetSubtype="8" fill="hold" grpId="0" nodeType="afterEffect">
                                  <p:stCondLst>
                                    <p:cond delay="0"/>
                                  </p:stCondLst>
                                  <p:childTnLst>
                                    <p:set>
                                      <p:cBhvr>
                                        <p:cTn id="27" dur="1" fill="hold">
                                          <p:stCondLst>
                                            <p:cond delay="0"/>
                                          </p:stCondLst>
                                        </p:cTn>
                                        <p:tgtEl>
                                          <p:spTgt spid="17">
                                            <p:txEl>
                                              <p:pRg st="3" end="3"/>
                                            </p:txEl>
                                          </p:spTgt>
                                        </p:tgtEl>
                                        <p:attrNameLst>
                                          <p:attrName>style.visibility</p:attrName>
                                        </p:attrNameLst>
                                      </p:cBhvr>
                                      <p:to>
                                        <p:strVal val="visible"/>
                                      </p:to>
                                    </p:set>
                                    <p:anim calcmode="lin" valueType="num">
                                      <p:cBhvr additive="base">
                                        <p:cTn id="28" dur="500" fill="hold"/>
                                        <p:tgtEl>
                                          <p:spTgt spid="17">
                                            <p:txEl>
                                              <p:pRg st="3" end="3"/>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17">
                                            <p:txEl>
                                              <p:pRg st="3" end="3"/>
                                            </p:txEl>
                                          </p:spTgt>
                                        </p:tgtEl>
                                        <p:attrNameLst>
                                          <p:attrName>ppt_y</p:attrName>
                                        </p:attrNameLst>
                                      </p:cBhvr>
                                      <p:tavLst>
                                        <p:tav tm="0">
                                          <p:val>
                                            <p:strVal val="#ppt_y"/>
                                          </p:val>
                                        </p:tav>
                                        <p:tav tm="100000">
                                          <p:val>
                                            <p:strVal val="#ppt_y"/>
                                          </p:val>
                                        </p:tav>
                                      </p:tavLst>
                                    </p:anim>
                                  </p:childTnLst>
                                </p:cTn>
                              </p:par>
                            </p:childTnLst>
                          </p:cTn>
                        </p:par>
                        <p:par>
                          <p:cTn id="30" fill="hold">
                            <p:stCondLst>
                              <p:cond delay="2500"/>
                            </p:stCondLst>
                            <p:childTnLst>
                              <p:par>
                                <p:cTn id="31" presetID="2" presetClass="entr" presetSubtype="8" fill="hold" grpId="0" nodeType="afterEffect">
                                  <p:stCondLst>
                                    <p:cond delay="0"/>
                                  </p:stCondLst>
                                  <p:childTnLst>
                                    <p:set>
                                      <p:cBhvr>
                                        <p:cTn id="32" dur="1" fill="hold">
                                          <p:stCondLst>
                                            <p:cond delay="0"/>
                                          </p:stCondLst>
                                        </p:cTn>
                                        <p:tgtEl>
                                          <p:spTgt spid="17">
                                            <p:txEl>
                                              <p:pRg st="4" end="4"/>
                                            </p:txEl>
                                          </p:spTgt>
                                        </p:tgtEl>
                                        <p:attrNameLst>
                                          <p:attrName>style.visibility</p:attrName>
                                        </p:attrNameLst>
                                      </p:cBhvr>
                                      <p:to>
                                        <p:strVal val="visible"/>
                                      </p:to>
                                    </p:set>
                                    <p:anim calcmode="lin" valueType="num">
                                      <p:cBhvr additive="base">
                                        <p:cTn id="33" dur="500" fill="hold"/>
                                        <p:tgtEl>
                                          <p:spTgt spid="17">
                                            <p:txEl>
                                              <p:pRg st="4" end="4"/>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7">
                                            <p:txEl>
                                              <p:pRg st="4" end="4"/>
                                            </p:txEl>
                                          </p:spTgt>
                                        </p:tgtEl>
                                        <p:attrNameLst>
                                          <p:attrName>ppt_y</p:attrName>
                                        </p:attrNameLst>
                                      </p:cBhvr>
                                      <p:tavLst>
                                        <p:tav tm="0">
                                          <p:val>
                                            <p:strVal val="#ppt_y"/>
                                          </p:val>
                                        </p:tav>
                                        <p:tav tm="100000">
                                          <p:val>
                                            <p:strVal val="#ppt_y"/>
                                          </p:val>
                                        </p:tav>
                                      </p:tavLst>
                                    </p:anim>
                                  </p:childTnLst>
                                </p:cTn>
                              </p:par>
                            </p:childTnLst>
                          </p:cTn>
                        </p:par>
                        <p:par>
                          <p:cTn id="35" fill="hold">
                            <p:stCondLst>
                              <p:cond delay="3000"/>
                            </p:stCondLst>
                            <p:childTnLst>
                              <p:par>
                                <p:cTn id="36" presetID="2" presetClass="entr" presetSubtype="8" fill="hold" grpId="0" nodeType="afterEffect">
                                  <p:stCondLst>
                                    <p:cond delay="0"/>
                                  </p:stCondLst>
                                  <p:childTnLst>
                                    <p:set>
                                      <p:cBhvr>
                                        <p:cTn id="37" dur="1" fill="hold">
                                          <p:stCondLst>
                                            <p:cond delay="0"/>
                                          </p:stCondLst>
                                        </p:cTn>
                                        <p:tgtEl>
                                          <p:spTgt spid="17">
                                            <p:txEl>
                                              <p:pRg st="5" end="5"/>
                                            </p:txEl>
                                          </p:spTgt>
                                        </p:tgtEl>
                                        <p:attrNameLst>
                                          <p:attrName>style.visibility</p:attrName>
                                        </p:attrNameLst>
                                      </p:cBhvr>
                                      <p:to>
                                        <p:strVal val="visible"/>
                                      </p:to>
                                    </p:set>
                                    <p:anim calcmode="lin" valueType="num">
                                      <p:cBhvr additive="base">
                                        <p:cTn id="38" dur="500" fill="hold"/>
                                        <p:tgtEl>
                                          <p:spTgt spid="17">
                                            <p:txEl>
                                              <p:pRg st="5" end="5"/>
                                            </p:txEl>
                                          </p:spTgt>
                                        </p:tgtEl>
                                        <p:attrNameLst>
                                          <p:attrName>ppt_x</p:attrName>
                                        </p:attrNameLst>
                                      </p:cBhvr>
                                      <p:tavLst>
                                        <p:tav tm="0">
                                          <p:val>
                                            <p:strVal val="0-#ppt_w/2"/>
                                          </p:val>
                                        </p:tav>
                                        <p:tav tm="100000">
                                          <p:val>
                                            <p:strVal val="#ppt_x"/>
                                          </p:val>
                                        </p:tav>
                                      </p:tavLst>
                                    </p:anim>
                                    <p:anim calcmode="lin" valueType="num">
                                      <p:cBhvr additive="base">
                                        <p:cTn id="39" dur="500" fill="hold"/>
                                        <p:tgtEl>
                                          <p:spTgt spid="17">
                                            <p:txEl>
                                              <p:pRg st="5" end="5"/>
                                            </p:txEl>
                                          </p:spTgt>
                                        </p:tgtEl>
                                        <p:attrNameLst>
                                          <p:attrName>ppt_y</p:attrName>
                                        </p:attrNameLst>
                                      </p:cBhvr>
                                      <p:tavLst>
                                        <p:tav tm="0">
                                          <p:val>
                                            <p:strVal val="#ppt_y"/>
                                          </p:val>
                                        </p:tav>
                                        <p:tav tm="100000">
                                          <p:val>
                                            <p:strVal val="#ppt_y"/>
                                          </p:val>
                                        </p:tav>
                                      </p:tavLst>
                                    </p:anim>
                                  </p:childTnLst>
                                </p:cTn>
                              </p:par>
                            </p:childTnLst>
                          </p:cTn>
                        </p:par>
                        <p:par>
                          <p:cTn id="40" fill="hold">
                            <p:stCondLst>
                              <p:cond delay="3500"/>
                            </p:stCondLst>
                            <p:childTnLst>
                              <p:par>
                                <p:cTn id="41" presetID="2" presetClass="entr" presetSubtype="8" fill="hold" grpId="0" nodeType="afterEffect">
                                  <p:stCondLst>
                                    <p:cond delay="0"/>
                                  </p:stCondLst>
                                  <p:childTnLst>
                                    <p:set>
                                      <p:cBhvr>
                                        <p:cTn id="42" dur="1" fill="hold">
                                          <p:stCondLst>
                                            <p:cond delay="0"/>
                                          </p:stCondLst>
                                        </p:cTn>
                                        <p:tgtEl>
                                          <p:spTgt spid="17">
                                            <p:txEl>
                                              <p:pRg st="6" end="6"/>
                                            </p:txEl>
                                          </p:spTgt>
                                        </p:tgtEl>
                                        <p:attrNameLst>
                                          <p:attrName>style.visibility</p:attrName>
                                        </p:attrNameLst>
                                      </p:cBhvr>
                                      <p:to>
                                        <p:strVal val="visible"/>
                                      </p:to>
                                    </p:set>
                                    <p:anim calcmode="lin" valueType="num">
                                      <p:cBhvr additive="base">
                                        <p:cTn id="43" dur="500" fill="hold"/>
                                        <p:tgtEl>
                                          <p:spTgt spid="17">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7">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62309" y="112456"/>
            <a:ext cx="8936965" cy="994172"/>
          </a:xfrm>
          <a:prstGeom prst="rect">
            <a:avLst/>
          </a:prstGeom>
        </p:spPr>
        <p:txBody>
          <a:bodyPr vert="horz" lIns="91440" tIns="45720" rIns="91440" bIns="45720" rtlCol="0" anchor="ctr">
            <a:normAutofit/>
          </a:bodyPr>
          <a:lstStyle>
            <a:lvl1pPr algn="l" defTabSz="457189" rtl="0" eaLnBrk="1" latinLnBrk="0" hangingPunct="1">
              <a:spcBef>
                <a:spcPct val="0"/>
              </a:spcBef>
              <a:buNone/>
              <a:defRPr sz="3000" b="0" i="0" kern="1200" cap="all">
                <a:solidFill>
                  <a:schemeClr val="tx1"/>
                </a:solidFill>
                <a:latin typeface="Arial"/>
                <a:ea typeface="+mj-ea"/>
                <a:cs typeface="Arial"/>
              </a:defRPr>
            </a:lvl1pPr>
          </a:lstStyle>
          <a:p>
            <a:r>
              <a:rPr lang="en-US" sz="2800" dirty="0" smtClean="0"/>
              <a:t>Volvo</a:t>
            </a:r>
            <a:endParaRPr lang="en-US" dirty="0"/>
          </a:p>
        </p:txBody>
      </p:sp>
      <p:sp>
        <p:nvSpPr>
          <p:cNvPr id="17" name="Content Placeholder 2"/>
          <p:cNvSpPr txBox="1">
            <a:spLocks/>
          </p:cNvSpPr>
          <p:nvPr/>
        </p:nvSpPr>
        <p:spPr>
          <a:xfrm>
            <a:off x="362309" y="1474457"/>
            <a:ext cx="10472469" cy="9521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Fully autonomous trucks for mining, trash collection, and other hazardous or difficult applications.</a:t>
            </a:r>
            <a:endParaRPr lang="en-US" b="1" dirty="0"/>
          </a:p>
        </p:txBody>
      </p:sp>
      <p:pic>
        <p:nvPicPr>
          <p:cNvPr id="5"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2664496"/>
            <a:ext cx="5982877" cy="3365368"/>
          </a:xfrm>
          <a:prstGeom prst="rect">
            <a:avLst/>
          </a:prstGeom>
        </p:spPr>
      </p:pic>
      <p:pic>
        <p:nvPicPr>
          <p:cNvPr id="8" name="Picture 7"/>
          <p:cNvPicPr>
            <a:picLocks noChangeAspect="1"/>
          </p:cNvPicPr>
          <p:nvPr/>
        </p:nvPicPr>
        <p:blipFill rotWithShape="1">
          <a:blip r:embed="rId3" cstate="hqprint">
            <a:extLst>
              <a:ext uri="{28A0092B-C50C-407E-A947-70E740481C1C}">
                <a14:useLocalDpi xmlns:a14="http://schemas.microsoft.com/office/drawing/2010/main" val="0"/>
              </a:ext>
            </a:extLst>
          </a:blip>
          <a:srcRect l="11479" b="13353"/>
          <a:stretch/>
        </p:blipFill>
        <p:spPr>
          <a:xfrm>
            <a:off x="5897350" y="2664496"/>
            <a:ext cx="6294650" cy="3365367"/>
          </a:xfrm>
          <a:prstGeom prst="rect">
            <a:avLst/>
          </a:prstGeom>
        </p:spPr>
      </p:pic>
    </p:spTree>
    <p:extLst>
      <p:ext uri="{BB962C8B-B14F-4D97-AF65-F5344CB8AC3E}">
        <p14:creationId xmlns:p14="http://schemas.microsoft.com/office/powerpoint/2010/main" val="6477470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 calcmode="lin" valueType="num">
                                      <p:cBhvr additive="base">
                                        <p:cTn id="13" dur="500" fill="hold"/>
                                        <p:tgtEl>
                                          <p:spTgt spid="1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7">
                                            <p:txEl>
                                              <p:pRg st="0" end="0"/>
                                            </p:txEl>
                                          </p:spTgt>
                                        </p:tgtEl>
                                        <p:attrNameLst>
                                          <p:attrName>ppt_y</p:attrName>
                                        </p:attrNameLst>
                                      </p:cBhvr>
                                      <p:tavLst>
                                        <p:tav tm="0">
                                          <p:val>
                                            <p:strVal val="#ppt_y"/>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62309" y="112456"/>
            <a:ext cx="8936965" cy="994172"/>
          </a:xfrm>
          <a:prstGeom prst="rect">
            <a:avLst/>
          </a:prstGeom>
        </p:spPr>
        <p:txBody>
          <a:bodyPr vert="horz" lIns="91440" tIns="45720" rIns="91440" bIns="45720" rtlCol="0" anchor="ctr">
            <a:normAutofit/>
          </a:bodyPr>
          <a:lstStyle>
            <a:lvl1pPr algn="l" defTabSz="457189" rtl="0" eaLnBrk="1" latinLnBrk="0" hangingPunct="1">
              <a:spcBef>
                <a:spcPct val="0"/>
              </a:spcBef>
              <a:buNone/>
              <a:defRPr sz="3000" b="0" i="0" kern="1200" cap="all">
                <a:solidFill>
                  <a:schemeClr val="tx1"/>
                </a:solidFill>
                <a:latin typeface="Arial"/>
                <a:ea typeface="+mj-ea"/>
                <a:cs typeface="Arial"/>
              </a:defRPr>
            </a:lvl1pPr>
          </a:lstStyle>
          <a:p>
            <a:r>
              <a:rPr lang="en-US" sz="2800" dirty="0" err="1"/>
              <a:t>Waymo</a:t>
            </a:r>
            <a:r>
              <a:rPr lang="en-US" sz="2800" dirty="0"/>
              <a:t> (Subs. Of Alphabet)</a:t>
            </a:r>
            <a:endParaRPr lang="en-US" dirty="0"/>
          </a:p>
        </p:txBody>
      </p:sp>
      <p:sp>
        <p:nvSpPr>
          <p:cNvPr id="17" name="Content Placeholder 2"/>
          <p:cNvSpPr txBox="1">
            <a:spLocks/>
          </p:cNvSpPr>
          <p:nvPr/>
        </p:nvSpPr>
        <p:spPr>
          <a:xfrm>
            <a:off x="362309" y="1474457"/>
            <a:ext cx="10472469" cy="9521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Autonomous trucks by </a:t>
            </a:r>
            <a:r>
              <a:rPr lang="en-US" b="1" dirty="0" err="1">
                <a:solidFill>
                  <a:srgbClr val="0070C0"/>
                </a:solidFill>
              </a:rPr>
              <a:t>Waymo</a:t>
            </a:r>
            <a:r>
              <a:rPr lang="en-US" dirty="0"/>
              <a:t> being tested on US highways</a:t>
            </a:r>
            <a:endParaRPr lang="en-US" b="1" dirty="0"/>
          </a:p>
        </p:txBody>
      </p:sp>
      <p:pic>
        <p:nvPicPr>
          <p:cNvPr id="9"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69529" y="2039006"/>
            <a:ext cx="7484740" cy="4163386"/>
          </a:xfrm>
          <a:prstGeom prst="rect">
            <a:avLst/>
          </a:prstGeom>
        </p:spPr>
      </p:pic>
    </p:spTree>
    <p:extLst>
      <p:ext uri="{BB962C8B-B14F-4D97-AF65-F5344CB8AC3E}">
        <p14:creationId xmlns:p14="http://schemas.microsoft.com/office/powerpoint/2010/main" val="24339711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 calcmode="lin" valueType="num">
                                      <p:cBhvr additive="base">
                                        <p:cTn id="13" dur="500" fill="hold"/>
                                        <p:tgtEl>
                                          <p:spTgt spid="1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7">
                                            <p:txEl>
                                              <p:pRg st="0" end="0"/>
                                            </p:txEl>
                                          </p:spTgt>
                                        </p:tgtEl>
                                        <p:attrNameLst>
                                          <p:attrName>ppt_y</p:attrName>
                                        </p:attrNameLst>
                                      </p:cBhvr>
                                      <p:tavLst>
                                        <p:tav tm="0">
                                          <p:val>
                                            <p:strVal val="#ppt_y"/>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62309" y="112456"/>
            <a:ext cx="8936965" cy="994172"/>
          </a:xfrm>
          <a:prstGeom prst="rect">
            <a:avLst/>
          </a:prstGeom>
        </p:spPr>
        <p:txBody>
          <a:bodyPr vert="horz" lIns="91440" tIns="45720" rIns="91440" bIns="45720" rtlCol="0" anchor="ctr">
            <a:normAutofit/>
          </a:bodyPr>
          <a:lstStyle>
            <a:lvl1pPr algn="l" defTabSz="457189" rtl="0" eaLnBrk="1" latinLnBrk="0" hangingPunct="1">
              <a:spcBef>
                <a:spcPct val="0"/>
              </a:spcBef>
              <a:buNone/>
              <a:defRPr sz="3000" b="0" i="0" kern="1200" cap="all">
                <a:solidFill>
                  <a:schemeClr val="tx1"/>
                </a:solidFill>
                <a:latin typeface="Arial"/>
                <a:ea typeface="+mj-ea"/>
                <a:cs typeface="Arial"/>
              </a:defRPr>
            </a:lvl1pPr>
          </a:lstStyle>
          <a:p>
            <a:r>
              <a:rPr lang="en-US" sz="2800" dirty="0" err="1" smtClean="0"/>
              <a:t>daimler</a:t>
            </a:r>
            <a:endParaRPr lang="en-US" dirty="0"/>
          </a:p>
        </p:txBody>
      </p:sp>
      <p:sp>
        <p:nvSpPr>
          <p:cNvPr id="17" name="Content Placeholder 2"/>
          <p:cNvSpPr txBox="1">
            <a:spLocks/>
          </p:cNvSpPr>
          <p:nvPr/>
        </p:nvSpPr>
        <p:spPr>
          <a:xfrm>
            <a:off x="362309" y="1474457"/>
            <a:ext cx="10472469" cy="9521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Autonomous truck by Daimler testing along US highways (driver supervised) and at the CCTA’s </a:t>
            </a:r>
            <a:r>
              <a:rPr lang="en-US" b="1" dirty="0" err="1">
                <a:solidFill>
                  <a:srgbClr val="0070C0"/>
                </a:solidFill>
              </a:rPr>
              <a:t>GoMentum</a:t>
            </a:r>
            <a:r>
              <a:rPr lang="en-US" b="1" dirty="0">
                <a:solidFill>
                  <a:srgbClr val="0070C0"/>
                </a:solidFill>
              </a:rPr>
              <a:t> Station </a:t>
            </a:r>
            <a:r>
              <a:rPr lang="en-US" dirty="0"/>
              <a:t>test bed in northern California.  Also testing platooning in the US and the EU.</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310" y="2809368"/>
            <a:ext cx="5249090" cy="3503768"/>
          </a:xfrm>
          <a:prstGeom prst="rect">
            <a:avLst/>
          </a:prstGeom>
        </p:spPr>
      </p:pic>
      <p:pic>
        <p:nvPicPr>
          <p:cNvPr id="8" name="Picture 7"/>
          <p:cNvPicPr>
            <a:picLocks noChangeAspect="1"/>
          </p:cNvPicPr>
          <p:nvPr/>
        </p:nvPicPr>
        <p:blipFill rotWithShape="1">
          <a:blip r:embed="rId3" cstate="hqprint">
            <a:extLst>
              <a:ext uri="{28A0092B-C50C-407E-A947-70E740481C1C}">
                <a14:useLocalDpi xmlns:a14="http://schemas.microsoft.com/office/drawing/2010/main" val="0"/>
              </a:ext>
            </a:extLst>
          </a:blip>
          <a:srcRect t="5488" b="5639"/>
          <a:stretch/>
        </p:blipFill>
        <p:spPr>
          <a:xfrm>
            <a:off x="5657759" y="2809368"/>
            <a:ext cx="5806747" cy="3503768"/>
          </a:xfrm>
          <a:prstGeom prst="rect">
            <a:avLst/>
          </a:prstGeom>
        </p:spPr>
      </p:pic>
    </p:spTree>
    <p:extLst>
      <p:ext uri="{BB962C8B-B14F-4D97-AF65-F5344CB8AC3E}">
        <p14:creationId xmlns:p14="http://schemas.microsoft.com/office/powerpoint/2010/main" val="27648391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 calcmode="lin" valueType="num">
                                      <p:cBhvr additive="base">
                                        <p:cTn id="13" dur="500" fill="hold"/>
                                        <p:tgtEl>
                                          <p:spTgt spid="1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7">
                                            <p:txEl>
                                              <p:pRg st="0" end="0"/>
                                            </p:txEl>
                                          </p:spTgt>
                                        </p:tgtEl>
                                        <p:attrNameLst>
                                          <p:attrName>ppt_y</p:attrName>
                                        </p:attrNameLst>
                                      </p:cBhvr>
                                      <p:tavLst>
                                        <p:tav tm="0">
                                          <p:val>
                                            <p:strVal val="#ppt_y"/>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62309" y="112456"/>
            <a:ext cx="8936965" cy="994172"/>
          </a:xfrm>
          <a:prstGeom prst="rect">
            <a:avLst/>
          </a:prstGeom>
        </p:spPr>
        <p:txBody>
          <a:bodyPr vert="horz" lIns="91440" tIns="45720" rIns="91440" bIns="45720" rtlCol="0" anchor="ctr">
            <a:normAutofit/>
          </a:bodyPr>
          <a:lstStyle>
            <a:lvl1pPr algn="l" defTabSz="457189" rtl="0" eaLnBrk="1" latinLnBrk="0" hangingPunct="1">
              <a:spcBef>
                <a:spcPct val="0"/>
              </a:spcBef>
              <a:buNone/>
              <a:defRPr sz="3000" b="0" i="0" kern="1200" cap="all">
                <a:solidFill>
                  <a:schemeClr val="tx1"/>
                </a:solidFill>
                <a:latin typeface="Arial"/>
                <a:ea typeface="+mj-ea"/>
                <a:cs typeface="Arial"/>
              </a:defRPr>
            </a:lvl1pPr>
          </a:lstStyle>
          <a:p>
            <a:r>
              <a:rPr lang="en-US" dirty="0" smtClean="0"/>
              <a:t>Otto </a:t>
            </a:r>
            <a:r>
              <a:rPr lang="en-US" dirty="0"/>
              <a:t>(Subs. Of Uber)</a:t>
            </a:r>
          </a:p>
        </p:txBody>
      </p:sp>
      <p:sp>
        <p:nvSpPr>
          <p:cNvPr id="17" name="Content Placeholder 2"/>
          <p:cNvSpPr txBox="1">
            <a:spLocks/>
          </p:cNvSpPr>
          <p:nvPr/>
        </p:nvSpPr>
        <p:spPr>
          <a:xfrm>
            <a:off x="362309" y="1474457"/>
            <a:ext cx="10472469" cy="9521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Testing in Northern California</a:t>
            </a:r>
            <a:endParaRPr lang="en-US" b="1"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915" y="2426568"/>
            <a:ext cx="6707274" cy="3772842"/>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3240" y="1769357"/>
            <a:ext cx="4625966" cy="2883084"/>
          </a:xfrm>
          <a:prstGeom prst="rect">
            <a:avLst/>
          </a:prstGeom>
        </p:spPr>
      </p:pic>
    </p:spTree>
    <p:extLst>
      <p:ext uri="{BB962C8B-B14F-4D97-AF65-F5344CB8AC3E}">
        <p14:creationId xmlns:p14="http://schemas.microsoft.com/office/powerpoint/2010/main" val="4164212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 calcmode="lin" valueType="num">
                                      <p:cBhvr additive="base">
                                        <p:cTn id="13" dur="500" fill="hold"/>
                                        <p:tgtEl>
                                          <p:spTgt spid="1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7">
                                            <p:txEl>
                                              <p:pRg st="0" end="0"/>
                                            </p:txEl>
                                          </p:spTgt>
                                        </p:tgtEl>
                                        <p:attrNameLst>
                                          <p:attrName>ppt_y</p:attrName>
                                        </p:attrNameLst>
                                      </p:cBhvr>
                                      <p:tavLst>
                                        <p:tav tm="0">
                                          <p:val>
                                            <p:strVal val="#ppt_y"/>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62309" y="112456"/>
            <a:ext cx="8936965" cy="994172"/>
          </a:xfrm>
          <a:prstGeom prst="rect">
            <a:avLst/>
          </a:prstGeom>
        </p:spPr>
        <p:txBody>
          <a:bodyPr vert="horz" lIns="91440" tIns="45720" rIns="91440" bIns="45720" rtlCol="0" anchor="ctr">
            <a:normAutofit/>
          </a:bodyPr>
          <a:lstStyle>
            <a:lvl1pPr algn="l" defTabSz="457189" rtl="0" eaLnBrk="1" latinLnBrk="0" hangingPunct="1">
              <a:spcBef>
                <a:spcPct val="0"/>
              </a:spcBef>
              <a:buNone/>
              <a:defRPr sz="3000" b="0" i="0" kern="1200" cap="all">
                <a:solidFill>
                  <a:schemeClr val="tx1"/>
                </a:solidFill>
                <a:latin typeface="Arial"/>
                <a:ea typeface="+mj-ea"/>
                <a:cs typeface="Arial"/>
              </a:defRPr>
            </a:lvl1pPr>
          </a:lstStyle>
          <a:p>
            <a:r>
              <a:rPr lang="en-US" sz="2800" dirty="0" smtClean="0"/>
              <a:t>challenges</a:t>
            </a:r>
            <a:endParaRPr lang="en-US" dirty="0"/>
          </a:p>
        </p:txBody>
      </p:sp>
      <p:sp>
        <p:nvSpPr>
          <p:cNvPr id="17" name="Content Placeholder 2"/>
          <p:cNvSpPr txBox="1">
            <a:spLocks/>
          </p:cNvSpPr>
          <p:nvPr/>
        </p:nvSpPr>
        <p:spPr>
          <a:xfrm>
            <a:off x="362309" y="1474457"/>
            <a:ext cx="10472469" cy="9521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Human drivers are still required to control the trucks, for example when truck platoons travelling on highways have to separate at junctions.</a:t>
            </a:r>
          </a:p>
          <a:p>
            <a:r>
              <a:rPr lang="en-US" sz="2000" dirty="0"/>
              <a:t>Several other barriers remain before trucks can shed their human drivers. For starters CONNECTIVITY (as in Connected Vehicles) is essential, and across-brands and types of vehicle via a single harmonized protocol.</a:t>
            </a:r>
          </a:p>
          <a:p>
            <a:r>
              <a:rPr lang="en-US" sz="2000" dirty="0"/>
              <a:t>Regulatory harmonization between countries (EU, NAFTA, Mercosur) is needed so that trucks can pass smoothly across borders.</a:t>
            </a:r>
          </a:p>
          <a:p>
            <a:r>
              <a:rPr lang="en-US" sz="2000" dirty="0"/>
              <a:t>“GPS-spoofing” or hacking to re­direct trucks along with their freight for theft is a threat for fleets using autonomous navigation systems</a:t>
            </a:r>
          </a:p>
          <a:p>
            <a:r>
              <a:rPr lang="en-US" sz="2000" dirty="0"/>
              <a:t>Trailers pulled by cabs need significant changes before they can function autonomously. Trailers, which can be changed between different cabs, will have to be fitted with sensors that allow the lorry to “see” behind it and that can operate with the self-driving system of any given truck manufacturer.</a:t>
            </a:r>
          </a:p>
        </p:txBody>
      </p:sp>
    </p:spTree>
    <p:extLst>
      <p:ext uri="{BB962C8B-B14F-4D97-AF65-F5344CB8AC3E}">
        <p14:creationId xmlns:p14="http://schemas.microsoft.com/office/powerpoint/2010/main" val="34005847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 calcmode="lin" valueType="num">
                                      <p:cBhvr additive="base">
                                        <p:cTn id="13" dur="500" fill="hold"/>
                                        <p:tgtEl>
                                          <p:spTgt spid="1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7">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2" presetClass="entr" presetSubtype="8" fill="hold" grpId="0" nodeType="afterEffect">
                                  <p:stCondLst>
                                    <p:cond delay="0"/>
                                  </p:stCondLst>
                                  <p:childTnLst>
                                    <p:set>
                                      <p:cBhvr>
                                        <p:cTn id="17" dur="1" fill="hold">
                                          <p:stCondLst>
                                            <p:cond delay="0"/>
                                          </p:stCondLst>
                                        </p:cTn>
                                        <p:tgtEl>
                                          <p:spTgt spid="17">
                                            <p:txEl>
                                              <p:pRg st="1" end="1"/>
                                            </p:txEl>
                                          </p:spTgt>
                                        </p:tgtEl>
                                        <p:attrNameLst>
                                          <p:attrName>style.visibility</p:attrName>
                                        </p:attrNameLst>
                                      </p:cBhvr>
                                      <p:to>
                                        <p:strVal val="visible"/>
                                      </p:to>
                                    </p:set>
                                    <p:anim calcmode="lin" valueType="num">
                                      <p:cBhvr additive="base">
                                        <p:cTn id="18" dur="500" fill="hold"/>
                                        <p:tgtEl>
                                          <p:spTgt spid="17">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7">
                                            <p:txEl>
                                              <p:pRg st="1" end="1"/>
                                            </p:txEl>
                                          </p:spTgt>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2" presetClass="entr" presetSubtype="8" fill="hold" grpId="0" nodeType="afterEffect">
                                  <p:stCondLst>
                                    <p:cond delay="0"/>
                                  </p:stCondLst>
                                  <p:childTnLst>
                                    <p:set>
                                      <p:cBhvr>
                                        <p:cTn id="22" dur="1" fill="hold">
                                          <p:stCondLst>
                                            <p:cond delay="0"/>
                                          </p:stCondLst>
                                        </p:cTn>
                                        <p:tgtEl>
                                          <p:spTgt spid="17">
                                            <p:txEl>
                                              <p:pRg st="2" end="2"/>
                                            </p:txEl>
                                          </p:spTgt>
                                        </p:tgtEl>
                                        <p:attrNameLst>
                                          <p:attrName>style.visibility</p:attrName>
                                        </p:attrNameLst>
                                      </p:cBhvr>
                                      <p:to>
                                        <p:strVal val="visible"/>
                                      </p:to>
                                    </p:set>
                                    <p:anim calcmode="lin" valueType="num">
                                      <p:cBhvr additive="base">
                                        <p:cTn id="23" dur="500" fill="hold"/>
                                        <p:tgtEl>
                                          <p:spTgt spid="17">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7">
                                            <p:txEl>
                                              <p:pRg st="2" end="2"/>
                                            </p:txEl>
                                          </p:spTgt>
                                        </p:tgtEl>
                                        <p:attrNameLst>
                                          <p:attrName>ppt_y</p:attrName>
                                        </p:attrNameLst>
                                      </p:cBhvr>
                                      <p:tavLst>
                                        <p:tav tm="0">
                                          <p:val>
                                            <p:strVal val="#ppt_y"/>
                                          </p:val>
                                        </p:tav>
                                        <p:tav tm="100000">
                                          <p:val>
                                            <p:strVal val="#ppt_y"/>
                                          </p:val>
                                        </p:tav>
                                      </p:tavLst>
                                    </p:anim>
                                  </p:childTnLst>
                                </p:cTn>
                              </p:par>
                            </p:childTnLst>
                          </p:cTn>
                        </p:par>
                        <p:par>
                          <p:cTn id="25" fill="hold">
                            <p:stCondLst>
                              <p:cond delay="2000"/>
                            </p:stCondLst>
                            <p:childTnLst>
                              <p:par>
                                <p:cTn id="26" presetID="2" presetClass="entr" presetSubtype="8" fill="hold" grpId="0" nodeType="afterEffect">
                                  <p:stCondLst>
                                    <p:cond delay="0"/>
                                  </p:stCondLst>
                                  <p:childTnLst>
                                    <p:set>
                                      <p:cBhvr>
                                        <p:cTn id="27" dur="1" fill="hold">
                                          <p:stCondLst>
                                            <p:cond delay="0"/>
                                          </p:stCondLst>
                                        </p:cTn>
                                        <p:tgtEl>
                                          <p:spTgt spid="17">
                                            <p:txEl>
                                              <p:pRg st="3" end="3"/>
                                            </p:txEl>
                                          </p:spTgt>
                                        </p:tgtEl>
                                        <p:attrNameLst>
                                          <p:attrName>style.visibility</p:attrName>
                                        </p:attrNameLst>
                                      </p:cBhvr>
                                      <p:to>
                                        <p:strVal val="visible"/>
                                      </p:to>
                                    </p:set>
                                    <p:anim calcmode="lin" valueType="num">
                                      <p:cBhvr additive="base">
                                        <p:cTn id="28" dur="500" fill="hold"/>
                                        <p:tgtEl>
                                          <p:spTgt spid="17">
                                            <p:txEl>
                                              <p:pRg st="3" end="3"/>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17">
                                            <p:txEl>
                                              <p:pRg st="3" end="3"/>
                                            </p:txEl>
                                          </p:spTgt>
                                        </p:tgtEl>
                                        <p:attrNameLst>
                                          <p:attrName>ppt_y</p:attrName>
                                        </p:attrNameLst>
                                      </p:cBhvr>
                                      <p:tavLst>
                                        <p:tav tm="0">
                                          <p:val>
                                            <p:strVal val="#ppt_y"/>
                                          </p:val>
                                        </p:tav>
                                        <p:tav tm="100000">
                                          <p:val>
                                            <p:strVal val="#ppt_y"/>
                                          </p:val>
                                        </p:tav>
                                      </p:tavLst>
                                    </p:anim>
                                  </p:childTnLst>
                                </p:cTn>
                              </p:par>
                            </p:childTnLst>
                          </p:cTn>
                        </p:par>
                        <p:par>
                          <p:cTn id="30" fill="hold">
                            <p:stCondLst>
                              <p:cond delay="2500"/>
                            </p:stCondLst>
                            <p:childTnLst>
                              <p:par>
                                <p:cTn id="31" presetID="2" presetClass="entr" presetSubtype="8" fill="hold" grpId="0" nodeType="afterEffect">
                                  <p:stCondLst>
                                    <p:cond delay="0"/>
                                  </p:stCondLst>
                                  <p:childTnLst>
                                    <p:set>
                                      <p:cBhvr>
                                        <p:cTn id="32" dur="1" fill="hold">
                                          <p:stCondLst>
                                            <p:cond delay="0"/>
                                          </p:stCondLst>
                                        </p:cTn>
                                        <p:tgtEl>
                                          <p:spTgt spid="17">
                                            <p:txEl>
                                              <p:pRg st="4" end="4"/>
                                            </p:txEl>
                                          </p:spTgt>
                                        </p:tgtEl>
                                        <p:attrNameLst>
                                          <p:attrName>style.visibility</p:attrName>
                                        </p:attrNameLst>
                                      </p:cBhvr>
                                      <p:to>
                                        <p:strVal val="visible"/>
                                      </p:to>
                                    </p:set>
                                    <p:anim calcmode="lin" valueType="num">
                                      <p:cBhvr additive="base">
                                        <p:cTn id="33" dur="500" fill="hold"/>
                                        <p:tgtEl>
                                          <p:spTgt spid="17">
                                            <p:txEl>
                                              <p:pRg st="4" end="4"/>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hqprint">
            <a:extLst>
              <a:ext uri="{28A0092B-C50C-407E-A947-70E740481C1C}">
                <a14:useLocalDpi xmlns:a14="http://schemas.microsoft.com/office/drawing/2010/main" val="0"/>
              </a:ext>
            </a:extLst>
          </a:blip>
          <a:srcRect l="4843"/>
          <a:stretch/>
        </p:blipFill>
        <p:spPr>
          <a:xfrm>
            <a:off x="1588" y="963984"/>
            <a:ext cx="12188825" cy="5893183"/>
          </a:xfrm>
          <a:prstGeom prst="rect">
            <a:avLst/>
          </a:prstGeom>
        </p:spPr>
      </p:pic>
      <p:graphicFrame>
        <p:nvGraphicFramePr>
          <p:cNvPr id="10" name="Content Placeholder 9">
            <a:extLst>
              <a:ext uri="{FF2B5EF4-FFF2-40B4-BE49-F238E27FC236}">
                <a16:creationId xmlns:a16="http://schemas.microsoft.com/office/drawing/2014/main" id="{577ABC8C-D56F-4F94-B503-249F6BB63CDB}"/>
              </a:ext>
            </a:extLst>
          </p:cNvPr>
          <p:cNvGraphicFramePr>
            <a:graphicFrameLocks/>
          </p:cNvGraphicFramePr>
          <p:nvPr>
            <p:extLst>
              <p:ext uri="{D42A27DB-BD31-4B8C-83A1-F6EECF244321}">
                <p14:modId xmlns:p14="http://schemas.microsoft.com/office/powerpoint/2010/main" val="1973536719"/>
              </p:ext>
            </p:extLst>
          </p:nvPr>
        </p:nvGraphicFramePr>
        <p:xfrm>
          <a:off x="764825" y="4423210"/>
          <a:ext cx="11059061" cy="2078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168572" y="6626335"/>
            <a:ext cx="3084499" cy="230832"/>
          </a:xfrm>
          <a:prstGeom prst="rect">
            <a:avLst/>
          </a:prstGeom>
          <a:noFill/>
        </p:spPr>
        <p:txBody>
          <a:bodyPr wrap="none" rtlCol="0">
            <a:spAutoFit/>
          </a:bodyPr>
          <a:lstStyle/>
          <a:p>
            <a:r>
              <a:rPr lang="en-US" sz="900" baseline="30000" dirty="0">
                <a:solidFill>
                  <a:schemeClr val="bg1"/>
                </a:solidFill>
              </a:rPr>
              <a:t>©</a:t>
            </a:r>
            <a:r>
              <a:rPr lang="en-US" sz="900" dirty="0">
                <a:solidFill>
                  <a:schemeClr val="bg1"/>
                </a:solidFill>
              </a:rPr>
              <a:t> COPYRIGHT </a:t>
            </a:r>
            <a:r>
              <a:rPr lang="en-US" sz="900" dirty="0" smtClean="0">
                <a:solidFill>
                  <a:schemeClr val="bg1"/>
                </a:solidFill>
              </a:rPr>
              <a:t>2018</a:t>
            </a:r>
            <a:r>
              <a:rPr lang="en-US" sz="900" dirty="0">
                <a:solidFill>
                  <a:schemeClr val="bg1"/>
                </a:solidFill>
              </a:rPr>
              <a:t>. Eberle Design, Inc. All Rights Reserved. </a:t>
            </a:r>
          </a:p>
        </p:txBody>
      </p:sp>
      <p:sp>
        <p:nvSpPr>
          <p:cNvPr id="5" name="TextBox 4"/>
          <p:cNvSpPr txBox="1"/>
          <p:nvPr/>
        </p:nvSpPr>
        <p:spPr>
          <a:xfrm>
            <a:off x="510413" y="608419"/>
            <a:ext cx="7546149" cy="300082"/>
          </a:xfrm>
          <a:prstGeom prst="rect">
            <a:avLst/>
          </a:prstGeom>
          <a:noFill/>
        </p:spPr>
        <p:txBody>
          <a:bodyPr wrap="square" rtlCol="0">
            <a:spAutoFit/>
          </a:bodyPr>
          <a:lstStyle/>
          <a:p>
            <a:r>
              <a:rPr lang="en-US" sz="1350" b="1" dirty="0" smtClean="0">
                <a:latin typeface="Arial" panose="020B0604020202020204" pitchFamily="34" charset="0"/>
                <a:cs typeface="Arial" panose="020B0604020202020204" pitchFamily="34" charset="0"/>
              </a:rPr>
              <a:t>Traffic </a:t>
            </a:r>
            <a:r>
              <a:rPr lang="en-US" sz="1350" b="1" dirty="0">
                <a:latin typeface="Arial" panose="020B0604020202020204" pitchFamily="34" charset="0"/>
                <a:cs typeface="Arial" panose="020B0604020202020204" pitchFamily="34" charset="0"/>
              </a:rPr>
              <a:t>data collection must be hardware and detection technology </a:t>
            </a:r>
            <a:r>
              <a:rPr lang="en-US" sz="1350" b="1" dirty="0" smtClean="0">
                <a:latin typeface="Arial" panose="020B0604020202020204" pitchFamily="34" charset="0"/>
                <a:cs typeface="Arial" panose="020B0604020202020204" pitchFamily="34" charset="0"/>
              </a:rPr>
              <a:t>agnostic.</a:t>
            </a:r>
            <a:endParaRPr lang="en-US" sz="1350" b="1" dirty="0">
              <a:latin typeface="Arial" panose="020B0604020202020204" pitchFamily="34" charset="0"/>
              <a:cs typeface="Arial" panose="020B0604020202020204" pitchFamily="34" charset="0"/>
            </a:endParaRPr>
          </a:p>
        </p:txBody>
      </p:sp>
      <p:sp>
        <p:nvSpPr>
          <p:cNvPr id="8" name="Title 3">
            <a:extLst>
              <a:ext uri="{FF2B5EF4-FFF2-40B4-BE49-F238E27FC236}">
                <a16:creationId xmlns:a16="http://schemas.microsoft.com/office/drawing/2014/main" id="{5B73C283-1BE9-492D-9CB9-DFFC84B84044}"/>
              </a:ext>
            </a:extLst>
          </p:cNvPr>
          <p:cNvSpPr txBox="1">
            <a:spLocks/>
          </p:cNvSpPr>
          <p:nvPr/>
        </p:nvSpPr>
        <p:spPr>
          <a:xfrm>
            <a:off x="510414" y="-18252"/>
            <a:ext cx="9898303" cy="853853"/>
          </a:xfrm>
          <a:prstGeom prst="rect">
            <a:avLst/>
          </a:prstGeom>
        </p:spPr>
        <p:txBody>
          <a:bodyPr vert="horz" lIns="91416" tIns="45708" rIns="91416" bIns="45708" rtlCol="0" anchor="ctr">
            <a:normAutofit/>
          </a:bodyPr>
          <a:lstStyle>
            <a:lvl1pPr algn="ctr" defTabSz="457200" rtl="0" eaLnBrk="1" latinLnBrk="0" hangingPunct="1">
              <a:spcBef>
                <a:spcPct val="0"/>
              </a:spcBef>
              <a:buNone/>
              <a:defRPr sz="3000" b="0" i="0" kern="1200" cap="all">
                <a:solidFill>
                  <a:schemeClr val="tx1"/>
                </a:solidFill>
                <a:latin typeface="Arial"/>
                <a:ea typeface="+mj-ea"/>
                <a:cs typeface="Arial"/>
              </a:defRPr>
            </a:lvl1pPr>
          </a:lstStyle>
          <a:p>
            <a:pPr algn="l"/>
            <a:r>
              <a:rPr lang="en-US" sz="3250" dirty="0">
                <a:solidFill>
                  <a:srgbClr val="0086C4"/>
                </a:solidFill>
              </a:rPr>
              <a:t>The Future of Big Traffic Data</a:t>
            </a:r>
          </a:p>
        </p:txBody>
      </p:sp>
      <p:sp>
        <p:nvSpPr>
          <p:cNvPr id="7" name="TextBox 6"/>
          <p:cNvSpPr txBox="1"/>
          <p:nvPr/>
        </p:nvSpPr>
        <p:spPr>
          <a:xfrm>
            <a:off x="1782384" y="3637960"/>
            <a:ext cx="9256455" cy="953979"/>
          </a:xfrm>
          <a:prstGeom prst="rect">
            <a:avLst/>
          </a:prstGeom>
          <a:solidFill>
            <a:schemeClr val="tx2">
              <a:lumMod val="50000"/>
            </a:schemeClr>
          </a:solidFill>
          <a:scene3d>
            <a:camera prst="isometricOffAxis2Left"/>
            <a:lightRig rig="threePt" dir="t"/>
          </a:scene3d>
          <a:sp3d>
            <a:bevelT w="114300" prst="artDeco"/>
          </a:sp3d>
        </p:spPr>
        <p:txBody>
          <a:bodyPr wrap="square" rtlCol="0">
            <a:spAutoFit/>
          </a:bodyPr>
          <a:lstStyle/>
          <a:p>
            <a:pPr algn="ctr"/>
            <a:r>
              <a:rPr lang="en-US" sz="3599" dirty="0">
                <a:solidFill>
                  <a:schemeClr val="bg1"/>
                </a:solidFill>
                <a:latin typeface="Arial" panose="020B0604020202020204" pitchFamily="34" charset="0"/>
                <a:cs typeface="Arial" panose="020B0604020202020204" pitchFamily="34" charset="0"/>
              </a:rPr>
              <a:t>Global Transport Data Exchange </a:t>
            </a:r>
            <a:r>
              <a:rPr lang="en-US" sz="3599" dirty="0" smtClean="0">
                <a:solidFill>
                  <a:schemeClr val="bg1"/>
                </a:solidFill>
                <a:latin typeface="Arial" panose="020B0604020202020204" pitchFamily="34" charset="0"/>
                <a:cs typeface="Arial" panose="020B0604020202020204" pitchFamily="34" charset="0"/>
              </a:rPr>
              <a:t>Platform™</a:t>
            </a:r>
          </a:p>
          <a:p>
            <a:pPr algn="ctr"/>
            <a:endParaRPr lang="en-US" sz="2000" dirty="0">
              <a:solidFill>
                <a:schemeClr val="bg1"/>
              </a:solidFill>
              <a:latin typeface="Arial" panose="020B0604020202020204" pitchFamily="34" charset="0"/>
              <a:cs typeface="Arial" panose="020B0604020202020204" pitchFamily="34" charset="0"/>
            </a:endParaRPr>
          </a:p>
        </p:txBody>
      </p:sp>
      <p:graphicFrame>
        <p:nvGraphicFramePr>
          <p:cNvPr id="12" name="Content Placeholder 9">
            <a:extLst>
              <a:ext uri="{FF2B5EF4-FFF2-40B4-BE49-F238E27FC236}">
                <a16:creationId xmlns:a16="http://schemas.microsoft.com/office/drawing/2014/main" id="{693BE89E-DE34-4DE6-9D92-68BF4E8BF626}"/>
              </a:ext>
            </a:extLst>
          </p:cNvPr>
          <p:cNvGraphicFramePr>
            <a:graphicFrameLocks/>
          </p:cNvGraphicFramePr>
          <p:nvPr>
            <p:extLst>
              <p:ext uri="{D42A27DB-BD31-4B8C-83A1-F6EECF244321}">
                <p14:modId xmlns:p14="http://schemas.microsoft.com/office/powerpoint/2010/main" val="3144676385"/>
              </p:ext>
            </p:extLst>
          </p:nvPr>
        </p:nvGraphicFramePr>
        <p:xfrm>
          <a:off x="1003429" y="1570973"/>
          <a:ext cx="10695406" cy="92909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9" name="Content Placeholder 9">
            <a:extLst>
              <a:ext uri="{FF2B5EF4-FFF2-40B4-BE49-F238E27FC236}">
                <a16:creationId xmlns:a16="http://schemas.microsoft.com/office/drawing/2014/main" id="{693BE89E-DE34-4DE6-9D92-68BF4E8BF626}"/>
              </a:ext>
            </a:extLst>
          </p:cNvPr>
          <p:cNvGraphicFramePr>
            <a:graphicFrameLocks/>
          </p:cNvGraphicFramePr>
          <p:nvPr>
            <p:extLst>
              <p:ext uri="{D42A27DB-BD31-4B8C-83A1-F6EECF244321}">
                <p14:modId xmlns:p14="http://schemas.microsoft.com/office/powerpoint/2010/main" val="592877409"/>
              </p:ext>
            </p:extLst>
          </p:nvPr>
        </p:nvGraphicFramePr>
        <p:xfrm>
          <a:off x="889876" y="2746175"/>
          <a:ext cx="10808959" cy="891785"/>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10462188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Straight Connector 33"/>
          <p:cNvCxnSpPr/>
          <p:nvPr/>
        </p:nvCxnSpPr>
        <p:spPr>
          <a:xfrm>
            <a:off x="8724188" y="1168879"/>
            <a:ext cx="0" cy="5149970"/>
          </a:xfrm>
          <a:prstGeom prst="line">
            <a:avLst/>
          </a:prstGeom>
          <a:ln w="3175">
            <a:prstDash val="dash"/>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3835879" y="3743864"/>
            <a:ext cx="6626130" cy="369332"/>
          </a:xfrm>
          <a:prstGeom prst="rect">
            <a:avLst/>
          </a:prstGeom>
          <a:noFill/>
        </p:spPr>
        <p:txBody>
          <a:bodyPr wrap="square" rtlCol="0">
            <a:spAutoFit/>
          </a:bodyPr>
          <a:lstStyle/>
          <a:p>
            <a:r>
              <a:rPr lang="en-US" dirty="0"/>
              <a:t>2010	2015	2020	2025	2030	2035	2040</a:t>
            </a:r>
          </a:p>
        </p:txBody>
      </p:sp>
      <p:cxnSp>
        <p:nvCxnSpPr>
          <p:cNvPr id="9" name="Straight Connector 8"/>
          <p:cNvCxnSpPr/>
          <p:nvPr/>
        </p:nvCxnSpPr>
        <p:spPr>
          <a:xfrm>
            <a:off x="2067465" y="1199072"/>
            <a:ext cx="0" cy="5149970"/>
          </a:xfrm>
          <a:prstGeom prst="line">
            <a:avLst/>
          </a:prstGeom>
        </p:spPr>
        <p:style>
          <a:lnRef idx="2">
            <a:schemeClr val="accent1"/>
          </a:lnRef>
          <a:fillRef idx="0">
            <a:schemeClr val="accent1"/>
          </a:fillRef>
          <a:effectRef idx="1">
            <a:schemeClr val="accent1"/>
          </a:effectRef>
          <a:fontRef idx="minor">
            <a:schemeClr val="tx1"/>
          </a:fontRef>
        </p:style>
      </p:cxnSp>
      <p:sp>
        <p:nvSpPr>
          <p:cNvPr id="11" name="Pentagon 10"/>
          <p:cNvSpPr/>
          <p:nvPr/>
        </p:nvSpPr>
        <p:spPr>
          <a:xfrm>
            <a:off x="2084717" y="1526875"/>
            <a:ext cx="1029384" cy="2247182"/>
          </a:xfrm>
          <a:prstGeom prst="homePlate">
            <a:avLst/>
          </a:prstGeom>
          <a:solidFill>
            <a:schemeClr val="accent6">
              <a:lumMod val="50000"/>
            </a:schemeClr>
          </a:solidFill>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Box 12"/>
          <p:cNvSpPr txBox="1"/>
          <p:nvPr/>
        </p:nvSpPr>
        <p:spPr>
          <a:xfrm rot="16200000">
            <a:off x="1661095" y="2457578"/>
            <a:ext cx="1552755" cy="369332"/>
          </a:xfrm>
          <a:prstGeom prst="rect">
            <a:avLst/>
          </a:prstGeom>
          <a:noFill/>
        </p:spPr>
        <p:txBody>
          <a:bodyPr wrap="square" rtlCol="0">
            <a:spAutoFit/>
          </a:bodyPr>
          <a:lstStyle/>
          <a:p>
            <a:r>
              <a:rPr lang="en-US" dirty="0">
                <a:solidFill>
                  <a:schemeClr val="bg1"/>
                </a:solidFill>
              </a:rPr>
              <a:t>Technological</a:t>
            </a:r>
          </a:p>
        </p:txBody>
      </p:sp>
      <p:cxnSp>
        <p:nvCxnSpPr>
          <p:cNvPr id="17" name="Straight Connector 16"/>
          <p:cNvCxnSpPr>
            <a:endCxn id="2" idx="1"/>
          </p:cNvCxnSpPr>
          <p:nvPr/>
        </p:nvCxnSpPr>
        <p:spPr>
          <a:xfrm>
            <a:off x="2084717" y="3928530"/>
            <a:ext cx="1751162"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447033" y="3928530"/>
            <a:ext cx="399691"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349931" y="3928530"/>
            <a:ext cx="399691"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6282101" y="3928530"/>
            <a:ext cx="399691"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7195984" y="3928530"/>
            <a:ext cx="399691"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8102275" y="3928530"/>
            <a:ext cx="399691"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9016675" y="3920539"/>
            <a:ext cx="399691"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9979151" y="3928530"/>
            <a:ext cx="399691"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4163690" y="1199072"/>
            <a:ext cx="0" cy="5149970"/>
          </a:xfrm>
          <a:prstGeom prst="line">
            <a:avLst/>
          </a:prstGeom>
          <a:ln w="3175">
            <a:prstDash val="dash"/>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5075215" y="1199072"/>
            <a:ext cx="0" cy="5149970"/>
          </a:xfrm>
          <a:prstGeom prst="line">
            <a:avLst/>
          </a:prstGeom>
          <a:ln w="3175">
            <a:prstDash val="dash"/>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5992484" y="1199072"/>
            <a:ext cx="0" cy="5149970"/>
          </a:xfrm>
          <a:prstGeom prst="line">
            <a:avLst/>
          </a:prstGeom>
          <a:ln w="3175">
            <a:prstDash val="dash"/>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6908328" y="1168879"/>
            <a:ext cx="0" cy="5149970"/>
          </a:xfrm>
          <a:prstGeom prst="line">
            <a:avLst/>
          </a:prstGeom>
          <a:ln w="3175">
            <a:prstDash val="dash"/>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7818416" y="1168879"/>
            <a:ext cx="0" cy="5149970"/>
          </a:xfrm>
          <a:prstGeom prst="line">
            <a:avLst/>
          </a:prstGeom>
          <a:ln w="3175">
            <a:prstDash val="dash"/>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9638588" y="1168879"/>
            <a:ext cx="0" cy="5149970"/>
          </a:xfrm>
          <a:prstGeom prst="line">
            <a:avLst/>
          </a:prstGeom>
          <a:ln w="3175">
            <a:prstDash val="dash"/>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2084718" y="1226504"/>
            <a:ext cx="480317" cy="261610"/>
          </a:xfrm>
          <a:prstGeom prst="rect">
            <a:avLst/>
          </a:prstGeom>
          <a:solidFill>
            <a:schemeClr val="accent2">
              <a:lumMod val="40000"/>
              <a:lumOff val="60000"/>
            </a:schemeClr>
          </a:solidFill>
          <a:scene3d>
            <a:camera prst="orthographicFront"/>
            <a:lightRig rig="threePt" dir="t"/>
          </a:scene3d>
          <a:sp3d>
            <a:bevelT w="165100" prst="coolSlant"/>
          </a:sp3d>
        </p:spPr>
        <p:txBody>
          <a:bodyPr wrap="square" rtlCol="0">
            <a:spAutoFit/>
          </a:bodyPr>
          <a:lstStyle/>
          <a:p>
            <a:r>
              <a:rPr lang="en-US" sz="1100" dirty="0"/>
              <a:t>L2*</a:t>
            </a:r>
          </a:p>
        </p:txBody>
      </p:sp>
      <p:sp>
        <p:nvSpPr>
          <p:cNvPr id="37" name="TextBox 36"/>
          <p:cNvSpPr txBox="1"/>
          <p:nvPr/>
        </p:nvSpPr>
        <p:spPr>
          <a:xfrm>
            <a:off x="2601610" y="1223629"/>
            <a:ext cx="441388" cy="261610"/>
          </a:xfrm>
          <a:prstGeom prst="rect">
            <a:avLst/>
          </a:prstGeom>
          <a:solidFill>
            <a:schemeClr val="accent2">
              <a:lumMod val="75000"/>
            </a:schemeClr>
          </a:solidFill>
          <a:scene3d>
            <a:camera prst="orthographicFront"/>
            <a:lightRig rig="threePt" dir="t"/>
          </a:scene3d>
          <a:sp3d>
            <a:bevelT w="165100" prst="coolSlant"/>
          </a:sp3d>
        </p:spPr>
        <p:txBody>
          <a:bodyPr wrap="square" rtlCol="0">
            <a:spAutoFit/>
          </a:bodyPr>
          <a:lstStyle/>
          <a:p>
            <a:r>
              <a:rPr lang="en-US" sz="1100" dirty="0"/>
              <a:t>L3*</a:t>
            </a:r>
          </a:p>
        </p:txBody>
      </p:sp>
      <p:sp>
        <p:nvSpPr>
          <p:cNvPr id="38" name="TextBox 37"/>
          <p:cNvSpPr txBox="1"/>
          <p:nvPr/>
        </p:nvSpPr>
        <p:spPr>
          <a:xfrm>
            <a:off x="3084281" y="1223629"/>
            <a:ext cx="889335" cy="261610"/>
          </a:xfrm>
          <a:prstGeom prst="rect">
            <a:avLst/>
          </a:prstGeom>
          <a:solidFill>
            <a:schemeClr val="accent2">
              <a:lumMod val="50000"/>
            </a:schemeClr>
          </a:solidFill>
          <a:ln>
            <a:solidFill>
              <a:schemeClr val="accent5">
                <a:lumMod val="50000"/>
              </a:schemeClr>
            </a:solidFill>
          </a:ln>
          <a:scene3d>
            <a:camera prst="orthographicFront"/>
            <a:lightRig rig="threePt" dir="t"/>
          </a:scene3d>
          <a:sp3d>
            <a:bevelT w="165100" prst="coolSlant"/>
          </a:sp3d>
        </p:spPr>
        <p:txBody>
          <a:bodyPr wrap="square" rtlCol="0">
            <a:spAutoFit/>
          </a:bodyPr>
          <a:lstStyle/>
          <a:p>
            <a:r>
              <a:rPr lang="en-US" sz="1100" dirty="0">
                <a:solidFill>
                  <a:schemeClr val="bg1"/>
                </a:solidFill>
              </a:rPr>
              <a:t>L4*/L5*</a:t>
            </a:r>
          </a:p>
        </p:txBody>
      </p:sp>
      <p:sp>
        <p:nvSpPr>
          <p:cNvPr id="39" name="TextBox 38"/>
          <p:cNvSpPr txBox="1"/>
          <p:nvPr/>
        </p:nvSpPr>
        <p:spPr>
          <a:xfrm>
            <a:off x="5358207" y="1627456"/>
            <a:ext cx="838082" cy="246221"/>
          </a:xfrm>
          <a:prstGeom prst="rect">
            <a:avLst/>
          </a:prstGeom>
          <a:solidFill>
            <a:schemeClr val="accent6">
              <a:lumMod val="50000"/>
            </a:schemeClr>
          </a:solidFill>
        </p:spPr>
        <p:txBody>
          <a:bodyPr wrap="square" rtlCol="0">
            <a:spAutoFit/>
          </a:bodyPr>
          <a:lstStyle/>
          <a:p>
            <a:r>
              <a:rPr lang="en-US" sz="1000" dirty="0">
                <a:solidFill>
                  <a:schemeClr val="bg1"/>
                </a:solidFill>
              </a:rPr>
              <a:t>Pilot Fleets</a:t>
            </a:r>
          </a:p>
        </p:txBody>
      </p:sp>
      <p:sp>
        <p:nvSpPr>
          <p:cNvPr id="40" name="TextBox 39"/>
          <p:cNvSpPr txBox="1"/>
          <p:nvPr/>
        </p:nvSpPr>
        <p:spPr>
          <a:xfrm>
            <a:off x="6231142" y="1633098"/>
            <a:ext cx="2418274" cy="246221"/>
          </a:xfrm>
          <a:prstGeom prst="rect">
            <a:avLst/>
          </a:prstGeom>
          <a:solidFill>
            <a:schemeClr val="accent6">
              <a:lumMod val="50000"/>
            </a:schemeClr>
          </a:solidFill>
        </p:spPr>
        <p:txBody>
          <a:bodyPr wrap="square" rtlCol="0">
            <a:spAutoFit/>
          </a:bodyPr>
          <a:lstStyle/>
          <a:p>
            <a:r>
              <a:rPr lang="en-US" sz="1000" dirty="0">
                <a:solidFill>
                  <a:schemeClr val="bg1"/>
                </a:solidFill>
              </a:rPr>
              <a:t>Auton. Road Trains (Commercial + Public)</a:t>
            </a:r>
          </a:p>
        </p:txBody>
      </p:sp>
      <p:sp>
        <p:nvSpPr>
          <p:cNvPr id="41" name="TextBox 40"/>
          <p:cNvSpPr txBox="1"/>
          <p:nvPr/>
        </p:nvSpPr>
        <p:spPr>
          <a:xfrm>
            <a:off x="6026989" y="1997854"/>
            <a:ext cx="1716657" cy="246221"/>
          </a:xfrm>
          <a:prstGeom prst="rect">
            <a:avLst/>
          </a:prstGeom>
          <a:solidFill>
            <a:schemeClr val="accent6">
              <a:lumMod val="50000"/>
            </a:schemeClr>
          </a:solidFill>
        </p:spPr>
        <p:txBody>
          <a:bodyPr wrap="square" rtlCol="0">
            <a:spAutoFit/>
          </a:bodyPr>
          <a:lstStyle/>
          <a:p>
            <a:r>
              <a:rPr lang="en-US" sz="1000" dirty="0">
                <a:solidFill>
                  <a:schemeClr val="bg1"/>
                </a:solidFill>
              </a:rPr>
              <a:t>Retractable Steering Wheels</a:t>
            </a:r>
          </a:p>
        </p:txBody>
      </p:sp>
      <p:sp>
        <p:nvSpPr>
          <p:cNvPr id="42" name="TextBox 41"/>
          <p:cNvSpPr txBox="1"/>
          <p:nvPr/>
        </p:nvSpPr>
        <p:spPr>
          <a:xfrm>
            <a:off x="7854430" y="1997854"/>
            <a:ext cx="1784158" cy="246221"/>
          </a:xfrm>
          <a:prstGeom prst="rect">
            <a:avLst/>
          </a:prstGeom>
          <a:solidFill>
            <a:schemeClr val="accent6">
              <a:lumMod val="50000"/>
            </a:schemeClr>
          </a:solidFill>
        </p:spPr>
        <p:txBody>
          <a:bodyPr wrap="square" rtlCol="0">
            <a:spAutoFit/>
          </a:bodyPr>
          <a:lstStyle/>
          <a:p>
            <a:r>
              <a:rPr lang="en-US" sz="1000" dirty="0">
                <a:solidFill>
                  <a:schemeClr val="bg1"/>
                </a:solidFill>
              </a:rPr>
              <a:t>New without Steering Wheels</a:t>
            </a:r>
          </a:p>
        </p:txBody>
      </p:sp>
      <p:cxnSp>
        <p:nvCxnSpPr>
          <p:cNvPr id="45" name="Straight Connector 44"/>
          <p:cNvCxnSpPr/>
          <p:nvPr/>
        </p:nvCxnSpPr>
        <p:spPr>
          <a:xfrm>
            <a:off x="8724188" y="1633098"/>
            <a:ext cx="0" cy="240579"/>
          </a:xfrm>
          <a:prstGeom prst="line">
            <a:avLst/>
          </a:prstGeom>
          <a:ln w="38100">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8807576" y="1630388"/>
            <a:ext cx="0" cy="240579"/>
          </a:xfrm>
          <a:prstGeom prst="line">
            <a:avLst/>
          </a:prstGeom>
          <a:ln w="38100">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8885214" y="1630388"/>
            <a:ext cx="0" cy="240579"/>
          </a:xfrm>
          <a:prstGeom prst="line">
            <a:avLst/>
          </a:prstGeom>
          <a:ln w="38100">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8962846" y="1630057"/>
            <a:ext cx="0" cy="240579"/>
          </a:xfrm>
          <a:prstGeom prst="line">
            <a:avLst/>
          </a:prstGeom>
          <a:ln w="38100">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9040490" y="1630388"/>
            <a:ext cx="0" cy="240579"/>
          </a:xfrm>
          <a:prstGeom prst="line">
            <a:avLst/>
          </a:prstGeom>
          <a:ln w="38100">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9118128" y="1630388"/>
            <a:ext cx="0" cy="240579"/>
          </a:xfrm>
          <a:prstGeom prst="line">
            <a:avLst/>
          </a:prstGeom>
          <a:ln w="38100">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9730603" y="2003482"/>
            <a:ext cx="0" cy="240579"/>
          </a:xfrm>
          <a:prstGeom prst="line">
            <a:avLst/>
          </a:prstGeom>
          <a:ln w="38100">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9805366" y="1997854"/>
            <a:ext cx="0" cy="240579"/>
          </a:xfrm>
          <a:prstGeom prst="line">
            <a:avLst/>
          </a:prstGeom>
          <a:ln w="38100">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9883003" y="2000605"/>
            <a:ext cx="0" cy="240579"/>
          </a:xfrm>
          <a:prstGeom prst="line">
            <a:avLst/>
          </a:prstGeom>
          <a:ln w="38100">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9960641" y="1997854"/>
            <a:ext cx="0" cy="240579"/>
          </a:xfrm>
          <a:prstGeom prst="line">
            <a:avLst/>
          </a:prstGeom>
          <a:ln w="38100">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10038280" y="2000605"/>
            <a:ext cx="0" cy="240579"/>
          </a:xfrm>
          <a:prstGeom prst="line">
            <a:avLst/>
          </a:prstGeom>
          <a:ln w="38100">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10115918" y="1997854"/>
            <a:ext cx="0" cy="240579"/>
          </a:xfrm>
          <a:prstGeom prst="line">
            <a:avLst/>
          </a:prstGeom>
          <a:ln w="38100">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sp>
        <p:nvSpPr>
          <p:cNvPr id="58" name="TextBox 57"/>
          <p:cNvSpPr txBox="1"/>
          <p:nvPr/>
        </p:nvSpPr>
        <p:spPr>
          <a:xfrm>
            <a:off x="5530970" y="2345476"/>
            <a:ext cx="1138704" cy="246221"/>
          </a:xfrm>
          <a:prstGeom prst="rect">
            <a:avLst/>
          </a:prstGeom>
          <a:solidFill>
            <a:schemeClr val="accent6">
              <a:lumMod val="75000"/>
            </a:schemeClr>
          </a:solidFill>
        </p:spPr>
        <p:txBody>
          <a:bodyPr wrap="square" rtlCol="0">
            <a:spAutoFit/>
          </a:bodyPr>
          <a:lstStyle/>
          <a:p>
            <a:r>
              <a:rPr lang="en-US" sz="1000" dirty="0">
                <a:solidFill>
                  <a:schemeClr val="bg1"/>
                </a:solidFill>
              </a:rPr>
              <a:t>Auto Pilot: City</a:t>
            </a:r>
          </a:p>
        </p:txBody>
      </p:sp>
      <p:sp>
        <p:nvSpPr>
          <p:cNvPr id="61" name="TextBox 60"/>
          <p:cNvSpPr txBox="1"/>
          <p:nvPr/>
        </p:nvSpPr>
        <p:spPr>
          <a:xfrm>
            <a:off x="5078090" y="2708821"/>
            <a:ext cx="1598778" cy="246221"/>
          </a:xfrm>
          <a:prstGeom prst="rect">
            <a:avLst/>
          </a:prstGeom>
          <a:solidFill>
            <a:schemeClr val="accent6">
              <a:lumMod val="75000"/>
            </a:schemeClr>
          </a:solidFill>
        </p:spPr>
        <p:txBody>
          <a:bodyPr wrap="square" rtlCol="0">
            <a:spAutoFit/>
          </a:bodyPr>
          <a:lstStyle/>
          <a:p>
            <a:r>
              <a:rPr lang="en-US" sz="1000" dirty="0">
                <a:solidFill>
                  <a:schemeClr val="bg1"/>
                </a:solidFill>
              </a:rPr>
              <a:t>Auto Pilot: Highway</a:t>
            </a:r>
          </a:p>
        </p:txBody>
      </p:sp>
      <p:sp>
        <p:nvSpPr>
          <p:cNvPr id="65" name="TextBox 64"/>
          <p:cNvSpPr txBox="1"/>
          <p:nvPr/>
        </p:nvSpPr>
        <p:spPr>
          <a:xfrm>
            <a:off x="4616576" y="3076660"/>
            <a:ext cx="1364411" cy="246221"/>
          </a:xfrm>
          <a:prstGeom prst="rect">
            <a:avLst/>
          </a:prstGeom>
          <a:solidFill>
            <a:schemeClr val="accent6">
              <a:lumMod val="60000"/>
              <a:lumOff val="40000"/>
            </a:schemeClr>
          </a:solidFill>
        </p:spPr>
        <p:txBody>
          <a:bodyPr wrap="square" rtlCol="0">
            <a:spAutoFit/>
          </a:bodyPr>
          <a:lstStyle/>
          <a:p>
            <a:r>
              <a:rPr lang="en-US" sz="1000" dirty="0"/>
              <a:t>Autonomous Breaking</a:t>
            </a:r>
          </a:p>
        </p:txBody>
      </p:sp>
      <p:sp>
        <p:nvSpPr>
          <p:cNvPr id="66" name="TextBox 65"/>
          <p:cNvSpPr txBox="1"/>
          <p:nvPr/>
        </p:nvSpPr>
        <p:spPr>
          <a:xfrm>
            <a:off x="4106427" y="3448927"/>
            <a:ext cx="1874560" cy="238527"/>
          </a:xfrm>
          <a:prstGeom prst="rect">
            <a:avLst/>
          </a:prstGeom>
          <a:solidFill>
            <a:schemeClr val="accent6">
              <a:lumMod val="60000"/>
              <a:lumOff val="40000"/>
            </a:schemeClr>
          </a:solidFill>
        </p:spPr>
        <p:txBody>
          <a:bodyPr wrap="square" rtlCol="0">
            <a:spAutoFit/>
          </a:bodyPr>
          <a:lstStyle/>
          <a:p>
            <a:r>
              <a:rPr lang="en-US" sz="950" dirty="0"/>
              <a:t>Adapt, Cruise Control, Lane-Keep</a:t>
            </a:r>
          </a:p>
        </p:txBody>
      </p:sp>
      <p:sp>
        <p:nvSpPr>
          <p:cNvPr id="67" name="Pentagon 66"/>
          <p:cNvSpPr/>
          <p:nvPr/>
        </p:nvSpPr>
        <p:spPr>
          <a:xfrm>
            <a:off x="2087595" y="4183806"/>
            <a:ext cx="1026507" cy="854016"/>
          </a:xfrm>
          <a:prstGeom prst="homePlate">
            <a:avLst/>
          </a:prstGeom>
          <a:solidFill>
            <a:schemeClr val="accent1">
              <a:lumMod val="75000"/>
            </a:schemeClr>
          </a:solidFill>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8" name="TextBox 67"/>
          <p:cNvSpPr txBox="1"/>
          <p:nvPr/>
        </p:nvSpPr>
        <p:spPr>
          <a:xfrm rot="16200000">
            <a:off x="2060788" y="4378705"/>
            <a:ext cx="759130" cy="369332"/>
          </a:xfrm>
          <a:prstGeom prst="rect">
            <a:avLst/>
          </a:prstGeom>
          <a:noFill/>
        </p:spPr>
        <p:txBody>
          <a:bodyPr wrap="square" rtlCol="0">
            <a:spAutoFit/>
          </a:bodyPr>
          <a:lstStyle/>
          <a:p>
            <a:r>
              <a:rPr lang="en-US" dirty="0">
                <a:solidFill>
                  <a:schemeClr val="bg1"/>
                </a:solidFill>
              </a:rPr>
              <a:t>Legal</a:t>
            </a:r>
          </a:p>
        </p:txBody>
      </p:sp>
      <p:sp>
        <p:nvSpPr>
          <p:cNvPr id="69" name="Pentagon 68"/>
          <p:cNvSpPr/>
          <p:nvPr/>
        </p:nvSpPr>
        <p:spPr>
          <a:xfrm>
            <a:off x="2084717" y="5188789"/>
            <a:ext cx="1029384" cy="854016"/>
          </a:xfrm>
          <a:prstGeom prst="homePlate">
            <a:avLst/>
          </a:prstGeom>
          <a:solidFill>
            <a:schemeClr val="accent2">
              <a:lumMod val="75000"/>
            </a:schemeClr>
          </a:solidFill>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0" name="TextBox 69"/>
          <p:cNvSpPr txBox="1"/>
          <p:nvPr/>
        </p:nvSpPr>
        <p:spPr>
          <a:xfrm rot="16200000">
            <a:off x="2046148" y="5404174"/>
            <a:ext cx="800102" cy="369332"/>
          </a:xfrm>
          <a:prstGeom prst="rect">
            <a:avLst/>
          </a:prstGeom>
          <a:noFill/>
        </p:spPr>
        <p:txBody>
          <a:bodyPr wrap="square" rtlCol="0">
            <a:spAutoFit/>
          </a:bodyPr>
          <a:lstStyle/>
          <a:p>
            <a:r>
              <a:rPr lang="en-US" dirty="0">
                <a:solidFill>
                  <a:schemeClr val="bg1"/>
                </a:solidFill>
              </a:rPr>
              <a:t>Social</a:t>
            </a:r>
          </a:p>
        </p:txBody>
      </p:sp>
      <p:sp>
        <p:nvSpPr>
          <p:cNvPr id="71" name="TextBox 70"/>
          <p:cNvSpPr txBox="1"/>
          <p:nvPr/>
        </p:nvSpPr>
        <p:spPr>
          <a:xfrm>
            <a:off x="5998239" y="4366300"/>
            <a:ext cx="1784164" cy="246221"/>
          </a:xfrm>
          <a:prstGeom prst="rect">
            <a:avLst/>
          </a:prstGeom>
          <a:solidFill>
            <a:schemeClr val="accent1">
              <a:lumMod val="75000"/>
            </a:schemeClr>
          </a:solidFill>
        </p:spPr>
        <p:txBody>
          <a:bodyPr wrap="square" rtlCol="0">
            <a:spAutoFit/>
          </a:bodyPr>
          <a:lstStyle/>
          <a:p>
            <a:r>
              <a:rPr lang="en-US" sz="1000" dirty="0">
                <a:solidFill>
                  <a:schemeClr val="bg1"/>
                </a:solidFill>
              </a:rPr>
              <a:t>Vehicle Crashes reduced 50%</a:t>
            </a:r>
          </a:p>
        </p:txBody>
      </p:sp>
      <p:sp>
        <p:nvSpPr>
          <p:cNvPr id="72" name="TextBox 71"/>
          <p:cNvSpPr txBox="1"/>
          <p:nvPr/>
        </p:nvSpPr>
        <p:spPr>
          <a:xfrm>
            <a:off x="7845729" y="4353902"/>
            <a:ext cx="1784164" cy="246221"/>
          </a:xfrm>
          <a:prstGeom prst="rect">
            <a:avLst/>
          </a:prstGeom>
          <a:solidFill>
            <a:schemeClr val="accent1">
              <a:lumMod val="75000"/>
            </a:schemeClr>
          </a:solidFill>
        </p:spPr>
        <p:txBody>
          <a:bodyPr wrap="square" rtlCol="0">
            <a:spAutoFit/>
          </a:bodyPr>
          <a:lstStyle/>
          <a:p>
            <a:r>
              <a:rPr lang="en-US" sz="1000" dirty="0">
                <a:solidFill>
                  <a:schemeClr val="bg1"/>
                </a:solidFill>
              </a:rPr>
              <a:t>Vehicle Crashes reduced 90%</a:t>
            </a:r>
          </a:p>
        </p:txBody>
      </p:sp>
      <p:sp>
        <p:nvSpPr>
          <p:cNvPr id="73" name="TextBox 72"/>
          <p:cNvSpPr txBox="1"/>
          <p:nvPr/>
        </p:nvSpPr>
        <p:spPr>
          <a:xfrm>
            <a:off x="5081783" y="4699737"/>
            <a:ext cx="1784164" cy="246221"/>
          </a:xfrm>
          <a:prstGeom prst="rect">
            <a:avLst/>
          </a:prstGeom>
          <a:solidFill>
            <a:schemeClr val="accent1">
              <a:lumMod val="75000"/>
            </a:schemeClr>
          </a:solidFill>
        </p:spPr>
        <p:txBody>
          <a:bodyPr wrap="square" rtlCol="0">
            <a:spAutoFit/>
          </a:bodyPr>
          <a:lstStyle/>
          <a:p>
            <a:r>
              <a:rPr lang="en-US" sz="1000" dirty="0">
                <a:solidFill>
                  <a:schemeClr val="bg1"/>
                </a:solidFill>
              </a:rPr>
              <a:t>ADAS inc. V2V/V2I mandate.</a:t>
            </a:r>
          </a:p>
        </p:txBody>
      </p:sp>
      <p:sp>
        <p:nvSpPr>
          <p:cNvPr id="74" name="TextBox 73"/>
          <p:cNvSpPr txBox="1"/>
          <p:nvPr/>
        </p:nvSpPr>
        <p:spPr>
          <a:xfrm>
            <a:off x="6962348" y="4695858"/>
            <a:ext cx="1784164" cy="246221"/>
          </a:xfrm>
          <a:prstGeom prst="rect">
            <a:avLst/>
          </a:prstGeom>
          <a:solidFill>
            <a:schemeClr val="accent1">
              <a:lumMod val="75000"/>
            </a:schemeClr>
          </a:solidFill>
        </p:spPr>
        <p:txBody>
          <a:bodyPr wrap="square" rtlCol="0">
            <a:spAutoFit/>
          </a:bodyPr>
          <a:lstStyle/>
          <a:p>
            <a:r>
              <a:rPr lang="en-US" sz="1000" dirty="0">
                <a:solidFill>
                  <a:schemeClr val="bg1"/>
                </a:solidFill>
              </a:rPr>
              <a:t>Roadmap to full autonomy</a:t>
            </a:r>
          </a:p>
        </p:txBody>
      </p:sp>
      <p:cxnSp>
        <p:nvCxnSpPr>
          <p:cNvPr id="75" name="Straight Connector 74"/>
          <p:cNvCxnSpPr/>
          <p:nvPr/>
        </p:nvCxnSpPr>
        <p:spPr>
          <a:xfrm>
            <a:off x="8807583" y="4697078"/>
            <a:ext cx="0" cy="240579"/>
          </a:xfrm>
          <a:prstGeom prst="line">
            <a:avLst/>
          </a:prstGeom>
          <a:ln w="38100">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8885214" y="4696753"/>
            <a:ext cx="0" cy="240579"/>
          </a:xfrm>
          <a:prstGeom prst="line">
            <a:avLst/>
          </a:prstGeom>
          <a:ln w="38100">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8959983" y="4697077"/>
            <a:ext cx="0" cy="240579"/>
          </a:xfrm>
          <a:prstGeom prst="line">
            <a:avLst/>
          </a:prstGeom>
          <a:ln w="38100">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9040490" y="4692874"/>
            <a:ext cx="0" cy="240579"/>
          </a:xfrm>
          <a:prstGeom prst="line">
            <a:avLst/>
          </a:prstGeom>
          <a:ln w="38100">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9118141" y="4697076"/>
            <a:ext cx="0" cy="240579"/>
          </a:xfrm>
          <a:prstGeom prst="line">
            <a:avLst/>
          </a:prstGeom>
          <a:ln w="38100">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9188583" y="4697075"/>
            <a:ext cx="0" cy="240579"/>
          </a:xfrm>
          <a:prstGeom prst="line">
            <a:avLst/>
          </a:prstGeom>
          <a:ln w="38100">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9270535" y="4692874"/>
            <a:ext cx="0" cy="240579"/>
          </a:xfrm>
          <a:prstGeom prst="line">
            <a:avLst/>
          </a:prstGeom>
          <a:ln w="38100">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9345297" y="4695643"/>
            <a:ext cx="0" cy="240579"/>
          </a:xfrm>
          <a:prstGeom prst="line">
            <a:avLst/>
          </a:prstGeom>
          <a:ln w="38100">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9422919" y="4696603"/>
            <a:ext cx="0" cy="240579"/>
          </a:xfrm>
          <a:prstGeom prst="line">
            <a:avLst/>
          </a:prstGeom>
          <a:ln w="38100">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a:off x="9503447" y="4692874"/>
            <a:ext cx="0" cy="240579"/>
          </a:xfrm>
          <a:prstGeom prst="line">
            <a:avLst/>
          </a:prstGeom>
          <a:ln w="38100">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9578137" y="4697075"/>
            <a:ext cx="0" cy="240579"/>
          </a:xfrm>
          <a:prstGeom prst="line">
            <a:avLst/>
          </a:prstGeom>
          <a:ln w="38100">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a:off x="9655853" y="4697074"/>
            <a:ext cx="0" cy="240579"/>
          </a:xfrm>
          <a:prstGeom prst="line">
            <a:avLst/>
          </a:prstGeom>
          <a:ln w="38100">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a:off x="9739243" y="4692874"/>
            <a:ext cx="0" cy="240579"/>
          </a:xfrm>
          <a:prstGeom prst="line">
            <a:avLst/>
          </a:prstGeom>
          <a:ln w="38100">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a:off x="9813992" y="4692874"/>
            <a:ext cx="0" cy="240579"/>
          </a:xfrm>
          <a:prstGeom prst="line">
            <a:avLst/>
          </a:prstGeom>
          <a:ln w="38100">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a:off x="9888746" y="4697074"/>
            <a:ext cx="0" cy="240579"/>
          </a:xfrm>
          <a:prstGeom prst="line">
            <a:avLst/>
          </a:prstGeom>
          <a:ln w="38100">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a:off x="9969267" y="4697074"/>
            <a:ext cx="0" cy="240579"/>
          </a:xfrm>
          <a:prstGeom prst="line">
            <a:avLst/>
          </a:prstGeom>
          <a:ln w="38100">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a:off x="10046906" y="4697074"/>
            <a:ext cx="0" cy="240579"/>
          </a:xfrm>
          <a:prstGeom prst="line">
            <a:avLst/>
          </a:prstGeom>
          <a:ln w="38100">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10124544" y="4694891"/>
            <a:ext cx="0" cy="240579"/>
          </a:xfrm>
          <a:prstGeom prst="line">
            <a:avLst/>
          </a:prstGeom>
          <a:ln w="38100">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sp>
        <p:nvSpPr>
          <p:cNvPr id="93" name="TextBox 92"/>
          <p:cNvSpPr txBox="1"/>
          <p:nvPr/>
        </p:nvSpPr>
        <p:spPr>
          <a:xfrm>
            <a:off x="4163690" y="5448822"/>
            <a:ext cx="1817296" cy="400110"/>
          </a:xfrm>
          <a:prstGeom prst="rect">
            <a:avLst/>
          </a:prstGeom>
          <a:solidFill>
            <a:schemeClr val="accent2">
              <a:lumMod val="75000"/>
            </a:schemeClr>
          </a:solidFill>
        </p:spPr>
        <p:txBody>
          <a:bodyPr wrap="square" rtlCol="0">
            <a:spAutoFit/>
          </a:bodyPr>
          <a:lstStyle/>
          <a:p>
            <a:r>
              <a:rPr lang="en-US" sz="1000" dirty="0">
                <a:solidFill>
                  <a:schemeClr val="bg1"/>
                </a:solidFill>
              </a:rPr>
              <a:t>ADAS raises Safety and Awareness to Consumer</a:t>
            </a:r>
          </a:p>
        </p:txBody>
      </p:sp>
      <p:sp>
        <p:nvSpPr>
          <p:cNvPr id="94" name="TextBox 93"/>
          <p:cNvSpPr txBox="1"/>
          <p:nvPr/>
        </p:nvSpPr>
        <p:spPr>
          <a:xfrm>
            <a:off x="6024745" y="5457448"/>
            <a:ext cx="1316342" cy="400110"/>
          </a:xfrm>
          <a:prstGeom prst="rect">
            <a:avLst/>
          </a:prstGeom>
          <a:solidFill>
            <a:schemeClr val="accent2">
              <a:lumMod val="75000"/>
            </a:schemeClr>
          </a:solidFill>
        </p:spPr>
        <p:txBody>
          <a:bodyPr wrap="square" rtlCol="0">
            <a:spAutoFit/>
          </a:bodyPr>
          <a:lstStyle/>
          <a:p>
            <a:r>
              <a:rPr lang="en-US" sz="1000" dirty="0">
                <a:solidFill>
                  <a:schemeClr val="bg1"/>
                </a:solidFill>
              </a:rPr>
              <a:t>Consumer embraces L4/L5 autonomous</a:t>
            </a:r>
          </a:p>
        </p:txBody>
      </p:sp>
      <p:sp>
        <p:nvSpPr>
          <p:cNvPr id="95" name="TextBox 94"/>
          <p:cNvSpPr txBox="1"/>
          <p:nvPr/>
        </p:nvSpPr>
        <p:spPr>
          <a:xfrm>
            <a:off x="7385524" y="5461764"/>
            <a:ext cx="1255271" cy="384721"/>
          </a:xfrm>
          <a:prstGeom prst="rect">
            <a:avLst/>
          </a:prstGeom>
          <a:solidFill>
            <a:schemeClr val="accent2">
              <a:lumMod val="75000"/>
            </a:schemeClr>
          </a:solidFill>
        </p:spPr>
        <p:txBody>
          <a:bodyPr wrap="square" rtlCol="0">
            <a:spAutoFit/>
          </a:bodyPr>
          <a:lstStyle/>
          <a:p>
            <a:r>
              <a:rPr lang="en-US" sz="950" dirty="0">
                <a:solidFill>
                  <a:schemeClr val="bg1"/>
                </a:solidFill>
              </a:rPr>
              <a:t>Consumer demands autonomous</a:t>
            </a:r>
          </a:p>
        </p:txBody>
      </p:sp>
      <p:cxnSp>
        <p:nvCxnSpPr>
          <p:cNvPr id="96" name="Straight Connector 95"/>
          <p:cNvCxnSpPr/>
          <p:nvPr/>
        </p:nvCxnSpPr>
        <p:spPr>
          <a:xfrm>
            <a:off x="8746512" y="5470390"/>
            <a:ext cx="0" cy="387169"/>
          </a:xfrm>
          <a:prstGeom prst="line">
            <a:avLst/>
          </a:prstGeom>
          <a:ln w="38100">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a:off x="8824835" y="5470390"/>
            <a:ext cx="0" cy="387169"/>
          </a:xfrm>
          <a:prstGeom prst="line">
            <a:avLst/>
          </a:prstGeom>
          <a:ln w="38100">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a:off x="8898912" y="5466079"/>
            <a:ext cx="0" cy="387169"/>
          </a:xfrm>
          <a:prstGeom prst="line">
            <a:avLst/>
          </a:prstGeom>
          <a:ln w="38100">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a:off x="8980098" y="5470390"/>
            <a:ext cx="0" cy="387169"/>
          </a:xfrm>
          <a:prstGeom prst="line">
            <a:avLst/>
          </a:prstGeom>
          <a:ln w="38100">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a:off x="9051319" y="5466079"/>
            <a:ext cx="0" cy="387169"/>
          </a:xfrm>
          <a:prstGeom prst="line">
            <a:avLst/>
          </a:prstGeom>
          <a:ln w="38100">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9135380" y="5470390"/>
            <a:ext cx="0" cy="387169"/>
          </a:xfrm>
          <a:prstGeom prst="line">
            <a:avLst/>
          </a:prstGeom>
          <a:ln w="38100">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9208038" y="5470390"/>
            <a:ext cx="0" cy="387169"/>
          </a:xfrm>
          <a:prstGeom prst="line">
            <a:avLst/>
          </a:prstGeom>
          <a:ln w="38100">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a:off x="8675298" y="5472545"/>
            <a:ext cx="0" cy="387169"/>
          </a:xfrm>
          <a:prstGeom prst="line">
            <a:avLst/>
          </a:prstGeom>
          <a:ln w="38100">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
        <p:nvSpPr>
          <p:cNvPr id="105" name="TextBox 104"/>
          <p:cNvSpPr txBox="1"/>
          <p:nvPr/>
        </p:nvSpPr>
        <p:spPr>
          <a:xfrm>
            <a:off x="9268431" y="5466074"/>
            <a:ext cx="1255271" cy="369332"/>
          </a:xfrm>
          <a:prstGeom prst="rect">
            <a:avLst/>
          </a:prstGeom>
          <a:solidFill>
            <a:schemeClr val="accent2">
              <a:lumMod val="75000"/>
            </a:schemeClr>
          </a:solidFill>
        </p:spPr>
        <p:txBody>
          <a:bodyPr wrap="square" rtlCol="0">
            <a:spAutoFit/>
          </a:bodyPr>
          <a:lstStyle/>
          <a:p>
            <a:r>
              <a:rPr lang="en-US" sz="900" dirty="0">
                <a:solidFill>
                  <a:schemeClr val="bg1"/>
                </a:solidFill>
              </a:rPr>
              <a:t>Shared Autonomous is Primary Transport</a:t>
            </a:r>
          </a:p>
        </p:txBody>
      </p:sp>
      <p:sp>
        <p:nvSpPr>
          <p:cNvPr id="106" name="TextBox 105"/>
          <p:cNvSpPr txBox="1"/>
          <p:nvPr/>
        </p:nvSpPr>
        <p:spPr>
          <a:xfrm>
            <a:off x="2054953" y="6118210"/>
            <a:ext cx="3341018" cy="230832"/>
          </a:xfrm>
          <a:prstGeom prst="rect">
            <a:avLst/>
          </a:prstGeom>
          <a:noFill/>
        </p:spPr>
        <p:txBody>
          <a:bodyPr wrap="square" rtlCol="0">
            <a:spAutoFit/>
          </a:bodyPr>
          <a:lstStyle/>
          <a:p>
            <a:r>
              <a:rPr lang="en-US" sz="900" dirty="0"/>
              <a:t>Source: Neckermann Strategic Advisors Assessment, June 2017</a:t>
            </a:r>
          </a:p>
        </p:txBody>
      </p:sp>
      <p:sp>
        <p:nvSpPr>
          <p:cNvPr id="107" name="TextBox 106"/>
          <p:cNvSpPr txBox="1"/>
          <p:nvPr/>
        </p:nvSpPr>
        <p:spPr>
          <a:xfrm>
            <a:off x="6708480" y="2343266"/>
            <a:ext cx="1138704" cy="246221"/>
          </a:xfrm>
          <a:prstGeom prst="rect">
            <a:avLst/>
          </a:prstGeom>
          <a:solidFill>
            <a:schemeClr val="bg1">
              <a:lumMod val="95000"/>
            </a:schemeClr>
          </a:solidFill>
          <a:ln>
            <a:solidFill>
              <a:schemeClr val="accent3">
                <a:lumMod val="60000"/>
                <a:lumOff val="40000"/>
              </a:schemeClr>
            </a:solidFill>
          </a:ln>
        </p:spPr>
        <p:txBody>
          <a:bodyPr wrap="square" rtlCol="0">
            <a:spAutoFit/>
          </a:bodyPr>
          <a:lstStyle/>
          <a:p>
            <a:r>
              <a:rPr lang="en-US" sz="1000" dirty="0"/>
              <a:t>Standard or New</a:t>
            </a:r>
          </a:p>
        </p:txBody>
      </p:sp>
      <p:sp>
        <p:nvSpPr>
          <p:cNvPr id="108" name="TextBox 107"/>
          <p:cNvSpPr txBox="1"/>
          <p:nvPr/>
        </p:nvSpPr>
        <p:spPr>
          <a:xfrm>
            <a:off x="6714263" y="2704596"/>
            <a:ext cx="1138704" cy="246221"/>
          </a:xfrm>
          <a:prstGeom prst="rect">
            <a:avLst/>
          </a:prstGeom>
          <a:solidFill>
            <a:schemeClr val="bg1">
              <a:lumMod val="95000"/>
            </a:schemeClr>
          </a:solidFill>
          <a:ln>
            <a:solidFill>
              <a:schemeClr val="accent3">
                <a:lumMod val="60000"/>
                <a:lumOff val="40000"/>
              </a:schemeClr>
            </a:solidFill>
          </a:ln>
        </p:spPr>
        <p:txBody>
          <a:bodyPr wrap="square" rtlCol="0">
            <a:spAutoFit/>
          </a:bodyPr>
          <a:lstStyle/>
          <a:p>
            <a:r>
              <a:rPr lang="en-US" sz="1000" dirty="0"/>
              <a:t>Standard or New</a:t>
            </a:r>
          </a:p>
        </p:txBody>
      </p:sp>
      <p:sp>
        <p:nvSpPr>
          <p:cNvPr id="109" name="TextBox 108"/>
          <p:cNvSpPr txBox="1"/>
          <p:nvPr/>
        </p:nvSpPr>
        <p:spPr>
          <a:xfrm>
            <a:off x="6058604" y="3072866"/>
            <a:ext cx="1138704" cy="246221"/>
          </a:xfrm>
          <a:prstGeom prst="rect">
            <a:avLst/>
          </a:prstGeom>
          <a:solidFill>
            <a:schemeClr val="bg1">
              <a:lumMod val="95000"/>
            </a:schemeClr>
          </a:solidFill>
          <a:ln>
            <a:solidFill>
              <a:schemeClr val="accent3">
                <a:lumMod val="60000"/>
                <a:lumOff val="40000"/>
              </a:schemeClr>
            </a:solidFill>
          </a:ln>
        </p:spPr>
        <p:txBody>
          <a:bodyPr wrap="square" rtlCol="0">
            <a:spAutoFit/>
          </a:bodyPr>
          <a:lstStyle/>
          <a:p>
            <a:r>
              <a:rPr lang="en-US" sz="1000" dirty="0"/>
              <a:t>Standard or New</a:t>
            </a:r>
          </a:p>
        </p:txBody>
      </p:sp>
      <p:sp>
        <p:nvSpPr>
          <p:cNvPr id="110" name="TextBox 109"/>
          <p:cNvSpPr txBox="1"/>
          <p:nvPr/>
        </p:nvSpPr>
        <p:spPr>
          <a:xfrm>
            <a:off x="6054339" y="3452335"/>
            <a:ext cx="1138704" cy="246221"/>
          </a:xfrm>
          <a:prstGeom prst="rect">
            <a:avLst/>
          </a:prstGeom>
          <a:solidFill>
            <a:schemeClr val="bg1">
              <a:lumMod val="95000"/>
            </a:schemeClr>
          </a:solidFill>
          <a:ln>
            <a:solidFill>
              <a:schemeClr val="accent3">
                <a:lumMod val="60000"/>
                <a:lumOff val="40000"/>
              </a:schemeClr>
            </a:solidFill>
          </a:ln>
        </p:spPr>
        <p:txBody>
          <a:bodyPr wrap="square" rtlCol="0">
            <a:spAutoFit/>
          </a:bodyPr>
          <a:lstStyle/>
          <a:p>
            <a:r>
              <a:rPr lang="en-US" sz="1000" dirty="0"/>
              <a:t>Standard or New</a:t>
            </a:r>
          </a:p>
        </p:txBody>
      </p:sp>
      <p:sp>
        <p:nvSpPr>
          <p:cNvPr id="4" name="Title 3"/>
          <p:cNvSpPr>
            <a:spLocks noGrp="1"/>
          </p:cNvSpPr>
          <p:nvPr>
            <p:ph type="ctrTitle"/>
          </p:nvPr>
        </p:nvSpPr>
        <p:spPr/>
        <p:txBody>
          <a:bodyPr>
            <a:normAutofit fontScale="90000"/>
          </a:bodyPr>
          <a:lstStyle/>
          <a:p>
            <a:r>
              <a:rPr lang="en-US" dirty="0" smtClean="0"/>
              <a:t>How much longer?</a:t>
            </a:r>
            <a:br>
              <a:rPr lang="en-US" dirty="0" smtClean="0"/>
            </a:br>
            <a:r>
              <a:rPr lang="en-US" dirty="0" smtClean="0"/>
              <a:t>The roadmap towards full autonomy</a:t>
            </a:r>
            <a:endParaRPr lang="en-US" dirty="0"/>
          </a:p>
        </p:txBody>
      </p:sp>
    </p:spTree>
    <p:extLst>
      <p:ext uri="{BB962C8B-B14F-4D97-AF65-F5344CB8AC3E}">
        <p14:creationId xmlns:p14="http://schemas.microsoft.com/office/powerpoint/2010/main" val="11708272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68"/>
                                        </p:tgtEl>
                                        <p:attrNameLst>
                                          <p:attrName>style.visibility</p:attrName>
                                        </p:attrNameLst>
                                      </p:cBhvr>
                                      <p:to>
                                        <p:strVal val="visible"/>
                                      </p:to>
                                    </p:set>
                                    <p:anim calcmode="lin" valueType="num">
                                      <p:cBhvr additive="base">
                                        <p:cTn id="15" dur="500" fill="hold"/>
                                        <p:tgtEl>
                                          <p:spTgt spid="68"/>
                                        </p:tgtEl>
                                        <p:attrNameLst>
                                          <p:attrName>ppt_x</p:attrName>
                                        </p:attrNameLst>
                                      </p:cBhvr>
                                      <p:tavLst>
                                        <p:tav tm="0">
                                          <p:val>
                                            <p:strVal val="0-#ppt_w/2"/>
                                          </p:val>
                                        </p:tav>
                                        <p:tav tm="100000">
                                          <p:val>
                                            <p:strVal val="#ppt_x"/>
                                          </p:val>
                                        </p:tav>
                                      </p:tavLst>
                                    </p:anim>
                                    <p:anim calcmode="lin" valueType="num">
                                      <p:cBhvr additive="base">
                                        <p:cTn id="16" dur="500" fill="hold"/>
                                        <p:tgtEl>
                                          <p:spTgt spid="68"/>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67"/>
                                        </p:tgtEl>
                                        <p:attrNameLst>
                                          <p:attrName>style.visibility</p:attrName>
                                        </p:attrNameLst>
                                      </p:cBhvr>
                                      <p:to>
                                        <p:strVal val="visible"/>
                                      </p:to>
                                    </p:set>
                                    <p:anim calcmode="lin" valueType="num">
                                      <p:cBhvr additive="base">
                                        <p:cTn id="19" dur="500" fill="hold"/>
                                        <p:tgtEl>
                                          <p:spTgt spid="67"/>
                                        </p:tgtEl>
                                        <p:attrNameLst>
                                          <p:attrName>ppt_x</p:attrName>
                                        </p:attrNameLst>
                                      </p:cBhvr>
                                      <p:tavLst>
                                        <p:tav tm="0">
                                          <p:val>
                                            <p:strVal val="0-#ppt_w/2"/>
                                          </p:val>
                                        </p:tav>
                                        <p:tav tm="100000">
                                          <p:val>
                                            <p:strVal val="#ppt_x"/>
                                          </p:val>
                                        </p:tav>
                                      </p:tavLst>
                                    </p:anim>
                                    <p:anim calcmode="lin" valueType="num">
                                      <p:cBhvr additive="base">
                                        <p:cTn id="20" dur="500" fill="hold"/>
                                        <p:tgtEl>
                                          <p:spTgt spid="67"/>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70"/>
                                        </p:tgtEl>
                                        <p:attrNameLst>
                                          <p:attrName>style.visibility</p:attrName>
                                        </p:attrNameLst>
                                      </p:cBhvr>
                                      <p:to>
                                        <p:strVal val="visible"/>
                                      </p:to>
                                    </p:set>
                                    <p:anim calcmode="lin" valueType="num">
                                      <p:cBhvr additive="base">
                                        <p:cTn id="23" dur="500" fill="hold"/>
                                        <p:tgtEl>
                                          <p:spTgt spid="70"/>
                                        </p:tgtEl>
                                        <p:attrNameLst>
                                          <p:attrName>ppt_x</p:attrName>
                                        </p:attrNameLst>
                                      </p:cBhvr>
                                      <p:tavLst>
                                        <p:tav tm="0">
                                          <p:val>
                                            <p:strVal val="0-#ppt_w/2"/>
                                          </p:val>
                                        </p:tav>
                                        <p:tav tm="100000">
                                          <p:val>
                                            <p:strVal val="#ppt_x"/>
                                          </p:val>
                                        </p:tav>
                                      </p:tavLst>
                                    </p:anim>
                                    <p:anim calcmode="lin" valueType="num">
                                      <p:cBhvr additive="base">
                                        <p:cTn id="24" dur="500" fill="hold"/>
                                        <p:tgtEl>
                                          <p:spTgt spid="70"/>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69"/>
                                        </p:tgtEl>
                                        <p:attrNameLst>
                                          <p:attrName>style.visibility</p:attrName>
                                        </p:attrNameLst>
                                      </p:cBhvr>
                                      <p:to>
                                        <p:strVal val="visible"/>
                                      </p:to>
                                    </p:set>
                                    <p:anim calcmode="lin" valueType="num">
                                      <p:cBhvr additive="base">
                                        <p:cTn id="27" dur="500" fill="hold"/>
                                        <p:tgtEl>
                                          <p:spTgt spid="69"/>
                                        </p:tgtEl>
                                        <p:attrNameLst>
                                          <p:attrName>ppt_x</p:attrName>
                                        </p:attrNameLst>
                                      </p:cBhvr>
                                      <p:tavLst>
                                        <p:tav tm="0">
                                          <p:val>
                                            <p:strVal val="0-#ppt_w/2"/>
                                          </p:val>
                                        </p:tav>
                                        <p:tav tm="100000">
                                          <p:val>
                                            <p:strVal val="#ppt_x"/>
                                          </p:val>
                                        </p:tav>
                                      </p:tavLst>
                                    </p:anim>
                                    <p:anim calcmode="lin" valueType="num">
                                      <p:cBhvr additive="base">
                                        <p:cTn id="28" dur="500" fill="hold"/>
                                        <p:tgtEl>
                                          <p:spTgt spid="69"/>
                                        </p:tgtEl>
                                        <p:attrNameLst>
                                          <p:attrName>ppt_y</p:attrName>
                                        </p:attrNameLst>
                                      </p:cBhvr>
                                      <p:tavLst>
                                        <p:tav tm="0">
                                          <p:val>
                                            <p:strVal val="#ppt_y"/>
                                          </p:val>
                                        </p:tav>
                                        <p:tav tm="100000">
                                          <p:val>
                                            <p:strVal val="#ppt_y"/>
                                          </p:val>
                                        </p:tav>
                                      </p:tavLst>
                                    </p:anim>
                                  </p:childTnLst>
                                </p:cTn>
                              </p:par>
                              <p:par>
                                <p:cTn id="29" presetID="16" presetClass="entr" presetSubtype="21"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3" grpId="0"/>
      <p:bldP spid="67" grpId="0" animBg="1"/>
      <p:bldP spid="68" grpId="0"/>
      <p:bldP spid="69" grpId="0" animBg="1"/>
      <p:bldP spid="7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62309" y="112456"/>
            <a:ext cx="8936965" cy="994172"/>
          </a:xfrm>
          <a:prstGeom prst="rect">
            <a:avLst/>
          </a:prstGeom>
        </p:spPr>
        <p:txBody>
          <a:bodyPr vert="horz" lIns="91440" tIns="45720" rIns="91440" bIns="45720" rtlCol="0" anchor="ctr">
            <a:normAutofit/>
          </a:bodyPr>
          <a:lstStyle>
            <a:lvl1pPr algn="l" defTabSz="457189" rtl="0" eaLnBrk="1" latinLnBrk="0" hangingPunct="1">
              <a:spcBef>
                <a:spcPct val="0"/>
              </a:spcBef>
              <a:buNone/>
              <a:defRPr sz="3000" b="0" i="0" kern="1200" cap="all">
                <a:solidFill>
                  <a:schemeClr val="tx1"/>
                </a:solidFill>
                <a:latin typeface="Arial"/>
                <a:ea typeface="+mj-ea"/>
                <a:cs typeface="Arial"/>
              </a:defRPr>
            </a:lvl1pPr>
          </a:lstStyle>
          <a:p>
            <a:r>
              <a:rPr lang="en-US" sz="2800" dirty="0"/>
              <a:t>Future of Urban Mobility “Autonomy Plus”</a:t>
            </a:r>
            <a:endParaRPr lang="en-US" dirty="0"/>
          </a:p>
        </p:txBody>
      </p:sp>
      <p:graphicFrame>
        <p:nvGraphicFramePr>
          <p:cNvPr id="4" name="Diagram 3"/>
          <p:cNvGraphicFramePr/>
          <p:nvPr>
            <p:extLst>
              <p:ext uri="{D42A27DB-BD31-4B8C-83A1-F6EECF244321}">
                <p14:modId xmlns:p14="http://schemas.microsoft.com/office/powerpoint/2010/main" val="2211182439"/>
              </p:ext>
            </p:extLst>
          </p:nvPr>
        </p:nvGraphicFramePr>
        <p:xfrm>
          <a:off x="2023037" y="1330364"/>
          <a:ext cx="7355393" cy="49236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62469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Graphic spid="4" grpId="0">
        <p:bldAsOne/>
      </p:bldGraphic>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a:t>Predictions and Conclusions</a:t>
            </a:r>
          </a:p>
        </p:txBody>
      </p:sp>
    </p:spTree>
    <p:extLst>
      <p:ext uri="{BB962C8B-B14F-4D97-AF65-F5344CB8AC3E}">
        <p14:creationId xmlns:p14="http://schemas.microsoft.com/office/powerpoint/2010/main" val="39045749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400" dirty="0" smtClean="0"/>
              <a:t>History</a:t>
            </a:r>
            <a:endParaRPr lang="en-US" sz="4400" dirty="0"/>
          </a:p>
        </p:txBody>
      </p:sp>
    </p:spTree>
    <p:extLst>
      <p:ext uri="{BB962C8B-B14F-4D97-AF65-F5344CB8AC3E}">
        <p14:creationId xmlns:p14="http://schemas.microsoft.com/office/powerpoint/2010/main" val="36675286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62309" y="112456"/>
            <a:ext cx="8936965" cy="994172"/>
          </a:xfrm>
          <a:prstGeom prst="rect">
            <a:avLst/>
          </a:prstGeom>
        </p:spPr>
        <p:txBody>
          <a:bodyPr vert="horz" lIns="91440" tIns="45720" rIns="91440" bIns="45720" rtlCol="0" anchor="ctr">
            <a:normAutofit/>
          </a:bodyPr>
          <a:lstStyle>
            <a:lvl1pPr algn="l" defTabSz="457189" rtl="0" eaLnBrk="1" latinLnBrk="0" hangingPunct="1">
              <a:spcBef>
                <a:spcPct val="0"/>
              </a:spcBef>
              <a:buNone/>
              <a:defRPr sz="3000" b="0" i="0" kern="1200" cap="all">
                <a:solidFill>
                  <a:schemeClr val="tx1"/>
                </a:solidFill>
                <a:latin typeface="Arial"/>
                <a:ea typeface="+mj-ea"/>
                <a:cs typeface="Arial"/>
              </a:defRPr>
            </a:lvl1pPr>
          </a:lstStyle>
          <a:p>
            <a:r>
              <a:rPr lang="en-US" sz="2800" dirty="0"/>
              <a:t>Official Predictions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875683751"/>
              </p:ext>
            </p:extLst>
          </p:nvPr>
        </p:nvGraphicFramePr>
        <p:xfrm>
          <a:off x="0" y="1195753"/>
          <a:ext cx="10823331" cy="5273040"/>
        </p:xfrm>
        <a:graphic>
          <a:graphicData uri="http://schemas.openxmlformats.org/drawingml/2006/table">
            <a:tbl>
              <a:tblPr firstRow="1" bandRow="1">
                <a:tableStyleId>{10A1B5D5-9B99-4C35-A422-299274C87663}</a:tableStyleId>
              </a:tblPr>
              <a:tblGrid>
                <a:gridCol w="1095254">
                  <a:extLst>
                    <a:ext uri="{9D8B030D-6E8A-4147-A177-3AD203B41FA5}">
                      <a16:colId xmlns:a16="http://schemas.microsoft.com/office/drawing/2014/main" val="20000"/>
                    </a:ext>
                  </a:extLst>
                </a:gridCol>
                <a:gridCol w="9728077">
                  <a:extLst>
                    <a:ext uri="{9D8B030D-6E8A-4147-A177-3AD203B41FA5}">
                      <a16:colId xmlns:a16="http://schemas.microsoft.com/office/drawing/2014/main" val="20001"/>
                    </a:ext>
                  </a:extLst>
                </a:gridCol>
              </a:tblGrid>
              <a:tr h="317391">
                <a:tc>
                  <a:txBody>
                    <a:bodyPr/>
                    <a:lstStyle/>
                    <a:p>
                      <a:pPr algn="ctr"/>
                      <a:r>
                        <a:rPr lang="en-US" sz="1600" dirty="0" smtClean="0"/>
                        <a:t>By</a:t>
                      </a:r>
                      <a:r>
                        <a:rPr lang="en-US" sz="1600" baseline="0" dirty="0" smtClean="0"/>
                        <a:t> </a:t>
                      </a:r>
                      <a:r>
                        <a:rPr lang="en-US" sz="1600" dirty="0" smtClean="0"/>
                        <a:t>Year</a:t>
                      </a:r>
                      <a:endParaRPr lang="en-US" sz="1600" dirty="0"/>
                    </a:p>
                  </a:txBody>
                  <a:tcPr/>
                </a:tc>
                <a:tc>
                  <a:txBody>
                    <a:bodyPr/>
                    <a:lstStyle/>
                    <a:p>
                      <a:pPr algn="ctr"/>
                      <a:r>
                        <a:rPr lang="en-US" sz="1600" dirty="0" smtClean="0"/>
                        <a:t>Prediction</a:t>
                      </a:r>
                      <a:endParaRPr lang="en-US" sz="1600" dirty="0"/>
                    </a:p>
                  </a:txBody>
                  <a:tcPr/>
                </a:tc>
                <a:extLst>
                  <a:ext uri="{0D108BD9-81ED-4DB2-BD59-A6C34878D82A}">
                    <a16:rowId xmlns:a16="http://schemas.microsoft.com/office/drawing/2014/main" val="10000"/>
                  </a:ext>
                </a:extLst>
              </a:tr>
              <a:tr h="288537">
                <a:tc rowSpan="5">
                  <a:txBody>
                    <a:bodyPr/>
                    <a:lstStyle/>
                    <a:p>
                      <a:pPr algn="ctr"/>
                      <a:endParaRPr lang="en-US" sz="1600" dirty="0" smtClean="0"/>
                    </a:p>
                    <a:p>
                      <a:pPr algn="ctr"/>
                      <a:endParaRPr lang="en-US" sz="1600" dirty="0" smtClean="0"/>
                    </a:p>
                    <a:p>
                      <a:pPr algn="ctr"/>
                      <a:r>
                        <a:rPr lang="en-US" sz="1600" dirty="0" smtClean="0"/>
                        <a:t>2019</a:t>
                      </a:r>
                      <a:endParaRPr lang="en-US" sz="1600" dirty="0"/>
                    </a:p>
                    <a:p>
                      <a:pPr algn="ctr"/>
                      <a:endParaRPr lang="en-US" sz="1600" dirty="0" smtClean="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MobilEye, (an Intel Company), expects to release new semi-autonomous car technology</a:t>
                      </a:r>
                    </a:p>
                  </a:txBody>
                  <a:tcPr/>
                </a:tc>
                <a:extLst>
                  <a:ext uri="{0D108BD9-81ED-4DB2-BD59-A6C34878D82A}">
                    <a16:rowId xmlns:a16="http://schemas.microsoft.com/office/drawing/2014/main" val="10001"/>
                  </a:ext>
                </a:extLst>
              </a:tr>
              <a:tr h="288537">
                <a:tc vMerge="1">
                  <a:txBody>
                    <a:bodyPr/>
                    <a:lstStyle/>
                    <a:p>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Audi plans to market vehicles that can autonomously steer, accelerate and brake at lower speeds, such as in traffic jams.</a:t>
                      </a:r>
                    </a:p>
                  </a:txBody>
                  <a:tcPr/>
                </a:tc>
                <a:extLst>
                  <a:ext uri="{0D108BD9-81ED-4DB2-BD59-A6C34878D82A}">
                    <a16:rowId xmlns:a16="http://schemas.microsoft.com/office/drawing/2014/main" val="10002"/>
                  </a:ext>
                </a:extLst>
              </a:tr>
              <a:tr h="288537">
                <a:tc vMerge="1">
                  <a:txBody>
                    <a:bodyPr/>
                    <a:lstStyle/>
                    <a:p>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Google expects to release their autonomous car technology.</a:t>
                      </a:r>
                    </a:p>
                  </a:txBody>
                  <a:tcPr/>
                </a:tc>
                <a:extLst>
                  <a:ext uri="{0D108BD9-81ED-4DB2-BD59-A6C34878D82A}">
                    <a16:rowId xmlns:a16="http://schemas.microsoft.com/office/drawing/2014/main" val="10003"/>
                  </a:ext>
                </a:extLst>
              </a:tr>
              <a:tr h="288537">
                <a:tc vMerge="1">
                  <a:txBody>
                    <a:bodyPr/>
                    <a:lstStyle/>
                    <a:p>
                      <a:pPr algn="ctr"/>
                      <a:endParaRPr lang="en-US"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TomTom &amp; Garmin introduce in-dash navigation equal or better than smart phone apps.</a:t>
                      </a:r>
                    </a:p>
                  </a:txBody>
                  <a:tcPr/>
                </a:tc>
                <a:extLst>
                  <a:ext uri="{0D108BD9-81ED-4DB2-BD59-A6C34878D82A}">
                    <a16:rowId xmlns:a16="http://schemas.microsoft.com/office/drawing/2014/main" val="10004"/>
                  </a:ext>
                </a:extLst>
              </a:tr>
              <a:tr h="288537">
                <a:tc vMerge="1">
                  <a:txBody>
                    <a:bodyPr/>
                    <a:lstStyle/>
                    <a:p>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Microsoft expects to release their autonomous car technology.</a:t>
                      </a:r>
                    </a:p>
                  </a:txBody>
                  <a:tcPr/>
                </a:tc>
                <a:extLst>
                  <a:ext uri="{0D108BD9-81ED-4DB2-BD59-A6C34878D82A}">
                    <a16:rowId xmlns:a16="http://schemas.microsoft.com/office/drawing/2014/main" val="10005"/>
                  </a:ext>
                </a:extLst>
              </a:tr>
              <a:tr h="288537">
                <a:tc rowSpan="2">
                  <a:txBody>
                    <a:bodyPr/>
                    <a:lstStyle/>
                    <a:p>
                      <a:pPr algn="ctr"/>
                      <a:endParaRPr lang="en-US" sz="1600" dirty="0" smtClean="0"/>
                    </a:p>
                    <a:p>
                      <a:pPr algn="ctr"/>
                      <a:r>
                        <a:rPr lang="en-US" sz="1600" dirty="0" smtClean="0"/>
                        <a:t>2020</a:t>
                      </a:r>
                      <a:endParaRPr lang="en-US" sz="1600" dirty="0"/>
                    </a:p>
                  </a:txBody>
                  <a:tcPr/>
                </a:tc>
                <a:tc>
                  <a:txBody>
                    <a:bodyPr/>
                    <a:lstStyle/>
                    <a:p>
                      <a:pPr algn="ctr"/>
                      <a:r>
                        <a:rPr lang="en-US" sz="1400" dirty="0" smtClean="0"/>
                        <a:t>Volvo envisages having cars in which passengers would be immune from injuries</a:t>
                      </a:r>
                      <a:endParaRPr lang="en-US" sz="1400" dirty="0"/>
                    </a:p>
                  </a:txBody>
                  <a:tcPr/>
                </a:tc>
                <a:extLst>
                  <a:ext uri="{0D108BD9-81ED-4DB2-BD59-A6C34878D82A}">
                    <a16:rowId xmlns:a16="http://schemas.microsoft.com/office/drawing/2014/main" val="10006"/>
                  </a:ext>
                </a:extLst>
              </a:tr>
              <a:tr h="288537">
                <a:tc vMerge="1">
                  <a:txBody>
                    <a:bodyPr/>
                    <a:lstStyle/>
                    <a:p>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Mercedes-Benz, Audi, Nissan and BMW all expect to sell autonomous cars.</a:t>
                      </a:r>
                    </a:p>
                  </a:txBody>
                  <a:tcPr/>
                </a:tc>
                <a:extLst>
                  <a:ext uri="{0D108BD9-81ED-4DB2-BD59-A6C34878D82A}">
                    <a16:rowId xmlns:a16="http://schemas.microsoft.com/office/drawing/2014/main" val="10007"/>
                  </a:ext>
                </a:extLst>
              </a:tr>
              <a:tr h="288537">
                <a:tc rowSpan="4">
                  <a:txBody>
                    <a:bodyPr/>
                    <a:lstStyle/>
                    <a:p>
                      <a:pPr algn="ctr"/>
                      <a:endParaRPr lang="en-US" sz="1600" dirty="0" smtClean="0"/>
                    </a:p>
                    <a:p>
                      <a:pPr algn="ctr"/>
                      <a:endParaRPr lang="en-US" sz="1600" dirty="0" smtClean="0"/>
                    </a:p>
                    <a:p>
                      <a:pPr algn="ctr"/>
                      <a:r>
                        <a:rPr lang="en-US" sz="1600" dirty="0" smtClean="0"/>
                        <a:t>2022</a:t>
                      </a:r>
                      <a:endParaRPr lang="en-US"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Large testing of autonomous para-transit and shuttles operating at low speeds in many urban areas.</a:t>
                      </a:r>
                      <a:endParaRPr lang="en-US" sz="1400" dirty="0"/>
                    </a:p>
                  </a:txBody>
                  <a:tcPr/>
                </a:tc>
                <a:extLst>
                  <a:ext uri="{0D108BD9-81ED-4DB2-BD59-A6C34878D82A}">
                    <a16:rowId xmlns:a16="http://schemas.microsoft.com/office/drawing/2014/main" val="10008"/>
                  </a:ext>
                </a:extLst>
              </a:tr>
              <a:tr h="288537">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Widespread</a:t>
                      </a:r>
                      <a:r>
                        <a:rPr lang="en-US" sz="1400" baseline="0" dirty="0" smtClean="0"/>
                        <a:t> use of autonomous (small) delivery vehicles in major urban areas.</a:t>
                      </a:r>
                      <a:endParaRPr lang="en-US" sz="1400" dirty="0"/>
                    </a:p>
                  </a:txBody>
                  <a:tcPr/>
                </a:tc>
                <a:extLst>
                  <a:ext uri="{0D108BD9-81ED-4DB2-BD59-A6C34878D82A}">
                    <a16:rowId xmlns:a16="http://schemas.microsoft.com/office/drawing/2014/main" val="10009"/>
                  </a:ext>
                </a:extLst>
              </a:tr>
              <a:tr h="288537">
                <a:tc vMerge="1">
                  <a:txBody>
                    <a:bodyPr/>
                    <a:lstStyle/>
                    <a:p>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Successful test of fully autonomous truck-platooning</a:t>
                      </a:r>
                      <a:endParaRPr lang="en-US" sz="1400" dirty="0"/>
                    </a:p>
                  </a:txBody>
                  <a:tcPr/>
                </a:tc>
                <a:extLst>
                  <a:ext uri="{0D108BD9-81ED-4DB2-BD59-A6C34878D82A}">
                    <a16:rowId xmlns:a16="http://schemas.microsoft.com/office/drawing/2014/main" val="10010"/>
                  </a:ext>
                </a:extLst>
              </a:tr>
              <a:tr h="288537">
                <a:tc vMerge="1">
                  <a:txBody>
                    <a:bodyPr/>
                    <a:lstStyle/>
                    <a:p>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Apple expects to release their autonomous car technology.</a:t>
                      </a:r>
                    </a:p>
                  </a:txBody>
                  <a:tcPr/>
                </a:tc>
                <a:extLst>
                  <a:ext uri="{0D108BD9-81ED-4DB2-BD59-A6C34878D82A}">
                    <a16:rowId xmlns:a16="http://schemas.microsoft.com/office/drawing/2014/main" val="10011"/>
                  </a:ext>
                </a:extLst>
              </a:tr>
              <a:tr h="490513">
                <a:tc rowSpan="2">
                  <a:txBody>
                    <a:bodyPr/>
                    <a:lstStyle/>
                    <a:p>
                      <a:pPr algn="ctr"/>
                      <a:endParaRPr lang="en-US" sz="1600" dirty="0" smtClean="0"/>
                    </a:p>
                    <a:p>
                      <a:pPr algn="ctr"/>
                      <a:endParaRPr lang="en-US" sz="1600" dirty="0" smtClean="0"/>
                    </a:p>
                    <a:p>
                      <a:pPr algn="ctr"/>
                      <a:r>
                        <a:rPr lang="en-US" sz="1600" dirty="0" smtClean="0"/>
                        <a:t>2035</a:t>
                      </a:r>
                      <a:endParaRPr lang="en-US"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Most vehicles will be electrically or fuel cell powered / very few internal combustion-engine powered transportation options available. </a:t>
                      </a:r>
                    </a:p>
                  </a:txBody>
                  <a:tcPr/>
                </a:tc>
                <a:extLst>
                  <a:ext uri="{0D108BD9-81ED-4DB2-BD59-A6C34878D82A}">
                    <a16:rowId xmlns:a16="http://schemas.microsoft.com/office/drawing/2014/main" val="10012"/>
                  </a:ext>
                </a:extLst>
              </a:tr>
              <a:tr h="692488">
                <a:tc vMerge="1">
                  <a:txBody>
                    <a:bodyPr/>
                    <a:lstStyle/>
                    <a:p>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Level 5 Fully Autonomous Vehicles can safely operate in most major cities in North America, Europe, Asia and Middle East.   Most vehicles will be shared, not owned, and operated and maintained by future service companies perhaps evolved from today’s automobile dealers.  Cities</a:t>
                      </a:r>
                      <a:r>
                        <a:rPr lang="en-US" sz="1400" baseline="0" dirty="0" smtClean="0"/>
                        <a:t> lose revenue stream from violations.</a:t>
                      </a:r>
                      <a:endParaRPr lang="en-US" sz="1400" dirty="0" smtClean="0"/>
                    </a:p>
                  </a:txBody>
                  <a:tcPr/>
                </a:tc>
                <a:extLst>
                  <a:ext uri="{0D108BD9-81ED-4DB2-BD59-A6C34878D82A}">
                    <a16:rowId xmlns:a16="http://schemas.microsoft.com/office/drawing/2014/main" val="10013"/>
                  </a:ext>
                </a:extLst>
              </a:tr>
              <a:tr h="317391">
                <a:tc>
                  <a:txBody>
                    <a:bodyPr/>
                    <a:lstStyle/>
                    <a:p>
                      <a:pPr algn="ctr"/>
                      <a:r>
                        <a:rPr lang="en-US" sz="1600" dirty="0" smtClean="0"/>
                        <a:t>2040</a:t>
                      </a:r>
                      <a:endParaRPr lang="en-US"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Most urban travel, in major cities, will be available by Level 5, fully autonomous vehicles</a:t>
                      </a:r>
                    </a:p>
                  </a:txBody>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4833695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62309" y="112456"/>
            <a:ext cx="8936965" cy="994172"/>
          </a:xfrm>
          <a:prstGeom prst="rect">
            <a:avLst/>
          </a:prstGeom>
        </p:spPr>
        <p:txBody>
          <a:bodyPr vert="horz" lIns="91440" tIns="45720" rIns="91440" bIns="45720" rtlCol="0" anchor="ctr">
            <a:normAutofit/>
          </a:bodyPr>
          <a:lstStyle>
            <a:lvl1pPr algn="l" defTabSz="457189" rtl="0" eaLnBrk="1" latinLnBrk="0" hangingPunct="1">
              <a:spcBef>
                <a:spcPct val="0"/>
              </a:spcBef>
              <a:buNone/>
              <a:defRPr sz="3000" b="0" i="0" kern="1200" cap="all">
                <a:solidFill>
                  <a:schemeClr val="tx1"/>
                </a:solidFill>
                <a:latin typeface="Arial"/>
                <a:ea typeface="+mj-ea"/>
                <a:cs typeface="Arial"/>
              </a:defRPr>
            </a:lvl1pPr>
          </a:lstStyle>
          <a:p>
            <a:r>
              <a:rPr lang="en-US" sz="2800" dirty="0" smtClean="0"/>
              <a:t>On-going challenges / Conclusions</a:t>
            </a:r>
            <a:endParaRPr lang="en-US" dirty="0"/>
          </a:p>
        </p:txBody>
      </p:sp>
      <p:sp>
        <p:nvSpPr>
          <p:cNvPr id="17" name="Content Placeholder 2"/>
          <p:cNvSpPr txBox="1">
            <a:spLocks/>
          </p:cNvSpPr>
          <p:nvPr/>
        </p:nvSpPr>
        <p:spPr>
          <a:xfrm>
            <a:off x="248009" y="1377741"/>
            <a:ext cx="10472469" cy="45922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dirty="0" smtClean="0"/>
              <a:t>US DOT / FHWA has failed to date to provide guidance on the deployment of a standard for wireless V2I communications (DSRC/5G/C-V2I), therefore the signalized infrastructure is not yet ready to receive the Basic Safety Message (BSM) from CAV-equipped vehicles.</a:t>
            </a:r>
            <a:endParaRPr lang="en-US" sz="1900" dirty="0"/>
          </a:p>
          <a:p>
            <a:r>
              <a:rPr lang="en-US" sz="1900" dirty="0" smtClean="0"/>
              <a:t>There is currently no significant funding mechanism available to upgrade the &gt;400K US signalized intersection infrastructure to accept the vast amounts of data of CAV-equipped vehicles.</a:t>
            </a:r>
            <a:endParaRPr lang="en-US" sz="1900" dirty="0"/>
          </a:p>
          <a:p>
            <a:r>
              <a:rPr lang="en-US" sz="1900" dirty="0" smtClean="0"/>
              <a:t>Very few North American signalized intersections are currently able to pass the SPaT message, real-time R-Y-G timing data, and intersection MAP message back to (Level 4 and Level 5) equipped Autonomous Test Vehicles.</a:t>
            </a:r>
          </a:p>
          <a:p>
            <a:r>
              <a:rPr lang="en-US" sz="1900" dirty="0" smtClean="0"/>
              <a:t>The current security of C-V2I wireless messages is lacking validation and is open to interference.</a:t>
            </a:r>
          </a:p>
          <a:p>
            <a:r>
              <a:rPr lang="en-US" sz="1900" dirty="0" smtClean="0"/>
              <a:t>While taking human decision-making out of the mix will enhance motorist and pedestrian safety, it will add to congestion by slowing vehicular movement, and put more vehicles on the road per capita. </a:t>
            </a:r>
          </a:p>
          <a:p>
            <a:r>
              <a:rPr lang="en-US" sz="1900" dirty="0" smtClean="0"/>
              <a:t>With the transition from internal combustion engines to a totally electric global vehicle fleet in the future, the availability of electrical recharging stations will be a key concern. </a:t>
            </a:r>
          </a:p>
          <a:p>
            <a:r>
              <a:rPr lang="en-US" sz="1900" dirty="0" smtClean="0"/>
              <a:t>With the availability of Level 5 autonomous vehicles, Mobility-as-a-Service (Maas) will be the future.</a:t>
            </a:r>
          </a:p>
          <a:p>
            <a:endParaRPr lang="en-US" sz="1900" dirty="0"/>
          </a:p>
        </p:txBody>
      </p:sp>
    </p:spTree>
    <p:extLst>
      <p:ext uri="{BB962C8B-B14F-4D97-AF65-F5344CB8AC3E}">
        <p14:creationId xmlns:p14="http://schemas.microsoft.com/office/powerpoint/2010/main" val="27728980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2" presetClass="entr" presetSubtype="8" fill="hold" grpId="0" nodeType="with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 calcmode="lin" valueType="num">
                                      <p:cBhvr additive="base">
                                        <p:cTn id="12" dur="500" fill="hold"/>
                                        <p:tgtEl>
                                          <p:spTgt spid="17">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7">
                                            <p:txEl>
                                              <p:pRg st="0" end="0"/>
                                            </p:txEl>
                                          </p:spTgt>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7">
                                            <p:txEl>
                                              <p:pRg st="1" end="1"/>
                                            </p:txEl>
                                          </p:spTgt>
                                        </p:tgtEl>
                                        <p:attrNameLst>
                                          <p:attrName>style.visibility</p:attrName>
                                        </p:attrNameLst>
                                      </p:cBhvr>
                                      <p:to>
                                        <p:strVal val="visible"/>
                                      </p:to>
                                    </p:set>
                                    <p:anim calcmode="lin" valueType="num">
                                      <p:cBhvr additive="base">
                                        <p:cTn id="16" dur="500" fill="hold"/>
                                        <p:tgtEl>
                                          <p:spTgt spid="17">
                                            <p:txEl>
                                              <p:pRg st="1" end="1"/>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17">
                                            <p:txEl>
                                              <p:pRg st="1" end="1"/>
                                            </p:txEl>
                                          </p:spTgt>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17">
                                            <p:txEl>
                                              <p:pRg st="2" end="2"/>
                                            </p:txEl>
                                          </p:spTgt>
                                        </p:tgtEl>
                                        <p:attrNameLst>
                                          <p:attrName>style.visibility</p:attrName>
                                        </p:attrNameLst>
                                      </p:cBhvr>
                                      <p:to>
                                        <p:strVal val="visible"/>
                                      </p:to>
                                    </p:set>
                                    <p:anim calcmode="lin" valueType="num">
                                      <p:cBhvr additive="base">
                                        <p:cTn id="20" dur="500" fill="hold"/>
                                        <p:tgtEl>
                                          <p:spTgt spid="17">
                                            <p:txEl>
                                              <p:pRg st="2" end="2"/>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17">
                                            <p:txEl>
                                              <p:pRg st="2" end="2"/>
                                            </p:txEl>
                                          </p:spTgt>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17">
                                            <p:txEl>
                                              <p:pRg st="3" end="3"/>
                                            </p:txEl>
                                          </p:spTgt>
                                        </p:tgtEl>
                                        <p:attrNameLst>
                                          <p:attrName>style.visibility</p:attrName>
                                        </p:attrNameLst>
                                      </p:cBhvr>
                                      <p:to>
                                        <p:strVal val="visible"/>
                                      </p:to>
                                    </p:set>
                                    <p:anim calcmode="lin" valueType="num">
                                      <p:cBhvr additive="base">
                                        <p:cTn id="24" dur="500" fill="hold"/>
                                        <p:tgtEl>
                                          <p:spTgt spid="17">
                                            <p:txEl>
                                              <p:pRg st="3" end="3"/>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7">
                                            <p:txEl>
                                              <p:pRg st="3" end="3"/>
                                            </p:txEl>
                                          </p:spTgt>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0"/>
                                  </p:stCondLst>
                                  <p:childTnLst>
                                    <p:set>
                                      <p:cBhvr>
                                        <p:cTn id="27" dur="1" fill="hold">
                                          <p:stCondLst>
                                            <p:cond delay="0"/>
                                          </p:stCondLst>
                                        </p:cTn>
                                        <p:tgtEl>
                                          <p:spTgt spid="17">
                                            <p:txEl>
                                              <p:pRg st="4" end="4"/>
                                            </p:txEl>
                                          </p:spTgt>
                                        </p:tgtEl>
                                        <p:attrNameLst>
                                          <p:attrName>style.visibility</p:attrName>
                                        </p:attrNameLst>
                                      </p:cBhvr>
                                      <p:to>
                                        <p:strVal val="visible"/>
                                      </p:to>
                                    </p:set>
                                    <p:anim calcmode="lin" valueType="num">
                                      <p:cBhvr additive="base">
                                        <p:cTn id="28" dur="500" fill="hold"/>
                                        <p:tgtEl>
                                          <p:spTgt spid="17">
                                            <p:txEl>
                                              <p:pRg st="4" end="4"/>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17">
                                            <p:txEl>
                                              <p:pRg st="4" end="4"/>
                                            </p:txEl>
                                          </p:spTgt>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17">
                                            <p:txEl>
                                              <p:pRg st="5" end="5"/>
                                            </p:txEl>
                                          </p:spTgt>
                                        </p:tgtEl>
                                        <p:attrNameLst>
                                          <p:attrName>style.visibility</p:attrName>
                                        </p:attrNameLst>
                                      </p:cBhvr>
                                      <p:to>
                                        <p:strVal val="visible"/>
                                      </p:to>
                                    </p:set>
                                    <p:anim calcmode="lin" valueType="num">
                                      <p:cBhvr additive="base">
                                        <p:cTn id="32" dur="500" fill="hold"/>
                                        <p:tgtEl>
                                          <p:spTgt spid="17">
                                            <p:txEl>
                                              <p:pRg st="5" end="5"/>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17">
                                            <p:txEl>
                                              <p:pRg st="5" end="5"/>
                                            </p:txEl>
                                          </p:spTgt>
                                        </p:tgtEl>
                                        <p:attrNameLst>
                                          <p:attrName>ppt_y</p:attrName>
                                        </p:attrNameLst>
                                      </p:cBhvr>
                                      <p:tavLst>
                                        <p:tav tm="0">
                                          <p:val>
                                            <p:strVal val="#ppt_y"/>
                                          </p:val>
                                        </p:tav>
                                        <p:tav tm="100000">
                                          <p:val>
                                            <p:strVal val="#ppt_y"/>
                                          </p:val>
                                        </p:tav>
                                      </p:tavLst>
                                    </p:anim>
                                  </p:childTnLst>
                                </p:cTn>
                              </p:par>
                              <p:par>
                                <p:cTn id="34" presetID="2" presetClass="entr" presetSubtype="8" fill="hold" grpId="0" nodeType="withEffect">
                                  <p:stCondLst>
                                    <p:cond delay="0"/>
                                  </p:stCondLst>
                                  <p:childTnLst>
                                    <p:set>
                                      <p:cBhvr>
                                        <p:cTn id="35" dur="1" fill="hold">
                                          <p:stCondLst>
                                            <p:cond delay="0"/>
                                          </p:stCondLst>
                                        </p:cTn>
                                        <p:tgtEl>
                                          <p:spTgt spid="17">
                                            <p:txEl>
                                              <p:pRg st="6" end="6"/>
                                            </p:txEl>
                                          </p:spTgt>
                                        </p:tgtEl>
                                        <p:attrNameLst>
                                          <p:attrName>style.visibility</p:attrName>
                                        </p:attrNameLst>
                                      </p:cBhvr>
                                      <p:to>
                                        <p:strVal val="visible"/>
                                      </p:to>
                                    </p:set>
                                    <p:anim calcmode="lin" valueType="num">
                                      <p:cBhvr additive="base">
                                        <p:cTn id="36" dur="500" fill="hold"/>
                                        <p:tgtEl>
                                          <p:spTgt spid="17">
                                            <p:txEl>
                                              <p:pRg st="6" end="6"/>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17">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4407409"/>
            <a:ext cx="9144000" cy="646331"/>
          </a:xfrm>
          <a:prstGeom prst="rect">
            <a:avLst/>
          </a:prstGeom>
          <a:solidFill>
            <a:schemeClr val="bg1"/>
          </a:solidFill>
        </p:spPr>
        <p:txBody>
          <a:bodyPr wrap="square" rtlCol="0">
            <a:spAutoFit/>
          </a:bodyPr>
          <a:lstStyle/>
          <a:p>
            <a:endParaRPr lang="en-US" sz="3600" dirty="0"/>
          </a:p>
        </p:txBody>
      </p:sp>
      <p:pic>
        <p:nvPicPr>
          <p:cNvPr id="5" name="Picture 4"/>
          <p:cNvPicPr>
            <a:picLocks noChangeAspect="1"/>
          </p:cNvPicPr>
          <p:nvPr/>
        </p:nvPicPr>
        <p:blipFill rotWithShape="1">
          <a:blip r:embed="rId2" cstate="hqprint">
            <a:extLst>
              <a:ext uri="{28A0092B-C50C-407E-A947-70E740481C1C}">
                <a14:useLocalDpi xmlns:a14="http://schemas.microsoft.com/office/drawing/2010/main" val="0"/>
              </a:ext>
            </a:extLst>
          </a:blip>
          <a:srcRect l="6969" t="14284" r="6882" b="1187"/>
          <a:stretch/>
        </p:blipFill>
        <p:spPr>
          <a:xfrm>
            <a:off x="1588" y="0"/>
            <a:ext cx="12182716" cy="6010275"/>
          </a:xfrm>
          <a:prstGeom prst="rect">
            <a:avLst/>
          </a:prstGeom>
        </p:spPr>
      </p:pic>
      <p:sp>
        <p:nvSpPr>
          <p:cNvPr id="7" name="Content Placeholder 2"/>
          <p:cNvSpPr txBox="1">
            <a:spLocks/>
          </p:cNvSpPr>
          <p:nvPr/>
        </p:nvSpPr>
        <p:spPr>
          <a:xfrm>
            <a:off x="646407" y="3405447"/>
            <a:ext cx="5088290" cy="26728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sz="1600" dirty="0">
                <a:solidFill>
                  <a:schemeClr val="tx1">
                    <a:lumMod val="75000"/>
                  </a:schemeClr>
                </a:solidFill>
                <a:latin typeface="Franklin Gothic Book" panose="020B0503020102020204"/>
              </a:rPr>
              <a:t>Dr. Bill Sowell, Vice President</a:t>
            </a:r>
          </a:p>
          <a:p>
            <a:pPr marL="0" indent="0">
              <a:buNone/>
              <a:defRPr/>
            </a:pPr>
            <a:r>
              <a:rPr lang="en-US" sz="2000" b="1" dirty="0">
                <a:solidFill>
                  <a:schemeClr val="tx1">
                    <a:lumMod val="75000"/>
                  </a:schemeClr>
                </a:solidFill>
                <a:latin typeface="Franklin Gothic Book" panose="020B0503020102020204"/>
              </a:rPr>
              <a:t>Eberle Design, Inc.</a:t>
            </a:r>
          </a:p>
          <a:p>
            <a:pPr marL="0" indent="0">
              <a:buNone/>
              <a:defRPr/>
            </a:pPr>
            <a:r>
              <a:rPr lang="en-US" sz="1600" dirty="0">
                <a:solidFill>
                  <a:schemeClr val="tx1">
                    <a:lumMod val="75000"/>
                  </a:schemeClr>
                </a:solidFill>
                <a:latin typeface="Franklin Gothic Book" panose="020B0503020102020204"/>
              </a:rPr>
              <a:t>3510 East Atlanta Avenue</a:t>
            </a:r>
          </a:p>
          <a:p>
            <a:pPr marL="0" indent="0">
              <a:buNone/>
              <a:defRPr/>
            </a:pPr>
            <a:r>
              <a:rPr lang="en-US" sz="1600" dirty="0">
                <a:solidFill>
                  <a:schemeClr val="tx1">
                    <a:lumMod val="75000"/>
                  </a:schemeClr>
                </a:solidFill>
                <a:latin typeface="Franklin Gothic Book" panose="020B0503020102020204"/>
              </a:rPr>
              <a:t>Phoenix, Arizona 85040 USA</a:t>
            </a:r>
          </a:p>
          <a:p>
            <a:pPr marL="0" indent="0">
              <a:buNone/>
              <a:defRPr/>
            </a:pPr>
            <a:r>
              <a:rPr lang="en-US" sz="1600" dirty="0">
                <a:solidFill>
                  <a:schemeClr val="tx1">
                    <a:lumMod val="75000"/>
                  </a:schemeClr>
                </a:solidFill>
                <a:latin typeface="Franklin Gothic Book" panose="020B0503020102020204"/>
              </a:rPr>
              <a:t>Email: </a:t>
            </a:r>
            <a:r>
              <a:rPr lang="en-US" sz="1600" dirty="0" smtClean="0">
                <a:solidFill>
                  <a:srgbClr val="0E80C9"/>
                </a:solidFill>
                <a:latin typeface="Franklin Gothic Book" panose="020B0503020102020204"/>
                <a:hlinkClick r:id="rId3"/>
              </a:rPr>
              <a:t>wsowell@EDItraffic.com</a:t>
            </a:r>
            <a:r>
              <a:rPr lang="en-US" sz="1600" dirty="0" smtClean="0">
                <a:solidFill>
                  <a:srgbClr val="0E80C9"/>
                </a:solidFill>
                <a:latin typeface="Franklin Gothic Book" panose="020B0503020102020204"/>
              </a:rPr>
              <a:t> </a:t>
            </a:r>
            <a:endParaRPr lang="en-US" sz="1600" dirty="0">
              <a:solidFill>
                <a:schemeClr val="tx1">
                  <a:lumMod val="75000"/>
                </a:schemeClr>
              </a:solidFill>
              <a:latin typeface="Franklin Gothic Book" panose="020B0503020102020204"/>
            </a:endParaRPr>
          </a:p>
          <a:p>
            <a:pPr marL="0" indent="0">
              <a:buNone/>
              <a:defRPr/>
            </a:pPr>
            <a:r>
              <a:rPr lang="en-US" sz="1600" dirty="0">
                <a:solidFill>
                  <a:schemeClr val="tx1">
                    <a:lumMod val="75000"/>
                  </a:schemeClr>
                </a:solidFill>
                <a:latin typeface="Franklin Gothic Book" panose="020B0503020102020204"/>
              </a:rPr>
              <a:t>Web: </a:t>
            </a:r>
            <a:r>
              <a:rPr lang="en-US" sz="1600" dirty="0">
                <a:solidFill>
                  <a:schemeClr val="tx1">
                    <a:lumMod val="75000"/>
                  </a:schemeClr>
                </a:solidFill>
                <a:latin typeface="Franklin Gothic Book" panose="020B0503020102020204"/>
                <a:hlinkClick r:id="rId4"/>
              </a:rPr>
              <a:t>www.EDItraffic.com</a:t>
            </a:r>
            <a:endParaRPr lang="en-US" sz="1600" dirty="0">
              <a:solidFill>
                <a:schemeClr val="tx1">
                  <a:lumMod val="75000"/>
                </a:schemeClr>
              </a:solidFill>
              <a:latin typeface="Franklin Gothic Book" panose="020B0503020102020204"/>
            </a:endParaRPr>
          </a:p>
          <a:p>
            <a:pPr marL="0" indent="0">
              <a:buNone/>
              <a:defRPr/>
            </a:pPr>
            <a:r>
              <a:rPr lang="en-US" sz="1600" dirty="0">
                <a:solidFill>
                  <a:schemeClr val="tx1">
                    <a:lumMod val="75000"/>
                  </a:schemeClr>
                </a:solidFill>
                <a:latin typeface="Franklin Gothic Book" panose="020B0503020102020204"/>
              </a:rPr>
              <a:t>Mobile &amp; What’s App: +1.602.327.0092</a:t>
            </a:r>
          </a:p>
          <a:p>
            <a:pPr marL="0" indent="0">
              <a:buNone/>
              <a:defRPr/>
            </a:pPr>
            <a:endParaRPr lang="en-US" dirty="0">
              <a:solidFill>
                <a:sysClr val="windowText" lastClr="000000"/>
              </a:solidFill>
              <a:latin typeface="Franklin Gothic Book" panose="020B0503020102020204"/>
            </a:endParaRPr>
          </a:p>
          <a:p>
            <a:pPr marL="0" indent="0">
              <a:buNone/>
              <a:defRPr/>
            </a:pPr>
            <a:endParaRPr lang="en-US" dirty="0">
              <a:solidFill>
                <a:sysClr val="windowText" lastClr="000000"/>
              </a:solidFill>
              <a:latin typeface="Franklin Gothic Book" panose="020B0503020102020204"/>
            </a:endParaRPr>
          </a:p>
        </p:txBody>
      </p:sp>
      <p:sp>
        <p:nvSpPr>
          <p:cNvPr id="8" name="TextBox 7"/>
          <p:cNvSpPr txBox="1"/>
          <p:nvPr/>
        </p:nvSpPr>
        <p:spPr>
          <a:xfrm>
            <a:off x="129293" y="2746767"/>
            <a:ext cx="4775927" cy="584775"/>
          </a:xfrm>
          <a:prstGeom prst="rect">
            <a:avLst/>
          </a:prstGeom>
          <a:noFill/>
        </p:spPr>
        <p:txBody>
          <a:bodyPr wrap="square" rtlCol="0">
            <a:spAutoFit/>
          </a:bodyPr>
          <a:lstStyle/>
          <a:p>
            <a:r>
              <a:rPr lang="en-US" sz="3200" b="1" dirty="0">
                <a:solidFill>
                  <a:srgbClr val="0086CE"/>
                </a:solidFill>
              </a:rPr>
              <a:t>Questions / Discussion</a:t>
            </a:r>
          </a:p>
        </p:txBody>
      </p:sp>
    </p:spTree>
    <p:extLst>
      <p:ext uri="{BB962C8B-B14F-4D97-AF65-F5344CB8AC3E}">
        <p14:creationId xmlns:p14="http://schemas.microsoft.com/office/powerpoint/2010/main" val="24766155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62309" y="112456"/>
            <a:ext cx="8936965" cy="994172"/>
          </a:xfrm>
          <a:prstGeom prst="rect">
            <a:avLst/>
          </a:prstGeom>
        </p:spPr>
        <p:txBody>
          <a:bodyPr vert="horz" lIns="91440" tIns="45720" rIns="91440" bIns="45720" rtlCol="0" anchor="ctr">
            <a:normAutofit/>
          </a:bodyPr>
          <a:lstStyle>
            <a:lvl1pPr algn="l" defTabSz="457189" rtl="0" eaLnBrk="1" latinLnBrk="0" hangingPunct="1">
              <a:spcBef>
                <a:spcPct val="0"/>
              </a:spcBef>
              <a:buNone/>
              <a:defRPr sz="3000" b="0" i="0" kern="1200" cap="all">
                <a:solidFill>
                  <a:schemeClr val="tx1"/>
                </a:solidFill>
                <a:latin typeface="Arial"/>
                <a:ea typeface="+mj-ea"/>
                <a:cs typeface="Arial"/>
              </a:defRPr>
            </a:lvl1pPr>
          </a:lstStyle>
          <a:p>
            <a:r>
              <a:rPr lang="en-US" sz="2800" dirty="0"/>
              <a:t>Citations &amp; References</a:t>
            </a:r>
            <a:endParaRPr lang="en-US" dirty="0"/>
          </a:p>
        </p:txBody>
      </p:sp>
      <p:sp>
        <p:nvSpPr>
          <p:cNvPr id="17" name="Content Placeholder 2"/>
          <p:cNvSpPr txBox="1">
            <a:spLocks/>
          </p:cNvSpPr>
          <p:nvPr/>
        </p:nvSpPr>
        <p:spPr>
          <a:xfrm>
            <a:off x="362309" y="1474457"/>
            <a:ext cx="10472469" cy="9521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hlinkClick r:id="rId2"/>
              </a:rPr>
              <a:t>http://en.wikipedia.org/wiki/Autonomous_car</a:t>
            </a:r>
            <a:endParaRPr lang="en-US" sz="2000" dirty="0"/>
          </a:p>
          <a:p>
            <a:pPr marL="0" indent="0">
              <a:buNone/>
            </a:pPr>
            <a:r>
              <a:rPr lang="en-US" sz="2000" dirty="0">
                <a:hlinkClick r:id="rId3"/>
              </a:rPr>
              <a:t>http://www.techradar.com/us/news/car-tech/google-wants-some-form-of-self-driving-cars-on-roads-by-2018-1130660</a:t>
            </a:r>
            <a:endParaRPr lang="en-US" sz="2000" dirty="0"/>
          </a:p>
          <a:p>
            <a:pPr marL="0" indent="0">
              <a:buNone/>
            </a:pPr>
            <a:r>
              <a:rPr lang="en-US" sz="2000" dirty="0">
                <a:hlinkClick r:id="rId4"/>
              </a:rPr>
              <a:t>http://www.cvel.clemson.edu/auto/AuE835_Projects_2011/Vallabhaneni_project.html</a:t>
            </a:r>
            <a:endParaRPr lang="en-US" sz="2000" dirty="0"/>
          </a:p>
          <a:p>
            <a:pPr marL="0" indent="0">
              <a:buNone/>
            </a:pPr>
            <a:r>
              <a:rPr lang="en-US" sz="2000" dirty="0">
                <a:hlinkClick r:id="rId5"/>
              </a:rPr>
              <a:t>www.matronic.de</a:t>
            </a:r>
            <a:endParaRPr lang="en-US" sz="2000" dirty="0"/>
          </a:p>
          <a:p>
            <a:pPr marL="0" indent="0">
              <a:buNone/>
            </a:pPr>
            <a:r>
              <a:rPr lang="en-US" sz="2000" dirty="0">
                <a:hlinkClick r:id="rId6"/>
              </a:rPr>
              <a:t>http://auto.howstuffworks.com/under-the-hood/trends-innovations/driverless-car1.htm</a:t>
            </a:r>
            <a:endParaRPr lang="en-US" sz="2000" dirty="0"/>
          </a:p>
          <a:p>
            <a:pPr marL="0" indent="0">
              <a:buNone/>
            </a:pPr>
            <a:r>
              <a:rPr lang="en-US" sz="2000" b="1" dirty="0"/>
              <a:t>Info graphics </a:t>
            </a:r>
          </a:p>
          <a:p>
            <a:pPr marL="0" indent="0">
              <a:buNone/>
            </a:pPr>
            <a:r>
              <a:rPr lang="en-US" sz="2000" dirty="0">
                <a:hlinkClick r:id="rId7"/>
              </a:rPr>
              <a:t>http://</a:t>
            </a:r>
            <a:r>
              <a:rPr lang="en-US" sz="2000" dirty="0" smtClean="0">
                <a:hlinkClick r:id="rId7"/>
              </a:rPr>
              <a:t>drivesteady.com/how-autonomous-vehicles-work</a:t>
            </a:r>
            <a:endParaRPr lang="en-US" sz="2000" dirty="0" smtClean="0"/>
          </a:p>
          <a:p>
            <a:pPr marL="0" indent="0">
              <a:buNone/>
            </a:pPr>
            <a:r>
              <a:rPr lang="en-US" sz="2000" dirty="0" smtClean="0"/>
              <a:t>Other Sources:</a:t>
            </a:r>
          </a:p>
          <a:p>
            <a:pPr marL="0" indent="0">
              <a:buNone/>
            </a:pPr>
            <a:r>
              <a:rPr lang="en-US" sz="2000" i="1" dirty="0" smtClean="0">
                <a:solidFill>
                  <a:srgbClr val="0070C0"/>
                </a:solidFill>
              </a:rPr>
              <a:t>The Financial Times</a:t>
            </a:r>
          </a:p>
          <a:p>
            <a:pPr marL="0" indent="0">
              <a:buNone/>
            </a:pPr>
            <a:r>
              <a:rPr lang="en-US" sz="2000" i="1" dirty="0" smtClean="0">
                <a:solidFill>
                  <a:srgbClr val="0070C0"/>
                </a:solidFill>
              </a:rPr>
              <a:t>The Economist Intelligence Unit</a:t>
            </a:r>
          </a:p>
          <a:p>
            <a:pPr marL="0" indent="0">
              <a:buNone/>
            </a:pPr>
            <a:r>
              <a:rPr lang="en-US" sz="2000" i="1" dirty="0" smtClean="0">
                <a:solidFill>
                  <a:srgbClr val="0070C0"/>
                </a:solidFill>
              </a:rPr>
              <a:t>ITS World Congress proceedings</a:t>
            </a:r>
            <a:endParaRPr lang="en-US" sz="2000" i="1" dirty="0">
              <a:solidFill>
                <a:srgbClr val="0070C0"/>
              </a:solidFill>
            </a:endParaRPr>
          </a:p>
        </p:txBody>
      </p:sp>
    </p:spTree>
    <p:extLst>
      <p:ext uri="{BB962C8B-B14F-4D97-AF65-F5344CB8AC3E}">
        <p14:creationId xmlns:p14="http://schemas.microsoft.com/office/powerpoint/2010/main" val="33017121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 calcmode="lin" valueType="num">
                                      <p:cBhvr additive="base">
                                        <p:cTn id="13" dur="500" fill="hold"/>
                                        <p:tgtEl>
                                          <p:spTgt spid="1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7">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2" presetClass="entr" presetSubtype="8" fill="hold" grpId="0" nodeType="afterEffect">
                                  <p:stCondLst>
                                    <p:cond delay="0"/>
                                  </p:stCondLst>
                                  <p:childTnLst>
                                    <p:set>
                                      <p:cBhvr>
                                        <p:cTn id="17" dur="1" fill="hold">
                                          <p:stCondLst>
                                            <p:cond delay="0"/>
                                          </p:stCondLst>
                                        </p:cTn>
                                        <p:tgtEl>
                                          <p:spTgt spid="17">
                                            <p:txEl>
                                              <p:pRg st="1" end="1"/>
                                            </p:txEl>
                                          </p:spTgt>
                                        </p:tgtEl>
                                        <p:attrNameLst>
                                          <p:attrName>style.visibility</p:attrName>
                                        </p:attrNameLst>
                                      </p:cBhvr>
                                      <p:to>
                                        <p:strVal val="visible"/>
                                      </p:to>
                                    </p:set>
                                    <p:anim calcmode="lin" valueType="num">
                                      <p:cBhvr additive="base">
                                        <p:cTn id="18" dur="500" fill="hold"/>
                                        <p:tgtEl>
                                          <p:spTgt spid="17">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7">
                                            <p:txEl>
                                              <p:pRg st="1" end="1"/>
                                            </p:txEl>
                                          </p:spTgt>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2" presetClass="entr" presetSubtype="8" fill="hold" grpId="0" nodeType="afterEffect">
                                  <p:stCondLst>
                                    <p:cond delay="0"/>
                                  </p:stCondLst>
                                  <p:childTnLst>
                                    <p:set>
                                      <p:cBhvr>
                                        <p:cTn id="22" dur="1" fill="hold">
                                          <p:stCondLst>
                                            <p:cond delay="0"/>
                                          </p:stCondLst>
                                        </p:cTn>
                                        <p:tgtEl>
                                          <p:spTgt spid="17">
                                            <p:txEl>
                                              <p:pRg st="2" end="2"/>
                                            </p:txEl>
                                          </p:spTgt>
                                        </p:tgtEl>
                                        <p:attrNameLst>
                                          <p:attrName>style.visibility</p:attrName>
                                        </p:attrNameLst>
                                      </p:cBhvr>
                                      <p:to>
                                        <p:strVal val="visible"/>
                                      </p:to>
                                    </p:set>
                                    <p:anim calcmode="lin" valueType="num">
                                      <p:cBhvr additive="base">
                                        <p:cTn id="23" dur="500" fill="hold"/>
                                        <p:tgtEl>
                                          <p:spTgt spid="17">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7">
                                            <p:txEl>
                                              <p:pRg st="2" end="2"/>
                                            </p:txEl>
                                          </p:spTgt>
                                        </p:tgtEl>
                                        <p:attrNameLst>
                                          <p:attrName>ppt_y</p:attrName>
                                        </p:attrNameLst>
                                      </p:cBhvr>
                                      <p:tavLst>
                                        <p:tav tm="0">
                                          <p:val>
                                            <p:strVal val="#ppt_y"/>
                                          </p:val>
                                        </p:tav>
                                        <p:tav tm="100000">
                                          <p:val>
                                            <p:strVal val="#ppt_y"/>
                                          </p:val>
                                        </p:tav>
                                      </p:tavLst>
                                    </p:anim>
                                  </p:childTnLst>
                                </p:cTn>
                              </p:par>
                            </p:childTnLst>
                          </p:cTn>
                        </p:par>
                        <p:par>
                          <p:cTn id="25" fill="hold">
                            <p:stCondLst>
                              <p:cond delay="2000"/>
                            </p:stCondLst>
                            <p:childTnLst>
                              <p:par>
                                <p:cTn id="26" presetID="2" presetClass="entr" presetSubtype="8" fill="hold" grpId="0" nodeType="afterEffect">
                                  <p:stCondLst>
                                    <p:cond delay="0"/>
                                  </p:stCondLst>
                                  <p:childTnLst>
                                    <p:set>
                                      <p:cBhvr>
                                        <p:cTn id="27" dur="1" fill="hold">
                                          <p:stCondLst>
                                            <p:cond delay="0"/>
                                          </p:stCondLst>
                                        </p:cTn>
                                        <p:tgtEl>
                                          <p:spTgt spid="17">
                                            <p:txEl>
                                              <p:pRg st="3" end="3"/>
                                            </p:txEl>
                                          </p:spTgt>
                                        </p:tgtEl>
                                        <p:attrNameLst>
                                          <p:attrName>style.visibility</p:attrName>
                                        </p:attrNameLst>
                                      </p:cBhvr>
                                      <p:to>
                                        <p:strVal val="visible"/>
                                      </p:to>
                                    </p:set>
                                    <p:anim calcmode="lin" valueType="num">
                                      <p:cBhvr additive="base">
                                        <p:cTn id="28" dur="500" fill="hold"/>
                                        <p:tgtEl>
                                          <p:spTgt spid="17">
                                            <p:txEl>
                                              <p:pRg st="3" end="3"/>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17">
                                            <p:txEl>
                                              <p:pRg st="3" end="3"/>
                                            </p:txEl>
                                          </p:spTgt>
                                        </p:tgtEl>
                                        <p:attrNameLst>
                                          <p:attrName>ppt_y</p:attrName>
                                        </p:attrNameLst>
                                      </p:cBhvr>
                                      <p:tavLst>
                                        <p:tav tm="0">
                                          <p:val>
                                            <p:strVal val="#ppt_y"/>
                                          </p:val>
                                        </p:tav>
                                        <p:tav tm="100000">
                                          <p:val>
                                            <p:strVal val="#ppt_y"/>
                                          </p:val>
                                        </p:tav>
                                      </p:tavLst>
                                    </p:anim>
                                  </p:childTnLst>
                                </p:cTn>
                              </p:par>
                            </p:childTnLst>
                          </p:cTn>
                        </p:par>
                        <p:par>
                          <p:cTn id="30" fill="hold">
                            <p:stCondLst>
                              <p:cond delay="2500"/>
                            </p:stCondLst>
                            <p:childTnLst>
                              <p:par>
                                <p:cTn id="31" presetID="2" presetClass="entr" presetSubtype="8" fill="hold" grpId="0" nodeType="afterEffect">
                                  <p:stCondLst>
                                    <p:cond delay="0"/>
                                  </p:stCondLst>
                                  <p:childTnLst>
                                    <p:set>
                                      <p:cBhvr>
                                        <p:cTn id="32" dur="1" fill="hold">
                                          <p:stCondLst>
                                            <p:cond delay="0"/>
                                          </p:stCondLst>
                                        </p:cTn>
                                        <p:tgtEl>
                                          <p:spTgt spid="17">
                                            <p:txEl>
                                              <p:pRg st="4" end="4"/>
                                            </p:txEl>
                                          </p:spTgt>
                                        </p:tgtEl>
                                        <p:attrNameLst>
                                          <p:attrName>style.visibility</p:attrName>
                                        </p:attrNameLst>
                                      </p:cBhvr>
                                      <p:to>
                                        <p:strVal val="visible"/>
                                      </p:to>
                                    </p:set>
                                    <p:anim calcmode="lin" valueType="num">
                                      <p:cBhvr additive="base">
                                        <p:cTn id="33" dur="500" fill="hold"/>
                                        <p:tgtEl>
                                          <p:spTgt spid="17">
                                            <p:txEl>
                                              <p:pRg st="4" end="4"/>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7">
                                            <p:txEl>
                                              <p:pRg st="4" end="4"/>
                                            </p:txEl>
                                          </p:spTgt>
                                        </p:tgtEl>
                                        <p:attrNameLst>
                                          <p:attrName>ppt_y</p:attrName>
                                        </p:attrNameLst>
                                      </p:cBhvr>
                                      <p:tavLst>
                                        <p:tav tm="0">
                                          <p:val>
                                            <p:strVal val="#ppt_y"/>
                                          </p:val>
                                        </p:tav>
                                        <p:tav tm="100000">
                                          <p:val>
                                            <p:strVal val="#ppt_y"/>
                                          </p:val>
                                        </p:tav>
                                      </p:tavLst>
                                    </p:anim>
                                  </p:childTnLst>
                                </p:cTn>
                              </p:par>
                            </p:childTnLst>
                          </p:cTn>
                        </p:par>
                        <p:par>
                          <p:cTn id="35" fill="hold">
                            <p:stCondLst>
                              <p:cond delay="3000"/>
                            </p:stCondLst>
                            <p:childTnLst>
                              <p:par>
                                <p:cTn id="36" presetID="2" presetClass="entr" presetSubtype="8" fill="hold" grpId="0" nodeType="afterEffect">
                                  <p:stCondLst>
                                    <p:cond delay="0"/>
                                  </p:stCondLst>
                                  <p:childTnLst>
                                    <p:set>
                                      <p:cBhvr>
                                        <p:cTn id="37" dur="1" fill="hold">
                                          <p:stCondLst>
                                            <p:cond delay="0"/>
                                          </p:stCondLst>
                                        </p:cTn>
                                        <p:tgtEl>
                                          <p:spTgt spid="17">
                                            <p:txEl>
                                              <p:pRg st="5" end="5"/>
                                            </p:txEl>
                                          </p:spTgt>
                                        </p:tgtEl>
                                        <p:attrNameLst>
                                          <p:attrName>style.visibility</p:attrName>
                                        </p:attrNameLst>
                                      </p:cBhvr>
                                      <p:to>
                                        <p:strVal val="visible"/>
                                      </p:to>
                                    </p:set>
                                    <p:anim calcmode="lin" valueType="num">
                                      <p:cBhvr additive="base">
                                        <p:cTn id="38" dur="500" fill="hold"/>
                                        <p:tgtEl>
                                          <p:spTgt spid="17">
                                            <p:txEl>
                                              <p:pRg st="5" end="5"/>
                                            </p:txEl>
                                          </p:spTgt>
                                        </p:tgtEl>
                                        <p:attrNameLst>
                                          <p:attrName>ppt_x</p:attrName>
                                        </p:attrNameLst>
                                      </p:cBhvr>
                                      <p:tavLst>
                                        <p:tav tm="0">
                                          <p:val>
                                            <p:strVal val="0-#ppt_w/2"/>
                                          </p:val>
                                        </p:tav>
                                        <p:tav tm="100000">
                                          <p:val>
                                            <p:strVal val="#ppt_x"/>
                                          </p:val>
                                        </p:tav>
                                      </p:tavLst>
                                    </p:anim>
                                    <p:anim calcmode="lin" valueType="num">
                                      <p:cBhvr additive="base">
                                        <p:cTn id="39" dur="500" fill="hold"/>
                                        <p:tgtEl>
                                          <p:spTgt spid="17">
                                            <p:txEl>
                                              <p:pRg st="5" end="5"/>
                                            </p:txEl>
                                          </p:spTgt>
                                        </p:tgtEl>
                                        <p:attrNameLst>
                                          <p:attrName>ppt_y</p:attrName>
                                        </p:attrNameLst>
                                      </p:cBhvr>
                                      <p:tavLst>
                                        <p:tav tm="0">
                                          <p:val>
                                            <p:strVal val="#ppt_y"/>
                                          </p:val>
                                        </p:tav>
                                        <p:tav tm="100000">
                                          <p:val>
                                            <p:strVal val="#ppt_y"/>
                                          </p:val>
                                        </p:tav>
                                      </p:tavLst>
                                    </p:anim>
                                  </p:childTnLst>
                                </p:cTn>
                              </p:par>
                            </p:childTnLst>
                          </p:cTn>
                        </p:par>
                        <p:par>
                          <p:cTn id="40" fill="hold">
                            <p:stCondLst>
                              <p:cond delay="3500"/>
                            </p:stCondLst>
                            <p:childTnLst>
                              <p:par>
                                <p:cTn id="41" presetID="2" presetClass="entr" presetSubtype="8" fill="hold" grpId="0" nodeType="afterEffect">
                                  <p:stCondLst>
                                    <p:cond delay="0"/>
                                  </p:stCondLst>
                                  <p:childTnLst>
                                    <p:set>
                                      <p:cBhvr>
                                        <p:cTn id="42" dur="1" fill="hold">
                                          <p:stCondLst>
                                            <p:cond delay="0"/>
                                          </p:stCondLst>
                                        </p:cTn>
                                        <p:tgtEl>
                                          <p:spTgt spid="17">
                                            <p:txEl>
                                              <p:pRg st="6" end="6"/>
                                            </p:txEl>
                                          </p:spTgt>
                                        </p:tgtEl>
                                        <p:attrNameLst>
                                          <p:attrName>style.visibility</p:attrName>
                                        </p:attrNameLst>
                                      </p:cBhvr>
                                      <p:to>
                                        <p:strVal val="visible"/>
                                      </p:to>
                                    </p:set>
                                    <p:anim calcmode="lin" valueType="num">
                                      <p:cBhvr additive="base">
                                        <p:cTn id="43" dur="500" fill="hold"/>
                                        <p:tgtEl>
                                          <p:spTgt spid="17">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7">
                                            <p:txEl>
                                              <p:pRg st="6" end="6"/>
                                            </p:txEl>
                                          </p:spTgt>
                                        </p:tgtEl>
                                        <p:attrNameLst>
                                          <p:attrName>ppt_y</p:attrName>
                                        </p:attrNameLst>
                                      </p:cBhvr>
                                      <p:tavLst>
                                        <p:tav tm="0">
                                          <p:val>
                                            <p:strVal val="#ppt_y"/>
                                          </p:val>
                                        </p:tav>
                                        <p:tav tm="100000">
                                          <p:val>
                                            <p:strVal val="#ppt_y"/>
                                          </p:val>
                                        </p:tav>
                                      </p:tavLst>
                                    </p:anim>
                                  </p:childTnLst>
                                </p:cTn>
                              </p:par>
                            </p:childTnLst>
                          </p:cTn>
                        </p:par>
                        <p:par>
                          <p:cTn id="45" fill="hold">
                            <p:stCondLst>
                              <p:cond delay="4000"/>
                            </p:stCondLst>
                            <p:childTnLst>
                              <p:par>
                                <p:cTn id="46" presetID="2" presetClass="entr" presetSubtype="8" fill="hold" grpId="0" nodeType="afterEffect">
                                  <p:stCondLst>
                                    <p:cond delay="0"/>
                                  </p:stCondLst>
                                  <p:childTnLst>
                                    <p:set>
                                      <p:cBhvr>
                                        <p:cTn id="47" dur="1" fill="hold">
                                          <p:stCondLst>
                                            <p:cond delay="0"/>
                                          </p:stCondLst>
                                        </p:cTn>
                                        <p:tgtEl>
                                          <p:spTgt spid="17">
                                            <p:txEl>
                                              <p:pRg st="7" end="7"/>
                                            </p:txEl>
                                          </p:spTgt>
                                        </p:tgtEl>
                                        <p:attrNameLst>
                                          <p:attrName>style.visibility</p:attrName>
                                        </p:attrNameLst>
                                      </p:cBhvr>
                                      <p:to>
                                        <p:strVal val="visible"/>
                                      </p:to>
                                    </p:set>
                                    <p:anim calcmode="lin" valueType="num">
                                      <p:cBhvr additive="base">
                                        <p:cTn id="48" dur="500" fill="hold"/>
                                        <p:tgtEl>
                                          <p:spTgt spid="17">
                                            <p:txEl>
                                              <p:pRg st="7" end="7"/>
                                            </p:tx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17">
                                            <p:txEl>
                                              <p:pRg st="7" end="7"/>
                                            </p:txEl>
                                          </p:spTgt>
                                        </p:tgtEl>
                                        <p:attrNameLst>
                                          <p:attrName>ppt_y</p:attrName>
                                        </p:attrNameLst>
                                      </p:cBhvr>
                                      <p:tavLst>
                                        <p:tav tm="0">
                                          <p:val>
                                            <p:strVal val="#ppt_y"/>
                                          </p:val>
                                        </p:tav>
                                        <p:tav tm="100000">
                                          <p:val>
                                            <p:strVal val="#ppt_y"/>
                                          </p:val>
                                        </p:tav>
                                      </p:tavLst>
                                    </p:anim>
                                  </p:childTnLst>
                                </p:cTn>
                              </p:par>
                            </p:childTnLst>
                          </p:cTn>
                        </p:par>
                        <p:par>
                          <p:cTn id="50" fill="hold">
                            <p:stCondLst>
                              <p:cond delay="4500"/>
                            </p:stCondLst>
                            <p:childTnLst>
                              <p:par>
                                <p:cTn id="51" presetID="2" presetClass="entr" presetSubtype="8" fill="hold" grpId="0" nodeType="afterEffect">
                                  <p:stCondLst>
                                    <p:cond delay="0"/>
                                  </p:stCondLst>
                                  <p:childTnLst>
                                    <p:set>
                                      <p:cBhvr>
                                        <p:cTn id="52" dur="1" fill="hold">
                                          <p:stCondLst>
                                            <p:cond delay="0"/>
                                          </p:stCondLst>
                                        </p:cTn>
                                        <p:tgtEl>
                                          <p:spTgt spid="17">
                                            <p:txEl>
                                              <p:pRg st="8" end="8"/>
                                            </p:txEl>
                                          </p:spTgt>
                                        </p:tgtEl>
                                        <p:attrNameLst>
                                          <p:attrName>style.visibility</p:attrName>
                                        </p:attrNameLst>
                                      </p:cBhvr>
                                      <p:to>
                                        <p:strVal val="visible"/>
                                      </p:to>
                                    </p:set>
                                    <p:anim calcmode="lin" valueType="num">
                                      <p:cBhvr additive="base">
                                        <p:cTn id="53" dur="500" fill="hold"/>
                                        <p:tgtEl>
                                          <p:spTgt spid="17">
                                            <p:txEl>
                                              <p:pRg st="8" end="8"/>
                                            </p:txEl>
                                          </p:spTgt>
                                        </p:tgtEl>
                                        <p:attrNameLst>
                                          <p:attrName>ppt_x</p:attrName>
                                        </p:attrNameLst>
                                      </p:cBhvr>
                                      <p:tavLst>
                                        <p:tav tm="0">
                                          <p:val>
                                            <p:strVal val="0-#ppt_w/2"/>
                                          </p:val>
                                        </p:tav>
                                        <p:tav tm="100000">
                                          <p:val>
                                            <p:strVal val="#ppt_x"/>
                                          </p:val>
                                        </p:tav>
                                      </p:tavLst>
                                    </p:anim>
                                    <p:anim calcmode="lin" valueType="num">
                                      <p:cBhvr additive="base">
                                        <p:cTn id="54" dur="500" fill="hold"/>
                                        <p:tgtEl>
                                          <p:spTgt spid="17">
                                            <p:txEl>
                                              <p:pRg st="8" end="8"/>
                                            </p:txEl>
                                          </p:spTgt>
                                        </p:tgtEl>
                                        <p:attrNameLst>
                                          <p:attrName>ppt_y</p:attrName>
                                        </p:attrNameLst>
                                      </p:cBhvr>
                                      <p:tavLst>
                                        <p:tav tm="0">
                                          <p:val>
                                            <p:strVal val="#ppt_y"/>
                                          </p:val>
                                        </p:tav>
                                        <p:tav tm="100000">
                                          <p:val>
                                            <p:strVal val="#ppt_y"/>
                                          </p:val>
                                        </p:tav>
                                      </p:tavLst>
                                    </p:anim>
                                  </p:childTnLst>
                                </p:cTn>
                              </p:par>
                            </p:childTnLst>
                          </p:cTn>
                        </p:par>
                        <p:par>
                          <p:cTn id="55" fill="hold">
                            <p:stCondLst>
                              <p:cond delay="5000"/>
                            </p:stCondLst>
                            <p:childTnLst>
                              <p:par>
                                <p:cTn id="56" presetID="2" presetClass="entr" presetSubtype="8" fill="hold" grpId="0" nodeType="afterEffect">
                                  <p:stCondLst>
                                    <p:cond delay="0"/>
                                  </p:stCondLst>
                                  <p:childTnLst>
                                    <p:set>
                                      <p:cBhvr>
                                        <p:cTn id="57" dur="1" fill="hold">
                                          <p:stCondLst>
                                            <p:cond delay="0"/>
                                          </p:stCondLst>
                                        </p:cTn>
                                        <p:tgtEl>
                                          <p:spTgt spid="17">
                                            <p:txEl>
                                              <p:pRg st="9" end="9"/>
                                            </p:txEl>
                                          </p:spTgt>
                                        </p:tgtEl>
                                        <p:attrNameLst>
                                          <p:attrName>style.visibility</p:attrName>
                                        </p:attrNameLst>
                                      </p:cBhvr>
                                      <p:to>
                                        <p:strVal val="visible"/>
                                      </p:to>
                                    </p:set>
                                    <p:anim calcmode="lin" valueType="num">
                                      <p:cBhvr additive="base">
                                        <p:cTn id="58" dur="500" fill="hold"/>
                                        <p:tgtEl>
                                          <p:spTgt spid="17">
                                            <p:txEl>
                                              <p:pRg st="9" end="9"/>
                                            </p:txEl>
                                          </p:spTgt>
                                        </p:tgtEl>
                                        <p:attrNameLst>
                                          <p:attrName>ppt_x</p:attrName>
                                        </p:attrNameLst>
                                      </p:cBhvr>
                                      <p:tavLst>
                                        <p:tav tm="0">
                                          <p:val>
                                            <p:strVal val="0-#ppt_w/2"/>
                                          </p:val>
                                        </p:tav>
                                        <p:tav tm="100000">
                                          <p:val>
                                            <p:strVal val="#ppt_x"/>
                                          </p:val>
                                        </p:tav>
                                      </p:tavLst>
                                    </p:anim>
                                    <p:anim calcmode="lin" valueType="num">
                                      <p:cBhvr additive="base">
                                        <p:cTn id="59" dur="500" fill="hold"/>
                                        <p:tgtEl>
                                          <p:spTgt spid="17">
                                            <p:txEl>
                                              <p:pRg st="9" end="9"/>
                                            </p:txEl>
                                          </p:spTgt>
                                        </p:tgtEl>
                                        <p:attrNameLst>
                                          <p:attrName>ppt_y</p:attrName>
                                        </p:attrNameLst>
                                      </p:cBhvr>
                                      <p:tavLst>
                                        <p:tav tm="0">
                                          <p:val>
                                            <p:strVal val="#ppt_y"/>
                                          </p:val>
                                        </p:tav>
                                        <p:tav tm="100000">
                                          <p:val>
                                            <p:strVal val="#ppt_y"/>
                                          </p:val>
                                        </p:tav>
                                      </p:tavLst>
                                    </p:anim>
                                  </p:childTnLst>
                                </p:cTn>
                              </p:par>
                            </p:childTnLst>
                          </p:cTn>
                        </p:par>
                        <p:par>
                          <p:cTn id="60" fill="hold">
                            <p:stCondLst>
                              <p:cond delay="5500"/>
                            </p:stCondLst>
                            <p:childTnLst>
                              <p:par>
                                <p:cTn id="61" presetID="2" presetClass="entr" presetSubtype="8" fill="hold" grpId="0" nodeType="afterEffect">
                                  <p:stCondLst>
                                    <p:cond delay="0"/>
                                  </p:stCondLst>
                                  <p:childTnLst>
                                    <p:set>
                                      <p:cBhvr>
                                        <p:cTn id="62" dur="1" fill="hold">
                                          <p:stCondLst>
                                            <p:cond delay="0"/>
                                          </p:stCondLst>
                                        </p:cTn>
                                        <p:tgtEl>
                                          <p:spTgt spid="17">
                                            <p:txEl>
                                              <p:pRg st="10" end="10"/>
                                            </p:txEl>
                                          </p:spTgt>
                                        </p:tgtEl>
                                        <p:attrNameLst>
                                          <p:attrName>style.visibility</p:attrName>
                                        </p:attrNameLst>
                                      </p:cBhvr>
                                      <p:to>
                                        <p:strVal val="visible"/>
                                      </p:to>
                                    </p:set>
                                    <p:anim calcmode="lin" valueType="num">
                                      <p:cBhvr additive="base">
                                        <p:cTn id="63" dur="500" fill="hold"/>
                                        <p:tgtEl>
                                          <p:spTgt spid="17">
                                            <p:txEl>
                                              <p:pRg st="10" end="10"/>
                                            </p:txEl>
                                          </p:spTgt>
                                        </p:tgtEl>
                                        <p:attrNameLst>
                                          <p:attrName>ppt_x</p:attrName>
                                        </p:attrNameLst>
                                      </p:cBhvr>
                                      <p:tavLst>
                                        <p:tav tm="0">
                                          <p:val>
                                            <p:strVal val="0-#ppt_w/2"/>
                                          </p:val>
                                        </p:tav>
                                        <p:tav tm="100000">
                                          <p:val>
                                            <p:strVal val="#ppt_x"/>
                                          </p:val>
                                        </p:tav>
                                      </p:tavLst>
                                    </p:anim>
                                    <p:anim calcmode="lin" valueType="num">
                                      <p:cBhvr additive="base">
                                        <p:cTn id="64" dur="500" fill="hold"/>
                                        <p:tgtEl>
                                          <p:spTgt spid="17">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550709" y="3499665"/>
            <a:ext cx="1496957" cy="1498780"/>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p:cNvSpPr/>
          <p:nvPr/>
        </p:nvSpPr>
        <p:spPr>
          <a:xfrm>
            <a:off x="3539103" y="3428150"/>
            <a:ext cx="1342658" cy="356616"/>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p:cNvSpPr/>
          <p:nvPr/>
        </p:nvSpPr>
        <p:spPr>
          <a:xfrm>
            <a:off x="4887055" y="3410909"/>
            <a:ext cx="1837944" cy="356616"/>
          </a:xfrm>
          <a:prstGeom prst="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p:cNvSpPr/>
          <p:nvPr/>
        </p:nvSpPr>
        <p:spPr>
          <a:xfrm>
            <a:off x="5008037" y="1805035"/>
            <a:ext cx="1573924" cy="1635084"/>
          </a:xfrm>
          <a:prstGeom prst="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p:cNvSpPr txBox="1">
            <a:spLocks/>
          </p:cNvSpPr>
          <p:nvPr/>
        </p:nvSpPr>
        <p:spPr>
          <a:xfrm>
            <a:off x="3602428" y="117353"/>
            <a:ext cx="5972395" cy="994172"/>
          </a:xfrm>
          <a:prstGeom prst="rect">
            <a:avLst/>
          </a:prstGeom>
        </p:spPr>
        <p:txBody>
          <a:bodyPr vert="horz" lIns="91440" tIns="45720" rIns="91440" bIns="45720" rtlCol="0" anchor="ctr">
            <a:normAutofit/>
          </a:bodyPr>
          <a:lstStyle>
            <a:lvl1pPr algn="l" defTabSz="457189" rtl="0" eaLnBrk="1" latinLnBrk="0" hangingPunct="1">
              <a:spcBef>
                <a:spcPct val="0"/>
              </a:spcBef>
              <a:buNone/>
              <a:defRPr sz="3000" b="0" i="0" kern="1200" cap="all">
                <a:solidFill>
                  <a:schemeClr val="tx1"/>
                </a:solidFill>
                <a:latin typeface="Arial"/>
                <a:ea typeface="+mj-ea"/>
                <a:cs typeface="Arial"/>
              </a:defRPr>
            </a:lvl1pPr>
          </a:lstStyle>
          <a:p>
            <a:pPr algn="r"/>
            <a:r>
              <a:rPr lang="en-US" dirty="0" smtClean="0"/>
              <a:t>Timeline</a:t>
            </a:r>
            <a:endParaRPr lang="en-US" dirty="0"/>
          </a:p>
        </p:txBody>
      </p:sp>
      <p:sp>
        <p:nvSpPr>
          <p:cNvPr id="7" name="Rectangle 6"/>
          <p:cNvSpPr/>
          <p:nvPr/>
        </p:nvSpPr>
        <p:spPr>
          <a:xfrm>
            <a:off x="6572919" y="1203167"/>
            <a:ext cx="2493714" cy="2207741"/>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400" dirty="0">
                <a:solidFill>
                  <a:schemeClr val="bg1"/>
                </a:solidFill>
              </a:rPr>
              <a:t>Electronically Controlled Highways</a:t>
            </a:r>
          </a:p>
          <a:p>
            <a:pPr marL="285750" indent="-285750">
              <a:buFont typeface="Arial" panose="020B0604020202020204" pitchFamily="34" charset="0"/>
              <a:buChar char="•"/>
            </a:pPr>
            <a:r>
              <a:rPr lang="en-US" sz="1400" dirty="0">
                <a:solidFill>
                  <a:schemeClr val="bg1"/>
                </a:solidFill>
              </a:rPr>
              <a:t>Vehicles Powered And Controlled By Buried Cables or magnets</a:t>
            </a:r>
          </a:p>
          <a:p>
            <a:pPr marL="285750" indent="-285750">
              <a:buFont typeface="Arial" panose="020B0604020202020204" pitchFamily="34" charset="0"/>
              <a:buChar char="•"/>
            </a:pPr>
            <a:r>
              <a:rPr lang="en-US" sz="1400" dirty="0">
                <a:solidFill>
                  <a:schemeClr val="bg1"/>
                </a:solidFill>
              </a:rPr>
              <a:t>Wayside Communicators Relaying Computer Messages</a:t>
            </a:r>
          </a:p>
        </p:txBody>
      </p:sp>
      <p:sp>
        <p:nvSpPr>
          <p:cNvPr id="8" name="Rectangle 7"/>
          <p:cNvSpPr/>
          <p:nvPr/>
        </p:nvSpPr>
        <p:spPr>
          <a:xfrm>
            <a:off x="1934861" y="3802204"/>
            <a:ext cx="1610475" cy="2290770"/>
          </a:xfrm>
          <a:prstGeom prst="rect">
            <a:avLst/>
          </a:prstGeom>
          <a:solidFill>
            <a:srgbClr val="003D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smtClean="0">
                <a:solidFill>
                  <a:schemeClr val="bg1"/>
                </a:solidFill>
              </a:rPr>
              <a:t>First </a:t>
            </a:r>
            <a:r>
              <a:rPr lang="en-US" sz="1400" dirty="0">
                <a:solidFill>
                  <a:schemeClr val="bg1"/>
                </a:solidFill>
              </a:rPr>
              <a:t>4-way three-color traffic control </a:t>
            </a:r>
            <a:r>
              <a:rPr lang="en-US" sz="1400" dirty="0" smtClean="0">
                <a:solidFill>
                  <a:schemeClr val="bg1"/>
                </a:solidFill>
              </a:rPr>
              <a:t>device, basis </a:t>
            </a:r>
            <a:r>
              <a:rPr lang="en-US" sz="1400" dirty="0">
                <a:solidFill>
                  <a:schemeClr val="bg1"/>
                </a:solidFill>
              </a:rPr>
              <a:t>for the modern traffic </a:t>
            </a:r>
            <a:r>
              <a:rPr lang="en-US" sz="1400" dirty="0" smtClean="0">
                <a:solidFill>
                  <a:schemeClr val="bg1"/>
                </a:solidFill>
              </a:rPr>
              <a:t>signal (William </a:t>
            </a:r>
            <a:r>
              <a:rPr lang="en-US" sz="1400" dirty="0">
                <a:solidFill>
                  <a:schemeClr val="bg1"/>
                </a:solidFill>
              </a:rPr>
              <a:t>Potts, a Detroit Traffic Police </a:t>
            </a:r>
            <a:r>
              <a:rPr lang="en-US" sz="1400" dirty="0" smtClean="0">
                <a:solidFill>
                  <a:schemeClr val="bg1"/>
                </a:solidFill>
              </a:rPr>
              <a:t>Superintendent)</a:t>
            </a:r>
            <a:endParaRPr lang="en-US" sz="1400" dirty="0">
              <a:solidFill>
                <a:schemeClr val="bg1"/>
              </a:solidFill>
            </a:endParaRPr>
          </a:p>
        </p:txBody>
      </p:sp>
      <p:sp>
        <p:nvSpPr>
          <p:cNvPr id="9" name="Rectangle 8"/>
          <p:cNvSpPr/>
          <p:nvPr/>
        </p:nvSpPr>
        <p:spPr>
          <a:xfrm>
            <a:off x="6581961" y="3685038"/>
            <a:ext cx="2493714" cy="255117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Arrow 9"/>
          <p:cNvSpPr/>
          <p:nvPr/>
        </p:nvSpPr>
        <p:spPr>
          <a:xfrm>
            <a:off x="6581960" y="3237720"/>
            <a:ext cx="2881217" cy="731520"/>
          </a:xfrm>
          <a:prstGeom prst="right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2"/>
          <p:cNvSpPr>
            <a:spLocks noGrp="1"/>
          </p:cNvSpPr>
          <p:nvPr>
            <p:ph idx="1"/>
          </p:nvPr>
        </p:nvSpPr>
        <p:spPr>
          <a:xfrm>
            <a:off x="1953294" y="2496312"/>
            <a:ext cx="1608880" cy="946142"/>
          </a:xfrm>
          <a:solidFill>
            <a:srgbClr val="003D6B"/>
          </a:solidFill>
          <a:ln>
            <a:solidFill>
              <a:schemeClr val="tx1"/>
            </a:solidFill>
          </a:ln>
        </p:spPr>
        <p:txBody>
          <a:bodyPr>
            <a:noAutofit/>
          </a:bodyPr>
          <a:lstStyle/>
          <a:p>
            <a:pPr marL="401638" lvl="1"/>
            <a:endParaRPr lang="en-US" sz="1400" dirty="0" smtClean="0">
              <a:solidFill>
                <a:schemeClr val="bg1"/>
              </a:solidFill>
            </a:endParaRPr>
          </a:p>
          <a:p>
            <a:pPr marL="401638" lvl="1"/>
            <a:r>
              <a:rPr lang="en-US" sz="1400" dirty="0" smtClean="0">
                <a:solidFill>
                  <a:schemeClr val="bg1"/>
                </a:solidFill>
              </a:rPr>
              <a:t>Transmitting </a:t>
            </a:r>
            <a:r>
              <a:rPr lang="en-US" sz="1400" dirty="0">
                <a:solidFill>
                  <a:schemeClr val="bg1"/>
                </a:solidFill>
              </a:rPr>
              <a:t>Antenna for radio</a:t>
            </a:r>
          </a:p>
        </p:txBody>
      </p:sp>
      <p:sp>
        <p:nvSpPr>
          <p:cNvPr id="13" name="Content Placeholder 2"/>
          <p:cNvSpPr txBox="1">
            <a:spLocks/>
          </p:cNvSpPr>
          <p:nvPr/>
        </p:nvSpPr>
        <p:spPr>
          <a:xfrm>
            <a:off x="3150694" y="4062194"/>
            <a:ext cx="1896973" cy="1393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1400" dirty="0">
                <a:solidFill>
                  <a:schemeClr val="bg1"/>
                </a:solidFill>
              </a:rPr>
              <a:t>Embedded circuits and radio controllers</a:t>
            </a:r>
          </a:p>
        </p:txBody>
      </p:sp>
      <p:sp>
        <p:nvSpPr>
          <p:cNvPr id="14" name="Content Placeholder 2"/>
          <p:cNvSpPr txBox="1">
            <a:spLocks/>
          </p:cNvSpPr>
          <p:nvPr/>
        </p:nvSpPr>
        <p:spPr>
          <a:xfrm>
            <a:off x="4483327" y="2029968"/>
            <a:ext cx="2108500" cy="22017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1400" dirty="0">
                <a:solidFill>
                  <a:schemeClr val="bg1"/>
                </a:solidFill>
              </a:rPr>
              <a:t>Detector Circuits</a:t>
            </a:r>
          </a:p>
          <a:p>
            <a:pPr lvl="1"/>
            <a:r>
              <a:rPr lang="en-US" sz="1400" dirty="0">
                <a:solidFill>
                  <a:schemeClr val="bg1"/>
                </a:solidFill>
              </a:rPr>
              <a:t>Special Radio Receivers </a:t>
            </a:r>
          </a:p>
          <a:p>
            <a:pPr lvl="1"/>
            <a:r>
              <a:rPr lang="en-US" sz="1400" dirty="0">
                <a:solidFill>
                  <a:schemeClr val="bg1"/>
                </a:solidFill>
              </a:rPr>
              <a:t>Audible And Visual Warning Devices</a:t>
            </a:r>
          </a:p>
        </p:txBody>
      </p:sp>
      <p:sp>
        <p:nvSpPr>
          <p:cNvPr id="15" name="Rectangle 14"/>
          <p:cNvSpPr/>
          <p:nvPr/>
        </p:nvSpPr>
        <p:spPr>
          <a:xfrm>
            <a:off x="1942625" y="3437294"/>
            <a:ext cx="1471000" cy="356616"/>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lowchart: Connector 15"/>
          <p:cNvSpPr/>
          <p:nvPr/>
        </p:nvSpPr>
        <p:spPr>
          <a:xfrm>
            <a:off x="3293729" y="3347451"/>
            <a:ext cx="534721" cy="514614"/>
          </a:xfrm>
          <a:prstGeom prst="flowChartConnector">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lowchart: Connector 17"/>
          <p:cNvSpPr/>
          <p:nvPr/>
        </p:nvSpPr>
        <p:spPr>
          <a:xfrm>
            <a:off x="4747514" y="3331610"/>
            <a:ext cx="534721" cy="514614"/>
          </a:xfrm>
          <a:prstGeom prst="flowChartConnector">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lowchart: Connector 18"/>
          <p:cNvSpPr/>
          <p:nvPr/>
        </p:nvSpPr>
        <p:spPr>
          <a:xfrm>
            <a:off x="6340840" y="3338204"/>
            <a:ext cx="534721" cy="514614"/>
          </a:xfrm>
          <a:prstGeom prst="flowChartConnector">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lowchart: Connector 19"/>
          <p:cNvSpPr/>
          <p:nvPr/>
        </p:nvSpPr>
        <p:spPr>
          <a:xfrm>
            <a:off x="3401484" y="3432619"/>
            <a:ext cx="317127" cy="325784"/>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lowchart: Connector 20"/>
          <p:cNvSpPr/>
          <p:nvPr/>
        </p:nvSpPr>
        <p:spPr>
          <a:xfrm>
            <a:off x="4868308" y="3426025"/>
            <a:ext cx="317127" cy="325784"/>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lowchart: Connector 21"/>
          <p:cNvSpPr/>
          <p:nvPr/>
        </p:nvSpPr>
        <p:spPr>
          <a:xfrm>
            <a:off x="6441870" y="3434744"/>
            <a:ext cx="317127" cy="325784"/>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p:cNvSpPr txBox="1"/>
          <p:nvPr/>
        </p:nvSpPr>
        <p:spPr>
          <a:xfrm>
            <a:off x="2202340" y="3327307"/>
            <a:ext cx="1060704" cy="523220"/>
          </a:xfrm>
          <a:prstGeom prst="rect">
            <a:avLst/>
          </a:prstGeom>
          <a:noFill/>
          <a:ln>
            <a:noFill/>
          </a:ln>
        </p:spPr>
        <p:txBody>
          <a:bodyPr wrap="square" rtlCol="0">
            <a:spAutoFit/>
          </a:bodyPr>
          <a:lstStyle/>
          <a:p>
            <a:r>
              <a:rPr lang="en-US" sz="2800" b="1" dirty="0" smtClean="0">
                <a:solidFill>
                  <a:schemeClr val="bg1"/>
                </a:solidFill>
              </a:rPr>
              <a:t>1920</a:t>
            </a:r>
            <a:endParaRPr lang="en-US" sz="2800" b="1" dirty="0">
              <a:solidFill>
                <a:schemeClr val="bg1"/>
              </a:solidFill>
            </a:endParaRPr>
          </a:p>
        </p:txBody>
      </p:sp>
      <p:sp>
        <p:nvSpPr>
          <p:cNvPr id="24" name="TextBox 23"/>
          <p:cNvSpPr txBox="1"/>
          <p:nvPr/>
        </p:nvSpPr>
        <p:spPr>
          <a:xfrm>
            <a:off x="3774357" y="3341870"/>
            <a:ext cx="1060704" cy="523220"/>
          </a:xfrm>
          <a:prstGeom prst="rect">
            <a:avLst/>
          </a:prstGeom>
          <a:noFill/>
        </p:spPr>
        <p:txBody>
          <a:bodyPr wrap="square" rtlCol="0">
            <a:spAutoFit/>
          </a:bodyPr>
          <a:lstStyle/>
          <a:p>
            <a:r>
              <a:rPr lang="en-US" sz="2800" b="1" dirty="0" smtClean="0">
                <a:solidFill>
                  <a:schemeClr val="bg1"/>
                </a:solidFill>
              </a:rPr>
              <a:t>1930</a:t>
            </a:r>
            <a:endParaRPr lang="en-US" sz="2800" b="1" dirty="0">
              <a:solidFill>
                <a:schemeClr val="bg1"/>
              </a:solidFill>
            </a:endParaRPr>
          </a:p>
        </p:txBody>
      </p:sp>
      <p:sp>
        <p:nvSpPr>
          <p:cNvPr id="25" name="TextBox 24"/>
          <p:cNvSpPr txBox="1"/>
          <p:nvPr/>
        </p:nvSpPr>
        <p:spPr>
          <a:xfrm>
            <a:off x="5351276" y="3333901"/>
            <a:ext cx="1060704" cy="523220"/>
          </a:xfrm>
          <a:prstGeom prst="rect">
            <a:avLst/>
          </a:prstGeom>
          <a:noFill/>
        </p:spPr>
        <p:txBody>
          <a:bodyPr wrap="square" rtlCol="0">
            <a:spAutoFit/>
          </a:bodyPr>
          <a:lstStyle/>
          <a:p>
            <a:r>
              <a:rPr lang="en-US" sz="2800" b="1" dirty="0" smtClean="0">
                <a:solidFill>
                  <a:schemeClr val="bg1"/>
                </a:solidFill>
              </a:rPr>
              <a:t>1950</a:t>
            </a:r>
            <a:endParaRPr lang="en-US" sz="2800" b="1" dirty="0">
              <a:solidFill>
                <a:schemeClr val="bg1"/>
              </a:solidFill>
            </a:endParaRPr>
          </a:p>
        </p:txBody>
      </p:sp>
      <p:sp>
        <p:nvSpPr>
          <p:cNvPr id="26" name="TextBox 25"/>
          <p:cNvSpPr txBox="1"/>
          <p:nvPr/>
        </p:nvSpPr>
        <p:spPr>
          <a:xfrm>
            <a:off x="7276905" y="3317661"/>
            <a:ext cx="1060704" cy="523220"/>
          </a:xfrm>
          <a:prstGeom prst="rect">
            <a:avLst/>
          </a:prstGeom>
          <a:noFill/>
        </p:spPr>
        <p:txBody>
          <a:bodyPr wrap="square" rtlCol="0">
            <a:spAutoFit/>
          </a:bodyPr>
          <a:lstStyle/>
          <a:p>
            <a:r>
              <a:rPr lang="en-US" sz="2800" b="1" dirty="0" smtClean="0">
                <a:solidFill>
                  <a:schemeClr val="bg1"/>
                </a:solidFill>
              </a:rPr>
              <a:t>1960</a:t>
            </a:r>
            <a:endParaRPr lang="en-US" sz="2800" b="1" dirty="0">
              <a:solidFill>
                <a:schemeClr val="bg1"/>
              </a:solidFill>
            </a:endParaRPr>
          </a:p>
        </p:txBody>
      </p:sp>
      <p:sp>
        <p:nvSpPr>
          <p:cNvPr id="27" name="Content Placeholder 2"/>
          <p:cNvSpPr txBox="1">
            <a:spLocks/>
          </p:cNvSpPr>
          <p:nvPr/>
        </p:nvSpPr>
        <p:spPr>
          <a:xfrm>
            <a:off x="155575" y="3800005"/>
            <a:ext cx="1777463" cy="1823035"/>
          </a:xfrm>
          <a:prstGeom prst="rect">
            <a:avLst/>
          </a:prstGeom>
          <a:solidFill>
            <a:srgbClr val="FFC000"/>
          </a:solidFill>
          <a:ln>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1638" lvl="1"/>
            <a:r>
              <a:rPr lang="en-US" sz="1400" dirty="0" smtClean="0"/>
              <a:t>Electric cars invented (William Morrison) and commercialized</a:t>
            </a:r>
            <a:r>
              <a:rPr lang="en-US" sz="1400" dirty="0"/>
              <a:t> </a:t>
            </a:r>
            <a:r>
              <a:rPr lang="en-US" sz="1400" dirty="0" smtClean="0"/>
              <a:t>as taxis</a:t>
            </a:r>
          </a:p>
        </p:txBody>
      </p:sp>
      <p:sp>
        <p:nvSpPr>
          <p:cNvPr id="28" name="Rectangle 27"/>
          <p:cNvSpPr/>
          <p:nvPr/>
        </p:nvSpPr>
        <p:spPr>
          <a:xfrm>
            <a:off x="155576" y="3443390"/>
            <a:ext cx="1797718" cy="356616"/>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p:cNvSpPr txBox="1"/>
          <p:nvPr/>
        </p:nvSpPr>
        <p:spPr>
          <a:xfrm>
            <a:off x="488289" y="3341870"/>
            <a:ext cx="1060704" cy="523220"/>
          </a:xfrm>
          <a:prstGeom prst="rect">
            <a:avLst/>
          </a:prstGeom>
          <a:noFill/>
          <a:ln>
            <a:noFill/>
          </a:ln>
        </p:spPr>
        <p:txBody>
          <a:bodyPr wrap="square" rtlCol="0">
            <a:spAutoFit/>
          </a:bodyPr>
          <a:lstStyle/>
          <a:p>
            <a:r>
              <a:rPr lang="en-US" sz="2800" b="1" dirty="0" smtClean="0"/>
              <a:t>1890</a:t>
            </a:r>
            <a:endParaRPr lang="en-US" sz="2800" b="1" dirty="0"/>
          </a:p>
        </p:txBody>
      </p:sp>
      <p:sp>
        <p:nvSpPr>
          <p:cNvPr id="30" name="Flowchart: Connector 29"/>
          <p:cNvSpPr/>
          <p:nvPr/>
        </p:nvSpPr>
        <p:spPr>
          <a:xfrm>
            <a:off x="1649924" y="3338204"/>
            <a:ext cx="534721" cy="514614"/>
          </a:xfrm>
          <a:prstGeom prst="flowChartConnector">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lowchart: Connector 30"/>
          <p:cNvSpPr/>
          <p:nvPr/>
        </p:nvSpPr>
        <p:spPr>
          <a:xfrm>
            <a:off x="1758561" y="3438144"/>
            <a:ext cx="317127" cy="325784"/>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2" descr="Thomas Edison and an electric car. Photo courtesy of the Smithsonian."/>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a:stretch/>
        </p:blipFill>
        <p:spPr bwMode="auto">
          <a:xfrm>
            <a:off x="484357" y="173728"/>
            <a:ext cx="3637060" cy="224028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474831" y="186800"/>
            <a:ext cx="3656112" cy="2235367"/>
          </a:xfrm>
          <a:prstGeom prst="rect">
            <a:avLst/>
          </a:prstGeom>
        </p:spPr>
      </p:pic>
      <p:pic>
        <p:nvPicPr>
          <p:cNvPr id="37" name="Picture 3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268" y="184079"/>
            <a:ext cx="4159240" cy="2255022"/>
          </a:xfrm>
          <a:prstGeom prst="rect">
            <a:avLst/>
          </a:prstGeom>
        </p:spPr>
      </p:pic>
      <p:pic>
        <p:nvPicPr>
          <p:cNvPr id="38" name="Picture 37"/>
          <p:cNvPicPr>
            <a:picLocks noChangeAspect="1"/>
          </p:cNvPicPr>
          <p:nvPr/>
        </p:nvPicPr>
        <p:blipFill rotWithShape="1">
          <a:blip r:embed="rId6" cstate="hqprint">
            <a:extLst>
              <a:ext uri="{28A0092B-C50C-407E-A947-70E740481C1C}">
                <a14:useLocalDpi xmlns:a14="http://schemas.microsoft.com/office/drawing/2010/main" val="0"/>
              </a:ext>
            </a:extLst>
          </a:blip>
          <a:srcRect b="6565"/>
          <a:stretch/>
        </p:blipFill>
        <p:spPr>
          <a:xfrm>
            <a:off x="482102" y="169257"/>
            <a:ext cx="4173901" cy="2537339"/>
          </a:xfrm>
          <a:prstGeom prst="rect">
            <a:avLst/>
          </a:prstGeom>
        </p:spPr>
      </p:pic>
      <p:pic>
        <p:nvPicPr>
          <p:cNvPr id="39" name="Picture 38"/>
          <p:cNvPicPr>
            <a:picLocks noChangeAspect="1"/>
          </p:cNvPicPr>
          <p:nvPr/>
        </p:nvPicPr>
        <p:blipFill rotWithShape="1">
          <a:blip r:embed="rId7" cstate="hqprint">
            <a:extLst>
              <a:ext uri="{28A0092B-C50C-407E-A947-70E740481C1C}">
                <a14:useLocalDpi xmlns:a14="http://schemas.microsoft.com/office/drawing/2010/main" val="0"/>
              </a:ext>
            </a:extLst>
          </a:blip>
          <a:srcRect/>
          <a:stretch/>
        </p:blipFill>
        <p:spPr>
          <a:xfrm>
            <a:off x="448089" y="168790"/>
            <a:ext cx="4383756" cy="2444885"/>
          </a:xfrm>
          <a:prstGeom prst="rect">
            <a:avLst/>
          </a:prstGeom>
        </p:spPr>
      </p:pic>
      <p:sp>
        <p:nvSpPr>
          <p:cNvPr id="40" name="Content Placeholder 2"/>
          <p:cNvSpPr txBox="1">
            <a:spLocks/>
          </p:cNvSpPr>
          <p:nvPr/>
        </p:nvSpPr>
        <p:spPr>
          <a:xfrm>
            <a:off x="6070071" y="3938196"/>
            <a:ext cx="2736046" cy="17280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1400" dirty="0" smtClean="0">
                <a:solidFill>
                  <a:schemeClr val="bg1"/>
                </a:solidFill>
              </a:rPr>
              <a:t>First </a:t>
            </a:r>
            <a:r>
              <a:rPr lang="en-US" sz="1400" dirty="0">
                <a:solidFill>
                  <a:schemeClr val="bg1"/>
                </a:solidFill>
              </a:rPr>
              <a:t>solid state digital intersection traffic controller </a:t>
            </a:r>
            <a:endParaRPr lang="en-US" sz="1400" dirty="0" smtClean="0">
              <a:solidFill>
                <a:schemeClr val="bg1"/>
              </a:solidFill>
            </a:endParaRPr>
          </a:p>
          <a:p>
            <a:pPr lvl="1"/>
            <a:r>
              <a:rPr lang="en-US" sz="1400" dirty="0">
                <a:solidFill>
                  <a:schemeClr val="bg1"/>
                </a:solidFill>
              </a:rPr>
              <a:t>GM engineers </a:t>
            </a:r>
            <a:r>
              <a:rPr lang="en-US" sz="1400" dirty="0" smtClean="0">
                <a:solidFill>
                  <a:schemeClr val="bg1"/>
                </a:solidFill>
              </a:rPr>
              <a:t>design the </a:t>
            </a:r>
            <a:r>
              <a:rPr lang="en-US" sz="1400" dirty="0">
                <a:solidFill>
                  <a:schemeClr val="bg1"/>
                </a:solidFill>
              </a:rPr>
              <a:t>“Driver Aid, Information and Routing (DAIR</a:t>
            </a:r>
            <a:r>
              <a:rPr lang="en-US" sz="1400" dirty="0" smtClean="0">
                <a:solidFill>
                  <a:schemeClr val="bg1"/>
                </a:solidFill>
              </a:rPr>
              <a:t>), which relied on </a:t>
            </a:r>
            <a:r>
              <a:rPr lang="en-US" sz="1400" dirty="0">
                <a:solidFill>
                  <a:schemeClr val="bg1"/>
                </a:solidFill>
              </a:rPr>
              <a:t>punch cards to provide information for basic turn-by-turn direction</a:t>
            </a:r>
          </a:p>
        </p:txBody>
      </p:sp>
    </p:spTree>
    <p:extLst>
      <p:ext uri="{BB962C8B-B14F-4D97-AF65-F5344CB8AC3E}">
        <p14:creationId xmlns:p14="http://schemas.microsoft.com/office/powerpoint/2010/main" val="10409166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62310" y="112456"/>
            <a:ext cx="7886700" cy="994172"/>
          </a:xfrm>
          <a:prstGeom prst="rect">
            <a:avLst/>
          </a:prstGeom>
        </p:spPr>
        <p:txBody>
          <a:bodyPr vert="horz" lIns="91440" tIns="45720" rIns="91440" bIns="45720" rtlCol="0" anchor="ctr">
            <a:normAutofit/>
          </a:bodyPr>
          <a:lstStyle>
            <a:lvl1pPr algn="l" defTabSz="457189" rtl="0" eaLnBrk="1" latinLnBrk="0" hangingPunct="1">
              <a:spcBef>
                <a:spcPct val="0"/>
              </a:spcBef>
              <a:buNone/>
              <a:defRPr sz="3000" b="0" i="0" kern="1200" cap="all">
                <a:solidFill>
                  <a:schemeClr val="tx1"/>
                </a:solidFill>
                <a:latin typeface="Arial"/>
                <a:ea typeface="+mj-ea"/>
                <a:cs typeface="Arial"/>
              </a:defRPr>
            </a:lvl1pPr>
          </a:lstStyle>
          <a:p>
            <a:r>
              <a:rPr lang="en-US" dirty="0" smtClean="0"/>
              <a:t>Early predictions</a:t>
            </a:r>
            <a:endParaRPr lang="en-US" dirty="0"/>
          </a:p>
        </p:txBody>
      </p:sp>
      <p:sp>
        <p:nvSpPr>
          <p:cNvPr id="17" name="Content Placeholder 2"/>
          <p:cNvSpPr txBox="1">
            <a:spLocks/>
          </p:cNvSpPr>
          <p:nvPr/>
        </p:nvSpPr>
        <p:spPr>
          <a:xfrm>
            <a:off x="577970" y="1760187"/>
            <a:ext cx="6245524" cy="45953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Inspired by the efforts of an </a:t>
            </a:r>
            <a:r>
              <a:rPr lang="en-US" b="1" dirty="0"/>
              <a:t>electric utility company</a:t>
            </a:r>
            <a:r>
              <a:rPr lang="en-US" dirty="0"/>
              <a:t>, Central Power and Light Company, launched an advertorial that was posted in many leading newspapers throughout </a:t>
            </a:r>
            <a:r>
              <a:rPr lang="en-US" b="1" i="1" dirty="0">
                <a:solidFill>
                  <a:srgbClr val="00468D"/>
                </a:solidFill>
              </a:rPr>
              <a:t>1956</a:t>
            </a:r>
            <a:r>
              <a:rPr lang="en-US" dirty="0"/>
              <a:t> and </a:t>
            </a:r>
            <a:r>
              <a:rPr lang="en-US" b="1" i="1" dirty="0">
                <a:solidFill>
                  <a:srgbClr val="00468D"/>
                </a:solidFill>
              </a:rPr>
              <a:t>1957</a:t>
            </a:r>
            <a:r>
              <a:rPr lang="en-US" dirty="0"/>
              <a:t> and </a:t>
            </a:r>
            <a:r>
              <a:rPr lang="en-US" b="1" i="1" dirty="0">
                <a:solidFill>
                  <a:srgbClr val="00468D"/>
                </a:solidFill>
              </a:rPr>
              <a:t>predicted the arrival of autonomous cars</a:t>
            </a:r>
            <a:r>
              <a:rPr lang="en-US" dirty="0"/>
              <a:t>: </a:t>
            </a:r>
          </a:p>
          <a:p>
            <a:r>
              <a:rPr lang="en-US" sz="2400" i="1" dirty="0">
                <a:solidFill>
                  <a:srgbClr val="C00000"/>
                </a:solidFill>
              </a:rPr>
              <a:t>ELECTRICITY MAY BE THE DRIVER</a:t>
            </a:r>
            <a:r>
              <a:rPr lang="en-US" sz="2400" i="1" dirty="0"/>
              <a:t>. </a:t>
            </a:r>
            <a:endParaRPr lang="en-US" sz="2400" dirty="0"/>
          </a:p>
        </p:txBody>
      </p:sp>
      <p:pic>
        <p:nvPicPr>
          <p:cNvPr id="7"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211683" y="1811465"/>
            <a:ext cx="4891178" cy="431697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8166" y="1829195"/>
            <a:ext cx="5083834" cy="3914775"/>
          </a:xfrm>
          <a:prstGeom prst="rect">
            <a:avLst/>
          </a:prstGeom>
        </p:spPr>
      </p:pic>
    </p:spTree>
    <p:extLst>
      <p:ext uri="{BB962C8B-B14F-4D97-AF65-F5344CB8AC3E}">
        <p14:creationId xmlns:p14="http://schemas.microsoft.com/office/powerpoint/2010/main" val="42454838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 calcmode="lin" valueType="num">
                                      <p:cBhvr additive="base">
                                        <p:cTn id="13" dur="500" fill="hold"/>
                                        <p:tgtEl>
                                          <p:spTgt spid="1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7">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2" presetClass="entr" presetSubtype="8" fill="hold" grpId="0" nodeType="afterEffect">
                                  <p:stCondLst>
                                    <p:cond delay="0"/>
                                  </p:stCondLst>
                                  <p:childTnLst>
                                    <p:set>
                                      <p:cBhvr>
                                        <p:cTn id="17" dur="1" fill="hold">
                                          <p:stCondLst>
                                            <p:cond delay="0"/>
                                          </p:stCondLst>
                                        </p:cTn>
                                        <p:tgtEl>
                                          <p:spTgt spid="17">
                                            <p:txEl>
                                              <p:pRg st="1" end="1"/>
                                            </p:txEl>
                                          </p:spTgt>
                                        </p:tgtEl>
                                        <p:attrNameLst>
                                          <p:attrName>style.visibility</p:attrName>
                                        </p:attrNameLst>
                                      </p:cBhvr>
                                      <p:to>
                                        <p:strVal val="visible"/>
                                      </p:to>
                                    </p:set>
                                    <p:anim calcmode="lin" valueType="num">
                                      <p:cBhvr additive="base">
                                        <p:cTn id="18" dur="500" fill="hold"/>
                                        <p:tgtEl>
                                          <p:spTgt spid="17">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xit" presetSubtype="10" fill="hold" nodeType="clickEffect">
                                  <p:stCondLst>
                                    <p:cond delay="0"/>
                                  </p:stCondLst>
                                  <p:childTnLst>
                                    <p:animEffect transition="out" filter="randombar(horizontal)">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3535358" y="4564608"/>
            <a:ext cx="2168322" cy="1861432"/>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p:cNvSpPr txBox="1">
            <a:spLocks/>
          </p:cNvSpPr>
          <p:nvPr/>
        </p:nvSpPr>
        <p:spPr>
          <a:xfrm>
            <a:off x="362310" y="112456"/>
            <a:ext cx="9074988" cy="994172"/>
          </a:xfrm>
          <a:prstGeom prst="rect">
            <a:avLst/>
          </a:prstGeom>
        </p:spPr>
        <p:txBody>
          <a:bodyPr vert="horz" lIns="91440" tIns="45720" rIns="91440" bIns="45720" rtlCol="0" anchor="ctr">
            <a:normAutofit/>
          </a:bodyPr>
          <a:lstStyle>
            <a:lvl1pPr algn="l" defTabSz="457189" rtl="0" eaLnBrk="1" latinLnBrk="0" hangingPunct="1">
              <a:spcBef>
                <a:spcPct val="0"/>
              </a:spcBef>
              <a:buNone/>
              <a:defRPr sz="3000" b="0" i="0" kern="1200" cap="all">
                <a:solidFill>
                  <a:schemeClr val="tx1"/>
                </a:solidFill>
                <a:latin typeface="Arial"/>
                <a:ea typeface="+mj-ea"/>
                <a:cs typeface="Arial"/>
              </a:defRPr>
            </a:lvl1pPr>
          </a:lstStyle>
          <a:p>
            <a:pPr algn="r"/>
            <a:r>
              <a:rPr lang="en-US" dirty="0" smtClean="0"/>
              <a:t>Timeline</a:t>
            </a:r>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223" y="214258"/>
            <a:ext cx="3556715" cy="2667536"/>
          </a:xfrm>
          <a:prstGeom prst="rect">
            <a:avLst/>
          </a:prstGeom>
        </p:spPr>
      </p:pic>
      <p:pic>
        <p:nvPicPr>
          <p:cNvPr id="10" name="Picture 9"/>
          <p:cNvPicPr>
            <a:picLocks noChangeAspect="1"/>
          </p:cNvPicPr>
          <p:nvPr/>
        </p:nvPicPr>
        <p:blipFill rotWithShape="1">
          <a:blip r:embed="rId4" cstate="hqprint">
            <a:extLst>
              <a:ext uri="{28A0092B-C50C-407E-A947-70E740481C1C}">
                <a14:useLocalDpi xmlns:a14="http://schemas.microsoft.com/office/drawing/2010/main" val="0"/>
              </a:ext>
            </a:extLst>
          </a:blip>
          <a:srcRect l="6900" t="2149" r="5500" b="20450"/>
          <a:stretch/>
        </p:blipFill>
        <p:spPr>
          <a:xfrm>
            <a:off x="403059" y="229989"/>
            <a:ext cx="3835776" cy="2369944"/>
          </a:xfrm>
          <a:prstGeom prst="rect">
            <a:avLst/>
          </a:prstGeom>
        </p:spPr>
      </p:pic>
      <p:pic>
        <p:nvPicPr>
          <p:cNvPr id="11" name="Picture 10"/>
          <p:cNvPicPr>
            <a:picLocks noChangeAspect="1"/>
          </p:cNvPicPr>
          <p:nvPr/>
        </p:nvPicPr>
        <p:blipFill rotWithShape="1">
          <a:blip r:embed="rId5" cstate="hqprint">
            <a:extLst>
              <a:ext uri="{28A0092B-C50C-407E-A947-70E740481C1C}">
                <a14:useLocalDpi xmlns:a14="http://schemas.microsoft.com/office/drawing/2010/main" val="0"/>
              </a:ext>
            </a:extLst>
          </a:blip>
          <a:srcRect b="9069"/>
          <a:stretch/>
        </p:blipFill>
        <p:spPr>
          <a:xfrm>
            <a:off x="303202" y="139112"/>
            <a:ext cx="3897963" cy="2658324"/>
          </a:xfrm>
          <a:prstGeom prst="rect">
            <a:avLst/>
          </a:prstGeom>
        </p:spPr>
      </p:pic>
      <p:pic>
        <p:nvPicPr>
          <p:cNvPr id="12" name="Picture 11"/>
          <p:cNvPicPr>
            <a:picLocks noChangeAspect="1"/>
          </p:cNvPicPr>
          <p:nvPr/>
        </p:nvPicPr>
        <p:blipFill rotWithShape="1">
          <a:blip r:embed="rId6" cstate="hqprint">
            <a:extLst>
              <a:ext uri="{28A0092B-C50C-407E-A947-70E740481C1C}">
                <a14:useLocalDpi xmlns:a14="http://schemas.microsoft.com/office/drawing/2010/main" val="0"/>
              </a:ext>
            </a:extLst>
          </a:blip>
          <a:srcRect l="5839" r="5721" b="17520"/>
          <a:stretch/>
        </p:blipFill>
        <p:spPr>
          <a:xfrm>
            <a:off x="254670" y="61596"/>
            <a:ext cx="3927941" cy="2747427"/>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8306" y="78056"/>
            <a:ext cx="3899651" cy="2745958"/>
          </a:xfrm>
          <a:prstGeom prst="rect">
            <a:avLst/>
          </a:prstGeom>
        </p:spPr>
      </p:pic>
      <p:sp>
        <p:nvSpPr>
          <p:cNvPr id="14" name="Rectangle 13"/>
          <p:cNvSpPr/>
          <p:nvPr/>
        </p:nvSpPr>
        <p:spPr>
          <a:xfrm>
            <a:off x="9027386" y="2107100"/>
            <a:ext cx="1747006" cy="2252269"/>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7275355" y="4280883"/>
            <a:ext cx="2142550" cy="1861433"/>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5362110" y="1655529"/>
            <a:ext cx="3242699" cy="2616315"/>
          </a:xfrm>
          <a:prstGeom prst="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ight Arrow 17"/>
          <p:cNvSpPr/>
          <p:nvPr/>
        </p:nvSpPr>
        <p:spPr>
          <a:xfrm>
            <a:off x="9073252" y="4002629"/>
            <a:ext cx="2077017" cy="784985"/>
          </a:xfrm>
          <a:prstGeom prst="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Content Placeholder 2"/>
          <p:cNvSpPr>
            <a:spLocks noGrp="1"/>
          </p:cNvSpPr>
          <p:nvPr>
            <p:ph idx="1"/>
          </p:nvPr>
        </p:nvSpPr>
        <p:spPr>
          <a:xfrm>
            <a:off x="1640774" y="3325312"/>
            <a:ext cx="2061320" cy="907506"/>
          </a:xfrm>
          <a:solidFill>
            <a:srgbClr val="003D6B"/>
          </a:solidFill>
          <a:ln>
            <a:solidFill>
              <a:schemeClr val="tx1"/>
            </a:solidFill>
          </a:ln>
        </p:spPr>
        <p:txBody>
          <a:bodyPr>
            <a:noAutofit/>
          </a:bodyPr>
          <a:lstStyle/>
          <a:p>
            <a:pPr marL="401638" lvl="1"/>
            <a:r>
              <a:rPr lang="en-US" sz="1400" dirty="0" smtClean="0">
                <a:solidFill>
                  <a:schemeClr val="bg1"/>
                </a:solidFill>
              </a:rPr>
              <a:t>First microprocessor-based intersection traffic controller</a:t>
            </a:r>
          </a:p>
        </p:txBody>
      </p:sp>
      <p:sp>
        <p:nvSpPr>
          <p:cNvPr id="20" name="Content Placeholder 2"/>
          <p:cNvSpPr txBox="1">
            <a:spLocks/>
          </p:cNvSpPr>
          <p:nvPr/>
        </p:nvSpPr>
        <p:spPr>
          <a:xfrm>
            <a:off x="3022617" y="4652429"/>
            <a:ext cx="2757485" cy="29995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1400" dirty="0" smtClean="0"/>
              <a:t>Laser radar, computer vision and autonomous robotic control </a:t>
            </a:r>
          </a:p>
          <a:p>
            <a:pPr lvl="1"/>
            <a:r>
              <a:rPr lang="en-US" sz="1400" dirty="0" smtClean="0"/>
              <a:t>Off-road map and sensor-based autonomous navigation</a:t>
            </a:r>
          </a:p>
        </p:txBody>
      </p:sp>
      <p:sp>
        <p:nvSpPr>
          <p:cNvPr id="21" name="Content Placeholder 2"/>
          <p:cNvSpPr txBox="1">
            <a:spLocks/>
          </p:cNvSpPr>
          <p:nvPr/>
        </p:nvSpPr>
        <p:spPr>
          <a:xfrm>
            <a:off x="4961511" y="1791505"/>
            <a:ext cx="3848281" cy="30676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1400" dirty="0" smtClean="0">
                <a:solidFill>
                  <a:schemeClr val="bg1"/>
                </a:solidFill>
              </a:rPr>
              <a:t>Extensive systems engineering work and research</a:t>
            </a:r>
          </a:p>
          <a:p>
            <a:pPr lvl="1"/>
            <a:r>
              <a:rPr lang="en-US" sz="1400" dirty="0" smtClean="0">
                <a:solidFill>
                  <a:schemeClr val="bg1"/>
                </a:solidFill>
              </a:rPr>
              <a:t>First commercial sale of a video-based vehicle detection system</a:t>
            </a:r>
          </a:p>
          <a:p>
            <a:pPr lvl="1"/>
            <a:r>
              <a:rPr lang="en-US" sz="1400" dirty="0" smtClean="0">
                <a:solidFill>
                  <a:schemeClr val="bg1"/>
                </a:solidFill>
              </a:rPr>
              <a:t>Onboard video cameras and use of stereoscopic vision algorithms</a:t>
            </a:r>
          </a:p>
          <a:p>
            <a:pPr lvl="1"/>
            <a:r>
              <a:rPr lang="en-US" sz="1400" dirty="0" smtClean="0">
                <a:solidFill>
                  <a:schemeClr val="bg1"/>
                </a:solidFill>
              </a:rPr>
              <a:t>RFID-tags used for tolling, access control and infrastructure security</a:t>
            </a:r>
          </a:p>
          <a:p>
            <a:pPr lvl="1"/>
            <a:r>
              <a:rPr lang="en-US" sz="1400" dirty="0" smtClean="0">
                <a:solidFill>
                  <a:schemeClr val="bg1"/>
                </a:solidFill>
              </a:rPr>
              <a:t>Introduction of fully adaptive traffic management systems</a:t>
            </a:r>
          </a:p>
        </p:txBody>
      </p:sp>
      <p:sp>
        <p:nvSpPr>
          <p:cNvPr id="22" name="Content Placeholder 2"/>
          <p:cNvSpPr txBox="1">
            <a:spLocks/>
          </p:cNvSpPr>
          <p:nvPr/>
        </p:nvSpPr>
        <p:spPr>
          <a:xfrm>
            <a:off x="6865129" y="4676186"/>
            <a:ext cx="2486455" cy="13564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1400" dirty="0" smtClean="0">
                <a:solidFill>
                  <a:schemeClr val="bg1"/>
                </a:solidFill>
              </a:rPr>
              <a:t>Real-Time Control System</a:t>
            </a:r>
          </a:p>
          <a:p>
            <a:pPr lvl="1"/>
            <a:r>
              <a:rPr lang="en-US" sz="1400" dirty="0" smtClean="0">
                <a:solidFill>
                  <a:schemeClr val="bg1"/>
                </a:solidFill>
              </a:rPr>
              <a:t>First commercial sale of a video vehicle tracking-based detection system</a:t>
            </a:r>
          </a:p>
        </p:txBody>
      </p:sp>
      <p:sp>
        <p:nvSpPr>
          <p:cNvPr id="23" name="Content Placeholder 2"/>
          <p:cNvSpPr txBox="1">
            <a:spLocks/>
          </p:cNvSpPr>
          <p:nvPr/>
        </p:nvSpPr>
        <p:spPr>
          <a:xfrm>
            <a:off x="8533895" y="2317412"/>
            <a:ext cx="2380403" cy="18895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1400" dirty="0" smtClean="0">
                <a:solidFill>
                  <a:schemeClr val="bg1"/>
                </a:solidFill>
              </a:rPr>
              <a:t>Artificial Intelligence (AI) released for commercial use</a:t>
            </a:r>
          </a:p>
          <a:p>
            <a:pPr lvl="1"/>
            <a:r>
              <a:rPr lang="en-US" sz="1400" dirty="0" smtClean="0">
                <a:solidFill>
                  <a:schemeClr val="bg1"/>
                </a:solidFill>
              </a:rPr>
              <a:t>GPS, LIDAR, 3D mapping, cameras, advanced sensors, etc.</a:t>
            </a:r>
            <a:endParaRPr lang="en-US" sz="1400" dirty="0">
              <a:solidFill>
                <a:schemeClr val="bg1"/>
              </a:solidFill>
            </a:endParaRPr>
          </a:p>
        </p:txBody>
      </p:sp>
      <p:sp>
        <p:nvSpPr>
          <p:cNvPr id="24" name="Rectangle 23"/>
          <p:cNvSpPr/>
          <p:nvPr/>
        </p:nvSpPr>
        <p:spPr>
          <a:xfrm>
            <a:off x="1715601" y="4227658"/>
            <a:ext cx="1837944" cy="356616"/>
          </a:xfrm>
          <a:prstGeom prst="rect">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3595218" y="4218514"/>
            <a:ext cx="1837944" cy="356616"/>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5443830" y="4235952"/>
            <a:ext cx="1837944" cy="356616"/>
          </a:xfrm>
          <a:prstGeom prst="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7301586" y="4216814"/>
            <a:ext cx="1837944" cy="356616"/>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lowchart: Connector 27"/>
          <p:cNvSpPr/>
          <p:nvPr/>
        </p:nvSpPr>
        <p:spPr>
          <a:xfrm>
            <a:off x="3406217" y="4137815"/>
            <a:ext cx="534721" cy="514614"/>
          </a:xfrm>
          <a:prstGeom prst="flowChartConnector">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lowchart: Connector 28"/>
          <p:cNvSpPr/>
          <p:nvPr/>
        </p:nvSpPr>
        <p:spPr>
          <a:xfrm>
            <a:off x="5244050" y="4121974"/>
            <a:ext cx="534721" cy="514614"/>
          </a:xfrm>
          <a:prstGeom prst="flowChartConnector">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lowchart: Connector 29"/>
          <p:cNvSpPr/>
          <p:nvPr/>
        </p:nvSpPr>
        <p:spPr>
          <a:xfrm>
            <a:off x="7157442" y="4128568"/>
            <a:ext cx="534721" cy="514614"/>
          </a:xfrm>
          <a:prstGeom prst="flowChartConnector">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lowchart: Connector 30"/>
          <p:cNvSpPr/>
          <p:nvPr/>
        </p:nvSpPr>
        <p:spPr>
          <a:xfrm>
            <a:off x="8923172" y="4121974"/>
            <a:ext cx="534721" cy="514614"/>
          </a:xfrm>
          <a:prstGeom prst="flowChartConnector">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lowchart: Connector 31"/>
          <p:cNvSpPr/>
          <p:nvPr/>
        </p:nvSpPr>
        <p:spPr>
          <a:xfrm>
            <a:off x="1616108" y="4137815"/>
            <a:ext cx="534721" cy="514614"/>
          </a:xfrm>
          <a:prstGeom prst="flowChartConnector">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lowchart: Connector 32"/>
          <p:cNvSpPr/>
          <p:nvPr/>
        </p:nvSpPr>
        <p:spPr>
          <a:xfrm>
            <a:off x="1724745" y="4228508"/>
            <a:ext cx="317127" cy="325784"/>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lowchart: Connector 33"/>
          <p:cNvSpPr/>
          <p:nvPr/>
        </p:nvSpPr>
        <p:spPr>
          <a:xfrm>
            <a:off x="3513972" y="4222983"/>
            <a:ext cx="317127" cy="325784"/>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lowchart: Connector 34"/>
          <p:cNvSpPr/>
          <p:nvPr/>
        </p:nvSpPr>
        <p:spPr>
          <a:xfrm>
            <a:off x="5364844" y="4216389"/>
            <a:ext cx="317127" cy="325784"/>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lowchart: Connector 35"/>
          <p:cNvSpPr/>
          <p:nvPr/>
        </p:nvSpPr>
        <p:spPr>
          <a:xfrm>
            <a:off x="7266238" y="4225108"/>
            <a:ext cx="317127" cy="325784"/>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lowchart: Connector 36"/>
          <p:cNvSpPr/>
          <p:nvPr/>
        </p:nvSpPr>
        <p:spPr>
          <a:xfrm>
            <a:off x="9034457" y="4216389"/>
            <a:ext cx="317127" cy="325784"/>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p:cNvSpPr txBox="1"/>
          <p:nvPr/>
        </p:nvSpPr>
        <p:spPr>
          <a:xfrm>
            <a:off x="2252184" y="4127924"/>
            <a:ext cx="1060704" cy="523220"/>
          </a:xfrm>
          <a:prstGeom prst="rect">
            <a:avLst/>
          </a:prstGeom>
          <a:noFill/>
          <a:ln>
            <a:noFill/>
          </a:ln>
        </p:spPr>
        <p:txBody>
          <a:bodyPr wrap="square" rtlCol="0">
            <a:spAutoFit/>
          </a:bodyPr>
          <a:lstStyle/>
          <a:p>
            <a:r>
              <a:rPr lang="en-US" sz="2800" b="1" dirty="0" smtClean="0">
                <a:solidFill>
                  <a:schemeClr val="bg1"/>
                </a:solidFill>
              </a:rPr>
              <a:t>1970</a:t>
            </a:r>
            <a:endParaRPr lang="en-US" sz="2800" b="1" dirty="0">
              <a:solidFill>
                <a:schemeClr val="bg1"/>
              </a:solidFill>
            </a:endParaRPr>
          </a:p>
        </p:txBody>
      </p:sp>
      <p:sp>
        <p:nvSpPr>
          <p:cNvPr id="39" name="TextBox 38"/>
          <p:cNvSpPr txBox="1"/>
          <p:nvPr/>
        </p:nvSpPr>
        <p:spPr>
          <a:xfrm>
            <a:off x="5966410" y="4132234"/>
            <a:ext cx="1060704" cy="523220"/>
          </a:xfrm>
          <a:prstGeom prst="rect">
            <a:avLst/>
          </a:prstGeom>
          <a:noFill/>
        </p:spPr>
        <p:txBody>
          <a:bodyPr wrap="square" rtlCol="0">
            <a:spAutoFit/>
          </a:bodyPr>
          <a:lstStyle/>
          <a:p>
            <a:r>
              <a:rPr lang="en-US" sz="2800" b="1" dirty="0" smtClean="0">
                <a:solidFill>
                  <a:schemeClr val="bg1"/>
                </a:solidFill>
              </a:rPr>
              <a:t>1990</a:t>
            </a:r>
            <a:endParaRPr lang="en-US" sz="2800" b="1" dirty="0">
              <a:solidFill>
                <a:schemeClr val="bg1"/>
              </a:solidFill>
            </a:endParaRPr>
          </a:p>
        </p:txBody>
      </p:sp>
      <p:sp>
        <p:nvSpPr>
          <p:cNvPr id="40" name="TextBox 39"/>
          <p:cNvSpPr txBox="1"/>
          <p:nvPr/>
        </p:nvSpPr>
        <p:spPr>
          <a:xfrm>
            <a:off x="7789511" y="4111245"/>
            <a:ext cx="1060704" cy="523220"/>
          </a:xfrm>
          <a:prstGeom prst="rect">
            <a:avLst/>
          </a:prstGeom>
          <a:noFill/>
        </p:spPr>
        <p:txBody>
          <a:bodyPr wrap="square" rtlCol="0">
            <a:spAutoFit/>
          </a:bodyPr>
          <a:lstStyle/>
          <a:p>
            <a:r>
              <a:rPr lang="en-US" sz="2800" b="1" dirty="0" smtClean="0">
                <a:solidFill>
                  <a:schemeClr val="bg1"/>
                </a:solidFill>
              </a:rPr>
              <a:t>2000</a:t>
            </a:r>
            <a:endParaRPr lang="en-US" sz="2800" b="1" dirty="0">
              <a:solidFill>
                <a:schemeClr val="bg1"/>
              </a:solidFill>
            </a:endParaRPr>
          </a:p>
        </p:txBody>
      </p:sp>
      <p:sp>
        <p:nvSpPr>
          <p:cNvPr id="41" name="TextBox 40"/>
          <p:cNvSpPr txBox="1"/>
          <p:nvPr/>
        </p:nvSpPr>
        <p:spPr>
          <a:xfrm>
            <a:off x="9515253" y="4113368"/>
            <a:ext cx="1060704" cy="523220"/>
          </a:xfrm>
          <a:prstGeom prst="rect">
            <a:avLst/>
          </a:prstGeom>
          <a:noFill/>
        </p:spPr>
        <p:txBody>
          <a:bodyPr wrap="square" rtlCol="0">
            <a:spAutoFit/>
          </a:bodyPr>
          <a:lstStyle/>
          <a:p>
            <a:r>
              <a:rPr lang="en-US" sz="2800" b="1" dirty="0" smtClean="0">
                <a:solidFill>
                  <a:schemeClr val="bg1"/>
                </a:solidFill>
              </a:rPr>
              <a:t>2010</a:t>
            </a:r>
            <a:endParaRPr lang="en-US" sz="2800" b="1" dirty="0">
              <a:solidFill>
                <a:schemeClr val="bg1"/>
              </a:solidFill>
            </a:endParaRPr>
          </a:p>
        </p:txBody>
      </p:sp>
      <p:sp>
        <p:nvSpPr>
          <p:cNvPr id="43" name="TextBox 42"/>
          <p:cNvSpPr txBox="1"/>
          <p:nvPr/>
        </p:nvSpPr>
        <p:spPr>
          <a:xfrm>
            <a:off x="4076120" y="4124265"/>
            <a:ext cx="1060704" cy="523220"/>
          </a:xfrm>
          <a:prstGeom prst="rect">
            <a:avLst/>
          </a:prstGeom>
          <a:noFill/>
        </p:spPr>
        <p:txBody>
          <a:bodyPr wrap="square" rtlCol="0">
            <a:spAutoFit/>
          </a:bodyPr>
          <a:lstStyle/>
          <a:p>
            <a:r>
              <a:rPr lang="en-US" sz="2800" b="1" dirty="0" smtClean="0">
                <a:solidFill>
                  <a:schemeClr val="bg1"/>
                </a:solidFill>
              </a:rPr>
              <a:t>1980</a:t>
            </a:r>
            <a:endParaRPr lang="en-US" sz="2800" b="1" dirty="0">
              <a:solidFill>
                <a:schemeClr val="bg1"/>
              </a:solidFill>
            </a:endParaRPr>
          </a:p>
        </p:txBody>
      </p:sp>
    </p:spTree>
    <p:extLst>
      <p:ext uri="{BB962C8B-B14F-4D97-AF65-F5344CB8AC3E}">
        <p14:creationId xmlns:p14="http://schemas.microsoft.com/office/powerpoint/2010/main" val="7654784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0" grpId="0"/>
      <p:bldP spid="41" grpId="0"/>
      <p:bldP spid="43" grpId="0"/>
    </p:bldLst>
  </p:timing>
</p:sld>
</file>

<file path=ppt/theme/theme1.xml><?xml version="1.0" encoding="utf-8"?>
<a:theme xmlns:a="http://schemas.openxmlformats.org/drawingml/2006/main" name="5600_PowerpointTemplate_RAE_16 X 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5600_PowerpointTemplate_RAE_4by3 [Read-Only]" id="{B0BF51D1-82C0-40A5-A312-87941E2B7779}" vid="{FA496D8B-E164-41DE-ABB4-A3C1CEF315B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1595</TotalTime>
  <Words>4157</Words>
  <Application>Microsoft Office PowerPoint</Application>
  <PresentationFormat>Widescreen</PresentationFormat>
  <Paragraphs>466</Paragraphs>
  <Slides>63</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63</vt:i4>
      </vt:variant>
    </vt:vector>
  </HeadingPairs>
  <TitlesOfParts>
    <vt:vector size="70" baseType="lpstr">
      <vt:lpstr>Arial</vt:lpstr>
      <vt:lpstr>Calibri</vt:lpstr>
      <vt:lpstr>Courier New</vt:lpstr>
      <vt:lpstr>Franklin Gothic Book</vt:lpstr>
      <vt:lpstr>Helvetica Neue</vt:lpstr>
      <vt:lpstr>Wingdings</vt:lpstr>
      <vt:lpstr>5600_PowerpointTemplate_RAE_16 X 9</vt:lpstr>
      <vt:lpstr>PowerPoint Presentation</vt:lpstr>
      <vt:lpstr>Agenda</vt:lpstr>
      <vt:lpstr>Introduction</vt:lpstr>
      <vt:lpstr>PowerPoint Presentation</vt:lpstr>
      <vt:lpstr>PowerPoint Presentation</vt:lpstr>
      <vt:lpstr>History</vt:lpstr>
      <vt:lpstr>PowerPoint Presentation</vt:lpstr>
      <vt:lpstr>PowerPoint Presentation</vt:lpstr>
      <vt:lpstr>PowerPoint Presentation</vt:lpstr>
      <vt:lpstr>PowerPoint Presentation</vt:lpstr>
      <vt:lpstr>Today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Potential Benefits, Challenges and Obstacles</vt:lpstr>
      <vt:lpstr>PowerPoint Presentation</vt:lpstr>
      <vt:lpstr>PowerPoint Presentation</vt:lpstr>
      <vt:lpstr>Elimination of “Dilemma Zone”</vt:lpstr>
      <vt:lpstr>Obstacles and Challenges</vt:lpstr>
      <vt:lpstr>Human vs. Machine Vision</vt:lpstr>
      <vt:lpstr>PowerPoint Presentation</vt:lpstr>
      <vt:lpstr>PowerPoint Presentation</vt:lpstr>
      <vt:lpstr>Autonomous Vehicle Programs</vt:lpstr>
      <vt:lpstr>1. Short to Mid-Term  Applications/Deployments</vt:lpstr>
      <vt:lpstr>PowerPoint Presentation</vt:lpstr>
      <vt:lpstr>PowerPoint Presentation</vt:lpstr>
      <vt:lpstr>Autonomous Delivery Vehicles (3) </vt:lpstr>
      <vt:lpstr>PowerPoint Presentation</vt:lpstr>
      <vt:lpstr>2. Mid to Long-Term Applications/Deployments</vt:lpstr>
      <vt:lpstr>PowerPoint Presentation</vt:lpstr>
      <vt:lpstr>PowerPoint Presentation</vt:lpstr>
      <vt:lpstr>3. Long-Term Applications</vt:lpstr>
      <vt:lpstr>PowerPoint Presentation</vt:lpstr>
      <vt:lpstr>PowerPoint Presentation</vt:lpstr>
      <vt:lpstr>PowerPoint Presentation</vt:lpstr>
      <vt:lpstr>PowerPoint Presentation</vt:lpstr>
      <vt:lpstr>PowerPoint Presentation</vt:lpstr>
      <vt:lpstr>Self-Driving Car Fatalities to date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much longer? The roadmap towards full autonomy</vt:lpstr>
      <vt:lpstr>PowerPoint Presentation</vt:lpstr>
      <vt:lpstr>Predictions and Conclusions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Signal monitor Recertification</dc:title>
  <dc:creator>John Shearer</dc:creator>
  <cp:lastModifiedBy>William Sowell</cp:lastModifiedBy>
  <cp:revision>55</cp:revision>
  <cp:lastPrinted>2018-11-13T19:43:21Z</cp:lastPrinted>
  <dcterms:created xsi:type="dcterms:W3CDTF">2017-10-05T18:05:39Z</dcterms:created>
  <dcterms:modified xsi:type="dcterms:W3CDTF">2018-11-13T23:21:08Z</dcterms:modified>
</cp:coreProperties>
</file>