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9" r:id="rId2"/>
    <p:sldId id="260" r:id="rId3"/>
    <p:sldId id="261" r:id="rId4"/>
    <p:sldId id="262" r:id="rId5"/>
    <p:sldId id="263" r:id="rId6"/>
    <p:sldId id="264" r:id="rId7"/>
    <p:sldId id="265" r:id="rId8"/>
    <p:sldId id="266" r:id="rId9"/>
    <p:sldId id="267" r:id="rId10"/>
    <p:sldId id="268" r:id="rId11"/>
    <p:sldId id="303" r:id="rId12"/>
    <p:sldId id="304" r:id="rId13"/>
    <p:sldId id="305" r:id="rId14"/>
    <p:sldId id="306" r:id="rId15"/>
    <p:sldId id="307" r:id="rId16"/>
    <p:sldId id="308" r:id="rId17"/>
    <p:sldId id="309" r:id="rId18"/>
    <p:sldId id="269" r:id="rId19"/>
    <p:sldId id="270" r:id="rId20"/>
    <p:sldId id="271" r:id="rId21"/>
    <p:sldId id="272" r:id="rId22"/>
    <p:sldId id="273" r:id="rId23"/>
    <p:sldId id="274" r:id="rId24"/>
    <p:sldId id="275" r:id="rId25"/>
    <p:sldId id="276" r:id="rId26"/>
    <p:sldId id="277" r:id="rId27"/>
    <p:sldId id="278" r:id="rId28"/>
    <p:sldId id="291" r:id="rId29"/>
    <p:sldId id="292" r:id="rId30"/>
    <p:sldId id="293" r:id="rId31"/>
    <p:sldId id="280" r:id="rId32"/>
    <p:sldId id="281" r:id="rId33"/>
    <p:sldId id="282" r:id="rId34"/>
    <p:sldId id="283" r:id="rId35"/>
    <p:sldId id="284" r:id="rId36"/>
    <p:sldId id="285" r:id="rId37"/>
    <p:sldId id="286" r:id="rId38"/>
    <p:sldId id="287" r:id="rId39"/>
    <p:sldId id="288" r:id="rId40"/>
    <p:sldId id="302" r:id="rId41"/>
    <p:sldId id="290"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2" d="100"/>
          <a:sy n="112" d="100"/>
        </p:scale>
        <p:origin x="-61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E980TS02\groups\MPD\TPD\PPT\_Program\2019-2023\2019%20Charts%20to%20mess%20with.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e980ts02\groups\TSMO\Administration\Performance%20Measurements\May%202017\May%202017%20TSMO%20Monthly%20Performance%20Measur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Overall Bridge</a:t>
            </a:r>
            <a:r>
              <a:rPr lang="en-US" baseline="0" dirty="0"/>
              <a:t> Condition </a:t>
            </a:r>
            <a:r>
              <a:rPr lang="en-US" baseline="0" dirty="0" smtClean="0"/>
              <a:t>2017</a:t>
            </a:r>
            <a:endParaRPr lang="en-US" dirty="0"/>
          </a:p>
        </c:rich>
      </c:tx>
      <c:layout/>
      <c:overlay val="0"/>
    </c:title>
    <c:autoTitleDeleted val="0"/>
    <c:view3D>
      <c:rotX val="30"/>
      <c:rotY val="0"/>
      <c:rAngAx val="0"/>
      <c:perspective val="0"/>
    </c:view3D>
    <c:floor>
      <c:thickness val="0"/>
    </c:floor>
    <c:sideWall>
      <c:thickness val="0"/>
    </c:sideWall>
    <c:backWall>
      <c:thickness val="0"/>
    </c:backWall>
    <c:plotArea>
      <c:layout/>
      <c:pie3DChart>
        <c:varyColors val="1"/>
        <c:ser>
          <c:idx val="1"/>
          <c:order val="0"/>
          <c:spPr>
            <a:solidFill>
              <a:srgbClr val="00B050"/>
            </a:solidFill>
            <a:ln>
              <a:solidFill>
                <a:schemeClr val="tx1"/>
              </a:solidFill>
            </a:ln>
          </c:spPr>
          <c:dPt>
            <c:idx val="1"/>
            <c:bubble3D val="0"/>
            <c:spPr>
              <a:solidFill>
                <a:srgbClr val="FFFF00"/>
              </a:solidFill>
              <a:ln>
                <a:solidFill>
                  <a:schemeClr val="tx1"/>
                </a:solidFill>
              </a:ln>
            </c:spPr>
          </c:dPt>
          <c:dPt>
            <c:idx val="2"/>
            <c:bubble3D val="0"/>
            <c:spPr>
              <a:solidFill>
                <a:schemeClr val="accent2"/>
              </a:solidFill>
              <a:ln>
                <a:solidFill>
                  <a:schemeClr val="tx1"/>
                </a:solidFill>
              </a:ln>
            </c:spPr>
          </c:dPt>
          <c:dLbls>
            <c:txPr>
              <a:bodyPr/>
              <a:lstStyle/>
              <a:p>
                <a:pPr>
                  <a:defRPr sz="1400"/>
                </a:pPr>
                <a:endParaRPr lang="en-US"/>
              </a:p>
            </c:txPr>
            <c:showLegendKey val="0"/>
            <c:showVal val="0"/>
            <c:showCatName val="0"/>
            <c:showSerName val="0"/>
            <c:showPercent val="1"/>
            <c:showBubbleSize val="0"/>
            <c:showLeaderLines val="1"/>
          </c:dLbls>
          <c:cat>
            <c:strRef>
              <c:f>Sheet1!$A$30:$A$32</c:f>
              <c:strCache>
                <c:ptCount val="3"/>
                <c:pt idx="0">
                  <c:v>Good</c:v>
                </c:pt>
                <c:pt idx="1">
                  <c:v>Fair</c:v>
                </c:pt>
                <c:pt idx="2">
                  <c:v>Poor</c:v>
                </c:pt>
              </c:strCache>
            </c:strRef>
          </c:cat>
          <c:val>
            <c:numRef>
              <c:f>Sheet1!$B$30:$B$32</c:f>
            </c:numRef>
          </c:val>
        </c:ser>
        <c:ser>
          <c:idx val="0"/>
          <c:order val="1"/>
          <c:dLbls>
            <c:showLegendKey val="0"/>
            <c:showVal val="0"/>
            <c:showCatName val="0"/>
            <c:showSerName val="0"/>
            <c:showPercent val="1"/>
            <c:showBubbleSize val="0"/>
            <c:showLeaderLines val="1"/>
          </c:dLbls>
          <c:cat>
            <c:strRef>
              <c:f>Sheet1!$A$30:$A$32</c:f>
              <c:strCache>
                <c:ptCount val="3"/>
                <c:pt idx="0">
                  <c:v>Good</c:v>
                </c:pt>
                <c:pt idx="1">
                  <c:v>Fair</c:v>
                </c:pt>
                <c:pt idx="2">
                  <c:v>Poor</c:v>
                </c:pt>
              </c:strCache>
            </c:strRef>
          </c:cat>
          <c:val>
            <c:numRef>
              <c:f>Sheet1!$C$30:$C$32</c:f>
            </c:numRef>
          </c:val>
        </c:ser>
        <c:ser>
          <c:idx val="2"/>
          <c:order val="2"/>
          <c:spPr>
            <a:ln>
              <a:solidFill>
                <a:srgbClr val="4F81BD"/>
              </a:solidFill>
            </a:ln>
          </c:spPr>
          <c:dPt>
            <c:idx val="0"/>
            <c:bubble3D val="0"/>
            <c:spPr>
              <a:solidFill>
                <a:srgbClr val="00B050"/>
              </a:solidFill>
              <a:ln>
                <a:solidFill>
                  <a:srgbClr val="4F81BD"/>
                </a:solidFill>
              </a:ln>
            </c:spPr>
          </c:dPt>
          <c:dPt>
            <c:idx val="1"/>
            <c:bubble3D val="0"/>
            <c:spPr>
              <a:solidFill>
                <a:srgbClr val="FFFF00"/>
              </a:solidFill>
              <a:ln>
                <a:solidFill>
                  <a:srgbClr val="4F81BD"/>
                </a:solidFill>
              </a:ln>
            </c:spPr>
          </c:dPt>
          <c:dPt>
            <c:idx val="2"/>
            <c:bubble3D val="0"/>
            <c:spPr>
              <a:solidFill>
                <a:srgbClr val="FF0000"/>
              </a:solidFill>
              <a:ln>
                <a:solidFill>
                  <a:srgbClr val="4F81BD"/>
                </a:solidFill>
              </a:ln>
            </c:spPr>
          </c:dPt>
          <c:dLbls>
            <c:showLegendKey val="0"/>
            <c:showVal val="0"/>
            <c:showCatName val="0"/>
            <c:showSerName val="0"/>
            <c:showPercent val="1"/>
            <c:showBubbleSize val="0"/>
            <c:showLeaderLines val="1"/>
          </c:dLbls>
          <c:cat>
            <c:strRef>
              <c:f>Sheet1!$A$30:$A$32</c:f>
              <c:strCache>
                <c:ptCount val="3"/>
                <c:pt idx="0">
                  <c:v>Good</c:v>
                </c:pt>
                <c:pt idx="1">
                  <c:v>Fair</c:v>
                </c:pt>
                <c:pt idx="2">
                  <c:v>Poor</c:v>
                </c:pt>
              </c:strCache>
            </c:strRef>
          </c:cat>
          <c:val>
            <c:numRef>
              <c:f>Sheet1!$D$30:$D$32</c:f>
              <c:numCache>
                <c:formatCode>General</c:formatCode>
                <c:ptCount val="3"/>
                <c:pt idx="0">
                  <c:v>57.1</c:v>
                </c:pt>
                <c:pt idx="1">
                  <c:v>41.5</c:v>
                </c:pt>
                <c:pt idx="2">
                  <c:v>1.4</c:v>
                </c:pt>
              </c:numCache>
            </c:numRef>
          </c:val>
        </c:ser>
        <c:dLbls>
          <c:showLegendKey val="0"/>
          <c:showVal val="0"/>
          <c:showCatName val="0"/>
          <c:showSerName val="0"/>
          <c:showPercent val="1"/>
          <c:showBubbleSize val="0"/>
          <c:showLeaderLines val="1"/>
        </c:dLbls>
      </c:pie3DChart>
    </c:plotArea>
    <c:legend>
      <c:legendPos val="r"/>
      <c:layout/>
      <c:overlay val="0"/>
      <c:txPr>
        <a:bodyPr/>
        <a:lstStyle/>
        <a:p>
          <a:pPr rtl="0">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'New Template  - Fixed'!$B$14</c:f>
              <c:strCache>
                <c:ptCount val="1"/>
                <c:pt idx="0">
                  <c:v>Target</c:v>
                </c:pt>
              </c:strCache>
            </c:strRef>
          </c:tx>
          <c:spPr>
            <a:ln w="38100">
              <a:solidFill>
                <a:schemeClr val="accent2"/>
              </a:solidFill>
            </a:ln>
          </c:spPr>
          <c:marker>
            <c:symbol val="none"/>
          </c:marker>
          <c:cat>
            <c:strRef>
              <c:f>'New Template  - Fixed'!$C$13:$N$13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'New Template  - Fixed'!$C$14:$N$14</c:f>
              <c:numCache>
                <c:formatCode>0.0</c:formatCode>
                <c:ptCount val="12"/>
                <c:pt idx="0">
                  <c:v>72.992777777777732</c:v>
                </c:pt>
                <c:pt idx="1">
                  <c:v>72.848888888888837</c:v>
                </c:pt>
                <c:pt idx="2">
                  <c:v>72.704999999999941</c:v>
                </c:pt>
                <c:pt idx="3">
                  <c:v>72.561111111111046</c:v>
                </c:pt>
                <c:pt idx="4">
                  <c:v>72.417222222222151</c:v>
                </c:pt>
                <c:pt idx="5">
                  <c:v>72.273333333333255</c:v>
                </c:pt>
                <c:pt idx="6">
                  <c:v>72.12944444444436</c:v>
                </c:pt>
                <c:pt idx="7">
                  <c:v>72</c:v>
                </c:pt>
                <c:pt idx="8">
                  <c:v>71.8</c:v>
                </c:pt>
                <c:pt idx="9">
                  <c:v>71.7</c:v>
                </c:pt>
                <c:pt idx="10">
                  <c:v>71.599999999999994</c:v>
                </c:pt>
                <c:pt idx="11">
                  <c:v>71.409999999999883</c:v>
                </c:pt>
              </c:numCache>
            </c:numRef>
          </c:val>
          <c:smooth val="0"/>
        </c:ser>
        <c:ser>
          <c:idx val="1"/>
          <c:order val="1"/>
          <c:tx>
            <c:strRef>
              <c:f>'New Template  - Fixed'!$B$15</c:f>
              <c:strCache>
                <c:ptCount val="1"/>
                <c:pt idx="0">
                  <c:v>FY 2016 - Historical</c:v>
                </c:pt>
              </c:strCache>
            </c:strRef>
          </c:tx>
          <c:spPr>
            <a:ln w="38100">
              <a:solidFill>
                <a:srgbClr val="FFC000"/>
              </a:solidFill>
            </a:ln>
          </c:spPr>
          <c:marker>
            <c:symbol val="none"/>
          </c:marker>
          <c:cat>
            <c:strRef>
              <c:f>'New Template  - Fixed'!$C$13:$N$13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'New Template  - Fixed'!$C$15:$N$15</c:f>
              <c:numCache>
                <c:formatCode>0</c:formatCode>
                <c:ptCount val="12"/>
                <c:pt idx="0">
                  <c:v>77</c:v>
                </c:pt>
                <c:pt idx="1">
                  <c:v>75</c:v>
                </c:pt>
                <c:pt idx="2">
                  <c:v>66</c:v>
                </c:pt>
                <c:pt idx="3">
                  <c:v>78</c:v>
                </c:pt>
                <c:pt idx="4">
                  <c:v>82</c:v>
                </c:pt>
                <c:pt idx="5">
                  <c:v>66</c:v>
                </c:pt>
                <c:pt idx="6" formatCode="General">
                  <c:v>72</c:v>
                </c:pt>
                <c:pt idx="7" formatCode="General">
                  <c:v>67</c:v>
                </c:pt>
                <c:pt idx="8" formatCode="General">
                  <c:v>77</c:v>
                </c:pt>
                <c:pt idx="9" formatCode="General">
                  <c:v>96</c:v>
                </c:pt>
                <c:pt idx="10" formatCode="General">
                  <c:v>70</c:v>
                </c:pt>
                <c:pt idx="11" formatCode="General">
                  <c:v>96</c:v>
                </c:pt>
              </c:numCache>
            </c:numRef>
          </c:val>
          <c:smooth val="0"/>
        </c:ser>
        <c:ser>
          <c:idx val="2"/>
          <c:order val="2"/>
          <c:tx>
            <c:strRef>
              <c:f>'New Template  - Fixed'!$B$16</c:f>
              <c:strCache>
                <c:ptCount val="1"/>
                <c:pt idx="0">
                  <c:v>FY 2017 - Current</c:v>
                </c:pt>
              </c:strCache>
            </c:strRef>
          </c:tx>
          <c:spPr>
            <a:ln w="38100">
              <a:solidFill>
                <a:srgbClr val="00B050"/>
              </a:solidFill>
            </a:ln>
          </c:spPr>
          <c:marker>
            <c:symbol val="none"/>
          </c:marker>
          <c:cat>
            <c:strRef>
              <c:f>'New Template  - Fixed'!$C$13:$N$13</c:f>
              <c:strCache>
                <c:ptCount val="12"/>
                <c:pt idx="0">
                  <c:v>Jul</c:v>
                </c:pt>
                <c:pt idx="1">
                  <c:v>Aug</c:v>
                </c:pt>
                <c:pt idx="2">
                  <c:v>Sep</c:v>
                </c:pt>
                <c:pt idx="3">
                  <c:v>Oct</c:v>
                </c:pt>
                <c:pt idx="4">
                  <c:v>Nov</c:v>
                </c:pt>
                <c:pt idx="5">
                  <c:v>Dec</c:v>
                </c:pt>
                <c:pt idx="6">
                  <c:v>Jan</c:v>
                </c:pt>
                <c:pt idx="7">
                  <c:v>Feb</c:v>
                </c:pt>
                <c:pt idx="8">
                  <c:v>Mar</c:v>
                </c:pt>
                <c:pt idx="9">
                  <c:v>Apr</c:v>
                </c:pt>
                <c:pt idx="10">
                  <c:v>May</c:v>
                </c:pt>
                <c:pt idx="11">
                  <c:v>Jun</c:v>
                </c:pt>
              </c:strCache>
            </c:strRef>
          </c:cat>
          <c:val>
            <c:numRef>
              <c:f>'New Template  - Fixed'!$C$16:$N$16</c:f>
              <c:numCache>
                <c:formatCode>General</c:formatCode>
                <c:ptCount val="12"/>
                <c:pt idx="0">
                  <c:v>80</c:v>
                </c:pt>
                <c:pt idx="1">
                  <c:v>85</c:v>
                </c:pt>
                <c:pt idx="2">
                  <c:v>86</c:v>
                </c:pt>
                <c:pt idx="3">
                  <c:v>78</c:v>
                </c:pt>
                <c:pt idx="4">
                  <c:v>85</c:v>
                </c:pt>
                <c:pt idx="5">
                  <c:v>70</c:v>
                </c:pt>
                <c:pt idx="6">
                  <c:v>78</c:v>
                </c:pt>
                <c:pt idx="7">
                  <c:v>60</c:v>
                </c:pt>
                <c:pt idx="8">
                  <c:v>66</c:v>
                </c:pt>
                <c:pt idx="9">
                  <c:v>61</c:v>
                </c:pt>
              </c:numCache>
            </c:numRef>
          </c:val>
          <c:smooth val="0"/>
        </c:ser>
        <c:dLbls>
          <c:showLegendKey val="0"/>
          <c:showVal val="0"/>
          <c:showCatName val="0"/>
          <c:showSerName val="0"/>
          <c:showPercent val="0"/>
          <c:showBubbleSize val="0"/>
        </c:dLbls>
        <c:marker val="1"/>
        <c:smooth val="0"/>
        <c:axId val="76671616"/>
        <c:axId val="77066624"/>
      </c:lineChart>
      <c:catAx>
        <c:axId val="76671616"/>
        <c:scaling>
          <c:orientation val="minMax"/>
        </c:scaling>
        <c:delete val="0"/>
        <c:axPos val="b"/>
        <c:numFmt formatCode="mmm\-yy" sourceLinked="1"/>
        <c:majorTickMark val="out"/>
        <c:minorTickMark val="none"/>
        <c:tickLblPos val="nextTo"/>
        <c:txPr>
          <a:bodyPr/>
          <a:lstStyle/>
          <a:p>
            <a:pPr>
              <a:defRPr sz="1200"/>
            </a:pPr>
            <a:endParaRPr lang="en-US"/>
          </a:p>
        </c:txPr>
        <c:crossAx val="77066624"/>
        <c:crosses val="autoZero"/>
        <c:auto val="1"/>
        <c:lblAlgn val="ctr"/>
        <c:lblOffset val="100"/>
        <c:noMultiLvlLbl val="0"/>
      </c:catAx>
      <c:valAx>
        <c:axId val="77066624"/>
        <c:scaling>
          <c:orientation val="minMax"/>
          <c:max val="100"/>
          <c:min val="50"/>
        </c:scaling>
        <c:delete val="0"/>
        <c:axPos val="l"/>
        <c:majorGridlines/>
        <c:numFmt formatCode="0.0" sourceLinked="1"/>
        <c:majorTickMark val="out"/>
        <c:minorTickMark val="none"/>
        <c:tickLblPos val="nextTo"/>
        <c:txPr>
          <a:bodyPr/>
          <a:lstStyle/>
          <a:p>
            <a:pPr>
              <a:defRPr sz="1200"/>
            </a:pPr>
            <a:endParaRPr lang="en-US"/>
          </a:p>
        </c:txPr>
        <c:crossAx val="76671616"/>
        <c:crosses val="autoZero"/>
        <c:crossBetween val="between"/>
      </c:valAx>
    </c:plotArea>
    <c:legend>
      <c:legendPos val="r"/>
      <c:layout/>
      <c:overlay val="0"/>
      <c:txPr>
        <a:bodyPr/>
        <a:lstStyle/>
        <a:p>
          <a:pPr>
            <a:defRPr sz="1200"/>
          </a:pPr>
          <a:endParaRPr lang="en-US"/>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[IDO ScoreCard Feb Data.xlsx]Miles!PivotTable1</c:name>
    <c:fmtId val="-1"/>
  </c:pivotSource>
  <c:chart>
    <c:autoTitleDeleted val="0"/>
    <c:pivotFmts>
      <c:pivotFmt>
        <c:idx val="0"/>
        <c:spPr>
          <a:solidFill>
            <a:schemeClr val="accent1"/>
          </a:solidFill>
          <a:ln w="38100"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xmlns:c16r2="http://schemas.microsoft.com/office/drawing/2015/06/chart">
            <c:ext xmlns:c15="http://schemas.microsoft.com/office/drawing/2012/chart" uri="{CE6537A1-D6FC-4f65-9D91-7224C49458BB}"/>
          </c:extLst>
        </c:dLbl>
      </c:pivotFmt>
      <c:pivotFmt>
        <c:idx val="2"/>
        <c:spPr>
          <a:solidFill>
            <a:srgbClr val="00990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1"/>
          <c:showVal val="1"/>
          <c:showCatName val="1"/>
          <c:showSerName val="1"/>
          <c:showPercent val="1"/>
          <c:showBubbleSize val="1"/>
          <c:extLst xmlns:c16r2="http://schemas.microsoft.com/office/drawing/2015/06/chart">
            <c:ext xmlns:c15="http://schemas.microsoft.com/office/drawing/2012/chart" uri="{CE6537A1-D6FC-4f65-9D91-7224C49458BB}"/>
          </c:extLst>
        </c:dLbl>
      </c:pivotFmt>
      <c:pivotFmt>
        <c:idx val="3"/>
        <c:spPr>
          <a:solidFill>
            <a:srgbClr val="00990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1"/>
          <c:showVal val="1"/>
          <c:showCatName val="1"/>
          <c:showSerName val="1"/>
          <c:showPercent val="1"/>
          <c:showBubbleSize val="1"/>
          <c:extLst xmlns:c16r2="http://schemas.microsoft.com/office/drawing/2015/06/chart">
            <c:ext xmlns:c15="http://schemas.microsoft.com/office/drawing/2012/chart" uri="{CE6537A1-D6FC-4f65-9D91-7224C49458BB}"/>
          </c:extLst>
        </c:dLbl>
      </c:pivotFmt>
      <c:pivotFmt>
        <c:idx val="4"/>
        <c:spPr>
          <a:solidFill>
            <a:srgbClr val="F9E807"/>
          </a:solidFill>
          <a:ln>
            <a:noFill/>
          </a:ln>
          <a:effectLst/>
        </c:spPr>
      </c:pivotFmt>
      <c:pivotFmt>
        <c:idx val="5"/>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dLbl>
      </c:pivotFmt>
      <c:pivotFmt>
        <c:idx val="6"/>
      </c:pivotFmt>
      <c:pivotFmt>
        <c:idx val="7"/>
      </c:pivotFmt>
      <c:pivotFmt>
        <c:idx val="8"/>
      </c:pivotFmt>
      <c:pivotFmt>
        <c:idx val="9"/>
        <c:spPr>
          <a:ln w="38100" cap="rnd">
            <a:solidFill>
              <a:srgbClr val="FF0000"/>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dLbl>
      </c:pivotFmt>
      <c:pivotFmt>
        <c:idx val="10"/>
        <c:spPr>
          <a:solidFill>
            <a:srgbClr val="009900"/>
          </a:solidFill>
          <a:ln>
            <a:noFill/>
          </a:ln>
          <a:effectLst/>
        </c:spPr>
      </c:pivotFmt>
      <c:pivotFmt>
        <c:idx val="11"/>
        <c:spPr>
          <a:solidFill>
            <a:srgbClr val="009900"/>
          </a:solidFill>
          <a:ln>
            <a:noFill/>
          </a:ln>
          <a:effectLst/>
        </c:spPr>
        <c:dLbl>
          <c:idx val="0"/>
          <c:layout>
            <c:manualLayout>
              <c:x val="2.7463093494750008E-3"/>
              <c:y val="0.24971647774797387"/>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12"/>
        <c:dLbl>
          <c:idx val="0"/>
          <c:layout>
            <c:manualLayout>
              <c:x val="-4.2128385420946511E-2"/>
              <c:y val="-0.12450559064732293"/>
            </c:manualLayout>
          </c:layout>
          <c:dLblPos val="r"/>
          <c:showLegendKey val="0"/>
          <c:showVal val="1"/>
          <c:showCatName val="0"/>
          <c:showSerName val="0"/>
          <c:showPercent val="0"/>
          <c:showBubbleSize val="0"/>
        </c:dLbl>
      </c:pivotFmt>
      <c:pivotFmt>
        <c:idx val="13"/>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dLbl>
      </c:pivotFmt>
      <c:pivotFmt>
        <c:idx val="1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dLbl>
      </c:pivotFmt>
      <c:pivotFmt>
        <c:idx val="15"/>
        <c:spPr>
          <a:solidFill>
            <a:srgbClr val="009900"/>
          </a:solidFill>
          <a:ln>
            <a:noFill/>
          </a:ln>
          <a:effectLst/>
        </c:spPr>
      </c:pivotFmt>
      <c:pivotFmt>
        <c:idx val="16"/>
        <c:spPr>
          <a:solidFill>
            <a:srgbClr val="009900"/>
          </a:solidFill>
          <a:ln>
            <a:noFill/>
          </a:ln>
          <a:effectLst/>
        </c:spPr>
        <c:dLbl>
          <c:idx val="0"/>
          <c:layout>
            <c:manualLayout>
              <c:x val="2.7463093494750008E-3"/>
              <c:y val="0.24971647774797387"/>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17"/>
        <c:spPr>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dLbl>
      </c:pivotFmt>
      <c:pivotFmt>
        <c:idx val="18"/>
        <c:dLbl>
          <c:idx val="0"/>
          <c:layout>
            <c:manualLayout>
              <c:x val="-4.2128385420946511E-2"/>
              <c:y val="-0.12450559064732293"/>
            </c:manualLayout>
          </c:layout>
          <c:dLblPos val="r"/>
          <c:showLegendKey val="0"/>
          <c:showVal val="1"/>
          <c:showCatName val="0"/>
          <c:showSerName val="0"/>
          <c:showPercent val="0"/>
          <c:showBubbleSize val="0"/>
        </c:dLbl>
      </c:pivotFmt>
      <c:pivotFmt>
        <c:idx val="19"/>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dLbl>
      </c:pivotFmt>
      <c:pivotFmt>
        <c:idx val="20"/>
        <c:spPr>
          <a:solidFill>
            <a:srgbClr val="04AC1C"/>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1"/>
          <c:showVal val="1"/>
          <c:showCatName val="1"/>
          <c:showSerName val="1"/>
          <c:showPercent val="1"/>
          <c:showBubbleSize val="1"/>
        </c:dLbl>
      </c:pivotFmt>
      <c:pivotFmt>
        <c:idx val="21"/>
        <c:spPr>
          <a:solidFill>
            <a:srgbClr val="04AC1C"/>
          </a:solidFill>
          <a:ln>
            <a:noFill/>
          </a:ln>
          <a:effectLst/>
        </c:spPr>
        <c:dLbl>
          <c:idx val="0"/>
          <c:layout>
            <c:manualLayout>
              <c:x val="8.2389280484250031E-3"/>
              <c:y val="0.3767006047321008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22"/>
        <c:spPr>
          <a:solidFill>
            <a:srgbClr val="04AC1C"/>
          </a:solidFill>
          <a:ln>
            <a:noFill/>
          </a:ln>
          <a:effectLst/>
        </c:spPr>
        <c:dLbl>
          <c:idx val="0"/>
          <c:layout>
            <c:manualLayout>
              <c:x val="2.7463093494750008E-3"/>
              <c:y val="0.1385834462999817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23"/>
        <c:spPr>
          <a:solidFill>
            <a:srgbClr val="04AC1C"/>
          </a:solidFill>
          <a:ln>
            <a:noFill/>
          </a:ln>
          <a:effectLst/>
        </c:spPr>
        <c:dLbl>
          <c:idx val="0"/>
          <c:layout>
            <c:manualLayout>
              <c:x val="2.7463093494751014E-3"/>
              <c:y val="0.140665878303673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24"/>
        <c:dLbl>
          <c:idx val="0"/>
          <c:layout>
            <c:manualLayout>
              <c:x val="-4.2128385420946511E-2"/>
              <c:y val="-0.10496957111130339"/>
            </c:manualLayout>
          </c:layout>
          <c:dLblPos val="r"/>
          <c:showLegendKey val="0"/>
          <c:showVal val="1"/>
          <c:showCatName val="0"/>
          <c:showSerName val="0"/>
          <c:showPercent val="0"/>
          <c:showBubbleSize val="0"/>
        </c:dLbl>
      </c:pivotFmt>
      <c:pivotFmt>
        <c:idx val="25"/>
        <c:dLbl>
          <c:idx val="0"/>
          <c:layout>
            <c:manualLayout>
              <c:x val="-3.6635766721996511E-2"/>
              <c:y val="-0.18799765413938643"/>
            </c:manualLayout>
          </c:layout>
          <c:dLblPos val="r"/>
          <c:showLegendKey val="0"/>
          <c:showVal val="1"/>
          <c:showCatName val="0"/>
          <c:showSerName val="0"/>
          <c:showPercent val="0"/>
          <c:showBubbleSize val="0"/>
        </c:dLbl>
      </c:pivotFmt>
      <c:pivotFmt>
        <c:idx val="26"/>
        <c:spPr>
          <a:solidFill>
            <a:srgbClr val="04AC1C"/>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1"/>
          <c:showVal val="1"/>
          <c:showCatName val="1"/>
          <c:showSerName val="1"/>
          <c:showPercent val="1"/>
          <c:showBubbleSize val="1"/>
        </c:dLbl>
      </c:pivotFmt>
      <c:pivotFmt>
        <c:idx val="2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dLbl>
      </c:pivotFmt>
      <c:pivotFmt>
        <c:idx val="28"/>
        <c:spPr>
          <a:solidFill>
            <a:srgbClr val="04AC1C"/>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pivotFmt>
      <c:pivotFmt>
        <c:idx val="29"/>
        <c:spPr>
          <a:solidFill>
            <a:srgbClr val="04AC1C"/>
          </a:solidFill>
          <a:ln>
            <a:noFill/>
          </a:ln>
          <a:effectLst/>
        </c:spPr>
        <c:dLbl>
          <c:idx val="0"/>
          <c:layout>
            <c:manualLayout>
              <c:x val="8.2389280484250031E-3"/>
              <c:y val="0.3767006047321008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30"/>
        <c:spPr>
          <a:solidFill>
            <a:srgbClr val="04AC1C"/>
          </a:solidFill>
          <a:ln>
            <a:noFill/>
          </a:ln>
          <a:effectLst/>
        </c:spPr>
        <c:dLbl>
          <c:idx val="0"/>
          <c:layout>
            <c:manualLayout>
              <c:x val="2.7463093494750008E-3"/>
              <c:y val="0.1385834462999817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31"/>
        <c:spPr>
          <a:solidFill>
            <a:srgbClr val="04AC1C"/>
          </a:solidFill>
          <a:ln>
            <a:noFill/>
          </a:ln>
          <a:effectLst/>
        </c:spPr>
        <c:dLbl>
          <c:idx val="0"/>
          <c:layout>
            <c:manualLayout>
              <c:x val="2.7463093494751014E-3"/>
              <c:y val="0.140665878303673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32"/>
        <c:spPr>
          <a:solidFill>
            <a:srgbClr val="04AC1C"/>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pivotFmt>
      <c:pivotFmt>
        <c:idx val="33"/>
        <c:spPr>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dLbl>
      </c:pivotFmt>
      <c:pivotFmt>
        <c:idx val="34"/>
        <c:dLbl>
          <c:idx val="0"/>
          <c:layout>
            <c:manualLayout>
              <c:x val="-4.2128385420946511E-2"/>
              <c:y val="-0.10496957111130339"/>
            </c:manualLayout>
          </c:layout>
          <c:dLblPos val="r"/>
          <c:showLegendKey val="0"/>
          <c:showVal val="1"/>
          <c:showCatName val="0"/>
          <c:showSerName val="0"/>
          <c:showPercent val="0"/>
          <c:showBubbleSize val="0"/>
        </c:dLbl>
      </c:pivotFmt>
      <c:pivotFmt>
        <c:idx val="35"/>
        <c:dLbl>
          <c:idx val="0"/>
          <c:layout>
            <c:manualLayout>
              <c:x val="-3.6635766721996511E-2"/>
              <c:y val="-0.18799765413938643"/>
            </c:manualLayout>
          </c:layout>
          <c:dLblPos val="r"/>
          <c:showLegendKey val="0"/>
          <c:showVal val="1"/>
          <c:showCatName val="0"/>
          <c:showSerName val="0"/>
          <c:showPercent val="0"/>
          <c:showBubbleSize val="0"/>
        </c:dLbl>
      </c:pivotFmt>
      <c:pivotFmt>
        <c:idx val="36"/>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dLbl>
      </c:pivotFmt>
      <c:pivotFmt>
        <c:idx val="37"/>
        <c:spPr>
          <a:solidFill>
            <a:srgbClr val="04AC1C"/>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pivotFmt>
      <c:pivotFmt>
        <c:idx val="38"/>
        <c:spPr>
          <a:solidFill>
            <a:srgbClr val="04AC1C"/>
          </a:solidFill>
          <a:ln>
            <a:noFill/>
          </a:ln>
          <a:effectLst/>
        </c:spPr>
        <c:dLbl>
          <c:idx val="0"/>
          <c:layout>
            <c:manualLayout>
              <c:x val="8.2389280484250031E-3"/>
              <c:y val="0.3767006047321008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39"/>
        <c:spPr>
          <a:solidFill>
            <a:srgbClr val="04AC1C"/>
          </a:solidFill>
          <a:ln>
            <a:noFill/>
          </a:ln>
          <a:effectLst/>
        </c:spPr>
        <c:dLbl>
          <c:idx val="0"/>
          <c:layout>
            <c:manualLayout>
              <c:x val="2.7463093494750008E-3"/>
              <c:y val="0.1385834462999817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40"/>
        <c:spPr>
          <a:solidFill>
            <a:srgbClr val="04AC1C"/>
          </a:solidFill>
          <a:ln>
            <a:noFill/>
          </a:ln>
          <a:effectLst/>
        </c:spPr>
        <c:dLbl>
          <c:idx val="0"/>
          <c:layout>
            <c:manualLayout>
              <c:x val="2.7463093494751014E-3"/>
              <c:y val="0.140665878303673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pivotFmt>
      <c:pivotFmt>
        <c:idx val="41"/>
        <c:spPr>
          <a:solidFill>
            <a:srgbClr val="04AC1C"/>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pivotFmt>
      <c:pivotFmt>
        <c:idx val="42"/>
        <c:spPr>
          <a:ln w="38100" cap="rnd">
            <a:solidFill>
              <a:schemeClr val="tx1"/>
            </a:solidFill>
            <a:round/>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dLbl>
      </c:pivotFmt>
      <c:pivotFmt>
        <c:idx val="43"/>
        <c:dLbl>
          <c:idx val="0"/>
          <c:layout>
            <c:manualLayout>
              <c:x val="-4.2128385420946511E-2"/>
              <c:y val="-0.10496957111130339"/>
            </c:manualLayout>
          </c:layout>
          <c:dLblPos val="r"/>
          <c:showLegendKey val="0"/>
          <c:showVal val="1"/>
          <c:showCatName val="0"/>
          <c:showSerName val="0"/>
          <c:showPercent val="0"/>
          <c:showBubbleSize val="0"/>
        </c:dLbl>
      </c:pivotFmt>
      <c:pivotFmt>
        <c:idx val="44"/>
        <c:dLbl>
          <c:idx val="0"/>
          <c:layout>
            <c:manualLayout>
              <c:x val="-3.6635766721996511E-2"/>
              <c:y val="-0.18799765413938643"/>
            </c:manualLayout>
          </c:layout>
          <c:dLblPos val="r"/>
          <c:showLegendKey val="0"/>
          <c:showVal val="1"/>
          <c:showCatName val="0"/>
          <c:showSerName val="0"/>
          <c:showPercent val="0"/>
          <c:showBubbleSize val="0"/>
        </c:dLbl>
      </c:pivotFmt>
    </c:pivotFmts>
    <c:plotArea>
      <c:layout/>
      <c:barChart>
        <c:barDir val="col"/>
        <c:grouping val="clustered"/>
        <c:varyColors val="0"/>
        <c:ser>
          <c:idx val="1"/>
          <c:order val="1"/>
          <c:tx>
            <c:strRef>
              <c:f>Miles!$C$3</c:f>
              <c:strCache>
                <c:ptCount val="1"/>
                <c:pt idx="0">
                  <c:v>Sum of Actual</c:v>
                </c:pt>
              </c:strCache>
            </c:strRef>
          </c:tx>
          <c:spPr>
            <a:solidFill>
              <a:srgbClr val="FF0000"/>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5C1C-4B28-9905-02D7B46037FD}"/>
              </c:ext>
            </c:extLst>
          </c:dPt>
          <c:dPt>
            <c:idx val="1"/>
            <c:invertIfNegative val="0"/>
            <c:bubble3D val="0"/>
            <c:extLst xmlns:c16r2="http://schemas.microsoft.com/office/drawing/2015/06/chart">
              <c:ext xmlns:c16="http://schemas.microsoft.com/office/drawing/2014/chart" uri="{C3380CC4-5D6E-409C-BE32-E72D297353CC}">
                <c16:uniqueId val="{00000003-5C1C-4B28-9905-02D7B46037FD}"/>
              </c:ext>
            </c:extLst>
          </c:dPt>
          <c:dPt>
            <c:idx val="2"/>
            <c:invertIfNegative val="0"/>
            <c:bubble3D val="0"/>
            <c:extLst xmlns:c16r2="http://schemas.microsoft.com/office/drawing/2015/06/chart">
              <c:ext xmlns:c16="http://schemas.microsoft.com/office/drawing/2014/chart" uri="{C3380CC4-5D6E-409C-BE32-E72D297353CC}">
                <c16:uniqueId val="{00000005-5C1C-4B28-9905-02D7B46037FD}"/>
              </c:ext>
            </c:extLst>
          </c:dPt>
          <c:dPt>
            <c:idx val="3"/>
            <c:invertIfNegative val="0"/>
            <c:bubble3D val="0"/>
            <c:spPr>
              <a:solidFill>
                <a:srgbClr val="04AC1C"/>
              </a:solidFill>
              <a:ln>
                <a:noFill/>
              </a:ln>
              <a:effectLst/>
            </c:spPr>
            <c:extLst xmlns:c16r2="http://schemas.microsoft.com/office/drawing/2015/06/chart">
              <c:ext xmlns:c16="http://schemas.microsoft.com/office/drawing/2014/chart" uri="{C3380CC4-5D6E-409C-BE32-E72D297353CC}">
                <c16:uniqueId val="{0000000C-3FED-40E2-ACFA-4E33C84F194F}"/>
              </c:ext>
            </c:extLst>
          </c:dPt>
          <c:dPt>
            <c:idx val="4"/>
            <c:invertIfNegative val="0"/>
            <c:bubble3D val="0"/>
            <c:spPr>
              <a:solidFill>
                <a:srgbClr val="04AC1C"/>
              </a:solidFill>
              <a:ln>
                <a:noFill/>
              </a:ln>
              <a:effectLst/>
            </c:spPr>
          </c:dPt>
          <c:dPt>
            <c:idx val="5"/>
            <c:invertIfNegative val="0"/>
            <c:bubble3D val="0"/>
            <c:spPr>
              <a:solidFill>
                <a:srgbClr val="04AC1C"/>
              </a:solidFill>
              <a:ln>
                <a:noFill/>
              </a:ln>
              <a:effectLst/>
            </c:spPr>
          </c:dPt>
          <c:dPt>
            <c:idx val="6"/>
            <c:invertIfNegative val="0"/>
            <c:bubble3D val="0"/>
            <c:spPr>
              <a:solidFill>
                <a:srgbClr val="04AC1C"/>
              </a:solidFill>
              <a:ln>
                <a:noFill/>
              </a:ln>
              <a:effectLst/>
            </c:spPr>
          </c:dPt>
          <c:dPt>
            <c:idx val="7"/>
            <c:invertIfNegative val="0"/>
            <c:bubble3D val="0"/>
            <c:spPr>
              <a:solidFill>
                <a:srgbClr val="04AC1C"/>
              </a:solidFill>
              <a:ln>
                <a:noFill/>
              </a:ln>
              <a:effectLst/>
            </c:spPr>
          </c:dPt>
          <c:dLbls>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dLbl>
              <c:idx val="4"/>
              <c:layout>
                <c:manualLayout>
                  <c:x val="8.2389280484250031E-3"/>
                  <c:y val="0.37670060473210082"/>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dLbl>
              <c:idx val="5"/>
              <c:layout>
                <c:manualLayout>
                  <c:x val="2.7463093494750008E-3"/>
                  <c:y val="0.13858344629998173"/>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dLbl>
              <c:idx val="6"/>
              <c:layout>
                <c:manualLayout>
                  <c:x val="2.7463093494751014E-3"/>
                  <c:y val="0.1406658783036735"/>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dLbl>
            <c:dLbl>
              <c:idx val="7"/>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ysClr val="windowText" lastClr="000000"/>
                    </a:solidFill>
                    <a:latin typeface="+mn-lt"/>
                    <a:ea typeface="+mn-ea"/>
                    <a:cs typeface="+mn-cs"/>
                  </a:defRPr>
                </a:pPr>
                <a:endParaRPr lang="en-US"/>
              </a:p>
            </c:txPr>
            <c:dLblPos val="ctr"/>
            <c:showLegendKey val="0"/>
            <c:showVal val="1"/>
            <c:showCatName val="0"/>
            <c:showSerName val="0"/>
            <c:showPercent val="0"/>
            <c:showBubbleSize val="0"/>
            <c:showLeaderLines val="0"/>
          </c:dLbls>
          <c:cat>
            <c:strRef>
              <c:f>Miles!$A$4:$A$12</c:f>
              <c:strCache>
                <c:ptCount val="8"/>
                <c:pt idx="0">
                  <c:v>Jul</c:v>
                </c:pt>
                <c:pt idx="1">
                  <c:v>Aug</c:v>
                </c:pt>
                <c:pt idx="2">
                  <c:v>Sep</c:v>
                </c:pt>
                <c:pt idx="3">
                  <c:v>Oct</c:v>
                </c:pt>
                <c:pt idx="4">
                  <c:v>Nov</c:v>
                </c:pt>
                <c:pt idx="5">
                  <c:v>Dec</c:v>
                </c:pt>
                <c:pt idx="6">
                  <c:v>Jan</c:v>
                </c:pt>
                <c:pt idx="7">
                  <c:v>Feb</c:v>
                </c:pt>
              </c:strCache>
            </c:strRef>
          </c:cat>
          <c:val>
            <c:numRef>
              <c:f>Miles!$C$4:$C$12</c:f>
              <c:numCache>
                <c:formatCode>General</c:formatCode>
                <c:ptCount val="8"/>
                <c:pt idx="0">
                  <c:v>84</c:v>
                </c:pt>
                <c:pt idx="1">
                  <c:v>31</c:v>
                </c:pt>
                <c:pt idx="2">
                  <c:v>61</c:v>
                </c:pt>
                <c:pt idx="3">
                  <c:v>451</c:v>
                </c:pt>
                <c:pt idx="4">
                  <c:v>490</c:v>
                </c:pt>
                <c:pt idx="5">
                  <c:v>154</c:v>
                </c:pt>
                <c:pt idx="6">
                  <c:v>157</c:v>
                </c:pt>
                <c:pt idx="7">
                  <c:v>213</c:v>
                </c:pt>
              </c:numCache>
            </c:numRef>
          </c:val>
          <c:extLst xmlns:c16r2="http://schemas.microsoft.com/office/drawing/2015/06/chart">
            <c:ext xmlns:c16="http://schemas.microsoft.com/office/drawing/2014/chart" uri="{C3380CC4-5D6E-409C-BE32-E72D297353CC}">
              <c16:uniqueId val="{00000006-5C1C-4B28-9905-02D7B46037FD}"/>
            </c:ext>
          </c:extLst>
        </c:ser>
        <c:dLbls>
          <c:showLegendKey val="0"/>
          <c:showVal val="0"/>
          <c:showCatName val="0"/>
          <c:showSerName val="0"/>
          <c:showPercent val="0"/>
          <c:showBubbleSize val="0"/>
        </c:dLbls>
        <c:gapWidth val="21"/>
        <c:overlap val="-27"/>
        <c:axId val="368448256"/>
        <c:axId val="368641152"/>
      </c:barChart>
      <c:lineChart>
        <c:grouping val="standard"/>
        <c:varyColors val="0"/>
        <c:ser>
          <c:idx val="0"/>
          <c:order val="0"/>
          <c:tx>
            <c:strRef>
              <c:f>Miles!$B$3</c:f>
              <c:strCache>
                <c:ptCount val="1"/>
                <c:pt idx="0">
                  <c:v>Sum of Target</c:v>
                </c:pt>
              </c:strCache>
            </c:strRef>
          </c:tx>
          <c:spPr>
            <a:ln w="38100" cap="rnd">
              <a:solidFill>
                <a:schemeClr val="tx1"/>
              </a:solidFill>
              <a:round/>
            </a:ln>
            <a:effectLst/>
          </c:spPr>
          <c:marker>
            <c:symbol val="none"/>
          </c:marker>
          <c:dLbls>
            <c:dLbl>
              <c:idx val="3"/>
              <c:layout>
                <c:manualLayout>
                  <c:x val="-4.2128385420946511E-2"/>
                  <c:y val="-0.10496957111130339"/>
                </c:manualLayout>
              </c:layout>
              <c:dLblPos val="r"/>
              <c:showLegendKey val="0"/>
              <c:showVal val="1"/>
              <c:showCatName val="0"/>
              <c:showSerName val="0"/>
              <c:showPercent val="0"/>
              <c:showBubbleSize val="0"/>
            </c:dLbl>
            <c:dLbl>
              <c:idx val="4"/>
              <c:layout>
                <c:manualLayout>
                  <c:x val="-3.6635766721996511E-2"/>
                  <c:y val="-0.18799765413938643"/>
                </c:manualLayout>
              </c:layout>
              <c:dLblPos val="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dLbls>
          <c:cat>
            <c:strRef>
              <c:f>Miles!$A$4:$A$12</c:f>
              <c:strCache>
                <c:ptCount val="8"/>
                <c:pt idx="0">
                  <c:v>Jul</c:v>
                </c:pt>
                <c:pt idx="1">
                  <c:v>Aug</c:v>
                </c:pt>
                <c:pt idx="2">
                  <c:v>Sep</c:v>
                </c:pt>
                <c:pt idx="3">
                  <c:v>Oct</c:v>
                </c:pt>
                <c:pt idx="4">
                  <c:v>Nov</c:v>
                </c:pt>
                <c:pt idx="5">
                  <c:v>Dec</c:v>
                </c:pt>
                <c:pt idx="6">
                  <c:v>Jan</c:v>
                </c:pt>
                <c:pt idx="7">
                  <c:v>Feb</c:v>
                </c:pt>
              </c:strCache>
            </c:strRef>
          </c:cat>
          <c:val>
            <c:numRef>
              <c:f>Miles!$B$4:$B$12</c:f>
              <c:numCache>
                <c:formatCode>General</c:formatCode>
                <c:ptCount val="8"/>
                <c:pt idx="0">
                  <c:v>200</c:v>
                </c:pt>
                <c:pt idx="1">
                  <c:v>300</c:v>
                </c:pt>
                <c:pt idx="2">
                  <c:v>400</c:v>
                </c:pt>
                <c:pt idx="3">
                  <c:v>400</c:v>
                </c:pt>
                <c:pt idx="4">
                  <c:v>200</c:v>
                </c:pt>
                <c:pt idx="5">
                  <c:v>0</c:v>
                </c:pt>
                <c:pt idx="6">
                  <c:v>0</c:v>
                </c:pt>
                <c:pt idx="7">
                  <c:v>200</c:v>
                </c:pt>
              </c:numCache>
            </c:numRef>
          </c:val>
          <c:smooth val="0"/>
          <c:extLst xmlns:c16r2="http://schemas.microsoft.com/office/drawing/2015/06/chart">
            <c:ext xmlns:c16="http://schemas.microsoft.com/office/drawing/2014/chart" uri="{C3380CC4-5D6E-409C-BE32-E72D297353CC}">
              <c16:uniqueId val="{00000007-5C1C-4B28-9905-02D7B46037FD}"/>
            </c:ext>
          </c:extLst>
        </c:ser>
        <c:dLbls>
          <c:showLegendKey val="0"/>
          <c:showVal val="0"/>
          <c:showCatName val="0"/>
          <c:showSerName val="0"/>
          <c:showPercent val="0"/>
          <c:showBubbleSize val="0"/>
        </c:dLbls>
        <c:marker val="1"/>
        <c:smooth val="0"/>
        <c:axId val="368448256"/>
        <c:axId val="368641152"/>
      </c:lineChart>
      <c:catAx>
        <c:axId val="36844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641152"/>
        <c:crosses val="autoZero"/>
        <c:auto val="1"/>
        <c:lblAlgn val="ctr"/>
        <c:lblOffset val="100"/>
        <c:noMultiLvlLbl val="0"/>
      </c:catAx>
      <c:valAx>
        <c:axId val="368641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8448256"/>
        <c:crosses val="autoZero"/>
        <c:crossBetween val="between"/>
      </c:valAx>
      <c:spPr>
        <a:noFill/>
        <a:ln>
          <a:noFill/>
        </a:ln>
        <a:effectLst/>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extLst xmlns:c16r2="http://schemas.microsoft.com/office/drawing/2015/06/chart">
    <c:ext xmlns:c16="http://schemas.microsoft.com/office/drawing/2014/chart" uri="{E28EC0CA-F0BB-4C9C-879D-F8772B89E7AC}">
      <c16:pivotOptions16>
        <c16:showExpandCollapseFieldButtons val="1"/>
      </c16:pivotOptions16>
    </c:ext>
    <c:ext xmlns:c14="http://schemas.microsoft.com/office/drawing/2007/8/2/chart" uri="{781A3756-C4B2-4CAC-9D66-4F8BD8637D16}">
      <c14:pivotOptions>
        <c14:dropZoneFilter val="1"/>
        <c14:dropZonesVisible val="1"/>
      </c14:pivotOptions>
    </c:ext>
  </c:extLst>
</c:chartSpace>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 Id="rId4"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24C4D6-6CF9-4582-A75F-D3E68E02149B}" type="datetimeFigureOut">
              <a:rPr lang="en-US" smtClean="0"/>
              <a:t>11/14/2018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A56E48-4DE5-4317-AAF2-875CC4A2072F}" type="slidenum">
              <a:rPr lang="en-US" smtClean="0"/>
              <a:t>‹#›</a:t>
            </a:fld>
            <a:endParaRPr lang="en-US"/>
          </a:p>
        </p:txBody>
      </p:sp>
    </p:spTree>
    <p:extLst>
      <p:ext uri="{BB962C8B-B14F-4D97-AF65-F5344CB8AC3E}">
        <p14:creationId xmlns:p14="http://schemas.microsoft.com/office/powerpoint/2010/main" val="1308471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txBox="1">
            <a:spLocks noGrp="1" noChangeArrowheads="1"/>
          </p:cNvSpPr>
          <p:nvPr/>
        </p:nvSpPr>
        <p:spPr bwMode="auto">
          <a:xfrm>
            <a:off x="3884027" y="8686488"/>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1" rIns="91399" bIns="45701" anchor="b"/>
          <a:lstStyle>
            <a:lvl1pPr algn="l" defTabSz="931863" eaLnBrk="0" hangingPunct="0">
              <a:spcBef>
                <a:spcPct val="30000"/>
              </a:spcBef>
              <a:defRPr kumimoji="1" sz="1200">
                <a:solidFill>
                  <a:schemeClr val="tx1"/>
                </a:solidFill>
                <a:latin typeface="Times New Roman" pitchFamily="18" charset="0"/>
              </a:defRPr>
            </a:lvl1pPr>
            <a:lvl2pPr marL="742950" indent="-285750" algn="l" defTabSz="931863" eaLnBrk="0" hangingPunct="0">
              <a:spcBef>
                <a:spcPct val="30000"/>
              </a:spcBef>
              <a:defRPr kumimoji="1" sz="1200">
                <a:solidFill>
                  <a:schemeClr val="tx1"/>
                </a:solidFill>
                <a:latin typeface="Times New Roman" pitchFamily="18" charset="0"/>
              </a:defRPr>
            </a:lvl2pPr>
            <a:lvl3pPr marL="1143000" indent="-228600" algn="l" defTabSz="931863" eaLnBrk="0" hangingPunct="0">
              <a:spcBef>
                <a:spcPct val="30000"/>
              </a:spcBef>
              <a:defRPr kumimoji="1" sz="1200">
                <a:solidFill>
                  <a:schemeClr val="tx1"/>
                </a:solidFill>
                <a:latin typeface="Times New Roman" pitchFamily="18" charset="0"/>
              </a:defRPr>
            </a:lvl3pPr>
            <a:lvl4pPr marL="1600200" indent="-228600" algn="l" defTabSz="931863" eaLnBrk="0" hangingPunct="0">
              <a:spcBef>
                <a:spcPct val="30000"/>
              </a:spcBef>
              <a:defRPr kumimoji="1" sz="1200">
                <a:solidFill>
                  <a:schemeClr val="tx1"/>
                </a:solidFill>
                <a:latin typeface="Times New Roman" pitchFamily="18" charset="0"/>
              </a:defRPr>
            </a:lvl4pPr>
            <a:lvl5pPr marL="2057400" indent="-228600" algn="l" defTabSz="931863" eaLnBrk="0" hangingPunct="0">
              <a:spcBef>
                <a:spcPct val="30000"/>
              </a:spcBef>
              <a:defRPr kumimoji="1" sz="1200">
                <a:solidFill>
                  <a:schemeClr val="tx1"/>
                </a:solidFill>
                <a:latin typeface="Times New Roman" pitchFamily="18" charset="0"/>
              </a:defRPr>
            </a:lvl5pPr>
            <a:lvl6pPr marL="2514600" indent="-228600" defTabSz="931863" eaLnBrk="0" fontAlgn="base" hangingPunct="0">
              <a:spcBef>
                <a:spcPct val="30000"/>
              </a:spcBef>
              <a:spcAft>
                <a:spcPct val="0"/>
              </a:spcAft>
              <a:defRPr kumimoji="1" sz="1200">
                <a:solidFill>
                  <a:schemeClr val="tx1"/>
                </a:solidFill>
                <a:latin typeface="Times New Roman" pitchFamily="18" charset="0"/>
              </a:defRPr>
            </a:lvl6pPr>
            <a:lvl7pPr marL="2971800" indent="-228600" defTabSz="931863" eaLnBrk="0" fontAlgn="base" hangingPunct="0">
              <a:spcBef>
                <a:spcPct val="30000"/>
              </a:spcBef>
              <a:spcAft>
                <a:spcPct val="0"/>
              </a:spcAft>
              <a:defRPr kumimoji="1" sz="1200">
                <a:solidFill>
                  <a:schemeClr val="tx1"/>
                </a:solidFill>
                <a:latin typeface="Times New Roman" pitchFamily="18" charset="0"/>
              </a:defRPr>
            </a:lvl7pPr>
            <a:lvl8pPr marL="3429000" indent="-228600" defTabSz="931863" eaLnBrk="0" fontAlgn="base" hangingPunct="0">
              <a:spcBef>
                <a:spcPct val="30000"/>
              </a:spcBef>
              <a:spcAft>
                <a:spcPct val="0"/>
              </a:spcAft>
              <a:defRPr kumimoji="1" sz="1200">
                <a:solidFill>
                  <a:schemeClr val="tx1"/>
                </a:solidFill>
                <a:latin typeface="Times New Roman" pitchFamily="18" charset="0"/>
              </a:defRPr>
            </a:lvl8pPr>
            <a:lvl9pPr marL="3886200" indent="-228600" defTabSz="931863"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D893584A-945D-4ABE-A803-7B273B5EC72A}" type="slidenum">
              <a:rPr kumimoji="0" lang="en-US" altLang="en-US" sz="1300">
                <a:latin typeface="Arial" charset="0"/>
                <a:ea typeface="ＭＳ Ｐゴシック" pitchFamily="-107" charset="-128"/>
              </a:rPr>
              <a:pPr algn="r" eaLnBrk="1" hangingPunct="1">
                <a:spcBef>
                  <a:spcPct val="0"/>
                </a:spcBef>
              </a:pPr>
              <a:t>1</a:t>
            </a:fld>
            <a:endParaRPr kumimoji="0" lang="en-US" altLang="en-US" sz="1300">
              <a:latin typeface="Arial" charset="0"/>
              <a:ea typeface="ＭＳ Ｐゴシック" pitchFamily="-107" charset="-128"/>
            </a:endParaRPr>
          </a:p>
        </p:txBody>
      </p:sp>
      <p:sp>
        <p:nvSpPr>
          <p:cNvPr id="93187" name="Rectangle 2"/>
          <p:cNvSpPr>
            <a:spLocks noGrp="1" noRot="1" noChangeAspect="1" noChangeArrowheads="1" noTextEdit="1"/>
          </p:cNvSpPr>
          <p:nvPr>
            <p:ph type="sldImg"/>
          </p:nvPr>
        </p:nvSpPr>
        <p:spPr>
          <a:xfrm>
            <a:off x="382588" y="687388"/>
            <a:ext cx="6096000" cy="3429000"/>
          </a:xfrm>
          <a:ln/>
        </p:spPr>
      </p:sp>
      <p:sp>
        <p:nvSpPr>
          <p:cNvPr id="93188" name="Rectangle 3"/>
          <p:cNvSpPr>
            <a:spLocks noGrp="1" noChangeArrowheads="1"/>
          </p:cNvSpPr>
          <p:nvPr>
            <p:ph type="body" idx="1"/>
          </p:nvPr>
        </p:nvSpPr>
        <p:spPr>
          <a:xfrm>
            <a:off x="686421" y="4344025"/>
            <a:ext cx="5485158"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9" tIns="45701" rIns="91399" bIns="45701"/>
          <a:lstStyle/>
          <a:p>
            <a:r>
              <a:rPr lang="en-US" altLang="en-US" smtClean="0"/>
              <a:t>Mr. Chairman and members of PPAC (the Board), I would like to thank you for the opportunity to present the draft 5-year transportation construction program to you and to ADOT Staff.  I also would like to personally welcome members of the public who are here today.  We appreciate your interest in the state’s transportation future and the investment decisions we must make as a department each year.</a:t>
            </a:r>
          </a:p>
          <a:p>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xfrm>
            <a:off x="381000" y="685800"/>
            <a:ext cx="6096000" cy="3429000"/>
          </a:xfrm>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6687" indent="-166687">
              <a:buFontTx/>
              <a:buChar char="•"/>
            </a:pPr>
            <a:r>
              <a:rPr lang="en-US" altLang="en-US" smtClean="0"/>
              <a:t>This chart shows the distribution of the federal funding between the locals and the Statewide program.</a:t>
            </a:r>
          </a:p>
          <a:p>
            <a:pPr marL="166687" indent="-166687">
              <a:buFontTx/>
              <a:buChar char="•"/>
            </a:pPr>
            <a:r>
              <a:rPr lang="en-US" altLang="en-US" smtClean="0"/>
              <a:t>FAST Act expires in 2020 and federal revenue levels are assumed flat for the remainder of the program, FY 21 &amp; FY22.</a:t>
            </a:r>
          </a:p>
          <a:p>
            <a:pPr marL="166687" indent="-166687">
              <a:buFontTx/>
              <a:buChar char="•"/>
            </a:pPr>
            <a:r>
              <a:rPr lang="en-US" altLang="en-US" smtClean="0"/>
              <a:t>Some of the distribution are statutory (mandated by FHWA) and others are discretionary, where the department has historically distributed the funds to the locals to program.</a:t>
            </a:r>
          </a:p>
          <a:p>
            <a:pPr marL="166687" indent="-166687">
              <a:buFontTx/>
              <a:buChar char="•"/>
            </a:pPr>
            <a:r>
              <a:rPr lang="en-US" altLang="en-US" smtClean="0"/>
              <a:t>The statewide OA is what becomes available for the program and is included in the available funding that is provided to MPD for programming, net of prior commitments, such as debt service (and A/C).</a:t>
            </a:r>
          </a:p>
        </p:txBody>
      </p:sp>
      <p:sp>
        <p:nvSpPr>
          <p:cNvPr id="101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9057" indent="-280406" algn="l" defTabSz="908206" eaLnBrk="0" hangingPunct="0">
              <a:spcBef>
                <a:spcPct val="30000"/>
              </a:spcBef>
              <a:defRPr kumimoji="1" sz="1200">
                <a:solidFill>
                  <a:schemeClr val="tx1"/>
                </a:solidFill>
                <a:latin typeface="Times New Roman" pitchFamily="18" charset="0"/>
              </a:defRPr>
            </a:lvl2pPr>
            <a:lvl3pPr marL="1121626" indent="-224325" algn="l" defTabSz="908206" eaLnBrk="0" hangingPunct="0">
              <a:spcBef>
                <a:spcPct val="30000"/>
              </a:spcBef>
              <a:defRPr kumimoji="1" sz="1200">
                <a:solidFill>
                  <a:schemeClr val="tx1"/>
                </a:solidFill>
                <a:latin typeface="Times New Roman" pitchFamily="18" charset="0"/>
              </a:defRPr>
            </a:lvl3pPr>
            <a:lvl4pPr marL="1570276" indent="-224325" algn="l" defTabSz="908206" eaLnBrk="0" hangingPunct="0">
              <a:spcBef>
                <a:spcPct val="30000"/>
              </a:spcBef>
              <a:defRPr kumimoji="1" sz="1200">
                <a:solidFill>
                  <a:schemeClr val="tx1"/>
                </a:solidFill>
                <a:latin typeface="Times New Roman" pitchFamily="18" charset="0"/>
              </a:defRPr>
            </a:lvl4pPr>
            <a:lvl5pPr marL="2018927" indent="-224325" algn="l" defTabSz="908206" eaLnBrk="0" hangingPunct="0">
              <a:spcBef>
                <a:spcPct val="30000"/>
              </a:spcBef>
              <a:defRPr kumimoji="1" sz="1200">
                <a:solidFill>
                  <a:schemeClr val="tx1"/>
                </a:solidFill>
                <a:latin typeface="Times New Roman" pitchFamily="18" charset="0"/>
              </a:defRPr>
            </a:lvl5pPr>
            <a:lvl6pPr marL="2467577" indent="-224325" defTabSz="908206" eaLnBrk="0" fontAlgn="base" hangingPunct="0">
              <a:spcBef>
                <a:spcPct val="30000"/>
              </a:spcBef>
              <a:spcAft>
                <a:spcPct val="0"/>
              </a:spcAft>
              <a:defRPr kumimoji="1" sz="1200">
                <a:solidFill>
                  <a:schemeClr val="tx1"/>
                </a:solidFill>
                <a:latin typeface="Times New Roman" pitchFamily="18" charset="0"/>
              </a:defRPr>
            </a:lvl6pPr>
            <a:lvl7pPr marL="2916227" indent="-224325" defTabSz="908206" eaLnBrk="0" fontAlgn="base" hangingPunct="0">
              <a:spcBef>
                <a:spcPct val="30000"/>
              </a:spcBef>
              <a:spcAft>
                <a:spcPct val="0"/>
              </a:spcAft>
              <a:defRPr kumimoji="1" sz="1200">
                <a:solidFill>
                  <a:schemeClr val="tx1"/>
                </a:solidFill>
                <a:latin typeface="Times New Roman" pitchFamily="18" charset="0"/>
              </a:defRPr>
            </a:lvl7pPr>
            <a:lvl8pPr marL="3364878" indent="-224325" defTabSz="908206" eaLnBrk="0" fontAlgn="base" hangingPunct="0">
              <a:spcBef>
                <a:spcPct val="30000"/>
              </a:spcBef>
              <a:spcAft>
                <a:spcPct val="0"/>
              </a:spcAft>
              <a:defRPr kumimoji="1" sz="1200">
                <a:solidFill>
                  <a:schemeClr val="tx1"/>
                </a:solidFill>
                <a:latin typeface="Times New Roman" pitchFamily="18" charset="0"/>
              </a:defRPr>
            </a:lvl8pPr>
            <a:lvl9pPr marL="3813528" indent="-224325"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9B2F2166-FACA-4A6A-A8C3-26A7A1841055}" type="slidenum">
              <a:rPr kumimoji="0" lang="en-US" altLang="en-US" smtClean="0">
                <a:solidFill>
                  <a:schemeClr val="accent1"/>
                </a:solidFill>
                <a:latin typeface="Helvetica" charset="0"/>
              </a:rPr>
              <a:pPr algn="r">
                <a:spcBef>
                  <a:spcPct val="0"/>
                </a:spcBef>
              </a:pPr>
              <a:t>10</a:t>
            </a:fld>
            <a:endParaRPr kumimoji="0" lang="en-US" altLang="en-US" smtClean="0">
              <a:solidFill>
                <a:schemeClr val="accent1"/>
              </a:solidFill>
              <a:latin typeface="Helvetic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BE965D5F-235D-4695-A1BB-25568830EF5F}" type="slidenum">
              <a:rPr lang="en-US" smtClean="0"/>
              <a:pPr eaLnBrk="1" hangingPunct="1"/>
              <a:t>12</a:t>
            </a:fld>
            <a:endParaRPr lang="en-US" dirty="0" smtClean="0"/>
          </a:p>
        </p:txBody>
      </p:sp>
      <p:sp>
        <p:nvSpPr>
          <p:cNvPr id="9219" name="Rectangle 2"/>
          <p:cNvSpPr>
            <a:spLocks noGrp="1" noRot="1" noChangeAspect="1" noChangeArrowheads="1" noTextEdit="1"/>
          </p:cNvSpPr>
          <p:nvPr>
            <p:ph type="sldImg"/>
          </p:nvPr>
        </p:nvSpPr>
        <p:spPr>
          <a:xfrm>
            <a:off x="1143000" y="687388"/>
            <a:ext cx="4572000" cy="3429000"/>
          </a:xfrm>
          <a:ln/>
        </p:spPr>
      </p:sp>
      <p:sp>
        <p:nvSpPr>
          <p:cNvPr id="9220" name="Rectangle 3"/>
          <p:cNvSpPr>
            <a:spLocks noGrp="1" noChangeArrowheads="1"/>
          </p:cNvSpPr>
          <p:nvPr>
            <p:ph type="body" idx="1"/>
          </p:nvPr>
        </p:nvSpPr>
        <p:spPr>
          <a:noFill/>
        </p:spPr>
        <p:txBody>
          <a:bodyPr/>
          <a:lstStyle/>
          <a:p>
            <a:pPr eaLnBrk="1" hangingPunct="1"/>
            <a:r>
              <a:rPr lang="en-US" dirty="0" smtClean="0"/>
              <a:t>RECALL THAT THE PLAN IS </a:t>
            </a:r>
            <a:r>
              <a:rPr lang="en-US" b="1" dirty="0" smtClean="0"/>
              <a:t>PERFORMANCE BASED</a:t>
            </a:r>
            <a:r>
              <a:rPr lang="en-US" dirty="0" smtClean="0"/>
              <a:t>.  WHILE MEASURING PERFORMANCE IS IMPORTANT TO ADOT AND THE</a:t>
            </a:r>
            <a:r>
              <a:rPr lang="en-US" baseline="0" dirty="0" smtClean="0"/>
              <a:t> GOVERNOR’S OFFICE, WE SHOULD ALSO POINT OUT THAT WE HAVE </a:t>
            </a:r>
            <a:r>
              <a:rPr lang="en-US" b="1" baseline="0" dirty="0" smtClean="0"/>
              <a:t>NEW FEDERAL MANDATES </a:t>
            </a:r>
            <a:r>
              <a:rPr lang="en-US" baseline="0" dirty="0" smtClean="0"/>
              <a:t>TO </a:t>
            </a:r>
            <a:r>
              <a:rPr lang="en-US" b="1" baseline="0" dirty="0" smtClean="0"/>
              <a:t>MEASURE PERFORMANCE </a:t>
            </a:r>
            <a:r>
              <a:rPr lang="en-US" baseline="0" dirty="0" smtClean="0"/>
              <a:t>IN LINE WITH SEVERAL FHWA GOALS, AS SUMMARIZED HERE.  OUR PROPOSED LONG RANGE TRANSPORTATION PLAN WILL SERVE US WELL IN THIS REGARD, AND ADOT IS CURRENTLY WORKING TO ESTABLISH SPECIFIC PERFORMANCE TARGETS TO MEET THE FEDERAL REQUIREMENTS.  IN ADDITION, WE ARE DEVELOPING IMPROVED ASSET MANAGEMENT AND PAVEMENT MANAGEMENT TOOLS TO TAKE US TO THE NEXT LEVEL IN MEASURING AND IMPROVING SYSTEM PERFORMANCE.  </a:t>
            </a: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3D2DC2F-2AEE-4640-BDBE-1E7650087110}" type="slidenum">
              <a:rPr lang="en-US" smtClean="0"/>
              <a:pPr eaLnBrk="1" hangingPunct="1"/>
              <a:t>13</a:t>
            </a:fld>
            <a:endParaRPr lang="en-US" dirty="0" smtClean="0"/>
          </a:p>
        </p:txBody>
      </p:sp>
      <p:sp>
        <p:nvSpPr>
          <p:cNvPr id="10243" name="Rectangle 2"/>
          <p:cNvSpPr>
            <a:spLocks noGrp="1" noRot="1" noChangeAspect="1" noChangeArrowheads="1" noTextEdit="1"/>
          </p:cNvSpPr>
          <p:nvPr>
            <p:ph type="sldImg"/>
          </p:nvPr>
        </p:nvSpPr>
        <p:spPr>
          <a:xfrm>
            <a:off x="381000" y="687388"/>
            <a:ext cx="6096000" cy="3429000"/>
          </a:xfrm>
          <a:ln/>
        </p:spPr>
      </p:sp>
      <p:sp>
        <p:nvSpPr>
          <p:cNvPr id="10244" name="Rectangle 3"/>
          <p:cNvSpPr>
            <a:spLocks noGrp="1" noChangeArrowheads="1"/>
          </p:cNvSpPr>
          <p:nvPr>
            <p:ph type="body" idx="1"/>
          </p:nvPr>
        </p:nvSpPr>
        <p:spPr>
          <a:noFill/>
        </p:spPr>
        <p:txBody>
          <a:bodyPr/>
          <a:lstStyle/>
          <a:p>
            <a:pPr eaLnBrk="1" hangingPunct="1"/>
            <a:r>
              <a:rPr lang="en-US" sz="1600" dirty="0"/>
              <a:t>REMEMBER THAT WE CONDUCTED EXTENSIVE PUBLIC INVOLVEMENT DURING THE EARLY STAGES OF PLAN DEVELOPMENT.  OUR </a:t>
            </a:r>
            <a:r>
              <a:rPr lang="en-US" sz="1600" b="1" dirty="0"/>
              <a:t>ON-LINE CITIZEN SURVEY</a:t>
            </a:r>
            <a:r>
              <a:rPr lang="en-US" sz="1600" dirty="0"/>
              <a:t>, WITH NEARLY </a:t>
            </a:r>
            <a:r>
              <a:rPr lang="en-US" sz="1600" b="1" dirty="0"/>
              <a:t>6,000</a:t>
            </a:r>
            <a:r>
              <a:rPr lang="en-US" sz="1600" dirty="0"/>
              <a:t> PARTICIPANTS, ALSO INFLUENCED OUR STRATEGY.  IT IS IMPORTANT TO NOTE THAT NOT ONLY DID OUR OWN TRANSPORTATION ENGINEERS AND PLANNERS IDENTIFY SYSTEM </a:t>
            </a:r>
            <a:r>
              <a:rPr lang="en-US" sz="1600" b="1" u="sng" dirty="0"/>
              <a:t>PRESERVATION</a:t>
            </a:r>
            <a:r>
              <a:rPr lang="en-US" sz="1600" dirty="0"/>
              <a:t> AS A </a:t>
            </a:r>
            <a:r>
              <a:rPr lang="en-US" sz="1600" b="1" dirty="0"/>
              <a:t>TOP</a:t>
            </a:r>
            <a:r>
              <a:rPr lang="en-US" sz="1600" dirty="0"/>
              <a:t> </a:t>
            </a:r>
            <a:r>
              <a:rPr lang="en-US" sz="1600" b="1" dirty="0"/>
              <a:t>PRIORITY</a:t>
            </a:r>
            <a:r>
              <a:rPr lang="en-US" sz="1600" dirty="0"/>
              <a:t>, OUR </a:t>
            </a:r>
            <a:r>
              <a:rPr lang="en-US" sz="1600" b="1" u="sng" dirty="0"/>
              <a:t>CITIZENS</a:t>
            </a:r>
            <a:r>
              <a:rPr lang="en-US" sz="1600" dirty="0"/>
              <a:t> </a:t>
            </a:r>
            <a:r>
              <a:rPr lang="en-US" sz="1600" b="1" dirty="0"/>
              <a:t>STATED THIS PREFERENCE FOR PRESERVATION AND MAINTENANCE </a:t>
            </a:r>
            <a:r>
              <a:rPr lang="en-US" sz="1600" dirty="0"/>
              <a:t>OF OUR CURRENT SYSTEM, </a:t>
            </a:r>
            <a:r>
              <a:rPr lang="en-US" sz="1600" b="1" dirty="0"/>
              <a:t>AS WELL</a:t>
            </a:r>
            <a:r>
              <a:rPr lang="en-US" sz="1600" dirty="0"/>
              <a:t>. THE RESULTS YOU SEE ARE STATEWIDE, BUT NOTE THAT CITIZENS IN THE </a:t>
            </a:r>
            <a:r>
              <a:rPr lang="en-US" sz="1600" b="1" dirty="0"/>
              <a:t>LARGER METROPOLITAN AREAS </a:t>
            </a:r>
            <a:r>
              <a:rPr lang="en-US" sz="1600" dirty="0"/>
              <a:t>SHOWED STRONG INTEREST IN SYSTEM </a:t>
            </a:r>
            <a:r>
              <a:rPr lang="en-US" sz="1600" b="1" dirty="0"/>
              <a:t>EXPANSION</a:t>
            </a:r>
            <a:r>
              <a:rPr lang="en-US" sz="1600" dirty="0"/>
              <a:t>, AND THAT IS ALSO REFLECTED IN THIS FIGURE.  THIS COINCIDES WITH THE DEDICATED TAX REVENUES THESE URBAN REGIONS HAVE TARGETED TOWARD SYSTEM EXPANSION.  IN </a:t>
            </a:r>
            <a:r>
              <a:rPr lang="en-US" sz="1600" b="1" dirty="0"/>
              <a:t>GREATER ARIZONA</a:t>
            </a:r>
            <a:r>
              <a:rPr lang="en-US" sz="1600" dirty="0"/>
              <a:t>, </a:t>
            </a:r>
            <a:r>
              <a:rPr lang="en-US" sz="1600" b="1" dirty="0"/>
              <a:t>PRESERVATION AND MAINTENANCE </a:t>
            </a:r>
            <a:r>
              <a:rPr lang="en-US" sz="1600" dirty="0"/>
              <a:t>CONTINUE TO BE FOREMOST IN THE MINDS OF ARIZONA CITIZENS.  AGAIN, THIS INPUT INFLUENCED OUR RECOMMENDED INVESTMENT CHOICE.</a:t>
            </a:r>
          </a:p>
          <a:p>
            <a:pPr eaLnBrk="1" hangingPunct="1"/>
            <a:r>
              <a:rPr lang="en-US" baseline="0" dirty="0" smtClean="0"/>
              <a:t> </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3D2DC2F-2AEE-4640-BDBE-1E7650087110}" type="slidenum">
              <a:rPr lang="en-US" smtClean="0"/>
              <a:pPr eaLnBrk="1" hangingPunct="1"/>
              <a:t>14</a:t>
            </a:fld>
            <a:endParaRPr lang="en-US" dirty="0" smtClean="0"/>
          </a:p>
        </p:txBody>
      </p:sp>
      <p:sp>
        <p:nvSpPr>
          <p:cNvPr id="10243" name="Rectangle 2"/>
          <p:cNvSpPr>
            <a:spLocks noGrp="1" noRot="1" noChangeAspect="1" noChangeArrowheads="1" noTextEdit="1"/>
          </p:cNvSpPr>
          <p:nvPr>
            <p:ph type="sldImg"/>
          </p:nvPr>
        </p:nvSpPr>
        <p:spPr>
          <a:xfrm>
            <a:off x="381000" y="687388"/>
            <a:ext cx="6096000" cy="3429000"/>
          </a:xfrm>
          <a:ln/>
        </p:spPr>
      </p:sp>
      <p:sp>
        <p:nvSpPr>
          <p:cNvPr id="10244" name="Rectangle 3"/>
          <p:cNvSpPr>
            <a:spLocks noGrp="1" noChangeArrowheads="1"/>
          </p:cNvSpPr>
          <p:nvPr>
            <p:ph type="body" idx="1"/>
          </p:nvPr>
        </p:nvSpPr>
        <p:spPr>
          <a:noFill/>
        </p:spPr>
        <p:txBody>
          <a:bodyPr/>
          <a:lstStyle/>
          <a:p>
            <a:pPr eaLnBrk="1" hangingPunct="1"/>
            <a:r>
              <a:rPr lang="en-US" baseline="0" dirty="0" smtClean="0"/>
              <a:t>LET’S BRIEFLY REVIEW THE NEEDS INFORMATION WE PRESENTED IN OCTOBER.  THIS FIGURE ILLUSTRATES THE 30.5 BILLION DOLLAR FUNDING GAP BETWEEN OUR 53.3 BILLION DOLLAR NEEDS AND OUR 22.8 BILLION DOLLARS IN AVAILABLE REVENUES.  (THIS IS FOR OUR 25-YEAR PLAN HORIZON.)  CLEARLY, THIS FUNDING GAP COMPELS US TO BE PRUDENT AND STRATEGIC IN HOW WE ALLOCATE OUR LIMITED REVENUES AMONGST OUR PRIORITY AREAS OF NEED.  WE MUST PAY ATTENTION TO THE DATA AND ALSO BE INFORMED BY OUR STAKEHOLDER AND CITIZEN INPUT AS WE GO ABOUT OUR PLANNING AND PROGRAMMING BUSINESS.     </a:t>
            </a:r>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3D2DC2F-2AEE-4640-BDBE-1E7650087110}" type="slidenum">
              <a:rPr lang="en-US" smtClean="0"/>
              <a:pPr eaLnBrk="1" hangingPunct="1"/>
              <a:t>15</a:t>
            </a:fld>
            <a:endParaRPr lang="en-US" dirty="0" smtClean="0"/>
          </a:p>
        </p:txBody>
      </p:sp>
      <p:sp>
        <p:nvSpPr>
          <p:cNvPr id="10243" name="Rectangle 2"/>
          <p:cNvSpPr>
            <a:spLocks noGrp="1" noRot="1" noChangeAspect="1" noChangeArrowheads="1" noTextEdit="1"/>
          </p:cNvSpPr>
          <p:nvPr>
            <p:ph type="sldImg"/>
          </p:nvPr>
        </p:nvSpPr>
        <p:spPr>
          <a:xfrm>
            <a:off x="381000" y="687388"/>
            <a:ext cx="6096000" cy="3429000"/>
          </a:xfrm>
          <a:ln/>
        </p:spPr>
      </p:sp>
      <p:sp>
        <p:nvSpPr>
          <p:cNvPr id="10244" name="Rectangle 3"/>
          <p:cNvSpPr>
            <a:spLocks noGrp="1" noChangeArrowheads="1"/>
          </p:cNvSpPr>
          <p:nvPr>
            <p:ph type="body" idx="1"/>
          </p:nvPr>
        </p:nvSpPr>
        <p:spPr>
          <a:noFill/>
        </p:spPr>
        <p:txBody>
          <a:bodyPr/>
          <a:lstStyle/>
          <a:p>
            <a:pPr eaLnBrk="1" hangingPunct="1"/>
            <a:r>
              <a:rPr lang="en-US" dirty="0" smtClean="0"/>
              <a:t>AS</a:t>
            </a:r>
            <a:r>
              <a:rPr lang="en-US" baseline="0" dirty="0" smtClean="0"/>
              <a:t> I REVIEW THE RECOMMENDED INVESTMENT CHOICES …OR RICs…THERE ARE SOME ASSUMPTIONS WE SHOULD POINT OUT:   FIRST, THE RICs REPRESENT OUR FUNDAMENTAL FRAMEWORK FOR OUR INVESTMENT RECOMMENDATIONS MOVING FORWARD.  WE RECOGNIZE ADOT MAKES </a:t>
            </a:r>
            <a:r>
              <a:rPr lang="en-US" i="1" baseline="0" dirty="0" smtClean="0"/>
              <a:t>RECOMMENDATIONS</a:t>
            </a:r>
            <a:r>
              <a:rPr lang="en-US" baseline="0" dirty="0" smtClean="0"/>
              <a:t>  TO THE </a:t>
            </a:r>
            <a:r>
              <a:rPr lang="en-US" b="1" baseline="0" dirty="0" smtClean="0"/>
              <a:t>BOARD</a:t>
            </a:r>
            <a:r>
              <a:rPr lang="en-US" baseline="0" dirty="0" smtClean="0"/>
              <a:t>, AND IT IS THE </a:t>
            </a:r>
            <a:r>
              <a:rPr lang="en-US" b="1" baseline="0" dirty="0" smtClean="0"/>
              <a:t>BOARD</a:t>
            </a:r>
            <a:r>
              <a:rPr lang="en-US" baseline="0" dirty="0" smtClean="0"/>
              <a:t> WHO ADOPTS THE PROGRAM OF PROJECTS.  SO, WHEN IT COMES TIME FOR ADOT TO RECOMMEND PROJECTS, </a:t>
            </a:r>
            <a:r>
              <a:rPr lang="en-US" b="1" baseline="0" dirty="0" smtClean="0"/>
              <a:t>WE WILL DO SO IN THE CONTEXT OF THE FIVE YEAR PROGRAM PROCESS</a:t>
            </a:r>
            <a:r>
              <a:rPr lang="en-US" baseline="0" dirty="0" smtClean="0"/>
              <a:t>, INCLUDING THE </a:t>
            </a:r>
            <a:r>
              <a:rPr lang="en-US" b="1" baseline="0" dirty="0" smtClean="0"/>
              <a:t>FULL INVOLVEMENT, DIRECTION AND DECISIONMAKING OF THE BOARD</a:t>
            </a:r>
            <a:r>
              <a:rPr lang="en-US" baseline="0" dirty="0" smtClean="0"/>
              <a:t>.  ADOT IS NOT SELECTING PROJECTS TODAY.  SECOND, OUR RECOMMENDED INVESTMENT CHOICE DOES </a:t>
            </a:r>
            <a:r>
              <a:rPr lang="en-US" b="1" u="sng" baseline="0" dirty="0" smtClean="0"/>
              <a:t>NOT</a:t>
            </a:r>
            <a:r>
              <a:rPr lang="en-US" b="1" baseline="0" dirty="0" smtClean="0"/>
              <a:t> IMPACT THE CURRENTLY APPROVED 2018 THRU 2022 FIVE YEAR PROGRAM</a:t>
            </a:r>
            <a:r>
              <a:rPr lang="en-US" baseline="0" dirty="0" smtClean="0"/>
              <a:t>.  WE INTEND TO DEVELOP AND DELIVER THOSE PROJECTS AS APPROVED BY THE BOARD.  THE RIC WE PRESENT TODAY WILL INFLUENCE THE INVESTMENT CATEGORIES WE WOULD INTEND TO EMPHASIZE AS WE ULTIMATELY DEVELOP PROJECT RECOMMENDATIONS FOR THE NEXT FIVE YEAR PROGRAM – THE 2019 THRU 2023 PROGRAM – AND THE FORESEEABLE FUTURE.  IT WILL ALL BE DONE IN THE CONTEXT OF THE FIVE YEAR PROGRAM.  HOWEVER, WE ARE RECOMMENDING A SIGNIFICANT SHIFT IN DIRECTION TOWARD </a:t>
            </a:r>
            <a:r>
              <a:rPr lang="en-US" b="1" baseline="0" dirty="0" smtClean="0"/>
              <a:t>SYSTEM PRESERVATION AND SAFETY</a:t>
            </a:r>
            <a:r>
              <a:rPr lang="en-US" baseline="0" dirty="0" smtClean="0"/>
              <a:t>.</a:t>
            </a:r>
          </a:p>
          <a:p>
            <a:pPr eaLnBrk="1" hangingPunct="1"/>
            <a:endParaRPr lang="en-US" baseline="0" dirty="0" smtClean="0"/>
          </a:p>
          <a:p>
            <a:pPr eaLnBrk="1" hangingPunct="1"/>
            <a:r>
              <a:rPr lang="en-US" baseline="0" dirty="0" smtClean="0"/>
              <a:t>THIS FIGURE SHOWS THE STATEWIDE RIC.  THE NUMBERS ARE ANNUAL DOLLAR AMOUNTS RATHER THAN 25-YEAR FIGURES.  NOTICE A SIGNIFICANT COMMITMENT TO PRESERVATION AND MODERNIZATION.  THE INVESTMENT IN EXPANSION IS ATTRIBUTABLE TO THE </a:t>
            </a:r>
            <a:r>
              <a:rPr lang="en-US" b="1" baseline="0" dirty="0" smtClean="0"/>
              <a:t>MAG AND PAG REGIONS</a:t>
            </a:r>
            <a:r>
              <a:rPr lang="en-US" baseline="0" dirty="0" smtClean="0"/>
              <a:t>, WHERE </a:t>
            </a:r>
            <a:r>
              <a:rPr lang="en-US" b="1" baseline="0" dirty="0" smtClean="0"/>
              <a:t>REGIONALLY DEDICATED FUNDING SOURCES SUPPORT THOSE EXPANSION PROJECTS</a:t>
            </a:r>
            <a:r>
              <a:rPr lang="en-US" baseline="0" dirty="0" smtClean="0"/>
              <a:t>.  NOW, LET’S LOOK AT HOW THE STATEWIDE RIC IS </a:t>
            </a:r>
            <a:r>
              <a:rPr lang="en-US" b="1" baseline="0" dirty="0" smtClean="0"/>
              <a:t>BROKEN DOWN </a:t>
            </a:r>
            <a:r>
              <a:rPr lang="en-US" baseline="0" dirty="0" smtClean="0"/>
              <a:t>INTO THE MAG, PAG, AND GREATER ARIZONA RICS, RESPECTIVELY. </a:t>
            </a:r>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466A01C8-AE0A-48C2-8EDD-D086FD0D0C51}" type="slidenum">
              <a:rPr lang="en-US" smtClean="0"/>
              <a:pPr eaLnBrk="1" hangingPunct="1"/>
              <a:t>16</a:t>
            </a:fld>
            <a:endParaRPr lang="en-US" dirty="0" smtClean="0"/>
          </a:p>
        </p:txBody>
      </p:sp>
      <p:sp>
        <p:nvSpPr>
          <p:cNvPr id="11267" name="Rectangle 2"/>
          <p:cNvSpPr>
            <a:spLocks noGrp="1" noRot="1" noChangeAspect="1" noChangeArrowheads="1" noTextEdit="1"/>
          </p:cNvSpPr>
          <p:nvPr>
            <p:ph type="sldImg"/>
          </p:nvPr>
        </p:nvSpPr>
        <p:spPr>
          <a:xfrm>
            <a:off x="381000" y="687388"/>
            <a:ext cx="6096000" cy="3429000"/>
          </a:xfrm>
          <a:ln/>
        </p:spPr>
      </p:sp>
      <p:sp>
        <p:nvSpPr>
          <p:cNvPr id="11268" name="Rectangle 3"/>
          <p:cNvSpPr>
            <a:spLocks noGrp="1" noChangeArrowheads="1"/>
          </p:cNvSpPr>
          <p:nvPr>
            <p:ph type="body" idx="1"/>
          </p:nvPr>
        </p:nvSpPr>
        <p:spPr>
          <a:noFill/>
        </p:spPr>
        <p:txBody>
          <a:bodyPr/>
          <a:lstStyle/>
          <a:p>
            <a:pPr eaLnBrk="1" hangingPunct="1"/>
            <a:r>
              <a:rPr lang="en-US" dirty="0" smtClean="0"/>
              <a:t>THE MAG AND PAG RICS ARE DOMINATED BY EXPANSION.  THIS</a:t>
            </a:r>
            <a:r>
              <a:rPr lang="en-US" baseline="0" dirty="0" smtClean="0"/>
              <a:t> RECOGNIZES MAG AND PAG AS THE FEDERALLY DESIGNATED LEAD PLANNING AGENCIES FOR THEIR REGIONS.  ESSENTIALLY, THEY </a:t>
            </a:r>
            <a:r>
              <a:rPr lang="en-US" b="1" baseline="0" dirty="0" smtClean="0"/>
              <a:t>LEAD THE PLANNING EFFORT</a:t>
            </a:r>
            <a:r>
              <a:rPr lang="en-US" baseline="0" dirty="0" smtClean="0"/>
              <a:t>, CONDUCTED IN COOPERATION WITH ADOT, AND </a:t>
            </a:r>
            <a:r>
              <a:rPr lang="en-US" b="1" baseline="0" dirty="0" smtClean="0"/>
              <a:t>ADOT BUILDS </a:t>
            </a:r>
            <a:r>
              <a:rPr lang="en-US" baseline="0" dirty="0" smtClean="0"/>
              <a:t>THE PROJECTS THAT ARE ON THE STATE FREEWAY/HIGHWAY SYSTEM.  AGAIN, REMEMBER THESE AREAS HAVE REGIONAL TAXES DEDICATED LARGELY TO EXPANSION PURPOSES. ………….. AN IMPORTANT FOOTNOTE TO THIS FIGURE IS THAT, IN ADDITION TO WHAT IS SHOWN IN THE FIGURE, </a:t>
            </a:r>
            <a:r>
              <a:rPr lang="en-US" b="1" baseline="0" dirty="0" smtClean="0"/>
              <a:t>ADOT</a:t>
            </a:r>
            <a:r>
              <a:rPr lang="en-US" baseline="0" dirty="0" smtClean="0"/>
              <a:t> DOES EXPEND REVENUES FOR </a:t>
            </a:r>
            <a:r>
              <a:rPr lang="en-US" b="1" baseline="0" dirty="0" smtClean="0"/>
              <a:t>PRESERVATION OF THE STATE HIGHWAY SYSTEM IN THE MAG AND PAG REGIONS </a:t>
            </a:r>
            <a:r>
              <a:rPr lang="en-US" baseline="0" dirty="0" smtClean="0"/>
              <a:t>DEPENDING ON NEED AND AVAILABLE REVENUES.  THE AMOUNTS EXPENDED VARY BY YEAR.</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defTabSz="914437" eaLnBrk="0" hangingPunct="0">
              <a:defRPr>
                <a:solidFill>
                  <a:schemeClr val="tx1"/>
                </a:solidFill>
                <a:latin typeface="Arial" charset="0"/>
              </a:defRPr>
            </a:lvl1pPr>
            <a:lvl2pPr marL="729057" indent="-280406" defTabSz="914437" eaLnBrk="0" hangingPunct="0">
              <a:defRPr>
                <a:solidFill>
                  <a:schemeClr val="tx1"/>
                </a:solidFill>
                <a:latin typeface="Arial" charset="0"/>
              </a:defRPr>
            </a:lvl2pPr>
            <a:lvl3pPr marL="1121626" indent="-224325" defTabSz="914437" eaLnBrk="0" hangingPunct="0">
              <a:defRPr>
                <a:solidFill>
                  <a:schemeClr val="tx1"/>
                </a:solidFill>
                <a:latin typeface="Arial" charset="0"/>
              </a:defRPr>
            </a:lvl3pPr>
            <a:lvl4pPr marL="1570276" indent="-224325" defTabSz="914437" eaLnBrk="0" hangingPunct="0">
              <a:defRPr>
                <a:solidFill>
                  <a:schemeClr val="tx1"/>
                </a:solidFill>
                <a:latin typeface="Arial" charset="0"/>
              </a:defRPr>
            </a:lvl4pPr>
            <a:lvl5pPr marL="2018927" indent="-224325" defTabSz="914437" eaLnBrk="0" hangingPunct="0">
              <a:defRPr>
                <a:solidFill>
                  <a:schemeClr val="tx1"/>
                </a:solidFill>
                <a:latin typeface="Arial" charset="0"/>
              </a:defRPr>
            </a:lvl5pPr>
            <a:lvl6pPr marL="2467577" indent="-224325" defTabSz="914437" eaLnBrk="0" fontAlgn="base" hangingPunct="0">
              <a:spcBef>
                <a:spcPct val="0"/>
              </a:spcBef>
              <a:spcAft>
                <a:spcPct val="0"/>
              </a:spcAft>
              <a:defRPr>
                <a:solidFill>
                  <a:schemeClr val="tx1"/>
                </a:solidFill>
                <a:latin typeface="Arial" charset="0"/>
              </a:defRPr>
            </a:lvl6pPr>
            <a:lvl7pPr marL="2916227" indent="-224325" defTabSz="914437" eaLnBrk="0" fontAlgn="base" hangingPunct="0">
              <a:spcBef>
                <a:spcPct val="0"/>
              </a:spcBef>
              <a:spcAft>
                <a:spcPct val="0"/>
              </a:spcAft>
              <a:defRPr>
                <a:solidFill>
                  <a:schemeClr val="tx1"/>
                </a:solidFill>
                <a:latin typeface="Arial" charset="0"/>
              </a:defRPr>
            </a:lvl7pPr>
            <a:lvl8pPr marL="3364878" indent="-224325" defTabSz="914437" eaLnBrk="0" fontAlgn="base" hangingPunct="0">
              <a:spcBef>
                <a:spcPct val="0"/>
              </a:spcBef>
              <a:spcAft>
                <a:spcPct val="0"/>
              </a:spcAft>
              <a:defRPr>
                <a:solidFill>
                  <a:schemeClr val="tx1"/>
                </a:solidFill>
                <a:latin typeface="Arial" charset="0"/>
              </a:defRPr>
            </a:lvl8pPr>
            <a:lvl9pPr marL="3813528" indent="-224325" defTabSz="914437" eaLnBrk="0" fontAlgn="base" hangingPunct="0">
              <a:spcBef>
                <a:spcPct val="0"/>
              </a:spcBef>
              <a:spcAft>
                <a:spcPct val="0"/>
              </a:spcAft>
              <a:defRPr>
                <a:solidFill>
                  <a:schemeClr val="tx1"/>
                </a:solidFill>
                <a:latin typeface="Arial" charset="0"/>
              </a:defRPr>
            </a:lvl9pPr>
          </a:lstStyle>
          <a:p>
            <a:pPr eaLnBrk="1" hangingPunct="1"/>
            <a:fld id="{E3D2DC2F-2AEE-4640-BDBE-1E7650087110}" type="slidenum">
              <a:rPr lang="en-US" smtClean="0"/>
              <a:pPr eaLnBrk="1" hangingPunct="1"/>
              <a:t>17</a:t>
            </a:fld>
            <a:endParaRPr lang="en-US" dirty="0" smtClean="0"/>
          </a:p>
        </p:txBody>
      </p:sp>
      <p:sp>
        <p:nvSpPr>
          <p:cNvPr id="10243" name="Rectangle 2"/>
          <p:cNvSpPr>
            <a:spLocks noGrp="1" noRot="1" noChangeAspect="1" noChangeArrowheads="1" noTextEdit="1"/>
          </p:cNvSpPr>
          <p:nvPr>
            <p:ph type="sldImg"/>
          </p:nvPr>
        </p:nvSpPr>
        <p:spPr>
          <a:xfrm>
            <a:off x="381000" y="687388"/>
            <a:ext cx="6096000" cy="3429000"/>
          </a:xfrm>
          <a:ln/>
        </p:spPr>
      </p:sp>
      <p:sp>
        <p:nvSpPr>
          <p:cNvPr id="10244" name="Rectangle 3"/>
          <p:cNvSpPr>
            <a:spLocks noGrp="1" noChangeArrowheads="1"/>
          </p:cNvSpPr>
          <p:nvPr>
            <p:ph type="body" idx="1"/>
          </p:nvPr>
        </p:nvSpPr>
        <p:spPr>
          <a:noFill/>
        </p:spPr>
        <p:txBody>
          <a:bodyPr/>
          <a:lstStyle/>
          <a:p>
            <a:pPr eaLnBrk="1" hangingPunct="1"/>
            <a:r>
              <a:rPr lang="en-US" dirty="0" smtClean="0"/>
              <a:t>FOR GREATER ARIZONA, OUR RECOMMENDED PRIORITY IS </a:t>
            </a:r>
            <a:r>
              <a:rPr lang="en-US" b="1" dirty="0" smtClean="0"/>
              <a:t>PRESERVATION</a:t>
            </a:r>
            <a:r>
              <a:rPr lang="en-US" dirty="0" smtClean="0"/>
              <a:t> OF THE EXISTING HIGHWAY SYSTEM – INCLUDING PAVEMENT AND BRIDGES.  OUR </a:t>
            </a:r>
            <a:r>
              <a:rPr lang="en-US" b="1" dirty="0" smtClean="0"/>
              <a:t>PAVEMENT AND BRIDGE ENGINEERS </a:t>
            </a:r>
            <a:r>
              <a:rPr lang="en-US" dirty="0" smtClean="0"/>
              <a:t>ADVISE US THAT </a:t>
            </a:r>
            <a:r>
              <a:rPr lang="en-US" b="1" dirty="0" smtClean="0"/>
              <a:t>WE MUST INVEST AT THIS LEVEL IN ORDER TO MAINTAIN THE STATUS QUO </a:t>
            </a:r>
            <a:r>
              <a:rPr lang="en-US" dirty="0" smtClean="0"/>
              <a:t>OF CONDITION.  THE REMAINING FUNDING IS RECOMMENDED TO SUSTAIN THE </a:t>
            </a:r>
            <a:r>
              <a:rPr lang="en-US" b="1" dirty="0" smtClean="0"/>
              <a:t>SAFETY</a:t>
            </a:r>
            <a:r>
              <a:rPr lang="en-US" dirty="0" smtClean="0"/>
              <a:t> PROGRAM AND ENSURE WE ACCOMPLISH ESSENTIAL MODERNIZATION TO AVOID SYSTEM OBSOLESCENCE.  WE DO </a:t>
            </a:r>
            <a:r>
              <a:rPr lang="en-US" b="1" u="sng" dirty="0" smtClean="0"/>
              <a:t>NOT</a:t>
            </a:r>
            <a:r>
              <a:rPr lang="en-US" dirty="0" smtClean="0"/>
              <a:t> HAVE SUFFICIENT REVENUES TO SUPPORT </a:t>
            </a:r>
            <a:r>
              <a:rPr lang="en-US" b="1" u="sng" dirty="0" smtClean="0"/>
              <a:t>NEW</a:t>
            </a:r>
            <a:r>
              <a:rPr lang="en-US" b="1" dirty="0" smtClean="0"/>
              <a:t> EXPANSION PROJECTS </a:t>
            </a:r>
            <a:r>
              <a:rPr lang="en-US" dirty="0" smtClean="0"/>
              <a:t>AND STILL BE ABLE TO PRESERVE OUR FUNDAMENTAL INFRASTRUCTURE.</a:t>
            </a:r>
            <a:r>
              <a:rPr lang="en-US" baseline="0" dirty="0" smtClean="0"/>
              <a:t>  THIS IS A DIFFICULT CHOICE, BUT IT IS ONE WE ARE COMPELLED TO RECOMMEND.</a:t>
            </a:r>
          </a:p>
          <a:p>
            <a:pPr eaLnBrk="1" hangingPunct="1"/>
            <a:r>
              <a:rPr lang="en-US" baseline="0" dirty="0" smtClean="0"/>
              <a:t>………WE RECOGNIZE SELECTED NEW EXPANSION NEEDS WILL ARISE.  THEREFORE, WE RECOMMEND CONDITIONALLY RESERVING </a:t>
            </a:r>
            <a:r>
              <a:rPr lang="en-US" b="1" baseline="0" dirty="0" smtClean="0"/>
              <a:t>UP TO 5% </a:t>
            </a:r>
            <a:r>
              <a:rPr lang="en-US" baseline="0" dirty="0" smtClean="0"/>
              <a:t>OF THE GREATER ARIZONA PRESERVATION FUNDING (OR ABOUT 20 MILLION DOLLARS) IN A GIVEN FUTURE PROGRAM YEAR TO LEVERAGE FEDERAL GRANT OPPORTUNITIES AND/OR MATCH LOCAL GOVERNMENT OR OTHER THIRD PARTY CONTRIBUTIONS TO CONSIDER PRIORITY EXPANSION NEEDS IN GREATER ARIZONA.  NEW EXPANSION MAY ALSO BECOME POSSIBLE IF UNEXPECTED NEW REVENUES ARE PROVIDED.  HOWEVER, WE WOULD CONSIDER NEW EXPANSION PROJECTS ONLY UNDER THESE LIMITED SCENARIOS AND ONLY IF SUCH PROJECTS ARE FAVORABLY RATED IN COMPARISON TO OTHER PROJECT ALTERNATIVES.   </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2879" eaLnBrk="0" hangingPunct="0">
              <a:spcBef>
                <a:spcPct val="30000"/>
              </a:spcBef>
              <a:defRPr kumimoji="1" sz="1200">
                <a:solidFill>
                  <a:schemeClr val="tx1"/>
                </a:solidFill>
                <a:latin typeface="Times New Roman" pitchFamily="18" charset="0"/>
              </a:defRPr>
            </a:lvl1pPr>
            <a:lvl2pPr marL="727500" indent="-278849" algn="l" defTabSz="912879" eaLnBrk="0" hangingPunct="0">
              <a:spcBef>
                <a:spcPct val="30000"/>
              </a:spcBef>
              <a:defRPr kumimoji="1" sz="1200">
                <a:solidFill>
                  <a:schemeClr val="tx1"/>
                </a:solidFill>
                <a:latin typeface="Times New Roman" pitchFamily="18" charset="0"/>
              </a:defRPr>
            </a:lvl2pPr>
            <a:lvl3pPr marL="1120069" indent="-222768" algn="l" defTabSz="912879" eaLnBrk="0" hangingPunct="0">
              <a:spcBef>
                <a:spcPct val="30000"/>
              </a:spcBef>
              <a:defRPr kumimoji="1" sz="1200">
                <a:solidFill>
                  <a:schemeClr val="tx1"/>
                </a:solidFill>
                <a:latin typeface="Times New Roman" pitchFamily="18" charset="0"/>
              </a:defRPr>
            </a:lvl3pPr>
            <a:lvl4pPr marL="1568719" indent="-222768" algn="l" defTabSz="912879" eaLnBrk="0" hangingPunct="0">
              <a:spcBef>
                <a:spcPct val="30000"/>
              </a:spcBef>
              <a:defRPr kumimoji="1" sz="1200">
                <a:solidFill>
                  <a:schemeClr val="tx1"/>
                </a:solidFill>
                <a:latin typeface="Times New Roman" pitchFamily="18" charset="0"/>
              </a:defRPr>
            </a:lvl4pPr>
            <a:lvl5pPr marL="2017369" indent="-222768" algn="l" defTabSz="912879" eaLnBrk="0" hangingPunct="0">
              <a:spcBef>
                <a:spcPct val="30000"/>
              </a:spcBef>
              <a:defRPr kumimoji="1" sz="1200">
                <a:solidFill>
                  <a:schemeClr val="tx1"/>
                </a:solidFill>
                <a:latin typeface="Times New Roman" pitchFamily="18" charset="0"/>
              </a:defRPr>
            </a:lvl5pPr>
            <a:lvl6pPr marL="2466020" indent="-222768" defTabSz="912879" eaLnBrk="0" fontAlgn="base" hangingPunct="0">
              <a:spcBef>
                <a:spcPct val="30000"/>
              </a:spcBef>
              <a:spcAft>
                <a:spcPct val="0"/>
              </a:spcAft>
              <a:defRPr kumimoji="1" sz="1200">
                <a:solidFill>
                  <a:schemeClr val="tx1"/>
                </a:solidFill>
                <a:latin typeface="Times New Roman" pitchFamily="18" charset="0"/>
              </a:defRPr>
            </a:lvl6pPr>
            <a:lvl7pPr marL="2914670" indent="-222768" defTabSz="912879" eaLnBrk="0" fontAlgn="base" hangingPunct="0">
              <a:spcBef>
                <a:spcPct val="30000"/>
              </a:spcBef>
              <a:spcAft>
                <a:spcPct val="0"/>
              </a:spcAft>
              <a:defRPr kumimoji="1" sz="1200">
                <a:solidFill>
                  <a:schemeClr val="tx1"/>
                </a:solidFill>
                <a:latin typeface="Times New Roman" pitchFamily="18" charset="0"/>
              </a:defRPr>
            </a:lvl7pPr>
            <a:lvl8pPr marL="3363320" indent="-222768" defTabSz="912879" eaLnBrk="0" fontAlgn="base" hangingPunct="0">
              <a:spcBef>
                <a:spcPct val="30000"/>
              </a:spcBef>
              <a:spcAft>
                <a:spcPct val="0"/>
              </a:spcAft>
              <a:defRPr kumimoji="1" sz="1200">
                <a:solidFill>
                  <a:schemeClr val="tx1"/>
                </a:solidFill>
                <a:latin typeface="Times New Roman" pitchFamily="18" charset="0"/>
              </a:defRPr>
            </a:lvl8pPr>
            <a:lvl9pPr marL="3811971" indent="-222768" defTabSz="912879"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3E947564-2B40-4816-B714-3A741095FAE5}" type="slidenum">
              <a:rPr kumimoji="0" lang="en-US" altLang="en-US" smtClean="0">
                <a:latin typeface="Arial" charset="0"/>
              </a:rPr>
              <a:pPr algn="r" eaLnBrk="1" hangingPunct="1">
                <a:spcBef>
                  <a:spcPct val="0"/>
                </a:spcBef>
              </a:pPr>
              <a:t>18</a:t>
            </a:fld>
            <a:endParaRPr kumimoji="0" lang="en-US" altLang="en-US" smtClean="0">
              <a:latin typeface="Arial" charset="0"/>
            </a:endParaRPr>
          </a:p>
        </p:txBody>
      </p:sp>
      <p:sp>
        <p:nvSpPr>
          <p:cNvPr id="102403" name="Rectangle 2"/>
          <p:cNvSpPr>
            <a:spLocks noGrp="1" noRot="1" noChangeAspect="1" noChangeArrowheads="1" noTextEdit="1"/>
          </p:cNvSpPr>
          <p:nvPr>
            <p:ph type="sldImg"/>
          </p:nvPr>
        </p:nvSpPr>
        <p:spPr>
          <a:xfrm>
            <a:off x="1143000" y="685800"/>
            <a:ext cx="4572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43000" y="685800"/>
            <a:ext cx="4572000" cy="3429000"/>
          </a:xfrm>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20.2 Billion is how much the system cost to build today this does not include maintenance (oil Changes)of the system</a:t>
            </a:r>
          </a:p>
        </p:txBody>
      </p:sp>
      <p:sp>
        <p:nvSpPr>
          <p:cNvPr id="103428"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7500" indent="-278849" algn="l" defTabSz="908206" eaLnBrk="0" hangingPunct="0">
              <a:spcBef>
                <a:spcPct val="30000"/>
              </a:spcBef>
              <a:defRPr kumimoji="1" sz="1200">
                <a:solidFill>
                  <a:schemeClr val="tx1"/>
                </a:solidFill>
                <a:latin typeface="Times New Roman" pitchFamily="18" charset="0"/>
              </a:defRPr>
            </a:lvl2pPr>
            <a:lvl3pPr marL="1120069" indent="-222768" algn="l" defTabSz="908206" eaLnBrk="0" hangingPunct="0">
              <a:spcBef>
                <a:spcPct val="30000"/>
              </a:spcBef>
              <a:defRPr kumimoji="1" sz="1200">
                <a:solidFill>
                  <a:schemeClr val="tx1"/>
                </a:solidFill>
                <a:latin typeface="Times New Roman" pitchFamily="18" charset="0"/>
              </a:defRPr>
            </a:lvl3pPr>
            <a:lvl4pPr marL="1568719" indent="-222768" algn="l" defTabSz="908206" eaLnBrk="0" hangingPunct="0">
              <a:spcBef>
                <a:spcPct val="30000"/>
              </a:spcBef>
              <a:defRPr kumimoji="1" sz="1200">
                <a:solidFill>
                  <a:schemeClr val="tx1"/>
                </a:solidFill>
                <a:latin typeface="Times New Roman" pitchFamily="18" charset="0"/>
              </a:defRPr>
            </a:lvl4pPr>
            <a:lvl5pPr marL="2015811" indent="-222768" algn="l" defTabSz="908206" eaLnBrk="0" hangingPunct="0">
              <a:spcBef>
                <a:spcPct val="30000"/>
              </a:spcBef>
              <a:defRPr kumimoji="1" sz="1200">
                <a:solidFill>
                  <a:schemeClr val="tx1"/>
                </a:solidFill>
                <a:latin typeface="Times New Roman" pitchFamily="18" charset="0"/>
              </a:defRPr>
            </a:lvl5pPr>
            <a:lvl6pPr marL="2464461" indent="-222768" defTabSz="908206" eaLnBrk="0" fontAlgn="base" hangingPunct="0">
              <a:spcBef>
                <a:spcPct val="30000"/>
              </a:spcBef>
              <a:spcAft>
                <a:spcPct val="0"/>
              </a:spcAft>
              <a:defRPr kumimoji="1" sz="1200">
                <a:solidFill>
                  <a:schemeClr val="tx1"/>
                </a:solidFill>
                <a:latin typeface="Times New Roman" pitchFamily="18" charset="0"/>
              </a:defRPr>
            </a:lvl6pPr>
            <a:lvl7pPr marL="2913112" indent="-222768" defTabSz="908206" eaLnBrk="0" fontAlgn="base" hangingPunct="0">
              <a:spcBef>
                <a:spcPct val="30000"/>
              </a:spcBef>
              <a:spcAft>
                <a:spcPct val="0"/>
              </a:spcAft>
              <a:defRPr kumimoji="1" sz="1200">
                <a:solidFill>
                  <a:schemeClr val="tx1"/>
                </a:solidFill>
                <a:latin typeface="Times New Roman" pitchFamily="18" charset="0"/>
              </a:defRPr>
            </a:lvl7pPr>
            <a:lvl8pPr marL="3361762" indent="-222768" defTabSz="908206" eaLnBrk="0" fontAlgn="base" hangingPunct="0">
              <a:spcBef>
                <a:spcPct val="30000"/>
              </a:spcBef>
              <a:spcAft>
                <a:spcPct val="0"/>
              </a:spcAft>
              <a:defRPr kumimoji="1" sz="1200">
                <a:solidFill>
                  <a:schemeClr val="tx1"/>
                </a:solidFill>
                <a:latin typeface="Times New Roman" pitchFamily="18" charset="0"/>
              </a:defRPr>
            </a:lvl8pPr>
            <a:lvl9pPr marL="3810412" indent="-222768"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E47DB024-A9C1-4731-8304-6A1BC14D497B}" type="datetime1">
              <a:rPr kumimoji="0" lang="en-US" altLang="en-US" smtClean="0">
                <a:solidFill>
                  <a:schemeClr val="accent1"/>
                </a:solidFill>
                <a:latin typeface="Helvetica" charset="0"/>
              </a:rPr>
              <a:pPr algn="r">
                <a:spcBef>
                  <a:spcPct val="0"/>
                </a:spcBef>
              </a:pPr>
              <a:t>11/14/2018</a:t>
            </a:fld>
            <a:endParaRPr kumimoji="0" lang="en-US" altLang="en-US" smtClean="0">
              <a:solidFill>
                <a:schemeClr val="accent1"/>
              </a:solidFill>
              <a:latin typeface="Helvetica" charset="0"/>
            </a:endParaRPr>
          </a:p>
        </p:txBody>
      </p:sp>
      <p:sp>
        <p:nvSpPr>
          <p:cNvPr id="1034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7500" indent="-278849" algn="l" defTabSz="908206" eaLnBrk="0" hangingPunct="0">
              <a:spcBef>
                <a:spcPct val="30000"/>
              </a:spcBef>
              <a:defRPr kumimoji="1" sz="1200">
                <a:solidFill>
                  <a:schemeClr val="tx1"/>
                </a:solidFill>
                <a:latin typeface="Times New Roman" pitchFamily="18" charset="0"/>
              </a:defRPr>
            </a:lvl2pPr>
            <a:lvl3pPr marL="1120069" indent="-222768" algn="l" defTabSz="908206" eaLnBrk="0" hangingPunct="0">
              <a:spcBef>
                <a:spcPct val="30000"/>
              </a:spcBef>
              <a:defRPr kumimoji="1" sz="1200">
                <a:solidFill>
                  <a:schemeClr val="tx1"/>
                </a:solidFill>
                <a:latin typeface="Times New Roman" pitchFamily="18" charset="0"/>
              </a:defRPr>
            </a:lvl3pPr>
            <a:lvl4pPr marL="1568719" indent="-222768" algn="l" defTabSz="908206" eaLnBrk="0" hangingPunct="0">
              <a:spcBef>
                <a:spcPct val="30000"/>
              </a:spcBef>
              <a:defRPr kumimoji="1" sz="1200">
                <a:solidFill>
                  <a:schemeClr val="tx1"/>
                </a:solidFill>
                <a:latin typeface="Times New Roman" pitchFamily="18" charset="0"/>
              </a:defRPr>
            </a:lvl4pPr>
            <a:lvl5pPr marL="2015811" indent="-222768" algn="l" defTabSz="908206" eaLnBrk="0" hangingPunct="0">
              <a:spcBef>
                <a:spcPct val="30000"/>
              </a:spcBef>
              <a:defRPr kumimoji="1" sz="1200">
                <a:solidFill>
                  <a:schemeClr val="tx1"/>
                </a:solidFill>
                <a:latin typeface="Times New Roman" pitchFamily="18" charset="0"/>
              </a:defRPr>
            </a:lvl5pPr>
            <a:lvl6pPr marL="2464461" indent="-222768" defTabSz="908206" eaLnBrk="0" fontAlgn="base" hangingPunct="0">
              <a:spcBef>
                <a:spcPct val="30000"/>
              </a:spcBef>
              <a:spcAft>
                <a:spcPct val="0"/>
              </a:spcAft>
              <a:defRPr kumimoji="1" sz="1200">
                <a:solidFill>
                  <a:schemeClr val="tx1"/>
                </a:solidFill>
                <a:latin typeface="Times New Roman" pitchFamily="18" charset="0"/>
              </a:defRPr>
            </a:lvl6pPr>
            <a:lvl7pPr marL="2913112" indent="-222768" defTabSz="908206" eaLnBrk="0" fontAlgn="base" hangingPunct="0">
              <a:spcBef>
                <a:spcPct val="30000"/>
              </a:spcBef>
              <a:spcAft>
                <a:spcPct val="0"/>
              </a:spcAft>
              <a:defRPr kumimoji="1" sz="1200">
                <a:solidFill>
                  <a:schemeClr val="tx1"/>
                </a:solidFill>
                <a:latin typeface="Times New Roman" pitchFamily="18" charset="0"/>
              </a:defRPr>
            </a:lvl7pPr>
            <a:lvl8pPr marL="3361762" indent="-222768" defTabSz="908206" eaLnBrk="0" fontAlgn="base" hangingPunct="0">
              <a:spcBef>
                <a:spcPct val="30000"/>
              </a:spcBef>
              <a:spcAft>
                <a:spcPct val="0"/>
              </a:spcAft>
              <a:defRPr kumimoji="1" sz="1200">
                <a:solidFill>
                  <a:schemeClr val="tx1"/>
                </a:solidFill>
                <a:latin typeface="Times New Roman" pitchFamily="18" charset="0"/>
              </a:defRPr>
            </a:lvl8pPr>
            <a:lvl9pPr marL="3810412" indent="-222768"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7E68EA26-36D1-4B37-81E5-0F0C3E43F8B1}" type="slidenum">
              <a:rPr kumimoji="0" lang="en-US" altLang="en-US" smtClean="0">
                <a:solidFill>
                  <a:schemeClr val="accent1"/>
                </a:solidFill>
                <a:latin typeface="Helvetica" charset="0"/>
              </a:rPr>
              <a:pPr algn="r">
                <a:spcBef>
                  <a:spcPct val="0"/>
                </a:spcBef>
              </a:pPr>
              <a:t>20</a:t>
            </a:fld>
            <a:endParaRPr kumimoji="0" lang="en-US" altLang="en-US" smtClean="0">
              <a:solidFill>
                <a:schemeClr val="accent1"/>
              </a:solidFill>
              <a:latin typeface="Helvetica"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1322" eaLnBrk="0" hangingPunct="0">
              <a:spcBef>
                <a:spcPct val="30000"/>
              </a:spcBef>
              <a:defRPr kumimoji="1" sz="1200">
                <a:solidFill>
                  <a:schemeClr val="tx1"/>
                </a:solidFill>
                <a:latin typeface="Times New Roman" pitchFamily="18" charset="0"/>
              </a:defRPr>
            </a:lvl1pPr>
            <a:lvl2pPr marL="727500" indent="-278849" algn="l" defTabSz="911322" eaLnBrk="0" hangingPunct="0">
              <a:spcBef>
                <a:spcPct val="30000"/>
              </a:spcBef>
              <a:defRPr kumimoji="1" sz="1200">
                <a:solidFill>
                  <a:schemeClr val="tx1"/>
                </a:solidFill>
                <a:latin typeface="Times New Roman" pitchFamily="18" charset="0"/>
              </a:defRPr>
            </a:lvl2pPr>
            <a:lvl3pPr marL="1120069" indent="-222768" algn="l" defTabSz="911322" eaLnBrk="0" hangingPunct="0">
              <a:spcBef>
                <a:spcPct val="30000"/>
              </a:spcBef>
              <a:defRPr kumimoji="1" sz="1200">
                <a:solidFill>
                  <a:schemeClr val="tx1"/>
                </a:solidFill>
                <a:latin typeface="Times New Roman" pitchFamily="18" charset="0"/>
              </a:defRPr>
            </a:lvl3pPr>
            <a:lvl4pPr marL="1568719" indent="-222768" algn="l" defTabSz="911322" eaLnBrk="0" hangingPunct="0">
              <a:spcBef>
                <a:spcPct val="30000"/>
              </a:spcBef>
              <a:defRPr kumimoji="1" sz="1200">
                <a:solidFill>
                  <a:schemeClr val="tx1"/>
                </a:solidFill>
                <a:latin typeface="Times New Roman" pitchFamily="18" charset="0"/>
              </a:defRPr>
            </a:lvl4pPr>
            <a:lvl5pPr marL="2015811" indent="-222768" algn="l" defTabSz="911322" eaLnBrk="0" hangingPunct="0">
              <a:spcBef>
                <a:spcPct val="30000"/>
              </a:spcBef>
              <a:defRPr kumimoji="1" sz="1200">
                <a:solidFill>
                  <a:schemeClr val="tx1"/>
                </a:solidFill>
                <a:latin typeface="Times New Roman" pitchFamily="18" charset="0"/>
              </a:defRPr>
            </a:lvl5pPr>
            <a:lvl6pPr marL="2464461" indent="-222768" defTabSz="911322" eaLnBrk="0" fontAlgn="base" hangingPunct="0">
              <a:spcBef>
                <a:spcPct val="30000"/>
              </a:spcBef>
              <a:spcAft>
                <a:spcPct val="0"/>
              </a:spcAft>
              <a:defRPr kumimoji="1" sz="1200">
                <a:solidFill>
                  <a:schemeClr val="tx1"/>
                </a:solidFill>
                <a:latin typeface="Times New Roman" pitchFamily="18" charset="0"/>
              </a:defRPr>
            </a:lvl6pPr>
            <a:lvl7pPr marL="2913112" indent="-222768" defTabSz="911322" eaLnBrk="0" fontAlgn="base" hangingPunct="0">
              <a:spcBef>
                <a:spcPct val="30000"/>
              </a:spcBef>
              <a:spcAft>
                <a:spcPct val="0"/>
              </a:spcAft>
              <a:defRPr kumimoji="1" sz="1200">
                <a:solidFill>
                  <a:schemeClr val="tx1"/>
                </a:solidFill>
                <a:latin typeface="Times New Roman" pitchFamily="18" charset="0"/>
              </a:defRPr>
            </a:lvl7pPr>
            <a:lvl8pPr marL="3361762" indent="-222768" defTabSz="911322" eaLnBrk="0" fontAlgn="base" hangingPunct="0">
              <a:spcBef>
                <a:spcPct val="30000"/>
              </a:spcBef>
              <a:spcAft>
                <a:spcPct val="0"/>
              </a:spcAft>
              <a:defRPr kumimoji="1" sz="1200">
                <a:solidFill>
                  <a:schemeClr val="tx1"/>
                </a:solidFill>
                <a:latin typeface="Times New Roman" pitchFamily="18" charset="0"/>
              </a:defRPr>
            </a:lvl8pPr>
            <a:lvl9pPr marL="3810412" indent="-222768" defTabSz="911322"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964A271D-91FF-4318-B26E-58AF78331DA5}" type="slidenum">
              <a:rPr kumimoji="0" lang="en-US" altLang="en-US" sz="1300">
                <a:solidFill>
                  <a:srgbClr val="000000"/>
                </a:solidFill>
                <a:latin typeface="Arial" charset="0"/>
              </a:rPr>
              <a:pPr algn="r" eaLnBrk="1" hangingPunct="1">
                <a:spcBef>
                  <a:spcPct val="0"/>
                </a:spcBef>
              </a:pPr>
              <a:t>21</a:t>
            </a:fld>
            <a:endParaRPr kumimoji="0" lang="en-US" altLang="en-US" sz="1300">
              <a:solidFill>
                <a:srgbClr val="000000"/>
              </a:solidFill>
              <a:latin typeface="Arial" charset="0"/>
            </a:endParaRPr>
          </a:p>
        </p:txBody>
      </p:sp>
      <p:sp>
        <p:nvSpPr>
          <p:cNvPr id="104451" name="Rectangle 2"/>
          <p:cNvSpPr>
            <a:spLocks noGrp="1" noRot="1" noChangeAspect="1" noChangeArrowheads="1" noTextEdit="1"/>
          </p:cNvSpPr>
          <p:nvPr>
            <p:ph type="sldImg"/>
          </p:nvPr>
        </p:nvSpPr>
        <p:spPr>
          <a:xfrm>
            <a:off x="381000" y="685800"/>
            <a:ext cx="6096000" cy="34290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381000" y="685800"/>
            <a:ext cx="6096000" cy="342900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63492"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9057" indent="-280406" algn="l" defTabSz="908206" eaLnBrk="0" hangingPunct="0">
              <a:spcBef>
                <a:spcPct val="30000"/>
              </a:spcBef>
              <a:defRPr kumimoji="1" sz="1200">
                <a:solidFill>
                  <a:schemeClr val="tx1"/>
                </a:solidFill>
                <a:latin typeface="Times New Roman" pitchFamily="18" charset="0"/>
              </a:defRPr>
            </a:lvl2pPr>
            <a:lvl3pPr marL="1121626" indent="-224325" algn="l" defTabSz="908206" eaLnBrk="0" hangingPunct="0">
              <a:spcBef>
                <a:spcPct val="30000"/>
              </a:spcBef>
              <a:defRPr kumimoji="1" sz="1200">
                <a:solidFill>
                  <a:schemeClr val="tx1"/>
                </a:solidFill>
                <a:latin typeface="Times New Roman" pitchFamily="18" charset="0"/>
              </a:defRPr>
            </a:lvl3pPr>
            <a:lvl4pPr marL="1570276" indent="-224325" algn="l" defTabSz="908206" eaLnBrk="0" hangingPunct="0">
              <a:spcBef>
                <a:spcPct val="30000"/>
              </a:spcBef>
              <a:defRPr kumimoji="1" sz="1200">
                <a:solidFill>
                  <a:schemeClr val="tx1"/>
                </a:solidFill>
                <a:latin typeface="Times New Roman" pitchFamily="18" charset="0"/>
              </a:defRPr>
            </a:lvl4pPr>
            <a:lvl5pPr marL="2018927" indent="-224325" algn="l" defTabSz="908206" eaLnBrk="0" hangingPunct="0">
              <a:spcBef>
                <a:spcPct val="30000"/>
              </a:spcBef>
              <a:defRPr kumimoji="1" sz="1200">
                <a:solidFill>
                  <a:schemeClr val="tx1"/>
                </a:solidFill>
                <a:latin typeface="Times New Roman" pitchFamily="18" charset="0"/>
              </a:defRPr>
            </a:lvl5pPr>
            <a:lvl6pPr marL="2467577" indent="-224325" defTabSz="908206" eaLnBrk="0" fontAlgn="base" hangingPunct="0">
              <a:spcBef>
                <a:spcPct val="30000"/>
              </a:spcBef>
              <a:spcAft>
                <a:spcPct val="0"/>
              </a:spcAft>
              <a:defRPr kumimoji="1" sz="1200">
                <a:solidFill>
                  <a:schemeClr val="tx1"/>
                </a:solidFill>
                <a:latin typeface="Times New Roman" pitchFamily="18" charset="0"/>
              </a:defRPr>
            </a:lvl6pPr>
            <a:lvl7pPr marL="2916227" indent="-224325" defTabSz="908206" eaLnBrk="0" fontAlgn="base" hangingPunct="0">
              <a:spcBef>
                <a:spcPct val="30000"/>
              </a:spcBef>
              <a:spcAft>
                <a:spcPct val="0"/>
              </a:spcAft>
              <a:defRPr kumimoji="1" sz="1200">
                <a:solidFill>
                  <a:schemeClr val="tx1"/>
                </a:solidFill>
                <a:latin typeface="Times New Roman" pitchFamily="18" charset="0"/>
              </a:defRPr>
            </a:lvl7pPr>
            <a:lvl8pPr marL="3364878" indent="-224325" defTabSz="908206" eaLnBrk="0" fontAlgn="base" hangingPunct="0">
              <a:spcBef>
                <a:spcPct val="30000"/>
              </a:spcBef>
              <a:spcAft>
                <a:spcPct val="0"/>
              </a:spcAft>
              <a:defRPr kumimoji="1" sz="1200">
                <a:solidFill>
                  <a:schemeClr val="tx1"/>
                </a:solidFill>
                <a:latin typeface="Times New Roman" pitchFamily="18" charset="0"/>
              </a:defRPr>
            </a:lvl8pPr>
            <a:lvl9pPr marL="3813528" indent="-224325"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A536B7B4-284D-4158-9CA9-061D3F438D94}" type="datetime1">
              <a:rPr kumimoji="0" lang="en-US" altLang="en-US" smtClean="0">
                <a:solidFill>
                  <a:schemeClr val="accent1"/>
                </a:solidFill>
                <a:latin typeface="Helvetica" charset="0"/>
              </a:rPr>
              <a:pPr algn="r">
                <a:spcBef>
                  <a:spcPct val="0"/>
                </a:spcBef>
              </a:pPr>
              <a:t>11/14/2018</a:t>
            </a:fld>
            <a:endParaRPr kumimoji="0" lang="en-US" altLang="en-US" smtClean="0">
              <a:solidFill>
                <a:schemeClr val="accent1"/>
              </a:solidFill>
              <a:latin typeface="Helvetica" charset="0"/>
            </a:endParaRPr>
          </a:p>
        </p:txBody>
      </p:sp>
      <p:sp>
        <p:nvSpPr>
          <p:cNvPr id="6349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9057" indent="-280406" algn="l" defTabSz="908206" eaLnBrk="0" hangingPunct="0">
              <a:spcBef>
                <a:spcPct val="30000"/>
              </a:spcBef>
              <a:defRPr kumimoji="1" sz="1200">
                <a:solidFill>
                  <a:schemeClr val="tx1"/>
                </a:solidFill>
                <a:latin typeface="Times New Roman" pitchFamily="18" charset="0"/>
              </a:defRPr>
            </a:lvl2pPr>
            <a:lvl3pPr marL="1121626" indent="-224325" algn="l" defTabSz="908206" eaLnBrk="0" hangingPunct="0">
              <a:spcBef>
                <a:spcPct val="30000"/>
              </a:spcBef>
              <a:defRPr kumimoji="1" sz="1200">
                <a:solidFill>
                  <a:schemeClr val="tx1"/>
                </a:solidFill>
                <a:latin typeface="Times New Roman" pitchFamily="18" charset="0"/>
              </a:defRPr>
            </a:lvl3pPr>
            <a:lvl4pPr marL="1570276" indent="-224325" algn="l" defTabSz="908206" eaLnBrk="0" hangingPunct="0">
              <a:spcBef>
                <a:spcPct val="30000"/>
              </a:spcBef>
              <a:defRPr kumimoji="1" sz="1200">
                <a:solidFill>
                  <a:schemeClr val="tx1"/>
                </a:solidFill>
                <a:latin typeface="Times New Roman" pitchFamily="18" charset="0"/>
              </a:defRPr>
            </a:lvl4pPr>
            <a:lvl5pPr marL="2018927" indent="-224325" algn="l" defTabSz="908206" eaLnBrk="0" hangingPunct="0">
              <a:spcBef>
                <a:spcPct val="30000"/>
              </a:spcBef>
              <a:defRPr kumimoji="1" sz="1200">
                <a:solidFill>
                  <a:schemeClr val="tx1"/>
                </a:solidFill>
                <a:latin typeface="Times New Roman" pitchFamily="18" charset="0"/>
              </a:defRPr>
            </a:lvl5pPr>
            <a:lvl6pPr marL="2467577" indent="-224325" defTabSz="908206" eaLnBrk="0" fontAlgn="base" hangingPunct="0">
              <a:spcBef>
                <a:spcPct val="30000"/>
              </a:spcBef>
              <a:spcAft>
                <a:spcPct val="0"/>
              </a:spcAft>
              <a:defRPr kumimoji="1" sz="1200">
                <a:solidFill>
                  <a:schemeClr val="tx1"/>
                </a:solidFill>
                <a:latin typeface="Times New Roman" pitchFamily="18" charset="0"/>
              </a:defRPr>
            </a:lvl6pPr>
            <a:lvl7pPr marL="2916227" indent="-224325" defTabSz="908206" eaLnBrk="0" fontAlgn="base" hangingPunct="0">
              <a:spcBef>
                <a:spcPct val="30000"/>
              </a:spcBef>
              <a:spcAft>
                <a:spcPct val="0"/>
              </a:spcAft>
              <a:defRPr kumimoji="1" sz="1200">
                <a:solidFill>
                  <a:schemeClr val="tx1"/>
                </a:solidFill>
                <a:latin typeface="Times New Roman" pitchFamily="18" charset="0"/>
              </a:defRPr>
            </a:lvl7pPr>
            <a:lvl8pPr marL="3364878" indent="-224325" defTabSz="908206" eaLnBrk="0" fontAlgn="base" hangingPunct="0">
              <a:spcBef>
                <a:spcPct val="30000"/>
              </a:spcBef>
              <a:spcAft>
                <a:spcPct val="0"/>
              </a:spcAft>
              <a:defRPr kumimoji="1" sz="1200">
                <a:solidFill>
                  <a:schemeClr val="tx1"/>
                </a:solidFill>
                <a:latin typeface="Times New Roman" pitchFamily="18" charset="0"/>
              </a:defRPr>
            </a:lvl8pPr>
            <a:lvl9pPr marL="3813528" indent="-224325"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C411D5AD-641A-45B2-9192-45DC420E5102}" type="slidenum">
              <a:rPr kumimoji="0" lang="en-US" altLang="en-US" smtClean="0">
                <a:solidFill>
                  <a:schemeClr val="accent1"/>
                </a:solidFill>
                <a:latin typeface="Helvetica" charset="0"/>
              </a:rPr>
              <a:pPr algn="r">
                <a:spcBef>
                  <a:spcPct val="0"/>
                </a:spcBef>
              </a:pPr>
              <a:t>2</a:t>
            </a:fld>
            <a:endParaRPr kumimoji="0" lang="en-US" altLang="en-US" smtClean="0">
              <a:solidFill>
                <a:schemeClr val="accent1"/>
              </a:solidFill>
              <a:latin typeface="Helvetic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381000" y="685800"/>
            <a:ext cx="6096000" cy="3429000"/>
          </a:xfrm>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5476" name="Date Placeholder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E935F6D4-0F16-40B9-8BBE-1B7EFF99D175}" type="datetime1">
              <a:rPr lang="en-US" altLang="en-US" smtClean="0">
                <a:solidFill>
                  <a:schemeClr val="accent1"/>
                </a:solidFill>
                <a:latin typeface="Helvetica" charset="0"/>
              </a:rPr>
              <a:pPr/>
              <a:t>11/14/2018</a:t>
            </a:fld>
            <a:endParaRPr lang="en-US" altLang="en-US" smtClean="0">
              <a:solidFill>
                <a:schemeClr val="accent1"/>
              </a:solidFill>
              <a:latin typeface="Helvetica" charset="0"/>
            </a:endParaRPr>
          </a:p>
        </p:txBody>
      </p:sp>
      <p:sp>
        <p:nvSpPr>
          <p:cNvPr id="1054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D54C8666-7487-4E7F-9C42-59A8E3AADBD0}" type="slidenum">
              <a:rPr lang="en-US" altLang="en-US" smtClean="0">
                <a:solidFill>
                  <a:schemeClr val="accent1"/>
                </a:solidFill>
                <a:latin typeface="Helvetica" charset="0"/>
              </a:rPr>
              <a:pPr/>
              <a:t>24</a:t>
            </a:fld>
            <a:endParaRPr lang="en-US" altLang="en-US" smtClean="0">
              <a:solidFill>
                <a:schemeClr val="accent1"/>
              </a:solidFill>
              <a:latin typeface="Helvetic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884027" y="8686488"/>
            <a:ext cx="2972421"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nchor="b"/>
          <a:lstStyle>
            <a:lvl1pPr algn="l" defTabSz="931863" eaLnBrk="0" hangingPunct="0">
              <a:spcBef>
                <a:spcPct val="30000"/>
              </a:spcBef>
              <a:defRPr kumimoji="1" sz="1200">
                <a:solidFill>
                  <a:schemeClr val="tx1"/>
                </a:solidFill>
                <a:latin typeface="Times New Roman" pitchFamily="18" charset="0"/>
              </a:defRPr>
            </a:lvl1pPr>
            <a:lvl2pPr marL="742950" indent="-285750" algn="l" defTabSz="931863" eaLnBrk="0" hangingPunct="0">
              <a:spcBef>
                <a:spcPct val="30000"/>
              </a:spcBef>
              <a:defRPr kumimoji="1" sz="1200">
                <a:solidFill>
                  <a:schemeClr val="tx1"/>
                </a:solidFill>
                <a:latin typeface="Times New Roman" pitchFamily="18" charset="0"/>
              </a:defRPr>
            </a:lvl2pPr>
            <a:lvl3pPr marL="1143000" indent="-228600" algn="l" defTabSz="931863" eaLnBrk="0" hangingPunct="0">
              <a:spcBef>
                <a:spcPct val="30000"/>
              </a:spcBef>
              <a:defRPr kumimoji="1" sz="1200">
                <a:solidFill>
                  <a:schemeClr val="tx1"/>
                </a:solidFill>
                <a:latin typeface="Times New Roman" pitchFamily="18" charset="0"/>
              </a:defRPr>
            </a:lvl3pPr>
            <a:lvl4pPr marL="1600200" indent="-228600" algn="l" defTabSz="931863" eaLnBrk="0" hangingPunct="0">
              <a:spcBef>
                <a:spcPct val="30000"/>
              </a:spcBef>
              <a:defRPr kumimoji="1" sz="1200">
                <a:solidFill>
                  <a:schemeClr val="tx1"/>
                </a:solidFill>
                <a:latin typeface="Times New Roman" pitchFamily="18" charset="0"/>
              </a:defRPr>
            </a:lvl4pPr>
            <a:lvl5pPr marL="2057400" indent="-228600" algn="l" defTabSz="931863" eaLnBrk="0" hangingPunct="0">
              <a:spcBef>
                <a:spcPct val="30000"/>
              </a:spcBef>
              <a:defRPr kumimoji="1" sz="1200">
                <a:solidFill>
                  <a:schemeClr val="tx1"/>
                </a:solidFill>
                <a:latin typeface="Times New Roman" pitchFamily="18" charset="0"/>
              </a:defRPr>
            </a:lvl5pPr>
            <a:lvl6pPr marL="2514600" indent="-228600" defTabSz="931863" eaLnBrk="0" fontAlgn="base" hangingPunct="0">
              <a:spcBef>
                <a:spcPct val="30000"/>
              </a:spcBef>
              <a:spcAft>
                <a:spcPct val="0"/>
              </a:spcAft>
              <a:defRPr kumimoji="1" sz="1200">
                <a:solidFill>
                  <a:schemeClr val="tx1"/>
                </a:solidFill>
                <a:latin typeface="Times New Roman" pitchFamily="18" charset="0"/>
              </a:defRPr>
            </a:lvl6pPr>
            <a:lvl7pPr marL="2971800" indent="-228600" defTabSz="931863" eaLnBrk="0" fontAlgn="base" hangingPunct="0">
              <a:spcBef>
                <a:spcPct val="30000"/>
              </a:spcBef>
              <a:spcAft>
                <a:spcPct val="0"/>
              </a:spcAft>
              <a:defRPr kumimoji="1" sz="1200">
                <a:solidFill>
                  <a:schemeClr val="tx1"/>
                </a:solidFill>
                <a:latin typeface="Times New Roman" pitchFamily="18" charset="0"/>
              </a:defRPr>
            </a:lvl7pPr>
            <a:lvl8pPr marL="3429000" indent="-228600" defTabSz="931863" eaLnBrk="0" fontAlgn="base" hangingPunct="0">
              <a:spcBef>
                <a:spcPct val="30000"/>
              </a:spcBef>
              <a:spcAft>
                <a:spcPct val="0"/>
              </a:spcAft>
              <a:defRPr kumimoji="1" sz="1200">
                <a:solidFill>
                  <a:schemeClr val="tx1"/>
                </a:solidFill>
                <a:latin typeface="Times New Roman" pitchFamily="18" charset="0"/>
              </a:defRPr>
            </a:lvl8pPr>
            <a:lvl9pPr marL="3886200" indent="-228600" defTabSz="931863"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BE9091D4-E3C6-48FE-B9BE-012198AEEBF2}" type="slidenum">
              <a:rPr kumimoji="0" lang="en-US" altLang="en-US" sz="1300">
                <a:latin typeface="Arial" charset="0"/>
                <a:ea typeface="ＭＳ Ｐゴシック" pitchFamily="-107" charset="-128"/>
              </a:rPr>
              <a:pPr algn="r" eaLnBrk="1" hangingPunct="1">
                <a:spcBef>
                  <a:spcPct val="0"/>
                </a:spcBef>
              </a:pPr>
              <a:t>25</a:t>
            </a:fld>
            <a:endParaRPr kumimoji="0" lang="en-US" altLang="en-US" sz="1300">
              <a:latin typeface="Arial" charset="0"/>
              <a:ea typeface="ＭＳ Ｐゴシック" pitchFamily="-107" charset="-128"/>
            </a:endParaRPr>
          </a:p>
        </p:txBody>
      </p:sp>
      <p:sp>
        <p:nvSpPr>
          <p:cNvPr id="106499" name="Rectangle 2"/>
          <p:cNvSpPr>
            <a:spLocks noGrp="1" noRot="1" noChangeAspect="1" noChangeArrowheads="1" noTextEdit="1"/>
          </p:cNvSpPr>
          <p:nvPr>
            <p:ph type="sldImg"/>
          </p:nvPr>
        </p:nvSpPr>
        <p:spPr>
          <a:xfrm>
            <a:off x="1144588" y="687388"/>
            <a:ext cx="4572000" cy="3429000"/>
          </a:xfrm>
          <a:ln/>
        </p:spPr>
      </p:sp>
      <p:sp>
        <p:nvSpPr>
          <p:cNvPr id="106500" name="Rectangle 3"/>
          <p:cNvSpPr>
            <a:spLocks noGrp="1" noChangeArrowheads="1"/>
          </p:cNvSpPr>
          <p:nvPr>
            <p:ph type="body" idx="1"/>
          </p:nvPr>
        </p:nvSpPr>
        <p:spPr>
          <a:xfrm>
            <a:off x="686421" y="4344025"/>
            <a:ext cx="5485158" cy="41129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0" tIns="45691" rIns="91380" bIns="45691"/>
          <a:lstStyle/>
          <a:p>
            <a:r>
              <a:rPr lang="en-US" altLang="en-US" smtClean="0"/>
              <a:t>Cover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xfrm>
            <a:off x="1143000" y="685800"/>
            <a:ext cx="4572000" cy="3429000"/>
          </a:xfrm>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9057" indent="-280406" algn="l" defTabSz="908206" eaLnBrk="0" hangingPunct="0">
              <a:spcBef>
                <a:spcPct val="30000"/>
              </a:spcBef>
              <a:defRPr kumimoji="1" sz="1200">
                <a:solidFill>
                  <a:schemeClr val="tx1"/>
                </a:solidFill>
                <a:latin typeface="Times New Roman" pitchFamily="18" charset="0"/>
              </a:defRPr>
            </a:lvl2pPr>
            <a:lvl3pPr marL="1121626" indent="-224325" algn="l" defTabSz="908206" eaLnBrk="0" hangingPunct="0">
              <a:spcBef>
                <a:spcPct val="30000"/>
              </a:spcBef>
              <a:defRPr kumimoji="1" sz="1200">
                <a:solidFill>
                  <a:schemeClr val="tx1"/>
                </a:solidFill>
                <a:latin typeface="Times New Roman" pitchFamily="18" charset="0"/>
              </a:defRPr>
            </a:lvl3pPr>
            <a:lvl4pPr marL="1570276" indent="-224325" algn="l" defTabSz="908206" eaLnBrk="0" hangingPunct="0">
              <a:spcBef>
                <a:spcPct val="30000"/>
              </a:spcBef>
              <a:defRPr kumimoji="1" sz="1200">
                <a:solidFill>
                  <a:schemeClr val="tx1"/>
                </a:solidFill>
                <a:latin typeface="Times New Roman" pitchFamily="18" charset="0"/>
              </a:defRPr>
            </a:lvl4pPr>
            <a:lvl5pPr marL="2018927" indent="-224325" algn="l" defTabSz="908206" eaLnBrk="0" hangingPunct="0">
              <a:spcBef>
                <a:spcPct val="30000"/>
              </a:spcBef>
              <a:defRPr kumimoji="1" sz="1200">
                <a:solidFill>
                  <a:schemeClr val="tx1"/>
                </a:solidFill>
                <a:latin typeface="Times New Roman" pitchFamily="18" charset="0"/>
              </a:defRPr>
            </a:lvl5pPr>
            <a:lvl6pPr marL="2467577" indent="-224325" defTabSz="908206" eaLnBrk="0" fontAlgn="base" hangingPunct="0">
              <a:spcBef>
                <a:spcPct val="30000"/>
              </a:spcBef>
              <a:spcAft>
                <a:spcPct val="0"/>
              </a:spcAft>
              <a:defRPr kumimoji="1" sz="1200">
                <a:solidFill>
                  <a:schemeClr val="tx1"/>
                </a:solidFill>
                <a:latin typeface="Times New Roman" pitchFamily="18" charset="0"/>
              </a:defRPr>
            </a:lvl6pPr>
            <a:lvl7pPr marL="2916227" indent="-224325" defTabSz="908206" eaLnBrk="0" fontAlgn="base" hangingPunct="0">
              <a:spcBef>
                <a:spcPct val="30000"/>
              </a:spcBef>
              <a:spcAft>
                <a:spcPct val="0"/>
              </a:spcAft>
              <a:defRPr kumimoji="1" sz="1200">
                <a:solidFill>
                  <a:schemeClr val="tx1"/>
                </a:solidFill>
                <a:latin typeface="Times New Roman" pitchFamily="18" charset="0"/>
              </a:defRPr>
            </a:lvl7pPr>
            <a:lvl8pPr marL="3364878" indent="-224325" defTabSz="908206" eaLnBrk="0" fontAlgn="base" hangingPunct="0">
              <a:spcBef>
                <a:spcPct val="30000"/>
              </a:spcBef>
              <a:spcAft>
                <a:spcPct val="0"/>
              </a:spcAft>
              <a:defRPr kumimoji="1" sz="1200">
                <a:solidFill>
                  <a:schemeClr val="tx1"/>
                </a:solidFill>
                <a:latin typeface="Times New Roman" pitchFamily="18" charset="0"/>
              </a:defRPr>
            </a:lvl8pPr>
            <a:lvl9pPr marL="3813528" indent="-224325"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B1828B60-BC20-46E0-B450-7C3C2EF3AA6C}" type="slidenum">
              <a:rPr kumimoji="0" lang="en-US" altLang="en-US" smtClean="0">
                <a:solidFill>
                  <a:schemeClr val="accent1"/>
                </a:solidFill>
                <a:latin typeface="Helvetica" charset="0"/>
              </a:rPr>
              <a:pPr algn="r">
                <a:spcBef>
                  <a:spcPct val="0"/>
                </a:spcBef>
              </a:pPr>
              <a:t>32</a:t>
            </a:fld>
            <a:endParaRPr kumimoji="0" lang="en-US" altLang="en-US" smtClean="0">
              <a:solidFill>
                <a:schemeClr val="accent1"/>
              </a:solidFill>
              <a:latin typeface="Helvetica"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43000" y="685800"/>
            <a:ext cx="4572000" cy="3429000"/>
          </a:xfrm>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8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9057" indent="-280406" algn="l" defTabSz="908206" eaLnBrk="0" hangingPunct="0">
              <a:spcBef>
                <a:spcPct val="30000"/>
              </a:spcBef>
              <a:defRPr kumimoji="1" sz="1200">
                <a:solidFill>
                  <a:schemeClr val="tx1"/>
                </a:solidFill>
                <a:latin typeface="Times New Roman" pitchFamily="18" charset="0"/>
              </a:defRPr>
            </a:lvl2pPr>
            <a:lvl3pPr marL="1121626" indent="-224325" algn="l" defTabSz="908206" eaLnBrk="0" hangingPunct="0">
              <a:spcBef>
                <a:spcPct val="30000"/>
              </a:spcBef>
              <a:defRPr kumimoji="1" sz="1200">
                <a:solidFill>
                  <a:schemeClr val="tx1"/>
                </a:solidFill>
                <a:latin typeface="Times New Roman" pitchFamily="18" charset="0"/>
              </a:defRPr>
            </a:lvl3pPr>
            <a:lvl4pPr marL="1570276" indent="-224325" algn="l" defTabSz="908206" eaLnBrk="0" hangingPunct="0">
              <a:spcBef>
                <a:spcPct val="30000"/>
              </a:spcBef>
              <a:defRPr kumimoji="1" sz="1200">
                <a:solidFill>
                  <a:schemeClr val="tx1"/>
                </a:solidFill>
                <a:latin typeface="Times New Roman" pitchFamily="18" charset="0"/>
              </a:defRPr>
            </a:lvl4pPr>
            <a:lvl5pPr marL="2018927" indent="-224325" algn="l" defTabSz="908206" eaLnBrk="0" hangingPunct="0">
              <a:spcBef>
                <a:spcPct val="30000"/>
              </a:spcBef>
              <a:defRPr kumimoji="1" sz="1200">
                <a:solidFill>
                  <a:schemeClr val="tx1"/>
                </a:solidFill>
                <a:latin typeface="Times New Roman" pitchFamily="18" charset="0"/>
              </a:defRPr>
            </a:lvl5pPr>
            <a:lvl6pPr marL="2467577" indent="-224325" defTabSz="908206" eaLnBrk="0" fontAlgn="base" hangingPunct="0">
              <a:spcBef>
                <a:spcPct val="30000"/>
              </a:spcBef>
              <a:spcAft>
                <a:spcPct val="0"/>
              </a:spcAft>
              <a:defRPr kumimoji="1" sz="1200">
                <a:solidFill>
                  <a:schemeClr val="tx1"/>
                </a:solidFill>
                <a:latin typeface="Times New Roman" pitchFamily="18" charset="0"/>
              </a:defRPr>
            </a:lvl6pPr>
            <a:lvl7pPr marL="2916227" indent="-224325" defTabSz="908206" eaLnBrk="0" fontAlgn="base" hangingPunct="0">
              <a:spcBef>
                <a:spcPct val="30000"/>
              </a:spcBef>
              <a:spcAft>
                <a:spcPct val="0"/>
              </a:spcAft>
              <a:defRPr kumimoji="1" sz="1200">
                <a:solidFill>
                  <a:schemeClr val="tx1"/>
                </a:solidFill>
                <a:latin typeface="Times New Roman" pitchFamily="18" charset="0"/>
              </a:defRPr>
            </a:lvl7pPr>
            <a:lvl8pPr marL="3364878" indent="-224325" defTabSz="908206" eaLnBrk="0" fontAlgn="base" hangingPunct="0">
              <a:spcBef>
                <a:spcPct val="30000"/>
              </a:spcBef>
              <a:spcAft>
                <a:spcPct val="0"/>
              </a:spcAft>
              <a:defRPr kumimoji="1" sz="1200">
                <a:solidFill>
                  <a:schemeClr val="tx1"/>
                </a:solidFill>
                <a:latin typeface="Times New Roman" pitchFamily="18" charset="0"/>
              </a:defRPr>
            </a:lvl8pPr>
            <a:lvl9pPr marL="3813528" indent="-224325"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1B0A2048-ED92-4EE8-880D-857D488C76BD}" type="slidenum">
              <a:rPr kumimoji="0" lang="en-US" altLang="en-US" smtClean="0">
                <a:solidFill>
                  <a:schemeClr val="accent1"/>
                </a:solidFill>
                <a:latin typeface="Helvetica" charset="0"/>
              </a:rPr>
              <a:pPr algn="r">
                <a:spcBef>
                  <a:spcPct val="0"/>
                </a:spcBef>
              </a:pPr>
              <a:t>33</a:t>
            </a:fld>
            <a:endParaRPr kumimoji="0" lang="en-US" altLang="en-US" smtClean="0">
              <a:solidFill>
                <a:schemeClr val="accent1"/>
              </a:solidFill>
              <a:latin typeface="Helvetic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43000" y="685800"/>
            <a:ext cx="4572000" cy="3429000"/>
          </a:xfrm>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206" eaLnBrk="0" hangingPunct="0">
              <a:spcBef>
                <a:spcPct val="30000"/>
              </a:spcBef>
              <a:defRPr kumimoji="1" sz="1200">
                <a:solidFill>
                  <a:schemeClr val="tx1"/>
                </a:solidFill>
                <a:latin typeface="Times New Roman" pitchFamily="18" charset="0"/>
              </a:defRPr>
            </a:lvl1pPr>
            <a:lvl2pPr marL="729057" indent="-280406" algn="l" defTabSz="908206" eaLnBrk="0" hangingPunct="0">
              <a:spcBef>
                <a:spcPct val="30000"/>
              </a:spcBef>
              <a:defRPr kumimoji="1" sz="1200">
                <a:solidFill>
                  <a:schemeClr val="tx1"/>
                </a:solidFill>
                <a:latin typeface="Times New Roman" pitchFamily="18" charset="0"/>
              </a:defRPr>
            </a:lvl2pPr>
            <a:lvl3pPr marL="1121626" indent="-224325" algn="l" defTabSz="908206" eaLnBrk="0" hangingPunct="0">
              <a:spcBef>
                <a:spcPct val="30000"/>
              </a:spcBef>
              <a:defRPr kumimoji="1" sz="1200">
                <a:solidFill>
                  <a:schemeClr val="tx1"/>
                </a:solidFill>
                <a:latin typeface="Times New Roman" pitchFamily="18" charset="0"/>
              </a:defRPr>
            </a:lvl3pPr>
            <a:lvl4pPr marL="1570276" indent="-224325" algn="l" defTabSz="908206" eaLnBrk="0" hangingPunct="0">
              <a:spcBef>
                <a:spcPct val="30000"/>
              </a:spcBef>
              <a:defRPr kumimoji="1" sz="1200">
                <a:solidFill>
                  <a:schemeClr val="tx1"/>
                </a:solidFill>
                <a:latin typeface="Times New Roman" pitchFamily="18" charset="0"/>
              </a:defRPr>
            </a:lvl4pPr>
            <a:lvl5pPr marL="2018927" indent="-224325" algn="l" defTabSz="908206" eaLnBrk="0" hangingPunct="0">
              <a:spcBef>
                <a:spcPct val="30000"/>
              </a:spcBef>
              <a:defRPr kumimoji="1" sz="1200">
                <a:solidFill>
                  <a:schemeClr val="tx1"/>
                </a:solidFill>
                <a:latin typeface="Times New Roman" pitchFamily="18" charset="0"/>
              </a:defRPr>
            </a:lvl5pPr>
            <a:lvl6pPr marL="2467577" indent="-224325" defTabSz="908206" eaLnBrk="0" fontAlgn="base" hangingPunct="0">
              <a:spcBef>
                <a:spcPct val="30000"/>
              </a:spcBef>
              <a:spcAft>
                <a:spcPct val="0"/>
              </a:spcAft>
              <a:defRPr kumimoji="1" sz="1200">
                <a:solidFill>
                  <a:schemeClr val="tx1"/>
                </a:solidFill>
                <a:latin typeface="Times New Roman" pitchFamily="18" charset="0"/>
              </a:defRPr>
            </a:lvl6pPr>
            <a:lvl7pPr marL="2916227" indent="-224325" defTabSz="908206" eaLnBrk="0" fontAlgn="base" hangingPunct="0">
              <a:spcBef>
                <a:spcPct val="30000"/>
              </a:spcBef>
              <a:spcAft>
                <a:spcPct val="0"/>
              </a:spcAft>
              <a:defRPr kumimoji="1" sz="1200">
                <a:solidFill>
                  <a:schemeClr val="tx1"/>
                </a:solidFill>
                <a:latin typeface="Times New Roman" pitchFamily="18" charset="0"/>
              </a:defRPr>
            </a:lvl7pPr>
            <a:lvl8pPr marL="3364878" indent="-224325" defTabSz="908206" eaLnBrk="0" fontAlgn="base" hangingPunct="0">
              <a:spcBef>
                <a:spcPct val="30000"/>
              </a:spcBef>
              <a:spcAft>
                <a:spcPct val="0"/>
              </a:spcAft>
              <a:defRPr kumimoji="1" sz="1200">
                <a:solidFill>
                  <a:schemeClr val="tx1"/>
                </a:solidFill>
                <a:latin typeface="Times New Roman" pitchFamily="18" charset="0"/>
              </a:defRPr>
            </a:lvl8pPr>
            <a:lvl9pPr marL="3813528" indent="-224325" defTabSz="908206" eaLnBrk="0" fontAlgn="base" hangingPunct="0">
              <a:spcBef>
                <a:spcPct val="30000"/>
              </a:spcBef>
              <a:spcAft>
                <a:spcPct val="0"/>
              </a:spcAft>
              <a:defRPr kumimoji="1" sz="1200">
                <a:solidFill>
                  <a:schemeClr val="tx1"/>
                </a:solidFill>
                <a:latin typeface="Times New Roman" pitchFamily="18" charset="0"/>
              </a:defRPr>
            </a:lvl9pPr>
          </a:lstStyle>
          <a:p>
            <a:pPr algn="r">
              <a:spcBef>
                <a:spcPct val="0"/>
              </a:spcBef>
            </a:pPr>
            <a:fld id="{0077CB7A-F1A7-4F63-B15E-C90A0BE53E1D}" type="slidenum">
              <a:rPr kumimoji="0" lang="en-US" altLang="en-US" smtClean="0">
                <a:solidFill>
                  <a:schemeClr val="accent1"/>
                </a:solidFill>
                <a:latin typeface="Helvetica" charset="0"/>
              </a:rPr>
              <a:pPr algn="r">
                <a:spcBef>
                  <a:spcPct val="0"/>
                </a:spcBef>
              </a:pPr>
              <a:t>34</a:t>
            </a:fld>
            <a:endParaRPr kumimoji="0" lang="en-US" altLang="en-US" smtClean="0">
              <a:solidFill>
                <a:schemeClr val="accent1"/>
              </a:solidFill>
              <a:latin typeface="Helvetic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5579" y="8686488"/>
            <a:ext cx="2970869" cy="4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34" tIns="45667" rIns="91334" bIns="45667" anchor="b"/>
          <a:lstStyle>
            <a:lvl1pPr algn="l" defTabSz="938213" eaLnBrk="0" hangingPunct="0">
              <a:spcBef>
                <a:spcPct val="30000"/>
              </a:spcBef>
              <a:defRPr kumimoji="1" sz="1200">
                <a:solidFill>
                  <a:schemeClr val="tx1"/>
                </a:solidFill>
                <a:latin typeface="Times New Roman" pitchFamily="18" charset="0"/>
              </a:defRPr>
            </a:lvl1pPr>
            <a:lvl2pPr marL="742950" indent="-285750" algn="l" defTabSz="938213" eaLnBrk="0" hangingPunct="0">
              <a:spcBef>
                <a:spcPct val="30000"/>
              </a:spcBef>
              <a:defRPr kumimoji="1" sz="1200">
                <a:solidFill>
                  <a:schemeClr val="tx1"/>
                </a:solidFill>
                <a:latin typeface="Times New Roman" pitchFamily="18" charset="0"/>
              </a:defRPr>
            </a:lvl2pPr>
            <a:lvl3pPr marL="1143000" indent="-228600" algn="l" defTabSz="938213" eaLnBrk="0" hangingPunct="0">
              <a:spcBef>
                <a:spcPct val="30000"/>
              </a:spcBef>
              <a:defRPr kumimoji="1" sz="1200">
                <a:solidFill>
                  <a:schemeClr val="tx1"/>
                </a:solidFill>
                <a:latin typeface="Times New Roman" pitchFamily="18" charset="0"/>
              </a:defRPr>
            </a:lvl3pPr>
            <a:lvl4pPr marL="1600200" indent="-228600" algn="l" defTabSz="938213" eaLnBrk="0" hangingPunct="0">
              <a:spcBef>
                <a:spcPct val="30000"/>
              </a:spcBef>
              <a:defRPr kumimoji="1" sz="1200">
                <a:solidFill>
                  <a:schemeClr val="tx1"/>
                </a:solidFill>
                <a:latin typeface="Times New Roman" pitchFamily="18" charset="0"/>
              </a:defRPr>
            </a:lvl4pPr>
            <a:lvl5pPr marL="2057400" indent="-228600" algn="l" defTabSz="938213" eaLnBrk="0" hangingPunct="0">
              <a:spcBef>
                <a:spcPct val="30000"/>
              </a:spcBef>
              <a:defRPr kumimoji="1" sz="1200">
                <a:solidFill>
                  <a:schemeClr val="tx1"/>
                </a:solidFill>
                <a:latin typeface="Times New Roman" pitchFamily="18" charset="0"/>
              </a:defRPr>
            </a:lvl5pPr>
            <a:lvl6pPr marL="2514600" indent="-228600" defTabSz="938213" eaLnBrk="0" fontAlgn="base" hangingPunct="0">
              <a:spcBef>
                <a:spcPct val="30000"/>
              </a:spcBef>
              <a:spcAft>
                <a:spcPct val="0"/>
              </a:spcAft>
              <a:defRPr kumimoji="1" sz="1200">
                <a:solidFill>
                  <a:schemeClr val="tx1"/>
                </a:solidFill>
                <a:latin typeface="Times New Roman" pitchFamily="18" charset="0"/>
              </a:defRPr>
            </a:lvl6pPr>
            <a:lvl7pPr marL="2971800" indent="-228600" defTabSz="938213" eaLnBrk="0" fontAlgn="base" hangingPunct="0">
              <a:spcBef>
                <a:spcPct val="30000"/>
              </a:spcBef>
              <a:spcAft>
                <a:spcPct val="0"/>
              </a:spcAft>
              <a:defRPr kumimoji="1" sz="1200">
                <a:solidFill>
                  <a:schemeClr val="tx1"/>
                </a:solidFill>
                <a:latin typeface="Times New Roman" pitchFamily="18" charset="0"/>
              </a:defRPr>
            </a:lvl7pPr>
            <a:lvl8pPr marL="3429000" indent="-228600" defTabSz="938213" eaLnBrk="0" fontAlgn="base" hangingPunct="0">
              <a:spcBef>
                <a:spcPct val="30000"/>
              </a:spcBef>
              <a:spcAft>
                <a:spcPct val="0"/>
              </a:spcAft>
              <a:defRPr kumimoji="1" sz="1200">
                <a:solidFill>
                  <a:schemeClr val="tx1"/>
                </a:solidFill>
                <a:latin typeface="Times New Roman" pitchFamily="18" charset="0"/>
              </a:defRPr>
            </a:lvl8pPr>
            <a:lvl9pPr marL="3886200" indent="-228600" defTabSz="938213"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AC3B6797-9BB6-47FE-9C57-C307A786C277}" type="slidenum">
              <a:rPr kumimoji="0" lang="en-US" altLang="en-US" sz="1300">
                <a:solidFill>
                  <a:srgbClr val="FF0000"/>
                </a:solidFill>
                <a:latin typeface="Arial" charset="0"/>
              </a:rPr>
              <a:pPr algn="r" eaLnBrk="1" hangingPunct="1">
                <a:spcBef>
                  <a:spcPct val="0"/>
                </a:spcBef>
              </a:pPr>
              <a:t>36</a:t>
            </a:fld>
            <a:endParaRPr kumimoji="0" lang="en-US" altLang="en-US" sz="1300">
              <a:solidFill>
                <a:srgbClr val="FF0000"/>
              </a:solidFill>
              <a:latin typeface="Arial" charset="0"/>
            </a:endParaRPr>
          </a:p>
        </p:txBody>
      </p:sp>
      <p:sp>
        <p:nvSpPr>
          <p:cNvPr id="124931" name="Rectangle 2"/>
          <p:cNvSpPr>
            <a:spLocks noGrp="1" noRot="1" noChangeAspect="1" noChangeArrowheads="1" noTextEdit="1"/>
          </p:cNvSpPr>
          <p:nvPr>
            <p:ph type="sldImg"/>
          </p:nvPr>
        </p:nvSpPr>
        <p:spPr>
          <a:xfrm>
            <a:off x="1143000" y="685800"/>
            <a:ext cx="4572000" cy="34290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spcAft>
                <a:spcPts val="564"/>
              </a:spcAft>
            </a:pPr>
            <a:endParaRPr lang="en-US" altLang="en-US" b="1" smtClean="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381000" y="685800"/>
            <a:ext cx="6096000" cy="3429000"/>
          </a:xfrm>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107" charset="-128"/>
              </a:rPr>
              <a:t>COUNTERMEASURES</a:t>
            </a:r>
          </a:p>
          <a:p>
            <a:r>
              <a:rPr lang="en-US" altLang="en-US" smtClean="0">
                <a:ea typeface="ＭＳ Ｐゴシック" pitchFamily="-107" charset="-128"/>
              </a:rPr>
              <a:t>TSMO is working with DPS on Safety Corridors. DPS enforcement on four segments:  I-10 from I-17 to SR51, and I-10 from L202 to SR187</a:t>
            </a:r>
          </a:p>
        </p:txBody>
      </p:sp>
      <p:sp>
        <p:nvSpPr>
          <p:cNvPr id="125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2879" eaLnBrk="0" hangingPunct="0">
              <a:spcBef>
                <a:spcPct val="30000"/>
              </a:spcBef>
              <a:defRPr kumimoji="1" sz="1200">
                <a:solidFill>
                  <a:schemeClr val="tx1"/>
                </a:solidFill>
                <a:latin typeface="Times New Roman" pitchFamily="18" charset="0"/>
              </a:defRPr>
            </a:lvl1pPr>
            <a:lvl2pPr marL="727500" indent="-278849" algn="l" defTabSz="912879" eaLnBrk="0" hangingPunct="0">
              <a:spcBef>
                <a:spcPct val="30000"/>
              </a:spcBef>
              <a:defRPr kumimoji="1" sz="1200">
                <a:solidFill>
                  <a:schemeClr val="tx1"/>
                </a:solidFill>
                <a:latin typeface="Times New Roman" pitchFamily="18" charset="0"/>
              </a:defRPr>
            </a:lvl2pPr>
            <a:lvl3pPr marL="1118510" indent="-222768" algn="l" defTabSz="912879" eaLnBrk="0" hangingPunct="0">
              <a:spcBef>
                <a:spcPct val="30000"/>
              </a:spcBef>
              <a:defRPr kumimoji="1" sz="1200">
                <a:solidFill>
                  <a:schemeClr val="tx1"/>
                </a:solidFill>
                <a:latin typeface="Times New Roman" pitchFamily="18" charset="0"/>
              </a:defRPr>
            </a:lvl3pPr>
            <a:lvl4pPr marL="1567161" indent="-222768" algn="l" defTabSz="912879" eaLnBrk="0" hangingPunct="0">
              <a:spcBef>
                <a:spcPct val="30000"/>
              </a:spcBef>
              <a:defRPr kumimoji="1" sz="1200">
                <a:solidFill>
                  <a:schemeClr val="tx1"/>
                </a:solidFill>
                <a:latin typeface="Times New Roman" pitchFamily="18" charset="0"/>
              </a:defRPr>
            </a:lvl4pPr>
            <a:lvl5pPr marL="2014254" indent="-222768" algn="l" defTabSz="912879" eaLnBrk="0" hangingPunct="0">
              <a:spcBef>
                <a:spcPct val="30000"/>
              </a:spcBef>
              <a:defRPr kumimoji="1" sz="1200">
                <a:solidFill>
                  <a:schemeClr val="tx1"/>
                </a:solidFill>
                <a:latin typeface="Times New Roman" pitchFamily="18" charset="0"/>
              </a:defRPr>
            </a:lvl5pPr>
            <a:lvl6pPr marL="2462904" indent="-222768" defTabSz="912879" eaLnBrk="0" fontAlgn="base" hangingPunct="0">
              <a:spcBef>
                <a:spcPct val="30000"/>
              </a:spcBef>
              <a:spcAft>
                <a:spcPct val="0"/>
              </a:spcAft>
              <a:defRPr kumimoji="1" sz="1200">
                <a:solidFill>
                  <a:schemeClr val="tx1"/>
                </a:solidFill>
                <a:latin typeface="Times New Roman" pitchFamily="18" charset="0"/>
              </a:defRPr>
            </a:lvl6pPr>
            <a:lvl7pPr marL="2911554" indent="-222768" defTabSz="912879" eaLnBrk="0" fontAlgn="base" hangingPunct="0">
              <a:spcBef>
                <a:spcPct val="30000"/>
              </a:spcBef>
              <a:spcAft>
                <a:spcPct val="0"/>
              </a:spcAft>
              <a:defRPr kumimoji="1" sz="1200">
                <a:solidFill>
                  <a:schemeClr val="tx1"/>
                </a:solidFill>
                <a:latin typeface="Times New Roman" pitchFamily="18" charset="0"/>
              </a:defRPr>
            </a:lvl7pPr>
            <a:lvl8pPr marL="3360205" indent="-222768" defTabSz="912879" eaLnBrk="0" fontAlgn="base" hangingPunct="0">
              <a:spcBef>
                <a:spcPct val="30000"/>
              </a:spcBef>
              <a:spcAft>
                <a:spcPct val="0"/>
              </a:spcAft>
              <a:defRPr kumimoji="1" sz="1200">
                <a:solidFill>
                  <a:schemeClr val="tx1"/>
                </a:solidFill>
                <a:latin typeface="Times New Roman" pitchFamily="18" charset="0"/>
              </a:defRPr>
            </a:lvl8pPr>
            <a:lvl9pPr marL="3808855" indent="-222768" defTabSz="912879"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B5A4BB55-7236-4938-A711-521DFBDF8897}" type="slidenum">
              <a:rPr kumimoji="0" lang="en-US" altLang="en-US" sz="1300">
                <a:latin typeface="Arial" charset="0"/>
                <a:ea typeface="ＭＳ Ｐゴシック" pitchFamily="-107" charset="-128"/>
              </a:rPr>
              <a:pPr algn="r" eaLnBrk="1" hangingPunct="1">
                <a:spcBef>
                  <a:spcPct val="0"/>
                </a:spcBef>
              </a:pPr>
              <a:t>38</a:t>
            </a:fld>
            <a:endParaRPr kumimoji="0" lang="en-US" altLang="en-US" sz="1300">
              <a:latin typeface="Arial" charset="0"/>
              <a:ea typeface="ＭＳ Ｐゴシック" pitchFamily="-107"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xfrm>
            <a:off x="1143000" y="685800"/>
            <a:ext cx="4572000" cy="3429000"/>
          </a:xfrm>
          <a:ln/>
        </p:spPr>
      </p:sp>
      <p:sp>
        <p:nvSpPr>
          <p:cNvPr id="126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107" charset="-128"/>
              </a:rPr>
              <a:t>This chart shows locations of fatal crashes across the state, and across both the State Highway System and Local roadways.  Approximately 1/3 of fatal crashes in 2016 have occurred on the State Highway System.</a:t>
            </a:r>
          </a:p>
        </p:txBody>
      </p:sp>
      <p:sp>
        <p:nvSpPr>
          <p:cNvPr id="126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12879" eaLnBrk="0" hangingPunct="0">
              <a:spcBef>
                <a:spcPct val="30000"/>
              </a:spcBef>
              <a:defRPr kumimoji="1" sz="1200">
                <a:solidFill>
                  <a:schemeClr val="tx1"/>
                </a:solidFill>
                <a:latin typeface="Times New Roman" pitchFamily="18" charset="0"/>
              </a:defRPr>
            </a:lvl1pPr>
            <a:lvl2pPr marL="727500" indent="-278849" algn="l" defTabSz="912879" eaLnBrk="0" hangingPunct="0">
              <a:spcBef>
                <a:spcPct val="30000"/>
              </a:spcBef>
              <a:defRPr kumimoji="1" sz="1200">
                <a:solidFill>
                  <a:schemeClr val="tx1"/>
                </a:solidFill>
                <a:latin typeface="Times New Roman" pitchFamily="18" charset="0"/>
              </a:defRPr>
            </a:lvl2pPr>
            <a:lvl3pPr marL="1118510" indent="-222768" algn="l" defTabSz="912879" eaLnBrk="0" hangingPunct="0">
              <a:spcBef>
                <a:spcPct val="30000"/>
              </a:spcBef>
              <a:defRPr kumimoji="1" sz="1200">
                <a:solidFill>
                  <a:schemeClr val="tx1"/>
                </a:solidFill>
                <a:latin typeface="Times New Roman" pitchFamily="18" charset="0"/>
              </a:defRPr>
            </a:lvl3pPr>
            <a:lvl4pPr marL="1567161" indent="-222768" algn="l" defTabSz="912879" eaLnBrk="0" hangingPunct="0">
              <a:spcBef>
                <a:spcPct val="30000"/>
              </a:spcBef>
              <a:defRPr kumimoji="1" sz="1200">
                <a:solidFill>
                  <a:schemeClr val="tx1"/>
                </a:solidFill>
                <a:latin typeface="Times New Roman" pitchFamily="18" charset="0"/>
              </a:defRPr>
            </a:lvl4pPr>
            <a:lvl5pPr marL="2014254" indent="-222768" algn="l" defTabSz="912879" eaLnBrk="0" hangingPunct="0">
              <a:spcBef>
                <a:spcPct val="30000"/>
              </a:spcBef>
              <a:defRPr kumimoji="1" sz="1200">
                <a:solidFill>
                  <a:schemeClr val="tx1"/>
                </a:solidFill>
                <a:latin typeface="Times New Roman" pitchFamily="18" charset="0"/>
              </a:defRPr>
            </a:lvl5pPr>
            <a:lvl6pPr marL="2462904" indent="-222768" defTabSz="912879" eaLnBrk="0" fontAlgn="base" hangingPunct="0">
              <a:spcBef>
                <a:spcPct val="30000"/>
              </a:spcBef>
              <a:spcAft>
                <a:spcPct val="0"/>
              </a:spcAft>
              <a:defRPr kumimoji="1" sz="1200">
                <a:solidFill>
                  <a:schemeClr val="tx1"/>
                </a:solidFill>
                <a:latin typeface="Times New Roman" pitchFamily="18" charset="0"/>
              </a:defRPr>
            </a:lvl6pPr>
            <a:lvl7pPr marL="2911554" indent="-222768" defTabSz="912879" eaLnBrk="0" fontAlgn="base" hangingPunct="0">
              <a:spcBef>
                <a:spcPct val="30000"/>
              </a:spcBef>
              <a:spcAft>
                <a:spcPct val="0"/>
              </a:spcAft>
              <a:defRPr kumimoji="1" sz="1200">
                <a:solidFill>
                  <a:schemeClr val="tx1"/>
                </a:solidFill>
                <a:latin typeface="Times New Roman" pitchFamily="18" charset="0"/>
              </a:defRPr>
            </a:lvl7pPr>
            <a:lvl8pPr marL="3360205" indent="-222768" defTabSz="912879" eaLnBrk="0" fontAlgn="base" hangingPunct="0">
              <a:spcBef>
                <a:spcPct val="30000"/>
              </a:spcBef>
              <a:spcAft>
                <a:spcPct val="0"/>
              </a:spcAft>
              <a:defRPr kumimoji="1" sz="1200">
                <a:solidFill>
                  <a:schemeClr val="tx1"/>
                </a:solidFill>
                <a:latin typeface="Times New Roman" pitchFamily="18" charset="0"/>
              </a:defRPr>
            </a:lvl8pPr>
            <a:lvl9pPr marL="3808855" indent="-222768" defTabSz="912879" eaLnBrk="0" fontAlgn="base" hangingPunct="0">
              <a:spcBef>
                <a:spcPct val="30000"/>
              </a:spcBef>
              <a:spcAft>
                <a:spcPct val="0"/>
              </a:spcAft>
              <a:defRPr kumimoji="1" sz="1200">
                <a:solidFill>
                  <a:schemeClr val="tx1"/>
                </a:solidFill>
                <a:latin typeface="Times New Roman" pitchFamily="18" charset="0"/>
              </a:defRPr>
            </a:lvl9pPr>
          </a:lstStyle>
          <a:p>
            <a:pPr algn="r" eaLnBrk="1" hangingPunct="1">
              <a:spcBef>
                <a:spcPct val="0"/>
              </a:spcBef>
            </a:pPr>
            <a:fld id="{882E882B-9DED-4511-BE31-1FA90C3BF607}" type="slidenum">
              <a:rPr kumimoji="0" lang="en-US" altLang="en-US" sz="1300">
                <a:latin typeface="Arial" charset="0"/>
                <a:ea typeface="ＭＳ Ｐゴシック" pitchFamily="-107" charset="-128"/>
              </a:rPr>
              <a:pPr algn="r" eaLnBrk="1" hangingPunct="1">
                <a:spcBef>
                  <a:spcPct val="0"/>
                </a:spcBef>
              </a:pPr>
              <a:t>39</a:t>
            </a:fld>
            <a:endParaRPr kumimoji="0" lang="en-US" altLang="en-US" sz="1300">
              <a:latin typeface="Arial" charset="0"/>
              <a:ea typeface="ＭＳ Ｐゴシック" pitchFamily="-10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xfrm>
            <a:off x="1143000" y="685800"/>
            <a:ext cx="4572000" cy="3429000"/>
          </a:xfrm>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Now let’s go into the next level of detail.</a:t>
            </a:r>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1E474EF9-D610-492C-AF08-0A84ABBBAD00}" type="slidenum">
              <a:rPr lang="en-US" altLang="en-US" smtClean="0">
                <a:solidFill>
                  <a:schemeClr val="accent1"/>
                </a:solidFill>
                <a:latin typeface="Helvetica" charset="0"/>
              </a:rPr>
              <a:pPr/>
              <a:t>3</a:t>
            </a:fld>
            <a:endParaRPr lang="en-US" altLang="en-US" smtClean="0">
              <a:solidFill>
                <a:schemeClr val="accent1"/>
              </a:solidFill>
              <a:latin typeface="Helvetic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381000" y="685800"/>
            <a:ext cx="6096000" cy="3429000"/>
          </a:xfrm>
          <a:ln/>
        </p:spPr>
      </p:sp>
      <p:sp>
        <p:nvSpPr>
          <p:cNvPr id="3" name="Notes Placeholder 2"/>
          <p:cNvSpPr>
            <a:spLocks noGrp="1"/>
          </p:cNvSpPr>
          <p:nvPr>
            <p:ph type="body" idx="1"/>
          </p:nvPr>
        </p:nvSpPr>
        <p:spPr/>
        <p:txBody>
          <a:bodyPr/>
          <a:lstStyle/>
          <a:p>
            <a:pPr marL="168244" indent="-168244">
              <a:buFontTx/>
              <a:buChar char="•"/>
            </a:pPr>
            <a:r>
              <a:rPr lang="en-US" altLang="en-US" smtClean="0"/>
              <a:t>FY17= 3.6% growth and $1,405.4M in revenues</a:t>
            </a:r>
          </a:p>
          <a:p>
            <a:pPr marL="168244" indent="-168244">
              <a:buFontTx/>
              <a:buChar char="•"/>
            </a:pPr>
            <a:r>
              <a:rPr lang="en-US" altLang="en-US" smtClean="0"/>
              <a:t>$10.2M below forecast</a:t>
            </a:r>
          </a:p>
          <a:p>
            <a:pPr marL="168244" indent="-168244">
              <a:buFontTx/>
              <a:buChar char="•"/>
            </a:pPr>
            <a:r>
              <a:rPr lang="en-US" altLang="en-US" smtClean="0"/>
              <a:t>FY2017 was 1.7% above the pre-recession high FY2007 revenues ($1,382.5M)</a:t>
            </a:r>
          </a:p>
          <a:p>
            <a:pPr marL="168244" indent="-168244">
              <a:buFontTx/>
              <a:buChar char="•"/>
            </a:pPr>
            <a:endParaRPr lang="en-US" altLang="en-US" smtClean="0"/>
          </a:p>
          <a:p>
            <a:pPr marL="168244" indent="-168244">
              <a:buFontTx/>
              <a:buChar char="•"/>
            </a:pPr>
            <a:r>
              <a:rPr lang="en-US" altLang="en-US" smtClean="0"/>
              <a:t>FY16 = 5.1% growth</a:t>
            </a:r>
          </a:p>
          <a:p>
            <a:pPr marL="168244" indent="-168244">
              <a:buFontTx/>
              <a:buChar char="•"/>
            </a:pPr>
            <a:r>
              <a:rPr lang="en-US" altLang="en-US" smtClean="0"/>
              <a:t>FY15 = 4.0% growth</a:t>
            </a:r>
          </a:p>
          <a:p>
            <a:pPr marL="168244" indent="-168244">
              <a:buFontTx/>
              <a:buChar char="•"/>
            </a:pPr>
            <a:r>
              <a:rPr lang="en-US" altLang="en-US" smtClean="0"/>
              <a:t>FY14 = 2.6% growth</a:t>
            </a:r>
          </a:p>
          <a:p>
            <a:pPr marL="168244" indent="-168244">
              <a:buFontTx/>
              <a:buChar char="•"/>
            </a:pPr>
            <a:r>
              <a:rPr lang="en-US" altLang="en-US" smtClean="0"/>
              <a:t>FY13 = 0.0% growth</a:t>
            </a:r>
          </a:p>
          <a:p>
            <a:pPr marL="168244" indent="-168244">
              <a:buFontTx/>
              <a:buChar char="•"/>
            </a:pPr>
            <a:r>
              <a:rPr lang="en-US" altLang="en-US" smtClean="0"/>
              <a:t>FY12 = 0.5% growth</a:t>
            </a:r>
          </a:p>
          <a:p>
            <a:pPr marL="168244" indent="-168244">
              <a:buFontTx/>
              <a:buChar char="•"/>
            </a:pPr>
            <a:endParaRPr lang="en-US" altLang="en-US" smtClean="0">
              <a:solidFill>
                <a:srgbClr val="FF0000"/>
              </a:solidFill>
            </a:endParaRPr>
          </a:p>
          <a:p>
            <a:pPr marL="168244" indent="-168244">
              <a:buFontTx/>
              <a:buChar char="•"/>
            </a:pPr>
            <a:r>
              <a:rPr lang="en-US" altLang="en-US" smtClean="0">
                <a:solidFill>
                  <a:srgbClr val="FF0000"/>
                </a:solidFill>
              </a:rPr>
              <a:t>***Note for Kristine: All HURF graphs in this presentation are net of the State-Lake Improvement and Off-highway Vehicle distributions. We will be including those in HURF FY 2018 and onwards.</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00A545E4-6FCA-4D89-9D66-1132CFC58078}" type="slidenum">
              <a:rPr lang="en-US" altLang="en-US" smtClean="0">
                <a:solidFill>
                  <a:schemeClr val="accent1"/>
                </a:solidFill>
                <a:latin typeface="Helvetica" charset="0"/>
              </a:rPr>
              <a:pPr/>
              <a:t>4</a:t>
            </a:fld>
            <a:endParaRPr lang="en-US" altLang="en-US" smtClean="0">
              <a:solidFill>
                <a:schemeClr val="accent1"/>
              </a:solidFill>
              <a:latin typeface="Helvetic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xfrm>
            <a:off x="381000" y="685800"/>
            <a:ext cx="6096000" cy="3429000"/>
          </a:xfrm>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360" indent="-171360">
              <a:buFontTx/>
              <a:buChar char="•"/>
            </a:pPr>
            <a:r>
              <a:rPr lang="en-US" altLang="en-US" sz="1400"/>
              <a:t>Not much change in the composition of funds flowing into HURF – 80% from Fuel and VLT</a:t>
            </a:r>
          </a:p>
          <a:p>
            <a:pPr marL="171360" indent="-171360">
              <a:buFontTx/>
              <a:buChar char="•"/>
            </a:pPr>
            <a:r>
              <a:rPr lang="en-US" altLang="en-US" sz="1400"/>
              <a:t>1.9% growth in gas tax FY2017 compared to 5.1% in FY2016 and 2.9% in FY2015 </a:t>
            </a:r>
          </a:p>
          <a:p>
            <a:pPr marL="171360" indent="-171360">
              <a:buFontTx/>
              <a:buChar char="•"/>
            </a:pPr>
            <a:r>
              <a:rPr lang="en-US" altLang="en-US" sz="1400"/>
              <a:t>4.3% growth in use/diesel</a:t>
            </a:r>
          </a:p>
          <a:p>
            <a:pPr marL="171360" indent="-171360">
              <a:buFontTx/>
              <a:buChar char="•"/>
            </a:pPr>
            <a:r>
              <a:rPr lang="en-US" altLang="en-US" sz="1400"/>
              <a:t>6.6% growth in VLT</a:t>
            </a:r>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C25A21DE-B20F-4A60-97E6-250D05E3983F}" type="slidenum">
              <a:rPr lang="en-US" altLang="en-US" smtClean="0">
                <a:solidFill>
                  <a:schemeClr val="accent1"/>
                </a:solidFill>
                <a:latin typeface="Helvetica" charset="0"/>
              </a:rPr>
              <a:pPr/>
              <a:t>5</a:t>
            </a:fld>
            <a:endParaRPr lang="en-US" altLang="en-US" smtClean="0">
              <a:solidFill>
                <a:schemeClr val="accent1"/>
              </a:solidFill>
              <a:latin typeface="Helvetic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381000" y="685800"/>
            <a:ext cx="6096000" cy="3429000"/>
          </a:xfr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8244" indent="-168244">
              <a:buFontTx/>
              <a:buChar char="•"/>
            </a:pPr>
            <a:r>
              <a:rPr lang="en-US" altLang="en-US" smtClean="0"/>
              <a:t>Price per gallon relatively flat from $2.17 in FY2016 to $2.19 in FY2017</a:t>
            </a:r>
          </a:p>
          <a:p>
            <a:pPr marL="168244" indent="-168244">
              <a:buFontTx/>
              <a:buChar char="•"/>
            </a:pPr>
            <a:r>
              <a:rPr lang="en-US" altLang="en-US" smtClean="0"/>
              <a:t>3.1% growth in gallons sold FY2017 compared to 4.3% growth in FY2016</a:t>
            </a:r>
          </a:p>
          <a:p>
            <a:pPr marL="168244" indent="-168244">
              <a:buFontTx/>
              <a:buChar char="•"/>
            </a:pPr>
            <a:r>
              <a:rPr lang="en-US" altLang="en-US" smtClean="0"/>
              <a:t>FY2017 – 2.929B gallons sold versus FY2016 – 2.841B gallons sold</a:t>
            </a:r>
          </a:p>
          <a:p>
            <a:pPr marL="168244" indent="-168244">
              <a:buFontTx/>
              <a:buChar char="•"/>
            </a:pPr>
            <a:r>
              <a:rPr lang="en-US" altLang="en-US" smtClean="0"/>
              <a:t>FY2017 was 2.0% above FY2007 levels, FY 2017 is the first year to surpass FY2007 (2.871B gallons sold)</a:t>
            </a:r>
          </a:p>
          <a:p>
            <a:pPr marL="618453" lvl="1" indent="-168244">
              <a:buFontTx/>
              <a:buChar char="•"/>
            </a:pPr>
            <a:endParaRPr lang="en-US" alt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F07AF6CE-A9D3-4546-B9EC-D84E5A4A10EC}" type="slidenum">
              <a:rPr lang="en-US" altLang="en-US" smtClean="0">
                <a:solidFill>
                  <a:schemeClr val="accent1"/>
                </a:solidFill>
                <a:latin typeface="Helvetica" charset="0"/>
              </a:rPr>
              <a:pPr/>
              <a:t>6</a:t>
            </a:fld>
            <a:endParaRPr lang="en-US" altLang="en-US" smtClean="0">
              <a:solidFill>
                <a:schemeClr val="accent1"/>
              </a:solidFill>
              <a:latin typeface="Helvetic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43000" y="685800"/>
            <a:ext cx="4572000" cy="3429000"/>
          </a:xfrm>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EEDB4772-8F6C-4512-B7B8-9428B1D6340F}" type="slidenum">
              <a:rPr lang="en-US" altLang="en-US" smtClean="0">
                <a:solidFill>
                  <a:srgbClr val="000000"/>
                </a:solidFill>
                <a:latin typeface="Helvetica" charset="0"/>
              </a:rPr>
              <a:pPr/>
              <a:t>7</a:t>
            </a:fld>
            <a:endParaRPr lang="en-US" altLang="en-US" smtClean="0">
              <a:solidFill>
                <a:srgbClr val="000000"/>
              </a:solidFill>
              <a:latin typeface="Helvetic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xfrm>
            <a:off x="1143000" y="685800"/>
            <a:ext cx="4572000" cy="3429000"/>
          </a:xfrm>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68244" indent="-168244">
              <a:buFontTx/>
              <a:buChar char="•"/>
            </a:pPr>
            <a:r>
              <a:rPr lang="en-US" altLang="en-US" smtClean="0"/>
              <a:t>4.3% growth for FY2017</a:t>
            </a:r>
          </a:p>
          <a:p>
            <a:pPr marL="168244" indent="-168244">
              <a:buFontTx/>
              <a:buChar char="•"/>
            </a:pPr>
            <a:r>
              <a:rPr lang="en-US" altLang="en-US" smtClean="0"/>
              <a:t>Retail: 4.6% growth</a:t>
            </a:r>
          </a:p>
          <a:p>
            <a:pPr marL="168244" indent="-168244">
              <a:buFontTx/>
              <a:buChar char="•"/>
            </a:pPr>
            <a:r>
              <a:rPr lang="en-US" altLang="en-US" smtClean="0"/>
              <a:t>Restaurant and Bar: 7.3% growth</a:t>
            </a:r>
          </a:p>
          <a:p>
            <a:pPr marL="168244" indent="-168244">
              <a:buFontTx/>
              <a:buChar char="•"/>
            </a:pPr>
            <a:r>
              <a:rPr lang="en-US" altLang="en-US" smtClean="0"/>
              <a:t>Contracting: 6.3% growth</a:t>
            </a:r>
          </a:p>
        </p:txBody>
      </p:sp>
      <p:sp>
        <p:nvSpPr>
          <p:cNvPr id="99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B228FA2A-6E2E-44E2-A2DA-1B66C921AE0A}" type="slidenum">
              <a:rPr lang="en-US" altLang="en-US" smtClean="0">
                <a:solidFill>
                  <a:schemeClr val="accent1"/>
                </a:solidFill>
                <a:latin typeface="Helvetica" charset="0"/>
              </a:rPr>
              <a:pPr/>
              <a:t>8</a:t>
            </a:fld>
            <a:endParaRPr lang="en-US" altLang="en-US" smtClean="0">
              <a:solidFill>
                <a:schemeClr val="accent1"/>
              </a:solidFill>
              <a:latin typeface="Helvetica"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43000" y="685800"/>
            <a:ext cx="4572000" cy="3429000"/>
          </a:xfr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charset="0"/>
              </a:rPr>
              <a:t>Reimbursement basis</a:t>
            </a: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206" eaLnBrk="0" hangingPunct="0">
              <a:defRPr>
                <a:solidFill>
                  <a:srgbClr val="FF0000"/>
                </a:solidFill>
                <a:latin typeface="Arial" charset="0"/>
              </a:defRPr>
            </a:lvl1pPr>
            <a:lvl2pPr marL="729057" indent="-280406" defTabSz="908206" eaLnBrk="0" hangingPunct="0">
              <a:defRPr>
                <a:solidFill>
                  <a:srgbClr val="FF0000"/>
                </a:solidFill>
                <a:latin typeface="Arial" charset="0"/>
              </a:defRPr>
            </a:lvl2pPr>
            <a:lvl3pPr marL="1121626" indent="-224325" defTabSz="908206" eaLnBrk="0" hangingPunct="0">
              <a:defRPr>
                <a:solidFill>
                  <a:srgbClr val="FF0000"/>
                </a:solidFill>
                <a:latin typeface="Arial" charset="0"/>
              </a:defRPr>
            </a:lvl3pPr>
            <a:lvl4pPr marL="1570276" indent="-224325" defTabSz="908206" eaLnBrk="0" hangingPunct="0">
              <a:defRPr>
                <a:solidFill>
                  <a:srgbClr val="FF0000"/>
                </a:solidFill>
                <a:latin typeface="Arial" charset="0"/>
              </a:defRPr>
            </a:lvl4pPr>
            <a:lvl5pPr marL="2018927" indent="-224325" defTabSz="908206" eaLnBrk="0" hangingPunct="0">
              <a:defRPr>
                <a:solidFill>
                  <a:srgbClr val="FF0000"/>
                </a:solidFill>
                <a:latin typeface="Arial" charset="0"/>
              </a:defRPr>
            </a:lvl5pPr>
            <a:lvl6pPr marL="2467577" indent="-224325" algn="ctr" defTabSz="908206" eaLnBrk="0" fontAlgn="base" hangingPunct="0">
              <a:spcBef>
                <a:spcPct val="0"/>
              </a:spcBef>
              <a:spcAft>
                <a:spcPct val="0"/>
              </a:spcAft>
              <a:defRPr>
                <a:solidFill>
                  <a:srgbClr val="FF0000"/>
                </a:solidFill>
                <a:latin typeface="Arial" charset="0"/>
              </a:defRPr>
            </a:lvl6pPr>
            <a:lvl7pPr marL="2916227" indent="-224325" algn="ctr" defTabSz="908206" eaLnBrk="0" fontAlgn="base" hangingPunct="0">
              <a:spcBef>
                <a:spcPct val="0"/>
              </a:spcBef>
              <a:spcAft>
                <a:spcPct val="0"/>
              </a:spcAft>
              <a:defRPr>
                <a:solidFill>
                  <a:srgbClr val="FF0000"/>
                </a:solidFill>
                <a:latin typeface="Arial" charset="0"/>
              </a:defRPr>
            </a:lvl7pPr>
            <a:lvl8pPr marL="3364878" indent="-224325" algn="ctr" defTabSz="908206" eaLnBrk="0" fontAlgn="base" hangingPunct="0">
              <a:spcBef>
                <a:spcPct val="0"/>
              </a:spcBef>
              <a:spcAft>
                <a:spcPct val="0"/>
              </a:spcAft>
              <a:defRPr>
                <a:solidFill>
                  <a:srgbClr val="FF0000"/>
                </a:solidFill>
                <a:latin typeface="Arial" charset="0"/>
              </a:defRPr>
            </a:lvl8pPr>
            <a:lvl9pPr marL="3813528" indent="-224325" algn="ctr" defTabSz="908206" eaLnBrk="0" fontAlgn="base" hangingPunct="0">
              <a:spcBef>
                <a:spcPct val="0"/>
              </a:spcBef>
              <a:spcAft>
                <a:spcPct val="0"/>
              </a:spcAft>
              <a:defRPr>
                <a:solidFill>
                  <a:srgbClr val="FF0000"/>
                </a:solidFill>
                <a:latin typeface="Arial" charset="0"/>
              </a:defRPr>
            </a:lvl9pPr>
          </a:lstStyle>
          <a:p>
            <a:fld id="{4E6C32CD-60D5-4EE9-A8B2-E979CB25F177}" type="slidenum">
              <a:rPr lang="en-US" altLang="en-US" smtClean="0">
                <a:solidFill>
                  <a:srgbClr val="000000"/>
                </a:solidFill>
                <a:latin typeface="Helvetica" charset="0"/>
              </a:rPr>
              <a:pPr/>
              <a:t>9</a:t>
            </a:fld>
            <a:endParaRPr lang="en-US" altLang="en-US" smtClean="0">
              <a:solidFill>
                <a:srgbClr val="000000"/>
              </a:solidFill>
              <a:latin typeface="Helvetica"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1447800" y="1597819"/>
            <a:ext cx="7010400" cy="1102519"/>
          </a:xfrm>
        </p:spPr>
        <p:txBody>
          <a:bodyPr/>
          <a:lstStyle>
            <a:lvl1pPr algn="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47800" y="2914650"/>
            <a:ext cx="6324600" cy="131445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037222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17CF5-E2AA-453D-994D-DB5044771681}"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4004733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D17CF5-E2AA-453D-994D-DB5044771681}"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99980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Rectangle 2"/>
          <p:cNvSpPr>
            <a:spLocks noChangeArrowheads="1"/>
          </p:cNvSpPr>
          <p:nvPr/>
        </p:nvSpPr>
        <p:spPr bwMode="auto">
          <a:xfrm>
            <a:off x="0" y="4800600"/>
            <a:ext cx="9144000" cy="342900"/>
          </a:xfrm>
          <a:prstGeom prst="rect">
            <a:avLst/>
          </a:prstGeom>
          <a:gradFill rotWithShape="1">
            <a:gsLst>
              <a:gs pos="0">
                <a:srgbClr val="25408F"/>
              </a:gs>
              <a:gs pos="100000">
                <a:srgbClr val="111E4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spcBef>
                <a:spcPct val="20000"/>
              </a:spcBef>
              <a:defRPr/>
            </a:pPr>
            <a:endParaRPr lang="en-US" altLang="en-US" sz="2800" dirty="0" smtClean="0">
              <a:solidFill>
                <a:schemeClr val="tx1"/>
              </a:solidFill>
              <a:latin typeface="Helvetica" charset="0"/>
            </a:endParaRPr>
          </a:p>
        </p:txBody>
      </p:sp>
      <p:pic>
        <p:nvPicPr>
          <p:cNvPr id="3" name="Picture 3" descr="Logo_ADOT_2011_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4902994"/>
            <a:ext cx="990600"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0"/>
            <a:ext cx="9144000" cy="171450"/>
          </a:xfrm>
          <a:prstGeom prst="rect">
            <a:avLst/>
          </a:prstGeom>
          <a:gradFill rotWithShape="1">
            <a:gsLst>
              <a:gs pos="0">
                <a:srgbClr val="821C6B"/>
              </a:gs>
              <a:gs pos="100000">
                <a:srgbClr val="3C0D32"/>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spcBef>
                <a:spcPct val="20000"/>
              </a:spcBef>
              <a:defRPr/>
            </a:pPr>
            <a:endParaRPr lang="en-US" altLang="en-US" sz="2800" dirty="0" smtClean="0">
              <a:solidFill>
                <a:schemeClr val="tx1"/>
              </a:solidFill>
              <a:latin typeface="Helvetica" charset="0"/>
            </a:endParaRPr>
          </a:p>
        </p:txBody>
      </p:sp>
      <p:sp>
        <p:nvSpPr>
          <p:cNvPr id="5" name="AutoShape 9">
            <a:hlinkClick r:id="" action="ppaction://hlinkshowjump?jump=nextslide" highlightClick="1"/>
          </p:cNvPr>
          <p:cNvSpPr>
            <a:spLocks noChangeArrowheads="1"/>
          </p:cNvSpPr>
          <p:nvPr/>
        </p:nvSpPr>
        <p:spPr bwMode="auto">
          <a:xfrm>
            <a:off x="8839200" y="4914900"/>
            <a:ext cx="152400" cy="114300"/>
          </a:xfrm>
          <a:prstGeom prst="actionButtonForwardNext">
            <a:avLst/>
          </a:prstGeom>
          <a:solidFill>
            <a:srgbClr val="2540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spcBef>
                <a:spcPct val="20000"/>
              </a:spcBef>
              <a:defRPr/>
            </a:pPr>
            <a:endParaRPr lang="en-US" altLang="en-US" sz="2800" dirty="0" smtClean="0">
              <a:solidFill>
                <a:schemeClr val="tx1"/>
              </a:solidFill>
              <a:latin typeface="Helvetica" charset="0"/>
            </a:endParaRPr>
          </a:p>
        </p:txBody>
      </p:sp>
      <p:sp>
        <p:nvSpPr>
          <p:cNvPr id="6" name="AutoShape 10">
            <a:hlinkClick r:id="" action="ppaction://hlinkshowjump?jump=previousslide" highlightClick="1"/>
          </p:cNvPr>
          <p:cNvSpPr>
            <a:spLocks noChangeArrowheads="1"/>
          </p:cNvSpPr>
          <p:nvPr/>
        </p:nvSpPr>
        <p:spPr bwMode="auto">
          <a:xfrm>
            <a:off x="8429625" y="4914900"/>
            <a:ext cx="152400" cy="114300"/>
          </a:xfrm>
          <a:prstGeom prst="actionButtonBackPrevious">
            <a:avLst/>
          </a:prstGeom>
          <a:solidFill>
            <a:srgbClr val="2540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spcBef>
                <a:spcPct val="20000"/>
              </a:spcBef>
              <a:defRPr/>
            </a:pPr>
            <a:endParaRPr lang="en-US" altLang="en-US" sz="2800" dirty="0" smtClean="0">
              <a:solidFill>
                <a:schemeClr val="tx1"/>
              </a:solidFill>
              <a:latin typeface="Helvetica" charset="0"/>
            </a:endParaRPr>
          </a:p>
        </p:txBody>
      </p:sp>
      <p:sp>
        <p:nvSpPr>
          <p:cNvPr id="7" name="Text Box 11"/>
          <p:cNvSpPr txBox="1">
            <a:spLocks noChangeArrowheads="1"/>
          </p:cNvSpPr>
          <p:nvPr/>
        </p:nvSpPr>
        <p:spPr bwMode="auto">
          <a:xfrm>
            <a:off x="8482013" y="4872038"/>
            <a:ext cx="4572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Helvetica" charset="0"/>
              </a:defRPr>
            </a:lvl1pPr>
            <a:lvl2pPr marL="742950" indent="-285750" eaLnBrk="0" hangingPunct="0">
              <a:defRPr sz="2800">
                <a:solidFill>
                  <a:schemeClr val="tx1"/>
                </a:solidFill>
                <a:latin typeface="Helvetica" charset="0"/>
              </a:defRPr>
            </a:lvl2pPr>
            <a:lvl3pPr marL="1143000" indent="-228600" eaLnBrk="0" hangingPunct="0">
              <a:defRPr sz="2800">
                <a:solidFill>
                  <a:schemeClr val="tx1"/>
                </a:solidFill>
                <a:latin typeface="Helvetica" charset="0"/>
              </a:defRPr>
            </a:lvl3pPr>
            <a:lvl4pPr marL="1600200" indent="-228600" eaLnBrk="0" hangingPunct="0">
              <a:defRPr sz="2800">
                <a:solidFill>
                  <a:schemeClr val="tx1"/>
                </a:solidFill>
                <a:latin typeface="Helvetica" charset="0"/>
              </a:defRPr>
            </a:lvl4pPr>
            <a:lvl5pPr marL="2057400" indent="-228600" eaLnBrk="0" hangingPunct="0">
              <a:defRPr sz="2800">
                <a:solidFill>
                  <a:schemeClr val="tx1"/>
                </a:solidFill>
                <a:latin typeface="Helvetica" charset="0"/>
              </a:defRPr>
            </a:lvl5pPr>
            <a:lvl6pPr marL="2514600" indent="-228600" eaLnBrk="0" fontAlgn="base" hangingPunct="0">
              <a:spcBef>
                <a:spcPct val="20000"/>
              </a:spcBef>
              <a:spcAft>
                <a:spcPct val="0"/>
              </a:spcAft>
              <a:defRPr sz="2800">
                <a:solidFill>
                  <a:schemeClr val="tx1"/>
                </a:solidFill>
                <a:latin typeface="Helvetica" charset="0"/>
              </a:defRPr>
            </a:lvl6pPr>
            <a:lvl7pPr marL="2971800" indent="-228600" eaLnBrk="0" fontAlgn="base" hangingPunct="0">
              <a:spcBef>
                <a:spcPct val="20000"/>
              </a:spcBef>
              <a:spcAft>
                <a:spcPct val="0"/>
              </a:spcAft>
              <a:defRPr sz="2800">
                <a:solidFill>
                  <a:schemeClr val="tx1"/>
                </a:solidFill>
                <a:latin typeface="Helvetica" charset="0"/>
              </a:defRPr>
            </a:lvl7pPr>
            <a:lvl8pPr marL="3429000" indent="-228600" eaLnBrk="0" fontAlgn="base" hangingPunct="0">
              <a:spcBef>
                <a:spcPct val="20000"/>
              </a:spcBef>
              <a:spcAft>
                <a:spcPct val="0"/>
              </a:spcAft>
              <a:defRPr sz="2800">
                <a:solidFill>
                  <a:schemeClr val="tx1"/>
                </a:solidFill>
                <a:latin typeface="Helvetica" charset="0"/>
              </a:defRPr>
            </a:lvl8pPr>
            <a:lvl9pPr marL="3886200" indent="-228600" eaLnBrk="0" fontAlgn="base" hangingPunct="0">
              <a:spcBef>
                <a:spcPct val="20000"/>
              </a:spcBef>
              <a:spcAft>
                <a:spcPct val="0"/>
              </a:spcAft>
              <a:defRPr sz="2800">
                <a:solidFill>
                  <a:schemeClr val="tx1"/>
                </a:solidFill>
                <a:latin typeface="Helvetica" charset="0"/>
              </a:defRPr>
            </a:lvl9pPr>
          </a:lstStyle>
          <a:p>
            <a:pPr eaLnBrk="1" hangingPunct="1">
              <a:spcBef>
                <a:spcPct val="50000"/>
              </a:spcBef>
              <a:defRPr/>
            </a:pPr>
            <a:fld id="{25709707-B721-420F-AA98-7C1A9616755C}" type="slidenum">
              <a:rPr lang="en-US" sz="1000" smtClean="0">
                <a:solidFill>
                  <a:schemeClr val="accent1"/>
                </a:solidFill>
                <a:latin typeface="Calibri" pitchFamily="34" charset="0"/>
              </a:rPr>
              <a:pPr eaLnBrk="1" hangingPunct="1">
                <a:spcBef>
                  <a:spcPct val="50000"/>
                </a:spcBef>
                <a:defRPr/>
              </a:pPr>
              <a:t>‹#›</a:t>
            </a:fld>
            <a:endParaRPr lang="en-US" sz="1000" dirty="0" smtClean="0">
              <a:solidFill>
                <a:schemeClr val="accent1"/>
              </a:solidFill>
              <a:latin typeface="Calibri" pitchFamily="34" charset="0"/>
            </a:endParaRPr>
          </a:p>
        </p:txBody>
      </p:sp>
      <p:sp>
        <p:nvSpPr>
          <p:cNvPr id="8" name="Line 12"/>
          <p:cNvSpPr>
            <a:spLocks noChangeShapeType="1"/>
          </p:cNvSpPr>
          <p:nvPr/>
        </p:nvSpPr>
        <p:spPr bwMode="auto">
          <a:xfrm>
            <a:off x="8077200" y="4830366"/>
            <a:ext cx="0" cy="285750"/>
          </a:xfrm>
          <a:prstGeom prst="line">
            <a:avLst/>
          </a:prstGeom>
          <a:noFill/>
          <a:ln w="9525">
            <a:solidFill>
              <a:srgbClr val="25408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AutoShape 13">
            <a:hlinkClick r:id="" action="ppaction://hlinkshowjump?jump=firstslide" highlightClick="1"/>
          </p:cNvPr>
          <p:cNvSpPr>
            <a:spLocks noChangeArrowheads="1"/>
          </p:cNvSpPr>
          <p:nvPr/>
        </p:nvSpPr>
        <p:spPr bwMode="auto">
          <a:xfrm>
            <a:off x="8229600" y="4914900"/>
            <a:ext cx="152400" cy="114300"/>
          </a:xfrm>
          <a:prstGeom prst="actionButtonBeginning">
            <a:avLst/>
          </a:prstGeom>
          <a:solidFill>
            <a:srgbClr val="25408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spcBef>
                <a:spcPct val="20000"/>
              </a:spcBef>
              <a:defRPr/>
            </a:pPr>
            <a:endParaRPr lang="en-US" altLang="en-US" sz="2800" dirty="0" smtClean="0">
              <a:solidFill>
                <a:schemeClr val="tx1"/>
              </a:solidFill>
              <a:latin typeface="Helvetica" charset="0"/>
            </a:endParaRPr>
          </a:p>
        </p:txBody>
      </p:sp>
      <p:sp>
        <p:nvSpPr>
          <p:cNvPr id="10" name="Line 14"/>
          <p:cNvSpPr>
            <a:spLocks noChangeShapeType="1"/>
          </p:cNvSpPr>
          <p:nvPr/>
        </p:nvSpPr>
        <p:spPr bwMode="auto">
          <a:xfrm>
            <a:off x="0" y="4788694"/>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5"/>
          <p:cNvSpPr>
            <a:spLocks noChangeShapeType="1"/>
          </p:cNvSpPr>
          <p:nvPr/>
        </p:nvSpPr>
        <p:spPr bwMode="auto">
          <a:xfrm>
            <a:off x="0" y="171450"/>
            <a:ext cx="9144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17"/>
          <p:cNvSpPr>
            <a:spLocks noChangeArrowheads="1"/>
          </p:cNvSpPr>
          <p:nvPr/>
        </p:nvSpPr>
        <p:spPr bwMode="auto">
          <a:xfrm rot="10800000">
            <a:off x="0" y="177404"/>
            <a:ext cx="9144000" cy="114300"/>
          </a:xfrm>
          <a:prstGeom prst="rect">
            <a:avLst/>
          </a:prstGeom>
          <a:gradFill rotWithShape="1">
            <a:gsLst>
              <a:gs pos="0">
                <a:schemeClr val="bg1"/>
              </a:gs>
              <a:gs pos="100000">
                <a:schemeClr val="bg1">
                  <a:gamma/>
                  <a:shade val="5725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spcBef>
                <a:spcPct val="20000"/>
              </a:spcBef>
              <a:defRPr/>
            </a:pPr>
            <a:endParaRPr lang="en-US" sz="2800" dirty="0">
              <a:solidFill>
                <a:schemeClr val="tx1"/>
              </a:solidFill>
              <a:latin typeface="Helvetica" charset="0"/>
            </a:endParaRPr>
          </a:p>
        </p:txBody>
      </p:sp>
      <p:sp>
        <p:nvSpPr>
          <p:cNvPr id="13" name="Rectangle 19"/>
          <p:cNvSpPr>
            <a:spLocks noChangeArrowheads="1"/>
          </p:cNvSpPr>
          <p:nvPr/>
        </p:nvSpPr>
        <p:spPr bwMode="auto">
          <a:xfrm>
            <a:off x="0" y="4670822"/>
            <a:ext cx="9144000" cy="114300"/>
          </a:xfrm>
          <a:prstGeom prst="rect">
            <a:avLst/>
          </a:prstGeom>
          <a:gradFill rotWithShape="1">
            <a:gsLst>
              <a:gs pos="0">
                <a:schemeClr val="bg1"/>
              </a:gs>
              <a:gs pos="100000">
                <a:schemeClr val="bg1">
                  <a:gamma/>
                  <a:shade val="5725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spcBef>
                <a:spcPct val="20000"/>
              </a:spcBef>
              <a:defRPr/>
            </a:pPr>
            <a:endParaRPr lang="en-US" sz="2800" dirty="0">
              <a:solidFill>
                <a:schemeClr val="tx1"/>
              </a:solidFill>
              <a:latin typeface="Helvetica" charset="0"/>
            </a:endParaRPr>
          </a:p>
        </p:txBody>
      </p:sp>
    </p:spTree>
    <p:extLst>
      <p:ext uri="{BB962C8B-B14F-4D97-AF65-F5344CB8AC3E}">
        <p14:creationId xmlns:p14="http://schemas.microsoft.com/office/powerpoint/2010/main" val="37328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1002507"/>
            <a:ext cx="8229600" cy="85725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996678"/>
            <a:ext cx="8229600" cy="255627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49D17CF5-E2AA-453D-994D-DB5044771681}" type="datetimeFigureOut">
              <a:rPr lang="en-US" smtClean="0"/>
              <a:t>11/14/2018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349698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722313" y="2096691"/>
            <a:ext cx="7772400" cy="1021556"/>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971550"/>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441893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D17CF5-E2AA-453D-994D-DB5044771681}"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2992277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D17CF5-E2AA-453D-994D-DB5044771681}" type="datetimeFigureOut">
              <a:rPr lang="en-US" smtClean="0"/>
              <a:t>11/14/2018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89761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D17CF5-E2AA-453D-994D-DB5044771681}" type="datetimeFigureOut">
              <a:rPr lang="en-US" smtClean="0"/>
              <a:t>11/14/2018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265264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D17CF5-E2AA-453D-994D-DB5044771681}" type="datetimeFigureOut">
              <a:rPr lang="en-US" smtClean="0"/>
              <a:t>11/14/2018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56170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17CF5-E2AA-453D-994D-DB5044771681}"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201960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D17CF5-E2AA-453D-994D-DB5044771681}" type="datetimeFigureOut">
              <a:rPr lang="en-US" smtClean="0"/>
              <a:t>11/14/2018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A3749-C81E-4686-AAE4-D583D0DAD123}" type="slidenum">
              <a:rPr lang="en-US" smtClean="0"/>
              <a:t>‹#›</a:t>
            </a:fld>
            <a:endParaRPr lang="en-US"/>
          </a:p>
        </p:txBody>
      </p:sp>
    </p:spTree>
    <p:extLst>
      <p:ext uri="{BB962C8B-B14F-4D97-AF65-F5344CB8AC3E}">
        <p14:creationId xmlns:p14="http://schemas.microsoft.com/office/powerpoint/2010/main" val="1863772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9D17CF5-E2AA-453D-994D-DB5044771681}" type="datetimeFigureOut">
              <a:rPr lang="en-US" smtClean="0"/>
              <a:t>11/14/2018</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FA3749-C81E-4686-AAE4-D583D0DAD123}" type="slidenum">
              <a:rPr lang="en-US" smtClean="0"/>
              <a:t>‹#›</a:t>
            </a:fld>
            <a:endParaRPr lang="en-US"/>
          </a:p>
        </p:txBody>
      </p:sp>
    </p:spTree>
    <p:extLst>
      <p:ext uri="{BB962C8B-B14F-4D97-AF65-F5344CB8AC3E}">
        <p14:creationId xmlns:p14="http://schemas.microsoft.com/office/powerpoint/2010/main" val="823641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5.png"/><Relationship Id="rId4" Type="http://schemas.openxmlformats.org/officeDocument/2006/relationships/oleObject" Target="../embeddings/Microsoft_Excel_97-2003_Worksheet5.xls"/></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chart" Target="../charts/chart1.xml"/><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30.png"/><Relationship Id="rId5" Type="http://schemas.openxmlformats.org/officeDocument/2006/relationships/oleObject" Target="../embeddings/Microsoft_Excel_97-2003_Worksheet6.xls"/><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Microsoft_Excel_97-2003_Worksheet8.xls"/><Relationship Id="rId5" Type="http://schemas.openxmlformats.org/officeDocument/2006/relationships/image" Target="../media/image32.png"/><Relationship Id="rId4" Type="http://schemas.openxmlformats.org/officeDocument/2006/relationships/oleObject" Target="../embeddings/Microsoft_Excel_97-2003_Worksheet7.xls"/></Relationships>
</file>

<file path=ppt/slides/_rels/slide23.xml.rels><?xml version="1.0" encoding="UTF-8" standalone="yes"?>
<Relationships xmlns="http://schemas.openxmlformats.org/package/2006/relationships"><Relationship Id="rId3" Type="http://schemas.openxmlformats.org/officeDocument/2006/relationships/oleObject" Target="../embeddings/Microsoft_Excel_97-2003_Worksheet9.xls"/><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Microsoft_Excel_97-2003_Worksheet10.xls"/><Relationship Id="rId5" Type="http://schemas.openxmlformats.org/officeDocument/2006/relationships/image" Target="../media/image34.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Microsoft_Excel_97-2003_Worksheet12.xls"/><Relationship Id="rId5" Type="http://schemas.openxmlformats.org/officeDocument/2006/relationships/image" Target="../media/image38.png"/><Relationship Id="rId4" Type="http://schemas.openxmlformats.org/officeDocument/2006/relationships/oleObject" Target="../embeddings/Microsoft_Excel_97-2003_Worksheet11.xls"/></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0.png"/><Relationship Id="rId4" Type="http://schemas.openxmlformats.org/officeDocument/2006/relationships/oleObject" Target="../embeddings/Microsoft_Excel_97-2003_Worksheet13.xls"/></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file:///C:\Users\C7521\AppData\Local\Microsoft\Windows\Temporary%20Internet%20Files\2016-2020\Maps\PAG\Power%20Point%20PAG-All_01_16_15.pdf" TargetMode="Externa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54.png"/><Relationship Id="rId4" Type="http://schemas.openxmlformats.org/officeDocument/2006/relationships/oleObject" Target="../embeddings/Microsoft_Excel_97-2003_Worksheet14.xls"/></Relationships>
</file>

<file path=ppt/slides/_rels/slide3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oleObject" Target="../embeddings/Microsoft_Excel_97-2003_Worksheet15.xls"/><Relationship Id="rId7" Type="http://schemas.openxmlformats.org/officeDocument/2006/relationships/oleObject" Target="../embeddings/Microsoft_Excel_97-2003_Worksheet17.xls"/><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6.png"/><Relationship Id="rId5" Type="http://schemas.openxmlformats.org/officeDocument/2006/relationships/oleObject" Target="../embeddings/Microsoft_Excel_97-2003_Worksheet16.xls"/><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oleObject" Target="../embeddings/Microsoft_Excel_97-2003_Worksheet18.xls"/></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emf"/><Relationship Id="rId4" Type="http://schemas.openxmlformats.org/officeDocument/2006/relationships/oleObject" Target="../embeddings/Microsoft_Excel_97-2003_Worksheet1.xls"/></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png"/><Relationship Id="rId4" Type="http://schemas.openxmlformats.org/officeDocument/2006/relationships/oleObject" Target="../embeddings/Microsoft_Excel_97-2003_Worksheet2.xls"/></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0.png"/><Relationship Id="rId4" Type="http://schemas.openxmlformats.org/officeDocument/2006/relationships/oleObject" Target="../embeddings/Microsoft_Excel_97-2003_Worksheet3.xls"/></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bin"/><Relationship Id="rId5" Type="http://schemas.openxmlformats.org/officeDocument/2006/relationships/image" Target="../media/image12.png"/><Relationship Id="rId4" Type="http://schemas.openxmlformats.org/officeDocument/2006/relationships/oleObject" Target="../embeddings/Microsoft_Excel_97-2003_Worksheet4.xls"/></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bwMode="auto">
          <a:xfrm>
            <a:off x="685800" y="1143000"/>
            <a:ext cx="7772400" cy="1600200"/>
          </a:xfr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3200" dirty="0" smtClean="0">
                <a:solidFill>
                  <a:srgbClr val="404040"/>
                </a:solidFill>
                <a:latin typeface="Century Gothic" pitchFamily="34" charset="0"/>
              </a:rPr>
              <a:t>Pavement Materials Conference</a:t>
            </a:r>
            <a:br>
              <a:rPr lang="en-US" altLang="en-US" sz="3200" dirty="0" smtClean="0">
                <a:solidFill>
                  <a:srgbClr val="404040"/>
                </a:solidFill>
                <a:latin typeface="Century Gothic" pitchFamily="34" charset="0"/>
              </a:rPr>
            </a:br>
            <a:r>
              <a:rPr lang="en-US" altLang="en-US" sz="3200" dirty="0" smtClean="0">
                <a:solidFill>
                  <a:srgbClr val="404040"/>
                </a:solidFill>
                <a:latin typeface="Century Gothic" pitchFamily="34" charset="0"/>
              </a:rPr>
              <a:t/>
            </a:r>
            <a:br>
              <a:rPr lang="en-US" altLang="en-US" sz="3200" dirty="0" smtClean="0">
                <a:solidFill>
                  <a:srgbClr val="404040"/>
                </a:solidFill>
                <a:latin typeface="Century Gothic" pitchFamily="34" charset="0"/>
              </a:rPr>
            </a:br>
            <a:r>
              <a:rPr lang="en-US" sz="3200" dirty="0"/>
              <a:t>Staying Ahead of the Performance Curve</a:t>
            </a:r>
            <a:endParaRPr lang="en-US" altLang="en-US" sz="3200" dirty="0" smtClean="0">
              <a:solidFill>
                <a:srgbClr val="404040"/>
              </a:solidFill>
              <a:latin typeface="Century Gothic" pitchFamily="34" charset="0"/>
            </a:endParaRPr>
          </a:p>
        </p:txBody>
      </p:sp>
      <p:sp>
        <p:nvSpPr>
          <p:cNvPr id="34819" name="Rectangle 3"/>
          <p:cNvSpPr>
            <a:spLocks noGrp="1" noChangeArrowheads="1"/>
          </p:cNvSpPr>
          <p:nvPr>
            <p:ph type="subTitle" idx="1"/>
          </p:nvPr>
        </p:nvSpPr>
        <p:spPr bwMode="auto">
          <a:xfrm>
            <a:off x="1371600" y="3562350"/>
            <a:ext cx="6400800" cy="1028700"/>
          </a:xfrm>
          <a:noFill/>
        </p:spPr>
        <p:txBody>
          <a:bodyPr vert="horz" wrap="square" lIns="91440" tIns="45720" rIns="91440" bIns="45720" numCol="1" anchor="t" anchorCtr="0" compatLnSpc="1">
            <a:prstTxWarp prst="textNoShape">
              <a:avLst/>
            </a:prstTxWarp>
            <a:normAutofit fontScale="92500" lnSpcReduction="10000"/>
          </a:bodyPr>
          <a:lstStyle/>
          <a:p>
            <a:pPr algn="ctr" defTabSz="457200" eaLnBrk="1" hangingPunct="1"/>
            <a:r>
              <a:rPr lang="en-US" altLang="en-US" sz="2000" b="1" dirty="0" smtClean="0">
                <a:solidFill>
                  <a:srgbClr val="404040"/>
                </a:solidFill>
                <a:latin typeface="Century Gothic" pitchFamily="34" charset="0"/>
              </a:rPr>
              <a:t>Dallas Hammit</a:t>
            </a:r>
          </a:p>
          <a:p>
            <a:pPr algn="ctr" defTabSz="457200" eaLnBrk="1" hangingPunct="1"/>
            <a:r>
              <a:rPr lang="en-US" altLang="en-US" sz="2000" b="1" dirty="0" smtClean="0">
                <a:solidFill>
                  <a:srgbClr val="404040"/>
                </a:solidFill>
                <a:latin typeface="Century Gothic" pitchFamily="34" charset="0"/>
              </a:rPr>
              <a:t>Deputy Director for Transportation / State Engineer</a:t>
            </a:r>
          </a:p>
          <a:p>
            <a:pPr algn="ctr" defTabSz="457200" eaLnBrk="1" hangingPunct="1"/>
            <a:r>
              <a:rPr lang="en-US" altLang="en-US" sz="2000" b="1" dirty="0" smtClean="0">
                <a:solidFill>
                  <a:srgbClr val="404040"/>
                </a:solidFill>
                <a:latin typeface="Century Gothic" pitchFamily="34" charset="0"/>
              </a:rPr>
              <a:t>November 15, 2018</a:t>
            </a:r>
          </a:p>
        </p:txBody>
      </p:sp>
    </p:spTree>
    <p:extLst>
      <p:ext uri="{BB962C8B-B14F-4D97-AF65-F5344CB8AC3E}">
        <p14:creationId xmlns:p14="http://schemas.microsoft.com/office/powerpoint/2010/main" val="47747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5"/>
          <p:cNvSpPr txBox="1">
            <a:spLocks noChangeArrowheads="1"/>
          </p:cNvSpPr>
          <p:nvPr/>
        </p:nvSpPr>
        <p:spPr bwMode="auto">
          <a:xfrm>
            <a:off x="7080250" y="4482704"/>
            <a:ext cx="1758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1400" i="1"/>
              <a:t>Revenue in Millions </a:t>
            </a:r>
          </a:p>
        </p:txBody>
      </p:sp>
      <p:sp>
        <p:nvSpPr>
          <p:cNvPr id="45059" name="Rectangle 17"/>
          <p:cNvSpPr>
            <a:spLocks noChangeArrowheads="1"/>
          </p:cNvSpPr>
          <p:nvPr/>
        </p:nvSpPr>
        <p:spPr bwMode="auto">
          <a:xfrm>
            <a:off x="457200" y="315516"/>
            <a:ext cx="8534400"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2800" b="1">
                <a:latin typeface="Calibri" pitchFamily="34" charset="0"/>
                <a:ea typeface="Calibri" pitchFamily="34" charset="0"/>
                <a:cs typeface="Calibri" pitchFamily="34" charset="0"/>
              </a:rPr>
              <a:t>FAST Act Formula Obligation Authority:  </a:t>
            </a:r>
          </a:p>
          <a:p>
            <a:pPr eaLnBrk="1" hangingPunct="1"/>
            <a:r>
              <a:rPr lang="en-US" altLang="en-US" sz="2800" b="1">
                <a:solidFill>
                  <a:srgbClr val="821C6B"/>
                </a:solidFill>
                <a:latin typeface="Calibri" pitchFamily="34" charset="0"/>
                <a:ea typeface="Calibri" pitchFamily="34" charset="0"/>
                <a:cs typeface="Calibri" pitchFamily="34" charset="0"/>
              </a:rPr>
              <a:t>State &amp; Local Distribution (Estimated)</a:t>
            </a:r>
          </a:p>
        </p:txBody>
      </p:sp>
      <p:graphicFrame>
        <p:nvGraphicFramePr>
          <p:cNvPr id="45060" name="Chart 7"/>
          <p:cNvGraphicFramePr>
            <a:graphicFrameLocks noChangeAspect="1"/>
          </p:cNvGraphicFramePr>
          <p:nvPr>
            <p:extLst>
              <p:ext uri="{D42A27DB-BD31-4B8C-83A1-F6EECF244321}">
                <p14:modId xmlns:p14="http://schemas.microsoft.com/office/powerpoint/2010/main" val="3762854165"/>
              </p:ext>
            </p:extLst>
          </p:nvPr>
        </p:nvGraphicFramePr>
        <p:xfrm>
          <a:off x="762000" y="1279327"/>
          <a:ext cx="7280275" cy="3511154"/>
        </p:xfrm>
        <a:graphic>
          <a:graphicData uri="http://schemas.openxmlformats.org/presentationml/2006/ole">
            <mc:AlternateContent xmlns:mc="http://schemas.openxmlformats.org/markup-compatibility/2006">
              <mc:Choice xmlns:v="urn:schemas-microsoft-com:vml" Requires="v">
                <p:oleObj spid="_x0000_s5130" r:id="rId4" imgW="7285351" imgH="4682134" progId="Excel.Chart.8">
                  <p:embed/>
                </p:oleObj>
              </mc:Choice>
              <mc:Fallback>
                <p:oleObj r:id="rId4" imgW="7285351" imgH="4682134"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279327"/>
                        <a:ext cx="7280275" cy="351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99941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2506"/>
            <a:ext cx="8229600" cy="2483643"/>
          </a:xfrm>
        </p:spPr>
        <p:txBody>
          <a:bodyPr>
            <a:normAutofit/>
          </a:bodyPr>
          <a:lstStyle/>
          <a:p>
            <a:r>
              <a:rPr lang="en-US" dirty="0" smtClean="0"/>
              <a:t>How will we move forward?</a:t>
            </a:r>
            <a:br>
              <a:rPr lang="en-US" dirty="0" smtClean="0"/>
            </a:br>
            <a:r>
              <a:rPr lang="en-US" dirty="0"/>
              <a:t/>
            </a:r>
            <a:br>
              <a:rPr lang="en-US" dirty="0"/>
            </a:br>
            <a:r>
              <a:rPr lang="en-US" sz="3200" dirty="0" smtClean="0"/>
              <a:t>Long Range Plan</a:t>
            </a:r>
            <a:endParaRPr lang="en-US" sz="3200" dirty="0"/>
          </a:p>
        </p:txBody>
      </p:sp>
    </p:spTree>
    <p:extLst>
      <p:ext uri="{BB962C8B-B14F-4D97-AF65-F5344CB8AC3E}">
        <p14:creationId xmlns:p14="http://schemas.microsoft.com/office/powerpoint/2010/main" val="10873928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81000" y="619012"/>
            <a:ext cx="4800600" cy="695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solidFill>
                  <a:srgbClr val="821C6B"/>
                </a:solidFill>
              </a:rPr>
              <a:t>Performance Goals</a:t>
            </a:r>
            <a:endParaRPr lang="en-US" sz="3800" dirty="0" smtClean="0">
              <a:solidFill>
                <a:srgbClr val="821C6B"/>
              </a:solidFill>
            </a:endParaRPr>
          </a:p>
        </p:txBody>
      </p:sp>
      <p:sp>
        <p:nvSpPr>
          <p:cNvPr id="4099" name="Rectangle 3"/>
          <p:cNvSpPr>
            <a:spLocks noGrp="1" noChangeArrowheads="1"/>
          </p:cNvSpPr>
          <p:nvPr>
            <p:ph type="body" idx="1"/>
          </p:nvPr>
        </p:nvSpPr>
        <p:spPr bwMode="auto">
          <a:xfrm>
            <a:off x="457200" y="1314450"/>
            <a:ext cx="8458200" cy="3657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p>
            <a:pPr eaLnBrk="1" hangingPunct="1"/>
            <a:r>
              <a:rPr lang="da-DK" sz="2400" b="1" i="1" dirty="0" smtClean="0">
                <a:solidFill>
                  <a:srgbClr val="821C6B"/>
                </a:solidFill>
              </a:rPr>
              <a:t>Safety:</a:t>
            </a:r>
            <a:r>
              <a:rPr lang="da-DK" sz="2400" b="1" dirty="0" smtClean="0"/>
              <a:t> Reduce fatalities and serious injuries</a:t>
            </a:r>
          </a:p>
          <a:p>
            <a:pPr eaLnBrk="1" hangingPunct="1"/>
            <a:endParaRPr lang="da-DK" sz="2400" b="1" dirty="0" smtClean="0"/>
          </a:p>
          <a:p>
            <a:pPr eaLnBrk="1" hangingPunct="1"/>
            <a:r>
              <a:rPr lang="da-DK" sz="2400" b="1" i="1" dirty="0" smtClean="0">
                <a:solidFill>
                  <a:srgbClr val="821C6B"/>
                </a:solidFill>
              </a:rPr>
              <a:t>Infrastructure Conditions:</a:t>
            </a:r>
            <a:r>
              <a:rPr lang="da-DK" sz="2400" b="1" dirty="0" smtClean="0"/>
              <a:t> NHS in state of good repair</a:t>
            </a:r>
          </a:p>
          <a:p>
            <a:pPr eaLnBrk="1" hangingPunct="1"/>
            <a:endParaRPr lang="da-DK" sz="2400" b="1" dirty="0" smtClean="0"/>
          </a:p>
          <a:p>
            <a:pPr eaLnBrk="1" hangingPunct="1"/>
            <a:r>
              <a:rPr lang="da-DK" sz="2400" b="1" i="1" dirty="0" smtClean="0">
                <a:solidFill>
                  <a:srgbClr val="821C6B"/>
                </a:solidFill>
              </a:rPr>
              <a:t>Congestion Reduction:</a:t>
            </a:r>
            <a:r>
              <a:rPr lang="da-DK" sz="2400" b="1" dirty="0" smtClean="0"/>
              <a:t> On NHS, in particular</a:t>
            </a:r>
          </a:p>
          <a:p>
            <a:pPr eaLnBrk="1" hangingPunct="1"/>
            <a:endParaRPr lang="da-DK" sz="2400" b="1" dirty="0" smtClean="0"/>
          </a:p>
          <a:p>
            <a:pPr eaLnBrk="1" hangingPunct="1"/>
            <a:r>
              <a:rPr lang="da-DK" sz="2400" b="1" i="1" dirty="0" smtClean="0">
                <a:solidFill>
                  <a:srgbClr val="821C6B"/>
                </a:solidFill>
              </a:rPr>
              <a:t>System Reliability:</a:t>
            </a:r>
            <a:r>
              <a:rPr lang="da-DK" sz="2400" b="1" i="1" dirty="0" smtClean="0"/>
              <a:t> </a:t>
            </a:r>
            <a:r>
              <a:rPr lang="da-DK" sz="2400" b="1" dirty="0" smtClean="0"/>
              <a:t>Surface transportation efficiency</a:t>
            </a:r>
          </a:p>
          <a:p>
            <a:pPr eaLnBrk="1" hangingPunct="1"/>
            <a:endParaRPr lang="da-DK" sz="2400" b="1" dirty="0" smtClean="0"/>
          </a:p>
          <a:p>
            <a:pPr eaLnBrk="1" hangingPunct="1"/>
            <a:r>
              <a:rPr lang="da-DK" sz="2400" b="1" i="1" dirty="0" smtClean="0">
                <a:solidFill>
                  <a:srgbClr val="821C6B"/>
                </a:solidFill>
              </a:rPr>
              <a:t>Freight Movement &amp; Economic Vitality:</a:t>
            </a:r>
            <a:r>
              <a:rPr lang="da-DK" sz="2400" b="1" dirty="0" smtClean="0"/>
              <a:t> Access to markets</a:t>
            </a:r>
          </a:p>
          <a:p>
            <a:pPr eaLnBrk="1" hangingPunct="1"/>
            <a:endParaRPr lang="da-DK" sz="2400" b="1" dirty="0" smtClean="0"/>
          </a:p>
          <a:p>
            <a:pPr eaLnBrk="1" hangingPunct="1"/>
            <a:r>
              <a:rPr lang="da-DK" sz="2400" b="1" i="1" dirty="0" smtClean="0">
                <a:solidFill>
                  <a:srgbClr val="821C6B"/>
                </a:solidFill>
              </a:rPr>
              <a:t>Environmental Sustainability:</a:t>
            </a:r>
            <a:r>
              <a:rPr lang="da-DK" sz="2400" b="1" dirty="0" smtClean="0"/>
              <a:t> Protect/enhance environment</a:t>
            </a:r>
          </a:p>
        </p:txBody>
      </p:sp>
      <p:pic>
        <p:nvPicPr>
          <p:cNvPr id="6146" name="Picture 2" descr="http://pngimg.com/uploads/target/target_PNG3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13744"/>
            <a:ext cx="1905000" cy="1448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091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arn(inVertical)">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barn(inVertical)">
                                      <p:cBhvr>
                                        <p:cTn id="12" dur="500"/>
                                        <p:tgtEl>
                                          <p:spTgt spid="4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barn(inVertical)">
                                      <p:cBhvr>
                                        <p:cTn id="17" dur="500"/>
                                        <p:tgtEl>
                                          <p:spTgt spid="40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099">
                                            <p:txEl>
                                              <p:pRg st="6" end="6"/>
                                            </p:txEl>
                                          </p:spTgt>
                                        </p:tgtEl>
                                        <p:attrNameLst>
                                          <p:attrName>style.visibility</p:attrName>
                                        </p:attrNameLst>
                                      </p:cBhvr>
                                      <p:to>
                                        <p:strVal val="visible"/>
                                      </p:to>
                                    </p:set>
                                    <p:animEffect transition="in" filter="barn(inVertical)">
                                      <p:cBhvr>
                                        <p:cTn id="22" dur="500"/>
                                        <p:tgtEl>
                                          <p:spTgt spid="4099">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99">
                                            <p:txEl>
                                              <p:pRg st="8" end="8"/>
                                            </p:txEl>
                                          </p:spTgt>
                                        </p:tgtEl>
                                        <p:attrNameLst>
                                          <p:attrName>style.visibility</p:attrName>
                                        </p:attrNameLst>
                                      </p:cBhvr>
                                      <p:to>
                                        <p:strVal val="visible"/>
                                      </p:to>
                                    </p:set>
                                    <p:animEffect transition="in" filter="barn(inVertical)">
                                      <p:cBhvr>
                                        <p:cTn id="27" dur="500"/>
                                        <p:tgtEl>
                                          <p:spTgt spid="409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99">
                                            <p:txEl>
                                              <p:pRg st="10" end="10"/>
                                            </p:txEl>
                                          </p:spTgt>
                                        </p:tgtEl>
                                        <p:attrNameLst>
                                          <p:attrName>style.visibility</p:attrName>
                                        </p:attrNameLst>
                                      </p:cBhvr>
                                      <p:to>
                                        <p:strVal val="visible"/>
                                      </p:to>
                                    </p:set>
                                    <p:animEffect transition="in" filter="barn(inVertical)">
                                      <p:cBhvr>
                                        <p:cTn id="32" dur="500"/>
                                        <p:tgtEl>
                                          <p:spTgt spid="40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52400" y="914400"/>
            <a:ext cx="61722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sz="3800" dirty="0" smtClean="0">
                <a:solidFill>
                  <a:srgbClr val="821C6B"/>
                </a:solidFill>
              </a:rPr>
              <a:t>Citizen</a:t>
            </a:r>
            <a:r>
              <a:rPr lang="en-US" sz="3800" dirty="0" smtClean="0">
                <a:solidFill>
                  <a:srgbClr val="292929"/>
                </a:solidFill>
              </a:rPr>
              <a:t> </a:t>
            </a:r>
            <a:r>
              <a:rPr lang="en-US" sz="3800" dirty="0" smtClean="0">
                <a:solidFill>
                  <a:srgbClr val="821C6B"/>
                </a:solidFill>
              </a:rPr>
              <a:t>Survey Results</a:t>
            </a:r>
          </a:p>
        </p:txBody>
      </p:sp>
      <p:sp>
        <p:nvSpPr>
          <p:cNvPr id="5123" name="Rectangle 3"/>
          <p:cNvSpPr>
            <a:spLocks noGrp="1" noChangeArrowheads="1"/>
          </p:cNvSpPr>
          <p:nvPr>
            <p:ph type="body" idx="1"/>
          </p:nvPr>
        </p:nvSpPr>
        <p:spPr bwMode="auto">
          <a:xfrm>
            <a:off x="228600" y="2266950"/>
            <a:ext cx="32004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r>
              <a:rPr lang="da-DK" sz="2400" b="1" dirty="0" smtClean="0"/>
              <a:t>Preference for System Preservation</a:t>
            </a:r>
          </a:p>
          <a:p>
            <a:pPr eaLnBrk="1" hangingPunct="1"/>
            <a:r>
              <a:rPr lang="da-DK" sz="2400" b="1" dirty="0" smtClean="0"/>
              <a:t>Expansion focus stronger in large Metro Areas</a:t>
            </a:r>
          </a:p>
          <a:p>
            <a:pPr eaLnBrk="1" hangingPunct="1"/>
            <a:r>
              <a:rPr lang="da-DK" sz="2400" b="1" dirty="0" smtClean="0"/>
              <a:t>All projects promote Safety</a:t>
            </a:r>
          </a:p>
        </p:txBody>
      </p:sp>
      <p:sp>
        <p:nvSpPr>
          <p:cNvPr id="5124" name="Line 4"/>
          <p:cNvSpPr>
            <a:spLocks noChangeShapeType="1"/>
          </p:cNvSpPr>
          <p:nvPr/>
        </p:nvSpPr>
        <p:spPr bwMode="auto">
          <a:xfrm>
            <a:off x="457200" y="1485900"/>
            <a:ext cx="82296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25" name="Line 5"/>
          <p:cNvSpPr>
            <a:spLocks noChangeShapeType="1"/>
          </p:cNvSpPr>
          <p:nvPr/>
        </p:nvSpPr>
        <p:spPr bwMode="auto">
          <a:xfrm>
            <a:off x="3810000" y="1714500"/>
            <a:ext cx="0" cy="29718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738" y="1714500"/>
            <a:ext cx="4719062" cy="2806306"/>
          </a:xfrm>
          <a:prstGeom prst="rect">
            <a:avLst/>
          </a:prstGeom>
        </p:spPr>
      </p:pic>
      <p:pic>
        <p:nvPicPr>
          <p:cNvPr id="1026" name="Picture 2" descr="https://mexicoinstitute.files.wordpress.com/2013/03/survey-opinion-checkli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8320" y="666502"/>
            <a:ext cx="2602824" cy="104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3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04800" y="666750"/>
            <a:ext cx="47244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sz="3600" dirty="0" smtClean="0">
                <a:solidFill>
                  <a:srgbClr val="821C6B"/>
                </a:solidFill>
              </a:rPr>
              <a:t>25-Year</a:t>
            </a:r>
            <a:r>
              <a:rPr lang="en-US" sz="3600" dirty="0" smtClean="0">
                <a:solidFill>
                  <a:srgbClr val="292929"/>
                </a:solidFill>
              </a:rPr>
              <a:t> </a:t>
            </a:r>
            <a:r>
              <a:rPr lang="en-US" sz="3600" dirty="0" smtClean="0">
                <a:solidFill>
                  <a:srgbClr val="821C6B"/>
                </a:solidFill>
              </a:rPr>
              <a:t>Highway Needs</a:t>
            </a:r>
          </a:p>
        </p:txBody>
      </p:sp>
      <p:sp>
        <p:nvSpPr>
          <p:cNvPr id="5123" name="Rectangle 3"/>
          <p:cNvSpPr>
            <a:spLocks noGrp="1" noChangeArrowheads="1"/>
          </p:cNvSpPr>
          <p:nvPr>
            <p:ph type="body" idx="1"/>
          </p:nvPr>
        </p:nvSpPr>
        <p:spPr bwMode="auto">
          <a:xfrm>
            <a:off x="533400" y="1818408"/>
            <a:ext cx="38862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da-DK" sz="2400" b="1" dirty="0" smtClean="0"/>
              <a:t>Preservation = $9.236 B</a:t>
            </a:r>
          </a:p>
          <a:p>
            <a:pPr marL="0" indent="0" eaLnBrk="1" hangingPunct="1">
              <a:buNone/>
            </a:pPr>
            <a:endParaRPr lang="da-DK" sz="800" b="1" dirty="0" smtClean="0"/>
          </a:p>
          <a:p>
            <a:pPr eaLnBrk="1" hangingPunct="1"/>
            <a:r>
              <a:rPr lang="da-DK" sz="2400" b="1" dirty="0" smtClean="0"/>
              <a:t>Modernization = $9.962 B</a:t>
            </a:r>
          </a:p>
          <a:p>
            <a:pPr marL="0" indent="0" eaLnBrk="1" hangingPunct="1">
              <a:buNone/>
            </a:pPr>
            <a:endParaRPr lang="da-DK" sz="800" b="1" dirty="0" smtClean="0"/>
          </a:p>
          <a:p>
            <a:pPr eaLnBrk="1" hangingPunct="1"/>
            <a:r>
              <a:rPr lang="da-DK" sz="2400" b="1" dirty="0" smtClean="0"/>
              <a:t>Expansion = $34.054 B</a:t>
            </a:r>
          </a:p>
          <a:p>
            <a:pPr marL="0" indent="0" eaLnBrk="1" hangingPunct="1">
              <a:buNone/>
            </a:pPr>
            <a:endParaRPr lang="da-DK" sz="800" b="1" dirty="0" smtClean="0"/>
          </a:p>
          <a:p>
            <a:pPr eaLnBrk="1" hangingPunct="1"/>
            <a:r>
              <a:rPr lang="da-DK" sz="2400" b="1" dirty="0" smtClean="0">
                <a:solidFill>
                  <a:srgbClr val="821C6B"/>
                </a:solidFill>
              </a:rPr>
              <a:t>Total = $53.3 B</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499258"/>
            <a:ext cx="3124200" cy="4176651"/>
          </a:xfrm>
          <a:prstGeom prst="rect">
            <a:avLst/>
          </a:prstGeom>
        </p:spPr>
      </p:pic>
      <p:sp>
        <p:nvSpPr>
          <p:cNvPr id="3" name="TextBox 2"/>
          <p:cNvSpPr txBox="1"/>
          <p:nvPr/>
        </p:nvSpPr>
        <p:spPr>
          <a:xfrm>
            <a:off x="492950" y="4398910"/>
            <a:ext cx="4267200" cy="369332"/>
          </a:xfrm>
          <a:prstGeom prst="rect">
            <a:avLst/>
          </a:prstGeom>
          <a:noFill/>
        </p:spPr>
        <p:txBody>
          <a:bodyPr wrap="square" rtlCol="0">
            <a:spAutoFit/>
          </a:bodyPr>
          <a:lstStyle/>
          <a:p>
            <a:r>
              <a:rPr lang="en-US" b="1" dirty="0" smtClean="0"/>
              <a:t>Estimated Funding Gap 30.5 Billion</a:t>
            </a:r>
            <a:endParaRPr lang="en-US" b="1" dirty="0"/>
          </a:p>
        </p:txBody>
      </p:sp>
      <p:sp>
        <p:nvSpPr>
          <p:cNvPr id="4" name="Rectangle 3"/>
          <p:cNvSpPr/>
          <p:nvPr/>
        </p:nvSpPr>
        <p:spPr>
          <a:xfrm>
            <a:off x="5334000" y="800100"/>
            <a:ext cx="1981200" cy="4000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098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500"/>
                                        <p:tgtEl>
                                          <p:spTgt spid="5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4" end="4"/>
                                            </p:txEl>
                                          </p:spTgt>
                                        </p:tgtEl>
                                        <p:attrNameLst>
                                          <p:attrName>style.visibility</p:attrName>
                                        </p:attrNameLst>
                                      </p:cBhvr>
                                      <p:to>
                                        <p:strVal val="visible"/>
                                      </p:to>
                                    </p:set>
                                    <p:animEffect transition="in" filter="fade">
                                      <p:cBhvr>
                                        <p:cTn id="17" dur="500"/>
                                        <p:tgtEl>
                                          <p:spTgt spid="51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6" end="6"/>
                                            </p:txEl>
                                          </p:spTgt>
                                        </p:tgtEl>
                                        <p:attrNameLst>
                                          <p:attrName>style.visibility</p:attrName>
                                        </p:attrNameLst>
                                      </p:cBhvr>
                                      <p:to>
                                        <p:strVal val="visible"/>
                                      </p:to>
                                    </p:set>
                                    <p:animEffect transition="in" filter="fade">
                                      <p:cBhvr>
                                        <p:cTn id="22" dur="500"/>
                                        <p:tgtEl>
                                          <p:spTgt spid="5123">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xit" presetSubtype="0" fill="hold" grpId="0"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P spid="3"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04800" y="666750"/>
            <a:ext cx="4191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sz="2800" dirty="0" smtClean="0">
                <a:solidFill>
                  <a:srgbClr val="821C6B"/>
                </a:solidFill>
              </a:rPr>
              <a:t>Recommended </a:t>
            </a:r>
            <a:r>
              <a:rPr lang="en-US" sz="2800" dirty="0" smtClean="0">
                <a:solidFill>
                  <a:srgbClr val="821C6B"/>
                </a:solidFill>
              </a:rPr>
              <a:t>Investment Choice - Statewide </a:t>
            </a:r>
          </a:p>
        </p:txBody>
      </p:sp>
      <p:sp>
        <p:nvSpPr>
          <p:cNvPr id="5123" name="Rectangle 3"/>
          <p:cNvSpPr>
            <a:spLocks noGrp="1" noChangeArrowheads="1"/>
          </p:cNvSpPr>
          <p:nvPr>
            <p:ph type="body" idx="1"/>
          </p:nvPr>
        </p:nvSpPr>
        <p:spPr bwMode="auto">
          <a:xfrm>
            <a:off x="495300" y="2114550"/>
            <a:ext cx="3200400" cy="18728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p>
            <a:pPr eaLnBrk="1" hangingPunct="1"/>
            <a:r>
              <a:rPr lang="da-DK" sz="2400" b="1" dirty="0" smtClean="0"/>
              <a:t>System Preservation Needs Statewide</a:t>
            </a:r>
          </a:p>
          <a:p>
            <a:pPr eaLnBrk="1" hangingPunct="1"/>
            <a:r>
              <a:rPr lang="da-DK" sz="2400" b="1" dirty="0" smtClean="0"/>
              <a:t>Expansion focus in large Metro Areas</a:t>
            </a:r>
          </a:p>
          <a:p>
            <a:pPr eaLnBrk="1" hangingPunct="1"/>
            <a:r>
              <a:rPr lang="da-DK" sz="2400" b="1" dirty="0" smtClean="0"/>
              <a:t>Safety remains a priority</a:t>
            </a:r>
          </a:p>
        </p:txBody>
      </p:sp>
      <p:sp>
        <p:nvSpPr>
          <p:cNvPr id="5124" name="Line 4"/>
          <p:cNvSpPr>
            <a:spLocks noChangeShapeType="1"/>
          </p:cNvSpPr>
          <p:nvPr/>
        </p:nvSpPr>
        <p:spPr bwMode="auto">
          <a:xfrm>
            <a:off x="304800" y="1809750"/>
            <a:ext cx="35814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25" name="Line 5"/>
          <p:cNvSpPr>
            <a:spLocks noChangeShapeType="1"/>
          </p:cNvSpPr>
          <p:nvPr/>
        </p:nvSpPr>
        <p:spPr bwMode="auto">
          <a:xfrm>
            <a:off x="4038600" y="1962150"/>
            <a:ext cx="0" cy="2514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1016044"/>
            <a:ext cx="3861824" cy="3447518"/>
          </a:xfrm>
          <a:prstGeom prst="rect">
            <a:avLst/>
          </a:prstGeom>
        </p:spPr>
      </p:pic>
    </p:spTree>
    <p:extLst>
      <p:ext uri="{BB962C8B-B14F-4D97-AF65-F5344CB8AC3E}">
        <p14:creationId xmlns:p14="http://schemas.microsoft.com/office/powerpoint/2010/main" val="26892754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04800" y="666750"/>
            <a:ext cx="8382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sz="3800" dirty="0" smtClean="0">
                <a:solidFill>
                  <a:srgbClr val="821C6B"/>
                </a:solidFill>
              </a:rPr>
              <a:t>RIC </a:t>
            </a:r>
            <a:r>
              <a:rPr lang="en-US" sz="3800" dirty="0" smtClean="0">
                <a:solidFill>
                  <a:srgbClr val="821C6B"/>
                </a:solidFill>
              </a:rPr>
              <a:t>– MAG and PAG – Expansion Focus </a:t>
            </a:r>
          </a:p>
        </p:txBody>
      </p:sp>
      <p:sp>
        <p:nvSpPr>
          <p:cNvPr id="6148" name="Line 4"/>
          <p:cNvSpPr>
            <a:spLocks noChangeShapeType="1"/>
          </p:cNvSpPr>
          <p:nvPr/>
        </p:nvSpPr>
        <p:spPr bwMode="auto">
          <a:xfrm>
            <a:off x="457200" y="1485900"/>
            <a:ext cx="82296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43050"/>
            <a:ext cx="4572000" cy="242124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1310788"/>
            <a:ext cx="4648200" cy="2599929"/>
          </a:xfrm>
          <a:prstGeom prst="rect">
            <a:avLst/>
          </a:prstGeom>
        </p:spPr>
      </p:pic>
    </p:spTree>
    <p:extLst>
      <p:ext uri="{BB962C8B-B14F-4D97-AF65-F5344CB8AC3E}">
        <p14:creationId xmlns:p14="http://schemas.microsoft.com/office/powerpoint/2010/main" val="33284356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304800" y="657685"/>
            <a:ext cx="4191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sz="2800" dirty="0" smtClean="0">
                <a:solidFill>
                  <a:srgbClr val="821C6B"/>
                </a:solidFill>
              </a:rPr>
              <a:t>Recommended </a:t>
            </a:r>
            <a:r>
              <a:rPr lang="en-US" sz="2800" dirty="0" smtClean="0">
                <a:solidFill>
                  <a:srgbClr val="821C6B"/>
                </a:solidFill>
              </a:rPr>
              <a:t>Investment Choice – Greater Arizona </a:t>
            </a:r>
          </a:p>
        </p:txBody>
      </p:sp>
      <p:sp>
        <p:nvSpPr>
          <p:cNvPr id="5123" name="Rectangle 3"/>
          <p:cNvSpPr>
            <a:spLocks noGrp="1" noChangeArrowheads="1"/>
          </p:cNvSpPr>
          <p:nvPr>
            <p:ph type="body" idx="1"/>
          </p:nvPr>
        </p:nvSpPr>
        <p:spPr bwMode="auto">
          <a:xfrm>
            <a:off x="228600" y="1965226"/>
            <a:ext cx="4267200" cy="25115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r>
              <a:rPr lang="da-DK" sz="2000" b="1" dirty="0" smtClean="0"/>
              <a:t>System Preservation is Priority</a:t>
            </a:r>
          </a:p>
          <a:p>
            <a:pPr eaLnBrk="1" hangingPunct="1"/>
            <a:r>
              <a:rPr lang="da-DK" sz="2000" b="1" dirty="0" smtClean="0"/>
              <a:t>Fund the Highway Safety Improvement Program and Avoid System Obsolescence</a:t>
            </a:r>
          </a:p>
          <a:p>
            <a:pPr eaLnBrk="1" hangingPunct="1"/>
            <a:r>
              <a:rPr lang="da-DK" sz="2000" b="1" dirty="0" smtClean="0"/>
              <a:t>* Up to 5% of funding reserved for Expansion </a:t>
            </a:r>
            <a:r>
              <a:rPr lang="da-DK" sz="2000" b="1" i="1" dirty="0" smtClean="0"/>
              <a:t>only</a:t>
            </a:r>
            <a:r>
              <a:rPr lang="da-DK" sz="2000" b="1" dirty="0" smtClean="0"/>
              <a:t> to match federal grants or leverage third party contributions (</a:t>
            </a:r>
            <a:r>
              <a:rPr lang="da-DK" sz="2000" b="1" i="1" dirty="0" smtClean="0"/>
              <a:t>or</a:t>
            </a:r>
            <a:r>
              <a:rPr lang="da-DK" sz="2000" b="1" dirty="0" smtClean="0"/>
              <a:t> if Revenues incr.)</a:t>
            </a:r>
          </a:p>
        </p:txBody>
      </p:sp>
      <p:sp>
        <p:nvSpPr>
          <p:cNvPr id="5124" name="Line 4"/>
          <p:cNvSpPr>
            <a:spLocks noChangeShapeType="1"/>
          </p:cNvSpPr>
          <p:nvPr/>
        </p:nvSpPr>
        <p:spPr bwMode="auto">
          <a:xfrm>
            <a:off x="304800" y="1809750"/>
            <a:ext cx="403860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5125" name="Line 5"/>
          <p:cNvSpPr>
            <a:spLocks noChangeShapeType="1"/>
          </p:cNvSpPr>
          <p:nvPr/>
        </p:nvSpPr>
        <p:spPr bwMode="auto">
          <a:xfrm>
            <a:off x="4495800" y="1962150"/>
            <a:ext cx="0" cy="251460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8082" y="17585"/>
            <a:ext cx="4425919" cy="4210051"/>
          </a:xfrm>
          <a:prstGeom prst="rect">
            <a:avLst/>
          </a:prstGeom>
        </p:spPr>
      </p:pic>
    </p:spTree>
    <p:extLst>
      <p:ext uri="{BB962C8B-B14F-4D97-AF65-F5344CB8AC3E}">
        <p14:creationId xmlns:p14="http://schemas.microsoft.com/office/powerpoint/2010/main" val="37701684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990600" y="2057400"/>
            <a:ext cx="7162800" cy="11025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Calibri" pitchFamily="34" charset="0"/>
              </a:defRPr>
            </a:lvl2pPr>
            <a:lvl3pPr algn="l" rtl="0" eaLnBrk="0" fontAlgn="base" hangingPunct="0">
              <a:spcBef>
                <a:spcPct val="0"/>
              </a:spcBef>
              <a:spcAft>
                <a:spcPct val="0"/>
              </a:spcAft>
              <a:defRPr sz="3600" b="1">
                <a:solidFill>
                  <a:schemeClr val="tx2"/>
                </a:solidFill>
                <a:latin typeface="Calibri" pitchFamily="34" charset="0"/>
              </a:defRPr>
            </a:lvl3pPr>
            <a:lvl4pPr algn="l" rtl="0" eaLnBrk="0" fontAlgn="base" hangingPunct="0">
              <a:spcBef>
                <a:spcPct val="0"/>
              </a:spcBef>
              <a:spcAft>
                <a:spcPct val="0"/>
              </a:spcAft>
              <a:defRPr sz="3600" b="1">
                <a:solidFill>
                  <a:schemeClr val="tx2"/>
                </a:solidFill>
                <a:latin typeface="Calibri" pitchFamily="34" charset="0"/>
              </a:defRPr>
            </a:lvl4pPr>
            <a:lvl5pPr algn="l" rtl="0" eaLnBrk="0" fontAlgn="base" hangingPunct="0">
              <a:spcBef>
                <a:spcPct val="0"/>
              </a:spcBef>
              <a:spcAft>
                <a:spcPct val="0"/>
              </a:spcAft>
              <a:defRPr sz="3600" b="1">
                <a:solidFill>
                  <a:schemeClr val="tx2"/>
                </a:solidFill>
                <a:latin typeface="Calibri" pitchFamily="34" charset="0"/>
              </a:defRPr>
            </a:lvl5pPr>
            <a:lvl6pPr marL="457200" algn="l" rtl="0" fontAlgn="base">
              <a:spcBef>
                <a:spcPct val="0"/>
              </a:spcBef>
              <a:spcAft>
                <a:spcPct val="0"/>
              </a:spcAft>
              <a:defRPr sz="3600" b="1">
                <a:solidFill>
                  <a:schemeClr val="tx2"/>
                </a:solidFill>
                <a:latin typeface="Calibri" pitchFamily="34" charset="0"/>
              </a:defRPr>
            </a:lvl6pPr>
            <a:lvl7pPr marL="914400" algn="l" rtl="0" fontAlgn="base">
              <a:spcBef>
                <a:spcPct val="0"/>
              </a:spcBef>
              <a:spcAft>
                <a:spcPct val="0"/>
              </a:spcAft>
              <a:defRPr sz="3600" b="1">
                <a:solidFill>
                  <a:schemeClr val="tx2"/>
                </a:solidFill>
                <a:latin typeface="Calibri" pitchFamily="34" charset="0"/>
              </a:defRPr>
            </a:lvl7pPr>
            <a:lvl8pPr marL="1371600" algn="l" rtl="0" fontAlgn="base">
              <a:spcBef>
                <a:spcPct val="0"/>
              </a:spcBef>
              <a:spcAft>
                <a:spcPct val="0"/>
              </a:spcAft>
              <a:defRPr sz="3600" b="1">
                <a:solidFill>
                  <a:schemeClr val="tx2"/>
                </a:solidFill>
                <a:latin typeface="Calibri" pitchFamily="34" charset="0"/>
              </a:defRPr>
            </a:lvl8pPr>
            <a:lvl9pPr marL="1828800" algn="l" rtl="0" fontAlgn="base">
              <a:spcBef>
                <a:spcPct val="0"/>
              </a:spcBef>
              <a:spcAft>
                <a:spcPct val="0"/>
              </a:spcAft>
              <a:defRPr sz="3600" b="1">
                <a:solidFill>
                  <a:schemeClr val="tx2"/>
                </a:solidFill>
                <a:latin typeface="Calibri" pitchFamily="34" charset="0"/>
              </a:defRPr>
            </a:lvl9pPr>
          </a:lstStyle>
          <a:p>
            <a:pPr algn="ctr" eaLnBrk="1" hangingPunct="1">
              <a:defRPr/>
            </a:pPr>
            <a:r>
              <a:rPr lang="en-US" sz="3800" kern="0" dirty="0">
                <a:solidFill>
                  <a:schemeClr val="tx1"/>
                </a:solidFill>
              </a:rPr>
              <a:t>FY2019 – FY2023</a:t>
            </a:r>
          </a:p>
          <a:p>
            <a:pPr algn="ctr" eaLnBrk="1" hangingPunct="1">
              <a:defRPr/>
            </a:pPr>
            <a:r>
              <a:rPr lang="en-US" sz="3800" kern="0" dirty="0">
                <a:solidFill>
                  <a:schemeClr val="tx1"/>
                </a:solidFill>
              </a:rPr>
              <a:t>Five-Year Transportation Facilities Construction Program</a:t>
            </a:r>
          </a:p>
        </p:txBody>
      </p:sp>
    </p:spTree>
    <p:extLst>
      <p:ext uri="{BB962C8B-B14F-4D97-AF65-F5344CB8AC3E}">
        <p14:creationId xmlns:p14="http://schemas.microsoft.com/office/powerpoint/2010/main" val="40771641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419100" y="320278"/>
            <a:ext cx="8229600" cy="4798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a:r>
              <a:rPr lang="en-US" altLang="en-US" smtClean="0"/>
              <a:t>Overview of Asset Condition</a:t>
            </a:r>
          </a:p>
        </p:txBody>
      </p:sp>
      <p:pic>
        <p:nvPicPr>
          <p:cNvPr id="4813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800100"/>
            <a:ext cx="8915400" cy="380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5295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3"/>
          <p:cNvSpPr>
            <a:spLocks noGrp="1"/>
          </p:cNvSpPr>
          <p:nvPr>
            <p:ph type="title"/>
          </p:nvPr>
        </p:nvSpPr>
        <p:spPr bwMode="auto">
          <a:xfrm>
            <a:off x="36261" y="784027"/>
            <a:ext cx="6705600"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Road Map</a:t>
            </a:r>
          </a:p>
        </p:txBody>
      </p:sp>
      <p:sp>
        <p:nvSpPr>
          <p:cNvPr id="2" name="Freeform 1"/>
          <p:cNvSpPr/>
          <p:nvPr/>
        </p:nvSpPr>
        <p:spPr>
          <a:xfrm>
            <a:off x="239713" y="382191"/>
            <a:ext cx="8229600" cy="3901678"/>
          </a:xfrm>
          <a:custGeom>
            <a:avLst/>
            <a:gdLst>
              <a:gd name="connsiteX0" fmla="*/ 0 w 8229600"/>
              <a:gd name="connsiteY0" fmla="*/ 5201586 h 5201586"/>
              <a:gd name="connsiteX1" fmla="*/ 2443396 w 8229600"/>
              <a:gd name="connsiteY1" fmla="*/ 4497049 h 5201586"/>
              <a:gd name="connsiteX2" fmla="*/ 3672590 w 8229600"/>
              <a:gd name="connsiteY2" fmla="*/ 2698229 h 5201586"/>
              <a:gd name="connsiteX3" fmla="*/ 5351488 w 8229600"/>
              <a:gd name="connsiteY3" fmla="*/ 1798819 h 5201586"/>
              <a:gd name="connsiteX4" fmla="*/ 6011055 w 8229600"/>
              <a:gd name="connsiteY4" fmla="*/ 749508 h 5201586"/>
              <a:gd name="connsiteX5" fmla="*/ 7839855 w 8229600"/>
              <a:gd name="connsiteY5" fmla="*/ 164891 h 5201586"/>
              <a:gd name="connsiteX6" fmla="*/ 8229600 w 8229600"/>
              <a:gd name="connsiteY6" fmla="*/ 0 h 520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00" h="5201586">
                <a:moveTo>
                  <a:pt x="0" y="5201586"/>
                </a:moveTo>
                <a:cubicBezTo>
                  <a:pt x="915649" y="5057930"/>
                  <a:pt x="1831298" y="4914275"/>
                  <a:pt x="2443396" y="4497049"/>
                </a:cubicBezTo>
                <a:cubicBezTo>
                  <a:pt x="3055494" y="4079823"/>
                  <a:pt x="3187908" y="3147934"/>
                  <a:pt x="3672590" y="2698229"/>
                </a:cubicBezTo>
                <a:cubicBezTo>
                  <a:pt x="4157272" y="2248524"/>
                  <a:pt x="4961744" y="2123606"/>
                  <a:pt x="5351488" y="1798819"/>
                </a:cubicBezTo>
                <a:cubicBezTo>
                  <a:pt x="5741232" y="1474032"/>
                  <a:pt x="5596327" y="1021829"/>
                  <a:pt x="6011055" y="749508"/>
                </a:cubicBezTo>
                <a:cubicBezTo>
                  <a:pt x="6425783" y="477187"/>
                  <a:pt x="7470098" y="289809"/>
                  <a:pt x="7839855" y="164891"/>
                </a:cubicBezTo>
                <a:cubicBezTo>
                  <a:pt x="8209612" y="39973"/>
                  <a:pt x="8219606" y="19986"/>
                  <a:pt x="8229600" y="0"/>
                </a:cubicBezTo>
              </a:path>
            </a:pathLst>
          </a:custGeom>
          <a:noFill/>
          <a:ln w="8858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 name="Freeform 4"/>
          <p:cNvSpPr/>
          <p:nvPr/>
        </p:nvSpPr>
        <p:spPr>
          <a:xfrm>
            <a:off x="239713" y="382191"/>
            <a:ext cx="8229600" cy="3901678"/>
          </a:xfrm>
          <a:custGeom>
            <a:avLst/>
            <a:gdLst>
              <a:gd name="connsiteX0" fmla="*/ 0 w 8229600"/>
              <a:gd name="connsiteY0" fmla="*/ 5201586 h 5201586"/>
              <a:gd name="connsiteX1" fmla="*/ 2443396 w 8229600"/>
              <a:gd name="connsiteY1" fmla="*/ 4497049 h 5201586"/>
              <a:gd name="connsiteX2" fmla="*/ 3672590 w 8229600"/>
              <a:gd name="connsiteY2" fmla="*/ 2698229 h 5201586"/>
              <a:gd name="connsiteX3" fmla="*/ 5351488 w 8229600"/>
              <a:gd name="connsiteY3" fmla="*/ 1798819 h 5201586"/>
              <a:gd name="connsiteX4" fmla="*/ 6011055 w 8229600"/>
              <a:gd name="connsiteY4" fmla="*/ 749508 h 5201586"/>
              <a:gd name="connsiteX5" fmla="*/ 7839855 w 8229600"/>
              <a:gd name="connsiteY5" fmla="*/ 164891 h 5201586"/>
              <a:gd name="connsiteX6" fmla="*/ 8229600 w 8229600"/>
              <a:gd name="connsiteY6" fmla="*/ 0 h 520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600" h="5201586">
                <a:moveTo>
                  <a:pt x="0" y="5201586"/>
                </a:moveTo>
                <a:cubicBezTo>
                  <a:pt x="915649" y="5057930"/>
                  <a:pt x="1831298" y="4914275"/>
                  <a:pt x="2443396" y="4497049"/>
                </a:cubicBezTo>
                <a:cubicBezTo>
                  <a:pt x="3055494" y="4079823"/>
                  <a:pt x="3187908" y="3147934"/>
                  <a:pt x="3672590" y="2698229"/>
                </a:cubicBezTo>
                <a:cubicBezTo>
                  <a:pt x="4157272" y="2248524"/>
                  <a:pt x="4961744" y="2123606"/>
                  <a:pt x="5351488" y="1798819"/>
                </a:cubicBezTo>
                <a:cubicBezTo>
                  <a:pt x="5741232" y="1474032"/>
                  <a:pt x="5596327" y="1021829"/>
                  <a:pt x="6011055" y="749508"/>
                </a:cubicBezTo>
                <a:cubicBezTo>
                  <a:pt x="6425783" y="477187"/>
                  <a:pt x="7470098" y="289809"/>
                  <a:pt x="7839855" y="164891"/>
                </a:cubicBezTo>
                <a:cubicBezTo>
                  <a:pt x="8209612" y="39973"/>
                  <a:pt x="8219606" y="19986"/>
                  <a:pt x="8229600" y="0"/>
                </a:cubicBezTo>
              </a:path>
            </a:pathLst>
          </a:custGeom>
          <a:noFill/>
          <a:ln w="57150" cmpd="sng">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15" name="Picture 12" descr="Image result for autonomous vehicles goo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57096">
            <a:off x="5591175" y="144066"/>
            <a:ext cx="2751138" cy="127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Image result for autonomous vehicles goo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336121">
            <a:off x="-17828" y="3566029"/>
            <a:ext cx="2505509" cy="1279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Image result for autonomous vehicles goo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34369">
            <a:off x="3755739" y="1378915"/>
            <a:ext cx="2485547" cy="1278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rot="19910773">
            <a:off x="4305301" y="1734741"/>
            <a:ext cx="1527175" cy="426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1600" b="1" dirty="0" smtClean="0">
                <a:solidFill>
                  <a:srgbClr val="0070C0"/>
                </a:solidFill>
              </a:rPr>
              <a:t>Technology</a:t>
            </a:r>
            <a:r>
              <a:rPr lang="en-US" altLang="en-US" sz="1600" b="1" dirty="0">
                <a:solidFill>
                  <a:srgbClr val="0070C0"/>
                </a:solidFill>
              </a:rPr>
              <a:t>?</a:t>
            </a:r>
          </a:p>
        </p:txBody>
      </p:sp>
      <p:sp>
        <p:nvSpPr>
          <p:cNvPr id="8" name="Rectangle 7"/>
          <p:cNvSpPr/>
          <p:nvPr/>
        </p:nvSpPr>
        <p:spPr>
          <a:xfrm rot="20466079">
            <a:off x="935017" y="3922654"/>
            <a:ext cx="844328" cy="4905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1600" b="1" dirty="0" smtClean="0">
                <a:solidFill>
                  <a:srgbClr val="0070C0"/>
                </a:solidFill>
              </a:rPr>
              <a:t>$$</a:t>
            </a:r>
            <a:endParaRPr lang="en-US" altLang="en-US" sz="1600" b="1" dirty="0">
              <a:solidFill>
                <a:srgbClr val="0070C0"/>
              </a:solidFill>
            </a:endParaRPr>
          </a:p>
        </p:txBody>
      </p:sp>
      <p:sp>
        <p:nvSpPr>
          <p:cNvPr id="9" name="Rectangle 8"/>
          <p:cNvSpPr/>
          <p:nvPr/>
        </p:nvSpPr>
        <p:spPr>
          <a:xfrm rot="20764960">
            <a:off x="6240532" y="437708"/>
            <a:ext cx="1371520" cy="571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1600" b="1" dirty="0" smtClean="0">
                <a:solidFill>
                  <a:srgbClr val="0070C0"/>
                </a:solidFill>
              </a:rPr>
              <a:t>Score Card</a:t>
            </a:r>
            <a:endParaRPr lang="en-US" altLang="en-US" sz="1600" b="1" dirty="0">
              <a:solidFill>
                <a:srgbClr val="0070C0"/>
              </a:solidFill>
            </a:endParaRPr>
          </a:p>
        </p:txBody>
      </p:sp>
      <p:pic>
        <p:nvPicPr>
          <p:cNvPr id="11" name="Picture 12" descr="Image result for autonomous vehicles goog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952891">
            <a:off x="2069569" y="2393095"/>
            <a:ext cx="2323034"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rot="18932280">
            <a:off x="2692500" y="2759397"/>
            <a:ext cx="1493607" cy="426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en-US" sz="1600" b="1" dirty="0" smtClean="0">
                <a:solidFill>
                  <a:srgbClr val="0070C0"/>
                </a:solidFill>
              </a:rPr>
              <a:t>Program</a:t>
            </a:r>
            <a:endParaRPr lang="en-US" altLang="en-US" sz="1600" b="1" dirty="0">
              <a:solidFill>
                <a:srgbClr val="0070C0"/>
              </a:solidFill>
            </a:endParaRPr>
          </a:p>
        </p:txBody>
      </p:sp>
    </p:spTree>
    <p:extLst>
      <p:ext uri="{BB962C8B-B14F-4D97-AF65-F5344CB8AC3E}">
        <p14:creationId xmlns:p14="http://schemas.microsoft.com/office/powerpoint/2010/main" val="3162529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4828"/>
                                        </p:tgtEl>
                                        <p:attrNameLst>
                                          <p:attrName>style.visibility</p:attrName>
                                        </p:attrNameLst>
                                      </p:cBhvr>
                                      <p:to>
                                        <p:strVal val="visible"/>
                                      </p:to>
                                    </p:set>
                                    <p:animEffect transition="in" filter="barn(inVertical)">
                                      <p:cBhvr>
                                        <p:cTn id="10" dur="500"/>
                                        <p:tgtEl>
                                          <p:spTgt spid="3482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a:xfrm flipV="1">
            <a:off x="2619376" y="1257300"/>
            <a:ext cx="1724025" cy="74295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971800" y="1257300"/>
            <a:ext cx="1371600" cy="182880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4343400" y="1257300"/>
            <a:ext cx="2133600" cy="74295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4343400" y="1257300"/>
            <a:ext cx="120650" cy="182880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4343400" y="1257300"/>
            <a:ext cx="1828800" cy="194310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9159" name="TextBox 11"/>
          <p:cNvSpPr txBox="1">
            <a:spLocks noChangeArrowheads="1"/>
          </p:cNvSpPr>
          <p:nvPr/>
        </p:nvSpPr>
        <p:spPr bwMode="auto">
          <a:xfrm>
            <a:off x="-12700" y="4271962"/>
            <a:ext cx="91567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spcBef>
                <a:spcPct val="20000"/>
              </a:spcBef>
              <a:buSzPct val="80000"/>
              <a:buFont typeface="Wingdings" pitchFamily="2" charset="2"/>
              <a:buNone/>
            </a:pPr>
            <a:r>
              <a:rPr lang="en-US" altLang="en-US" sz="2000">
                <a:solidFill>
                  <a:schemeClr val="tx1"/>
                </a:solidFill>
                <a:latin typeface="Calibri" pitchFamily="34" charset="0"/>
              </a:rPr>
              <a:t>Without a commitment to preservation, the system would cost $200 billion to replace.</a:t>
            </a:r>
          </a:p>
        </p:txBody>
      </p:sp>
      <p:pic>
        <p:nvPicPr>
          <p:cNvPr id="4916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1114" y="2800350"/>
            <a:ext cx="128428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49161" name="Picture 4"/>
          <p:cNvPicPr>
            <a:picLocks noChangeAspect="1"/>
          </p:cNvPicPr>
          <p:nvPr/>
        </p:nvPicPr>
        <p:blipFill>
          <a:blip r:embed="rId4" cstate="print">
            <a:extLst>
              <a:ext uri="{28A0092B-C50C-407E-A947-70E740481C1C}">
                <a14:useLocalDpi xmlns:a14="http://schemas.microsoft.com/office/drawing/2010/main" val="0"/>
              </a:ext>
            </a:extLst>
          </a:blip>
          <a:srcRect r="1675" b="12299"/>
          <a:stretch>
            <a:fillRect/>
          </a:stretch>
        </p:blipFill>
        <p:spPr bwMode="auto">
          <a:xfrm>
            <a:off x="5788026" y="2814637"/>
            <a:ext cx="25177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49162"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1" y="1308498"/>
            <a:ext cx="2525713" cy="126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49163"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688" y="2814637"/>
            <a:ext cx="2525712"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49164" name="Picture 7"/>
          <p:cNvPicPr>
            <a:picLocks noChangeAspect="1"/>
          </p:cNvPicPr>
          <p:nvPr/>
        </p:nvPicPr>
        <p:blipFill>
          <a:blip r:embed="rId7" cstate="print">
            <a:extLst>
              <a:ext uri="{28A0092B-C50C-407E-A947-70E740481C1C}">
                <a14:useLocalDpi xmlns:a14="http://schemas.microsoft.com/office/drawing/2010/main" val="0"/>
              </a:ext>
            </a:extLst>
          </a:blip>
          <a:srcRect t="11290"/>
          <a:stretch>
            <a:fillRect/>
          </a:stretch>
        </p:blipFill>
        <p:spPr bwMode="auto">
          <a:xfrm>
            <a:off x="454025" y="1308497"/>
            <a:ext cx="2517775" cy="1251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49165" name="TextBox 16"/>
          <p:cNvSpPr txBox="1">
            <a:spLocks noChangeArrowheads="1"/>
          </p:cNvSpPr>
          <p:nvPr/>
        </p:nvSpPr>
        <p:spPr bwMode="auto">
          <a:xfrm>
            <a:off x="-12700" y="285751"/>
            <a:ext cx="91567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spcBef>
                <a:spcPct val="20000"/>
              </a:spcBef>
              <a:buSzPct val="80000"/>
              <a:buFont typeface="Wingdings" pitchFamily="2" charset="2"/>
              <a:buNone/>
            </a:pPr>
            <a:r>
              <a:rPr lang="en-US" altLang="en-US" sz="2400" b="1">
                <a:solidFill>
                  <a:schemeClr val="tx1"/>
                </a:solidFill>
                <a:latin typeface="Calibri" pitchFamily="34" charset="0"/>
              </a:rPr>
              <a:t>$21.5 Billion = Value of State Highway System Infrastructure</a:t>
            </a:r>
          </a:p>
          <a:p>
            <a:pPr algn="l" eaLnBrk="1" hangingPunct="1">
              <a:spcBef>
                <a:spcPct val="20000"/>
              </a:spcBef>
              <a:buSzPct val="80000"/>
              <a:buFont typeface="Wingdings" pitchFamily="2" charset="2"/>
              <a:buNone/>
            </a:pPr>
            <a:endParaRPr lang="en-US" altLang="en-US" sz="2400" b="1">
              <a:solidFill>
                <a:schemeClr val="accent2"/>
              </a:solidFill>
              <a:latin typeface="Calibri" pitchFamily="34" charset="0"/>
            </a:endParaRPr>
          </a:p>
        </p:txBody>
      </p:sp>
      <p:sp>
        <p:nvSpPr>
          <p:cNvPr id="2" name="Rectangle 1"/>
          <p:cNvSpPr/>
          <p:nvPr/>
        </p:nvSpPr>
        <p:spPr>
          <a:xfrm>
            <a:off x="3390978" y="909757"/>
            <a:ext cx="1996059" cy="1754326"/>
          </a:xfrm>
          <a:prstGeom prst="rect">
            <a:avLst/>
          </a:prstGeom>
          <a:solidFill>
            <a:schemeClr val="bg1"/>
          </a:solidFill>
        </p:spPr>
        <p:txBody>
          <a:bodyPr wrap="none">
            <a:spAutoFit/>
          </a:bodyPr>
          <a:lstStyle/>
          <a:p>
            <a:pP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$21.5 </a:t>
            </a:r>
          </a:p>
          <a:p>
            <a:pP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Billion</a:t>
            </a:r>
          </a:p>
        </p:txBody>
      </p:sp>
    </p:spTree>
    <p:extLst>
      <p:ext uri="{BB962C8B-B14F-4D97-AF65-F5344CB8AC3E}">
        <p14:creationId xmlns:p14="http://schemas.microsoft.com/office/powerpoint/2010/main" val="2451662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C:\Users\c3903\Desktop\Bri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85750"/>
            <a:ext cx="3857626"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179" name="Chart 4"/>
          <p:cNvGraphicFramePr>
            <a:graphicFrameLocks/>
          </p:cNvGraphicFramePr>
          <p:nvPr/>
        </p:nvGraphicFramePr>
        <p:xfrm>
          <a:off x="-50800" y="247650"/>
          <a:ext cx="5054600" cy="2533650"/>
        </p:xfrm>
        <a:graphic>
          <a:graphicData uri="http://schemas.openxmlformats.org/presentationml/2006/ole">
            <mc:AlternateContent xmlns:mc="http://schemas.openxmlformats.org/markup-compatibility/2006">
              <mc:Choice xmlns:v="urn:schemas-microsoft-com:vml" Requires="v">
                <p:oleObj spid="_x0000_s6154" r:id="rId5" imgW="5054022" imgH="3377477" progId="Excel.Chart.8">
                  <p:embed/>
                </p:oleObj>
              </mc:Choice>
              <mc:Fallback>
                <p:oleObj r:id="rId5" imgW="5054022" imgH="3377477"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00" y="247650"/>
                        <a:ext cx="5054600" cy="2533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Chart 5"/>
          <p:cNvGraphicFramePr>
            <a:graphicFrameLocks/>
          </p:cNvGraphicFramePr>
          <p:nvPr/>
        </p:nvGraphicFramePr>
        <p:xfrm>
          <a:off x="139700" y="2657475"/>
          <a:ext cx="4432300" cy="2028825"/>
        </p:xfrm>
        <a:graphic>
          <a:graphicData uri="http://schemas.openxmlformats.org/drawingml/2006/chart">
            <c:chart xmlns:c="http://schemas.openxmlformats.org/drawingml/2006/chart" xmlns:r="http://schemas.openxmlformats.org/officeDocument/2006/relationships" r:id="rId7"/>
          </a:graphicData>
        </a:graphic>
      </p:graphicFrame>
      <p:sp>
        <p:nvSpPr>
          <p:cNvPr id="3" name="Rectangle 2"/>
          <p:cNvSpPr/>
          <p:nvPr/>
        </p:nvSpPr>
        <p:spPr>
          <a:xfrm>
            <a:off x="6096000" y="4057650"/>
            <a:ext cx="38100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extLst>
      <p:ext uri="{BB962C8B-B14F-4D97-AF65-F5344CB8AC3E}">
        <p14:creationId xmlns:p14="http://schemas.microsoft.com/office/powerpoint/2010/main" val="16187450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3" descr="C:\Users\c3903\Desktop\Pavem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800100"/>
            <a:ext cx="3865563" cy="389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Title 1"/>
          <p:cNvSpPr>
            <a:spLocks noGrp="1"/>
          </p:cNvSpPr>
          <p:nvPr>
            <p:ph type="title"/>
          </p:nvPr>
        </p:nvSpPr>
        <p:spPr bwMode="auto">
          <a:xfrm>
            <a:off x="76200" y="666750"/>
            <a:ext cx="5333999" cy="85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altLang="en-US" sz="2000" dirty="0" smtClean="0"/>
              <a:t>Pavement Condition: Interstate Highway System</a:t>
            </a:r>
          </a:p>
        </p:txBody>
      </p:sp>
      <p:graphicFrame>
        <p:nvGraphicFramePr>
          <p:cNvPr id="51203" name="Content Placeholder 3"/>
          <p:cNvGraphicFramePr>
            <a:graphicFrameLocks noGrp="1"/>
          </p:cNvGraphicFramePr>
          <p:nvPr>
            <p:ph idx="1"/>
            <p:extLst>
              <p:ext uri="{D42A27DB-BD31-4B8C-83A1-F6EECF244321}">
                <p14:modId xmlns:p14="http://schemas.microsoft.com/office/powerpoint/2010/main" val="3487205017"/>
              </p:ext>
            </p:extLst>
          </p:nvPr>
        </p:nvGraphicFramePr>
        <p:xfrm>
          <a:off x="457200" y="1200150"/>
          <a:ext cx="3911600" cy="1905000"/>
        </p:xfrm>
        <a:graphic>
          <a:graphicData uri="http://schemas.openxmlformats.org/presentationml/2006/ole">
            <mc:AlternateContent xmlns:mc="http://schemas.openxmlformats.org/markup-compatibility/2006">
              <mc:Choice xmlns:v="urn:schemas-microsoft-com:vml" Requires="v">
                <p:oleObj spid="_x0000_s7186" r:id="rId4" imgW="3913971" imgH="2542252" progId="Excel.Chart.8">
                  <p:embed/>
                </p:oleObj>
              </mc:Choice>
              <mc:Fallback>
                <p:oleObj r:id="rId4" imgW="3913971" imgH="2542252"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00150"/>
                        <a:ext cx="3911600" cy="190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4" name="Chart 5"/>
          <p:cNvGraphicFramePr>
            <a:graphicFrameLocks/>
          </p:cNvGraphicFramePr>
          <p:nvPr>
            <p:extLst>
              <p:ext uri="{D42A27DB-BD31-4B8C-83A1-F6EECF244321}">
                <p14:modId xmlns:p14="http://schemas.microsoft.com/office/powerpoint/2010/main" val="3992283040"/>
              </p:ext>
            </p:extLst>
          </p:nvPr>
        </p:nvGraphicFramePr>
        <p:xfrm>
          <a:off x="76200" y="3045619"/>
          <a:ext cx="4452937" cy="2097881"/>
        </p:xfrm>
        <a:graphic>
          <a:graphicData uri="http://schemas.openxmlformats.org/presentationml/2006/ole">
            <mc:AlternateContent xmlns:mc="http://schemas.openxmlformats.org/markup-compatibility/2006">
              <mc:Choice xmlns:v="urn:schemas-microsoft-com:vml" Requires="v">
                <p:oleObj spid="_x0000_s7187" r:id="rId6" imgW="4456562" imgH="2798307" progId="Excel.Chart.8">
                  <p:embed/>
                </p:oleObj>
              </mc:Choice>
              <mc:Fallback>
                <p:oleObj r:id="rId6" imgW="4456562" imgH="2798307"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3045619"/>
                        <a:ext cx="4452937" cy="20978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91937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bwMode="auto">
          <a:xfrm>
            <a:off x="304800" y="798963"/>
            <a:ext cx="5105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lgn="ctr"/>
            <a:r>
              <a:rPr lang="en-US" altLang="en-US" sz="2000" dirty="0" smtClean="0"/>
              <a:t>Pavement Condition:  Non-Interstate NHS</a:t>
            </a:r>
          </a:p>
        </p:txBody>
      </p:sp>
      <p:graphicFrame>
        <p:nvGraphicFramePr>
          <p:cNvPr id="52227" name="Content Placeholder 3"/>
          <p:cNvGraphicFramePr>
            <a:graphicFrameLocks noGrp="1"/>
          </p:cNvGraphicFramePr>
          <p:nvPr>
            <p:ph idx="1"/>
            <p:extLst>
              <p:ext uri="{D42A27DB-BD31-4B8C-83A1-F6EECF244321}">
                <p14:modId xmlns:p14="http://schemas.microsoft.com/office/powerpoint/2010/main" val="2868260306"/>
              </p:ext>
            </p:extLst>
          </p:nvPr>
        </p:nvGraphicFramePr>
        <p:xfrm>
          <a:off x="304800" y="1352550"/>
          <a:ext cx="4216400" cy="1943100"/>
        </p:xfrm>
        <a:graphic>
          <a:graphicData uri="http://schemas.openxmlformats.org/presentationml/2006/ole">
            <mc:AlternateContent xmlns:mc="http://schemas.openxmlformats.org/markup-compatibility/2006">
              <mc:Choice xmlns:v="urn:schemas-microsoft-com:vml" Requires="v">
                <p:oleObj spid="_x0000_s8210" r:id="rId3" imgW="4218798" imgH="2591025" progId="Excel.Chart.8">
                  <p:embed/>
                </p:oleObj>
              </mc:Choice>
              <mc:Fallback>
                <p:oleObj r:id="rId3" imgW="4218798" imgH="2591025" progId="Excel.Char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52550"/>
                        <a:ext cx="4216400" cy="194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2228" name="Picture 3" descr="C:\Users\c3903\Desktop\Paveme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664" y="819150"/>
            <a:ext cx="4223841" cy="425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29" name="Chart 7"/>
          <p:cNvGraphicFramePr>
            <a:graphicFrameLocks/>
          </p:cNvGraphicFramePr>
          <p:nvPr>
            <p:extLst>
              <p:ext uri="{D42A27DB-BD31-4B8C-83A1-F6EECF244321}">
                <p14:modId xmlns:p14="http://schemas.microsoft.com/office/powerpoint/2010/main" val="3941931993"/>
              </p:ext>
            </p:extLst>
          </p:nvPr>
        </p:nvGraphicFramePr>
        <p:xfrm>
          <a:off x="152400" y="3333750"/>
          <a:ext cx="4521200" cy="2183606"/>
        </p:xfrm>
        <a:graphic>
          <a:graphicData uri="http://schemas.openxmlformats.org/presentationml/2006/ole">
            <mc:AlternateContent xmlns:mc="http://schemas.openxmlformats.org/markup-compatibility/2006">
              <mc:Choice xmlns:v="urn:schemas-microsoft-com:vml" Requires="v">
                <p:oleObj spid="_x0000_s8211" r:id="rId6" imgW="4517528" imgH="2914141" progId="Excel.Chart.8">
                  <p:embed/>
                </p:oleObj>
              </mc:Choice>
              <mc:Fallback>
                <p:oleObj r:id="rId6" imgW="4517528" imgH="2914141"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333750"/>
                        <a:ext cx="4521200" cy="21836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32796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400050"/>
            <a:ext cx="911225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762000" y="2228850"/>
            <a:ext cx="8001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3252" name="TextBox 6"/>
          <p:cNvSpPr txBox="1">
            <a:spLocks noChangeArrowheads="1"/>
          </p:cNvSpPr>
          <p:nvPr/>
        </p:nvSpPr>
        <p:spPr bwMode="auto">
          <a:xfrm>
            <a:off x="3940175" y="357188"/>
            <a:ext cx="480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2000" dirty="0" smtClean="0">
                <a:solidFill>
                  <a:schemeClr val="tx1"/>
                </a:solidFill>
              </a:rPr>
              <a:t>Preservation Target </a:t>
            </a:r>
            <a:r>
              <a:rPr lang="en-US" altLang="en-US" sz="2000" dirty="0">
                <a:solidFill>
                  <a:schemeClr val="tx1"/>
                </a:solidFill>
              </a:rPr>
              <a:t>is $320M Per Year </a:t>
            </a:r>
          </a:p>
        </p:txBody>
      </p:sp>
      <p:sp>
        <p:nvSpPr>
          <p:cNvPr id="12" name="Right Arrow 11"/>
          <p:cNvSpPr/>
          <p:nvPr/>
        </p:nvSpPr>
        <p:spPr>
          <a:xfrm rot="16200000">
            <a:off x="2776538" y="2341960"/>
            <a:ext cx="51435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6" name="Right Arrow 25"/>
          <p:cNvSpPr/>
          <p:nvPr/>
        </p:nvSpPr>
        <p:spPr>
          <a:xfrm rot="16200000">
            <a:off x="4505325" y="2341960"/>
            <a:ext cx="51435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7" name="Right Arrow 26"/>
          <p:cNvSpPr/>
          <p:nvPr/>
        </p:nvSpPr>
        <p:spPr>
          <a:xfrm rot="16200000">
            <a:off x="1038225" y="2307431"/>
            <a:ext cx="51435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8" name="Right Arrow 27"/>
          <p:cNvSpPr/>
          <p:nvPr/>
        </p:nvSpPr>
        <p:spPr>
          <a:xfrm rot="16200000">
            <a:off x="6105525" y="2341960"/>
            <a:ext cx="51435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 name="Right Arrow 28"/>
          <p:cNvSpPr/>
          <p:nvPr/>
        </p:nvSpPr>
        <p:spPr>
          <a:xfrm rot="16200000">
            <a:off x="7820025" y="2331244"/>
            <a:ext cx="51435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53258" name="TextBox 12"/>
          <p:cNvSpPr txBox="1">
            <a:spLocks noChangeArrowheads="1"/>
          </p:cNvSpPr>
          <p:nvPr/>
        </p:nvSpPr>
        <p:spPr bwMode="auto">
          <a:xfrm>
            <a:off x="1022350" y="2570560"/>
            <a:ext cx="53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1400">
                <a:solidFill>
                  <a:schemeClr val="tx1"/>
                </a:solidFill>
              </a:rPr>
              <a:t>$26</a:t>
            </a:r>
          </a:p>
        </p:txBody>
      </p:sp>
      <p:sp>
        <p:nvSpPr>
          <p:cNvPr id="53259" name="TextBox 30"/>
          <p:cNvSpPr txBox="1">
            <a:spLocks noChangeArrowheads="1"/>
          </p:cNvSpPr>
          <p:nvPr/>
        </p:nvSpPr>
        <p:spPr bwMode="auto">
          <a:xfrm>
            <a:off x="6096000" y="2570560"/>
            <a:ext cx="53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1400">
                <a:solidFill>
                  <a:schemeClr val="tx1"/>
                </a:solidFill>
              </a:rPr>
              <a:t>$60</a:t>
            </a:r>
          </a:p>
        </p:txBody>
      </p:sp>
      <p:sp>
        <p:nvSpPr>
          <p:cNvPr id="53260" name="TextBox 31"/>
          <p:cNvSpPr txBox="1">
            <a:spLocks noChangeArrowheads="1"/>
          </p:cNvSpPr>
          <p:nvPr/>
        </p:nvSpPr>
        <p:spPr bwMode="auto">
          <a:xfrm>
            <a:off x="4495800" y="2570560"/>
            <a:ext cx="53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1400">
                <a:solidFill>
                  <a:schemeClr val="tx1"/>
                </a:solidFill>
              </a:rPr>
              <a:t>$60</a:t>
            </a:r>
          </a:p>
        </p:txBody>
      </p:sp>
      <p:sp>
        <p:nvSpPr>
          <p:cNvPr id="53261" name="TextBox 32"/>
          <p:cNvSpPr txBox="1">
            <a:spLocks noChangeArrowheads="1"/>
          </p:cNvSpPr>
          <p:nvPr/>
        </p:nvSpPr>
        <p:spPr bwMode="auto">
          <a:xfrm>
            <a:off x="2767013" y="2558654"/>
            <a:ext cx="53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1400">
                <a:solidFill>
                  <a:schemeClr val="tx1"/>
                </a:solidFill>
              </a:rPr>
              <a:t>$65</a:t>
            </a:r>
          </a:p>
        </p:txBody>
      </p:sp>
      <p:sp>
        <p:nvSpPr>
          <p:cNvPr id="53262" name="TextBox 33"/>
          <p:cNvSpPr txBox="1">
            <a:spLocks noChangeArrowheads="1"/>
          </p:cNvSpPr>
          <p:nvPr/>
        </p:nvSpPr>
        <p:spPr bwMode="auto">
          <a:xfrm>
            <a:off x="7810500" y="2569369"/>
            <a:ext cx="53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1400">
                <a:solidFill>
                  <a:schemeClr val="tx1"/>
                </a:solidFill>
              </a:rPr>
              <a:t>$45</a:t>
            </a:r>
          </a:p>
        </p:txBody>
      </p:sp>
      <p:sp>
        <p:nvSpPr>
          <p:cNvPr id="53263" name="TextBox 1"/>
          <p:cNvSpPr txBox="1">
            <a:spLocks noChangeArrowheads="1"/>
          </p:cNvSpPr>
          <p:nvPr/>
        </p:nvSpPr>
        <p:spPr bwMode="auto">
          <a:xfrm>
            <a:off x="952500" y="4033838"/>
            <a:ext cx="730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a:solidFill>
                  <a:schemeClr val="tx1"/>
                </a:solidFill>
              </a:rPr>
              <a:t>2019</a:t>
            </a:r>
          </a:p>
          <a:p>
            <a:pPr eaLnBrk="1" hangingPunct="1"/>
            <a:endParaRPr lang="en-US" altLang="en-US"/>
          </a:p>
        </p:txBody>
      </p:sp>
      <p:sp>
        <p:nvSpPr>
          <p:cNvPr id="53264" name="TextBox 15"/>
          <p:cNvSpPr txBox="1">
            <a:spLocks noChangeArrowheads="1"/>
          </p:cNvSpPr>
          <p:nvPr/>
        </p:nvSpPr>
        <p:spPr bwMode="auto">
          <a:xfrm>
            <a:off x="4321175" y="4048125"/>
            <a:ext cx="730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a:solidFill>
                  <a:schemeClr val="tx1"/>
                </a:solidFill>
              </a:rPr>
              <a:t>2021</a:t>
            </a:r>
          </a:p>
          <a:p>
            <a:pPr eaLnBrk="1" hangingPunct="1"/>
            <a:endParaRPr lang="en-US" altLang="en-US"/>
          </a:p>
        </p:txBody>
      </p:sp>
      <p:sp>
        <p:nvSpPr>
          <p:cNvPr id="53265" name="TextBox 16"/>
          <p:cNvSpPr txBox="1">
            <a:spLocks noChangeArrowheads="1"/>
          </p:cNvSpPr>
          <p:nvPr/>
        </p:nvSpPr>
        <p:spPr bwMode="auto">
          <a:xfrm>
            <a:off x="5975350" y="4048125"/>
            <a:ext cx="730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a:solidFill>
                  <a:schemeClr val="tx1"/>
                </a:solidFill>
              </a:rPr>
              <a:t>2022</a:t>
            </a:r>
          </a:p>
          <a:p>
            <a:pPr eaLnBrk="1" hangingPunct="1"/>
            <a:endParaRPr lang="en-US" altLang="en-US"/>
          </a:p>
        </p:txBody>
      </p:sp>
      <p:sp>
        <p:nvSpPr>
          <p:cNvPr id="53266" name="TextBox 17"/>
          <p:cNvSpPr txBox="1">
            <a:spLocks noChangeArrowheads="1"/>
          </p:cNvSpPr>
          <p:nvPr/>
        </p:nvSpPr>
        <p:spPr bwMode="auto">
          <a:xfrm>
            <a:off x="7712075" y="4048125"/>
            <a:ext cx="730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a:solidFill>
                  <a:schemeClr val="tx1"/>
                </a:solidFill>
              </a:rPr>
              <a:t>2023</a:t>
            </a:r>
          </a:p>
          <a:p>
            <a:pPr eaLnBrk="1" hangingPunct="1"/>
            <a:endParaRPr lang="en-US" altLang="en-US"/>
          </a:p>
        </p:txBody>
      </p:sp>
      <p:sp>
        <p:nvSpPr>
          <p:cNvPr id="53267" name="TextBox 18"/>
          <p:cNvSpPr txBox="1">
            <a:spLocks noChangeArrowheads="1"/>
          </p:cNvSpPr>
          <p:nvPr/>
        </p:nvSpPr>
        <p:spPr bwMode="auto">
          <a:xfrm>
            <a:off x="2646363" y="4048125"/>
            <a:ext cx="730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a:solidFill>
                  <a:schemeClr val="tx1"/>
                </a:solidFill>
              </a:rPr>
              <a:t>2020</a:t>
            </a:r>
          </a:p>
          <a:p>
            <a:pPr eaLnBrk="1" hangingPunct="1"/>
            <a:endParaRPr lang="en-US" altLang="en-US"/>
          </a:p>
        </p:txBody>
      </p:sp>
      <p:sp>
        <p:nvSpPr>
          <p:cNvPr id="53268" name="TextBox 1"/>
          <p:cNvSpPr txBox="1">
            <a:spLocks noChangeArrowheads="1"/>
          </p:cNvSpPr>
          <p:nvPr/>
        </p:nvSpPr>
        <p:spPr bwMode="auto">
          <a:xfrm>
            <a:off x="2055814" y="400050"/>
            <a:ext cx="92075" cy="27699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sz="1200"/>
          </a:p>
        </p:txBody>
      </p:sp>
      <p:sp>
        <p:nvSpPr>
          <p:cNvPr id="53269" name="TextBox 20"/>
          <p:cNvSpPr txBox="1">
            <a:spLocks noChangeArrowheads="1"/>
          </p:cNvSpPr>
          <p:nvPr/>
        </p:nvSpPr>
        <p:spPr bwMode="auto">
          <a:xfrm>
            <a:off x="2057401" y="545307"/>
            <a:ext cx="92075" cy="276999"/>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sz="1200"/>
          </a:p>
        </p:txBody>
      </p:sp>
      <p:sp>
        <p:nvSpPr>
          <p:cNvPr id="53270" name="TextBox 21"/>
          <p:cNvSpPr txBox="1">
            <a:spLocks noChangeArrowheads="1"/>
          </p:cNvSpPr>
          <p:nvPr/>
        </p:nvSpPr>
        <p:spPr bwMode="auto">
          <a:xfrm>
            <a:off x="2055814" y="685800"/>
            <a:ext cx="92075" cy="276999"/>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sz="1200"/>
          </a:p>
        </p:txBody>
      </p:sp>
      <p:sp>
        <p:nvSpPr>
          <p:cNvPr id="53271" name="TextBox 22"/>
          <p:cNvSpPr txBox="1">
            <a:spLocks noChangeArrowheads="1"/>
          </p:cNvSpPr>
          <p:nvPr/>
        </p:nvSpPr>
        <p:spPr bwMode="auto">
          <a:xfrm>
            <a:off x="2057401" y="856060"/>
            <a:ext cx="92075" cy="276999"/>
          </a:xfrm>
          <a:prstGeom prst="rect">
            <a:avLst/>
          </a:prstGeom>
          <a:solidFill>
            <a:srgbClr val="CC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sz="1200"/>
          </a:p>
        </p:txBody>
      </p:sp>
      <p:sp>
        <p:nvSpPr>
          <p:cNvPr id="53272" name="TextBox 23"/>
          <p:cNvSpPr txBox="1">
            <a:spLocks noChangeArrowheads="1"/>
          </p:cNvSpPr>
          <p:nvPr/>
        </p:nvSpPr>
        <p:spPr bwMode="auto">
          <a:xfrm>
            <a:off x="2057401" y="982266"/>
            <a:ext cx="92075" cy="27699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sz="1200"/>
          </a:p>
        </p:txBody>
      </p:sp>
      <p:sp>
        <p:nvSpPr>
          <p:cNvPr id="53273" name="TextBox 2"/>
          <p:cNvSpPr txBox="1">
            <a:spLocks noChangeArrowheads="1"/>
          </p:cNvSpPr>
          <p:nvPr/>
        </p:nvSpPr>
        <p:spPr bwMode="auto">
          <a:xfrm>
            <a:off x="2120900" y="357188"/>
            <a:ext cx="1828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r>
              <a:rPr lang="en-US" altLang="en-US" sz="1200" dirty="0">
                <a:solidFill>
                  <a:schemeClr val="tx1"/>
                </a:solidFill>
              </a:rPr>
              <a:t>Expansion Projects</a:t>
            </a:r>
          </a:p>
          <a:p>
            <a:pPr algn="l" eaLnBrk="1" hangingPunct="1"/>
            <a:r>
              <a:rPr lang="en-US" altLang="en-US" sz="1200" dirty="0">
                <a:solidFill>
                  <a:schemeClr val="tx1"/>
                </a:solidFill>
              </a:rPr>
              <a:t>Planning Costs</a:t>
            </a:r>
          </a:p>
          <a:p>
            <a:pPr algn="l" eaLnBrk="1" hangingPunct="1"/>
            <a:r>
              <a:rPr lang="en-US" altLang="en-US" sz="1200" dirty="0">
                <a:solidFill>
                  <a:schemeClr val="tx1"/>
                </a:solidFill>
              </a:rPr>
              <a:t>Development Costs</a:t>
            </a:r>
          </a:p>
          <a:p>
            <a:pPr algn="l" eaLnBrk="1" hangingPunct="1"/>
            <a:r>
              <a:rPr lang="en-US" altLang="en-US" sz="1200" dirty="0">
                <a:solidFill>
                  <a:schemeClr val="tx1"/>
                </a:solidFill>
              </a:rPr>
              <a:t>Modernization Projects</a:t>
            </a:r>
          </a:p>
          <a:p>
            <a:pPr algn="l" eaLnBrk="1" hangingPunct="1"/>
            <a:r>
              <a:rPr lang="en-US" altLang="en-US" sz="1200" dirty="0">
                <a:solidFill>
                  <a:schemeClr val="tx1"/>
                </a:solidFill>
              </a:rPr>
              <a:t>Preservation Projects</a:t>
            </a:r>
          </a:p>
        </p:txBody>
      </p:sp>
    </p:spTree>
    <p:extLst>
      <p:ext uri="{BB962C8B-B14F-4D97-AF65-F5344CB8AC3E}">
        <p14:creationId xmlns:p14="http://schemas.microsoft.com/office/powerpoint/2010/main" val="38146150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346" name="Chart 6"/>
          <p:cNvGraphicFramePr>
            <a:graphicFrameLocks/>
          </p:cNvGraphicFramePr>
          <p:nvPr/>
        </p:nvGraphicFramePr>
        <p:xfrm>
          <a:off x="2082800" y="934641"/>
          <a:ext cx="9156700" cy="3759994"/>
        </p:xfrm>
        <a:graphic>
          <a:graphicData uri="http://schemas.openxmlformats.org/presentationml/2006/ole">
            <mc:AlternateContent xmlns:mc="http://schemas.openxmlformats.org/markup-compatibility/2006">
              <mc:Choice xmlns:v="urn:schemas-microsoft-com:vml" Requires="v">
                <p:oleObj spid="_x0000_s9234" r:id="rId4" imgW="9156986" imgH="5011346" progId="Excel.Chart.8">
                  <p:embed/>
                </p:oleObj>
              </mc:Choice>
              <mc:Fallback>
                <p:oleObj r:id="rId4" imgW="9156986" imgH="5011346"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800" y="934641"/>
                        <a:ext cx="9156700" cy="3759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47" name="Rectangle 2"/>
          <p:cNvSpPr>
            <a:spLocks noGrp="1" noChangeArrowheads="1"/>
          </p:cNvSpPr>
          <p:nvPr>
            <p:ph type="title" idx="4294967295"/>
          </p:nvPr>
        </p:nvSpPr>
        <p:spPr bwMode="auto">
          <a:xfrm>
            <a:off x="98426" y="1200150"/>
            <a:ext cx="4549775" cy="747713"/>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en-US" sz="2000" b="0" smtClean="0">
                <a:solidFill>
                  <a:srgbClr val="404040"/>
                </a:solidFill>
                <a:latin typeface="Arial Unicode MS" pitchFamily="34" charset="-128"/>
                <a:ea typeface="Arial Unicode MS" pitchFamily="34" charset="-128"/>
                <a:cs typeface="Arial Unicode MS" pitchFamily="34" charset="-128"/>
              </a:rPr>
              <a:t>2018-2022 Facilities Construction Program</a:t>
            </a:r>
          </a:p>
        </p:txBody>
      </p:sp>
      <p:sp>
        <p:nvSpPr>
          <p:cNvPr id="57348" name="TextBox 1"/>
          <p:cNvSpPr txBox="1">
            <a:spLocks noChangeArrowheads="1"/>
          </p:cNvSpPr>
          <p:nvPr/>
        </p:nvSpPr>
        <p:spPr bwMode="auto">
          <a:xfrm>
            <a:off x="2971800" y="285750"/>
            <a:ext cx="6096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2800">
                <a:solidFill>
                  <a:schemeClr val="tx1"/>
                </a:solidFill>
              </a:rPr>
              <a:t>2019-2023 Tentative Facilities Construction Program</a:t>
            </a:r>
          </a:p>
        </p:txBody>
      </p:sp>
      <p:sp>
        <p:nvSpPr>
          <p:cNvPr id="5" name="Rectangle 4"/>
          <p:cNvSpPr/>
          <p:nvPr/>
        </p:nvSpPr>
        <p:spPr>
          <a:xfrm>
            <a:off x="2855914" y="4469606"/>
            <a:ext cx="2625591" cy="338554"/>
          </a:xfrm>
          <a:prstGeom prst="rect">
            <a:avLst/>
          </a:prstGeom>
        </p:spPr>
        <p:txBody>
          <a:bodyPr wrap="none">
            <a:spAutoFit/>
          </a:bodyPr>
          <a:lstStyle/>
          <a:p>
            <a:pPr>
              <a:defRPr/>
            </a:pPr>
            <a:r>
              <a:rPr lang="en-US" sz="1600" dirty="0">
                <a:solidFill>
                  <a:schemeClr val="tx1"/>
                </a:solidFill>
                <a:latin typeface="+mn-lt"/>
              </a:rPr>
              <a:t>Includes MAG &amp; PAG Funding</a:t>
            </a:r>
          </a:p>
        </p:txBody>
      </p:sp>
      <p:graphicFrame>
        <p:nvGraphicFramePr>
          <p:cNvPr id="57350" name="Chart 11"/>
          <p:cNvGraphicFramePr>
            <a:graphicFrameLocks/>
          </p:cNvGraphicFramePr>
          <p:nvPr/>
        </p:nvGraphicFramePr>
        <p:xfrm>
          <a:off x="-508000" y="1676400"/>
          <a:ext cx="4984750" cy="2869406"/>
        </p:xfrm>
        <a:graphic>
          <a:graphicData uri="http://schemas.openxmlformats.org/presentationml/2006/ole">
            <mc:AlternateContent xmlns:mc="http://schemas.openxmlformats.org/markup-compatibility/2006">
              <mc:Choice xmlns:v="urn:schemas-microsoft-com:vml" Requires="v">
                <p:oleObj spid="_x0000_s9235" r:id="rId6" imgW="4980864" imgH="3822523" progId="Excel.Chart.8">
                  <p:embed/>
                </p:oleObj>
              </mc:Choice>
              <mc:Fallback>
                <p:oleObj r:id="rId6" imgW="4980864" imgH="3822523" progId="Excel.Char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000" y="1676400"/>
                        <a:ext cx="4984750" cy="286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88445192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5"/>
          <p:cNvPicPr>
            <a:picLocks noChangeAspect="1" noChangeArrowheads="1"/>
          </p:cNvPicPr>
          <p:nvPr/>
        </p:nvPicPr>
        <p:blipFill>
          <a:blip r:embed="rId3">
            <a:extLst>
              <a:ext uri="{28A0092B-C50C-407E-A947-70E740481C1C}">
                <a14:useLocalDpi xmlns:a14="http://schemas.microsoft.com/office/drawing/2010/main" val="0"/>
              </a:ext>
            </a:extLst>
          </a:blip>
          <a:srcRect l="25041" t="17551" r="37480" b="5960"/>
          <a:stretch>
            <a:fillRect/>
          </a:stretch>
        </p:blipFill>
        <p:spPr bwMode="auto">
          <a:xfrm>
            <a:off x="4846846" y="819150"/>
            <a:ext cx="4267200" cy="4081463"/>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583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sz="2800" smtClean="0"/>
              <a:t>Greater Arizona Tentative 5-Year Highway Delivery Program(FY19-FY23)</a:t>
            </a:r>
          </a:p>
        </p:txBody>
      </p:sp>
      <p:graphicFrame>
        <p:nvGraphicFramePr>
          <p:cNvPr id="58372" name="Chart 5"/>
          <p:cNvGraphicFramePr>
            <a:graphicFrameLocks/>
          </p:cNvGraphicFramePr>
          <p:nvPr/>
        </p:nvGraphicFramePr>
        <p:xfrm>
          <a:off x="-1193800" y="876300"/>
          <a:ext cx="7569200" cy="3562350"/>
        </p:xfrm>
        <a:graphic>
          <a:graphicData uri="http://schemas.openxmlformats.org/presentationml/2006/ole">
            <mc:AlternateContent xmlns:mc="http://schemas.openxmlformats.org/markup-compatibility/2006">
              <mc:Choice xmlns:v="urn:schemas-microsoft-com:vml" Requires="v">
                <p:oleObj spid="_x0000_s10250" r:id="rId4" imgW="7571888" imgH="4749196" progId="Excel.Chart.8">
                  <p:embed/>
                </p:oleObj>
              </mc:Choice>
              <mc:Fallback>
                <p:oleObj r:id="rId4" imgW="7571888" imgH="4749196"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3800" y="876300"/>
                        <a:ext cx="756920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697459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4" y="235744"/>
            <a:ext cx="1076325" cy="807244"/>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l="10434" t="16188" r="39819" b="48230"/>
          <a:stretch>
            <a:fillRect/>
          </a:stretch>
        </p:blipFill>
        <p:spPr bwMode="auto">
          <a:xfrm>
            <a:off x="533400" y="1064419"/>
            <a:ext cx="8334375" cy="279439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Lst>
        </p:spPr>
      </p:pic>
      <p:pic>
        <p:nvPicPr>
          <p:cNvPr id="62468" name="Picture 2"/>
          <p:cNvPicPr>
            <a:picLocks noChangeAspect="1" noChangeArrowheads="1"/>
          </p:cNvPicPr>
          <p:nvPr/>
        </p:nvPicPr>
        <p:blipFill>
          <a:blip r:embed="rId4">
            <a:extLst>
              <a:ext uri="{28A0092B-C50C-407E-A947-70E740481C1C}">
                <a14:useLocalDpi xmlns:a14="http://schemas.microsoft.com/office/drawing/2010/main" val="0"/>
              </a:ext>
            </a:extLst>
          </a:blip>
          <a:srcRect l="6573" t="32413" r="23491" b="34348"/>
          <a:stretch>
            <a:fillRect/>
          </a:stretch>
        </p:blipFill>
        <p:spPr bwMode="auto">
          <a:xfrm>
            <a:off x="1447800" y="3657600"/>
            <a:ext cx="6335713" cy="1464469"/>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10" name="TextBox 1"/>
          <p:cNvSpPr txBox="1"/>
          <p:nvPr/>
        </p:nvSpPr>
        <p:spPr>
          <a:xfrm>
            <a:off x="2052638" y="285750"/>
            <a:ext cx="6934200" cy="10287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defRPr/>
            </a:pPr>
            <a:r>
              <a:rPr lang="en-US" sz="2000" b="1" dirty="0" smtClean="0"/>
              <a:t>$62.4M</a:t>
            </a:r>
            <a:r>
              <a:rPr lang="en-US" sz="1600" b="1" dirty="0"/>
              <a:t>; </a:t>
            </a:r>
            <a:r>
              <a:rPr lang="en-US" sz="1600" b="1" dirty="0" smtClean="0"/>
              <a:t>I-17 Anthem to Sunset Point (5YR Program FY21)</a:t>
            </a:r>
          </a:p>
          <a:p>
            <a:pPr algn="l">
              <a:defRPr/>
            </a:pPr>
            <a:r>
              <a:rPr lang="en-US" sz="2000" b="1" dirty="0" smtClean="0"/>
              <a:t>$65.9M</a:t>
            </a:r>
            <a:r>
              <a:rPr lang="en-US" sz="1600" b="1" dirty="0" smtClean="0"/>
              <a:t>; I-17 Anthem to Sunset Point (5YR Program FY22)</a:t>
            </a:r>
          </a:p>
          <a:p>
            <a:pPr algn="l">
              <a:defRPr/>
            </a:pPr>
            <a:r>
              <a:rPr lang="en-US" sz="2000" b="1" u="sng" dirty="0" smtClean="0"/>
              <a:t>$50M</a:t>
            </a:r>
            <a:r>
              <a:rPr lang="en-US" sz="1600" b="1" u="sng" dirty="0" smtClean="0"/>
              <a:t>; I-17 Widening North of Anthem (MAG FY 18 &amp; 20)</a:t>
            </a:r>
          </a:p>
          <a:p>
            <a:pPr algn="l">
              <a:defRPr/>
            </a:pPr>
            <a:r>
              <a:rPr lang="en-US" sz="2400" b="1" dirty="0" smtClean="0"/>
              <a:t>$178.3M Total</a:t>
            </a:r>
          </a:p>
          <a:p>
            <a:pPr algn="l">
              <a:defRPr/>
            </a:pPr>
            <a:endParaRPr lang="en-US" sz="1600" b="1" dirty="0"/>
          </a:p>
        </p:txBody>
      </p:sp>
      <p:cxnSp>
        <p:nvCxnSpPr>
          <p:cNvPr id="12" name="Straight Connector 11"/>
          <p:cNvCxnSpPr/>
          <p:nvPr/>
        </p:nvCxnSpPr>
        <p:spPr>
          <a:xfrm>
            <a:off x="2147888" y="1028700"/>
            <a:ext cx="51054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5118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51" t="12400" r="7084"/>
          <a:stretch/>
        </p:blipFill>
        <p:spPr bwMode="auto">
          <a:xfrm>
            <a:off x="1" y="11430"/>
            <a:ext cx="9144000" cy="513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6324600" y="228600"/>
            <a:ext cx="2617177" cy="8001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Happy Valley/Pinnacle Peak Tis $49 million (DDI)</a:t>
            </a:r>
            <a:endParaRPr lang="en-US" sz="1600" dirty="0"/>
          </a:p>
        </p:txBody>
      </p:sp>
      <p:sp>
        <p:nvSpPr>
          <p:cNvPr id="6" name="Rounded Rectangle 5"/>
          <p:cNvSpPr/>
          <p:nvPr/>
        </p:nvSpPr>
        <p:spPr>
          <a:xfrm>
            <a:off x="1676400" y="857250"/>
            <a:ext cx="2514600" cy="8001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SR 101 –I-17 to Pima</a:t>
            </a:r>
          </a:p>
          <a:p>
            <a:pPr algn="ctr"/>
            <a:r>
              <a:rPr lang="en-US" sz="1600" dirty="0" smtClean="0"/>
              <a:t>$139.3 million (DB)</a:t>
            </a:r>
          </a:p>
          <a:p>
            <a:pPr algn="ctr"/>
            <a:r>
              <a:rPr lang="en-US" sz="1600" dirty="0" smtClean="0"/>
              <a:t>FY2019</a:t>
            </a:r>
            <a:endParaRPr lang="en-US" sz="1600" dirty="0"/>
          </a:p>
        </p:txBody>
      </p:sp>
      <p:cxnSp>
        <p:nvCxnSpPr>
          <p:cNvPr id="7" name="Straight Arrow Connector 6"/>
          <p:cNvCxnSpPr/>
          <p:nvPr/>
        </p:nvCxnSpPr>
        <p:spPr>
          <a:xfrm flipH="1">
            <a:off x="5486401" y="1028700"/>
            <a:ext cx="838199" cy="571500"/>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191000" y="1657350"/>
            <a:ext cx="1752600" cy="228600"/>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934201" y="1777365"/>
            <a:ext cx="2183423" cy="8001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SR 24 –Ellsworth -Ironwood</a:t>
            </a:r>
          </a:p>
          <a:p>
            <a:pPr algn="ctr"/>
            <a:r>
              <a:rPr lang="en-US" sz="1600" dirty="0" smtClean="0"/>
              <a:t>$56.4million</a:t>
            </a:r>
          </a:p>
          <a:p>
            <a:pPr algn="ctr"/>
            <a:r>
              <a:rPr lang="en-US" sz="1600" dirty="0" smtClean="0"/>
              <a:t>FY2019</a:t>
            </a:r>
            <a:endParaRPr lang="en-US" sz="1600" dirty="0"/>
          </a:p>
        </p:txBody>
      </p:sp>
      <p:cxnSp>
        <p:nvCxnSpPr>
          <p:cNvPr id="13" name="Straight Arrow Connector 12"/>
          <p:cNvCxnSpPr/>
          <p:nvPr/>
        </p:nvCxnSpPr>
        <p:spPr>
          <a:xfrm flipH="1">
            <a:off x="8153400" y="2577465"/>
            <a:ext cx="152400" cy="1194435"/>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743200" y="3657600"/>
            <a:ext cx="2324100" cy="800100"/>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SR 101 –Baseline - 202</a:t>
            </a:r>
          </a:p>
          <a:p>
            <a:pPr algn="ctr"/>
            <a:r>
              <a:rPr lang="en-US" sz="1600" dirty="0" smtClean="0"/>
              <a:t>$51.4 million (DB)</a:t>
            </a:r>
          </a:p>
          <a:p>
            <a:pPr algn="ctr"/>
            <a:r>
              <a:rPr lang="en-US" sz="1600" dirty="0" smtClean="0"/>
              <a:t>FY2019</a:t>
            </a:r>
            <a:endParaRPr lang="en-US" sz="1600" dirty="0"/>
          </a:p>
        </p:txBody>
      </p:sp>
      <p:cxnSp>
        <p:nvCxnSpPr>
          <p:cNvPr id="16" name="Straight Arrow Connector 15"/>
          <p:cNvCxnSpPr>
            <a:stCxn id="15" idx="3"/>
          </p:cNvCxnSpPr>
          <p:nvPr/>
        </p:nvCxnSpPr>
        <p:spPr>
          <a:xfrm flipV="1">
            <a:off x="5067300" y="3486150"/>
            <a:ext cx="1333500" cy="571500"/>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0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1"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51" t="12400" r="7084"/>
          <a:stretch/>
        </p:blipFill>
        <p:spPr bwMode="auto">
          <a:xfrm>
            <a:off x="1" y="11430"/>
            <a:ext cx="9144000" cy="513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838200" y="1600200"/>
            <a:ext cx="2514600" cy="8001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SR 303 –MC 85- Van Buren</a:t>
            </a:r>
          </a:p>
          <a:p>
            <a:pPr algn="ctr"/>
            <a:r>
              <a:rPr lang="en-US" sz="1600" dirty="0" smtClean="0"/>
              <a:t>$93.8 million FY2019</a:t>
            </a:r>
            <a:endParaRPr lang="en-US" sz="1600" dirty="0"/>
          </a:p>
        </p:txBody>
      </p:sp>
      <p:cxnSp>
        <p:nvCxnSpPr>
          <p:cNvPr id="9" name="Straight Arrow Connector 8"/>
          <p:cNvCxnSpPr/>
          <p:nvPr/>
        </p:nvCxnSpPr>
        <p:spPr>
          <a:xfrm>
            <a:off x="3276600" y="2400300"/>
            <a:ext cx="533400" cy="62865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934200" y="1314450"/>
            <a:ext cx="2095500" cy="8001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SR 101 –Pima - </a:t>
            </a:r>
            <a:r>
              <a:rPr lang="en-US" sz="1600" dirty="0" err="1" smtClean="0"/>
              <a:t>Shea</a:t>
            </a:r>
            <a:endParaRPr lang="en-US" sz="1600" dirty="0" smtClean="0"/>
          </a:p>
          <a:p>
            <a:pPr algn="ctr"/>
            <a:r>
              <a:rPr lang="en-US" sz="1600" dirty="0" smtClean="0"/>
              <a:t>$56.4million</a:t>
            </a:r>
          </a:p>
          <a:p>
            <a:pPr algn="ctr"/>
            <a:r>
              <a:rPr lang="en-US" sz="1600" dirty="0" smtClean="0"/>
              <a:t>FY2020</a:t>
            </a:r>
            <a:endParaRPr lang="en-US" sz="1600" dirty="0"/>
          </a:p>
        </p:txBody>
      </p:sp>
      <p:cxnSp>
        <p:nvCxnSpPr>
          <p:cNvPr id="13" name="Straight Arrow Connector 12"/>
          <p:cNvCxnSpPr/>
          <p:nvPr/>
        </p:nvCxnSpPr>
        <p:spPr>
          <a:xfrm flipH="1">
            <a:off x="6705600" y="2000250"/>
            <a:ext cx="228600" cy="11430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2743200" y="3657600"/>
            <a:ext cx="2324100" cy="800100"/>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I10- I-17 Split - 202 (DB)</a:t>
            </a:r>
          </a:p>
          <a:p>
            <a:pPr algn="ctr"/>
            <a:r>
              <a:rPr lang="en-US" sz="1600" dirty="0" smtClean="0"/>
              <a:t>$480 million</a:t>
            </a:r>
          </a:p>
          <a:p>
            <a:pPr algn="ctr"/>
            <a:r>
              <a:rPr lang="en-US" sz="1600" dirty="0" smtClean="0"/>
              <a:t>FY2021</a:t>
            </a:r>
            <a:endParaRPr lang="en-US" sz="1600" dirty="0"/>
          </a:p>
        </p:txBody>
      </p:sp>
      <p:cxnSp>
        <p:nvCxnSpPr>
          <p:cNvPr id="16" name="Straight Arrow Connector 15"/>
          <p:cNvCxnSpPr>
            <a:stCxn id="15" idx="3"/>
          </p:cNvCxnSpPr>
          <p:nvPr/>
        </p:nvCxnSpPr>
        <p:spPr>
          <a:xfrm flipV="1">
            <a:off x="5067300" y="3314700"/>
            <a:ext cx="1104900" cy="742950"/>
          </a:xfrm>
          <a:prstGeom prst="straightConnector1">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17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1600200" y="1885950"/>
            <a:ext cx="5562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3200" b="1">
                <a:solidFill>
                  <a:schemeClr val="tx1"/>
                </a:solidFill>
                <a:cs typeface="Arial" charset="0"/>
              </a:rPr>
              <a:t>Highway User Revenue Fund (HURF)</a:t>
            </a:r>
          </a:p>
        </p:txBody>
      </p:sp>
      <p:pic>
        <p:nvPicPr>
          <p:cNvPr id="37891" name="Picture 4" descr="http://img.lumas.de/showimg_ama03_1600_16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5264" y="2743200"/>
            <a:ext cx="37750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1718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bwMode="auto">
          <a:xfrm>
            <a:off x="457200" y="171450"/>
            <a:ext cx="8229600" cy="4226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altLang="en-US" dirty="0" smtClean="0">
                <a:solidFill>
                  <a:schemeClr val="bg1"/>
                </a:solidFill>
              </a:rPr>
              <a:t>PAG Program</a:t>
            </a:r>
          </a:p>
        </p:txBody>
      </p:sp>
      <p:graphicFrame>
        <p:nvGraphicFramePr>
          <p:cNvPr id="56323" name="Object 1"/>
          <p:cNvGraphicFramePr>
            <a:graphicFrameLocks noChangeAspect="1"/>
          </p:cNvGraphicFramePr>
          <p:nvPr>
            <p:extLst>
              <p:ext uri="{D42A27DB-BD31-4B8C-83A1-F6EECF244321}">
                <p14:modId xmlns:p14="http://schemas.microsoft.com/office/powerpoint/2010/main" val="228824765"/>
              </p:ext>
            </p:extLst>
          </p:nvPr>
        </p:nvGraphicFramePr>
        <p:xfrm>
          <a:off x="2771776" y="628650"/>
          <a:ext cx="6372225" cy="2143125"/>
        </p:xfrm>
        <a:graphic>
          <a:graphicData uri="http://schemas.openxmlformats.org/presentationml/2006/ole">
            <mc:AlternateContent xmlns:mc="http://schemas.openxmlformats.org/markup-compatibility/2006">
              <mc:Choice xmlns:v="urn:schemas-microsoft-com:vml" Requires="v">
                <p:oleObj spid="_x0000_s13318" name="Acrobat Document" r:id="rId3" imgW="6372000" imgH="2857500" progId="Acrobat.Document.11">
                  <p:link updateAutomatic="1"/>
                </p:oleObj>
              </mc:Choice>
              <mc:Fallback>
                <p:oleObj name="Acrobat Document" r:id="rId3" imgW="6372000" imgH="2857500" progId="Acrobat.Document.11">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6" y="628650"/>
                        <a:ext cx="63722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6324" name="TextBox 2"/>
          <p:cNvSpPr txBox="1">
            <a:spLocks noChangeArrowheads="1"/>
          </p:cNvSpPr>
          <p:nvPr/>
        </p:nvSpPr>
        <p:spPr bwMode="auto">
          <a:xfrm>
            <a:off x="96715" y="2000250"/>
            <a:ext cx="80772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l" eaLnBrk="1" hangingPunct="1"/>
            <a:endParaRPr lang="en-US" altLang="en-US" dirty="0">
              <a:solidFill>
                <a:schemeClr val="tx1"/>
              </a:solidFill>
            </a:endParaRPr>
          </a:p>
          <a:p>
            <a:pPr algn="l" eaLnBrk="1" hangingPunct="1"/>
            <a:endParaRPr lang="en-US" altLang="en-US" dirty="0">
              <a:solidFill>
                <a:schemeClr val="tx1"/>
              </a:solidFill>
            </a:endParaRPr>
          </a:p>
          <a:p>
            <a:pPr algn="l" eaLnBrk="1" hangingPunct="1"/>
            <a:endParaRPr lang="en-US" altLang="en-US" dirty="0">
              <a:solidFill>
                <a:schemeClr val="tx1"/>
              </a:solidFill>
            </a:endParaRPr>
          </a:p>
          <a:p>
            <a:pPr algn="l" eaLnBrk="1" hangingPunct="1"/>
            <a:endParaRPr lang="en-US" altLang="en-US" dirty="0">
              <a:solidFill>
                <a:schemeClr val="tx1"/>
              </a:solidFill>
            </a:endParaRPr>
          </a:p>
          <a:p>
            <a:pPr algn="l" eaLnBrk="1" hangingPunct="1"/>
            <a:r>
              <a:rPr lang="en-US" altLang="en-US" dirty="0" smtClean="0">
                <a:solidFill>
                  <a:schemeClr val="tx1"/>
                </a:solidFill>
              </a:rPr>
              <a:t>I-10 </a:t>
            </a:r>
            <a:r>
              <a:rPr lang="en-US" altLang="en-US" dirty="0">
                <a:solidFill>
                  <a:schemeClr val="tx1"/>
                </a:solidFill>
              </a:rPr>
              <a:t>Houghton Rd TI $45.6M FY </a:t>
            </a:r>
            <a:r>
              <a:rPr lang="en-US" altLang="en-US" dirty="0" smtClean="0">
                <a:solidFill>
                  <a:schemeClr val="tx1"/>
                </a:solidFill>
              </a:rPr>
              <a:t>19-21 (DDI)</a:t>
            </a:r>
            <a:endParaRPr lang="en-US" altLang="en-US" dirty="0">
              <a:solidFill>
                <a:schemeClr val="tx1"/>
              </a:solidFill>
            </a:endParaRPr>
          </a:p>
          <a:p>
            <a:pPr algn="l" eaLnBrk="1" hangingPunct="1"/>
            <a:endParaRPr lang="en-US" altLang="en-US" dirty="0" smtClean="0">
              <a:solidFill>
                <a:schemeClr val="tx1"/>
              </a:solidFill>
            </a:endParaRPr>
          </a:p>
          <a:p>
            <a:pPr algn="l" eaLnBrk="1" hangingPunct="1"/>
            <a:r>
              <a:rPr lang="en-US" altLang="en-US" dirty="0" smtClean="0">
                <a:solidFill>
                  <a:schemeClr val="tx1"/>
                </a:solidFill>
              </a:rPr>
              <a:t>I-10 </a:t>
            </a:r>
            <a:r>
              <a:rPr lang="en-US" altLang="en-US" dirty="0">
                <a:solidFill>
                  <a:schemeClr val="tx1"/>
                </a:solidFill>
              </a:rPr>
              <a:t>Ina Road TI $19.4M FY 20 &amp; 21</a:t>
            </a:r>
          </a:p>
          <a:p>
            <a:pPr algn="l" eaLnBrk="1" hangingPunct="1"/>
            <a:endParaRPr lang="en-US" altLang="en-US" dirty="0" smtClean="0">
              <a:solidFill>
                <a:schemeClr val="tx1"/>
              </a:solidFill>
            </a:endParaRPr>
          </a:p>
          <a:p>
            <a:pPr algn="l" eaLnBrk="1" hangingPunct="1"/>
            <a:r>
              <a:rPr lang="en-US" altLang="en-US" dirty="0" smtClean="0">
                <a:solidFill>
                  <a:schemeClr val="tx1"/>
                </a:solidFill>
              </a:rPr>
              <a:t>I-10 </a:t>
            </a:r>
            <a:r>
              <a:rPr lang="en-US" altLang="en-US" dirty="0" err="1">
                <a:solidFill>
                  <a:schemeClr val="tx1"/>
                </a:solidFill>
              </a:rPr>
              <a:t>Ruthrauff</a:t>
            </a:r>
            <a:r>
              <a:rPr lang="en-US" altLang="en-US" dirty="0">
                <a:solidFill>
                  <a:schemeClr val="tx1"/>
                </a:solidFill>
              </a:rPr>
              <a:t> TI $101.8M FY 19-21</a:t>
            </a:r>
          </a:p>
          <a:p>
            <a:pPr algn="l" eaLnBrk="1" hangingPunct="1"/>
            <a:endParaRPr lang="en-US" altLang="en-US" dirty="0" smtClean="0">
              <a:solidFill>
                <a:schemeClr val="tx1"/>
              </a:solidFill>
            </a:endParaRPr>
          </a:p>
          <a:p>
            <a:pPr algn="l" eaLnBrk="1" hangingPunct="1"/>
            <a:r>
              <a:rPr lang="en-US" altLang="en-US" dirty="0" smtClean="0">
                <a:solidFill>
                  <a:schemeClr val="tx1"/>
                </a:solidFill>
              </a:rPr>
              <a:t>I-10 </a:t>
            </a:r>
            <a:r>
              <a:rPr lang="en-US" altLang="en-US" dirty="0">
                <a:solidFill>
                  <a:schemeClr val="tx1"/>
                </a:solidFill>
              </a:rPr>
              <a:t>Ina to </a:t>
            </a:r>
            <a:r>
              <a:rPr lang="en-US" altLang="en-US" dirty="0" err="1">
                <a:solidFill>
                  <a:schemeClr val="tx1"/>
                </a:solidFill>
              </a:rPr>
              <a:t>Ruthrauff</a:t>
            </a:r>
            <a:r>
              <a:rPr lang="en-US" altLang="en-US" dirty="0">
                <a:solidFill>
                  <a:schemeClr val="tx1"/>
                </a:solidFill>
              </a:rPr>
              <a:t> $129.2M FY 20-22</a:t>
            </a:r>
          </a:p>
          <a:p>
            <a:pPr algn="l" eaLnBrk="1" hangingPunct="1"/>
            <a:endParaRPr lang="en-US" altLang="en-US" dirty="0" smtClean="0">
              <a:solidFill>
                <a:schemeClr val="tx1"/>
              </a:solidFill>
            </a:endParaRPr>
          </a:p>
          <a:p>
            <a:pPr algn="l" eaLnBrk="1" hangingPunct="1"/>
            <a:r>
              <a:rPr lang="en-US" altLang="en-US" dirty="0" smtClean="0">
                <a:solidFill>
                  <a:schemeClr val="tx1"/>
                </a:solidFill>
              </a:rPr>
              <a:t>I-19 </a:t>
            </a:r>
            <a:r>
              <a:rPr lang="en-US" altLang="en-US" dirty="0" err="1">
                <a:solidFill>
                  <a:schemeClr val="tx1"/>
                </a:solidFill>
              </a:rPr>
              <a:t>Ajo</a:t>
            </a:r>
            <a:r>
              <a:rPr lang="en-US" altLang="en-US" dirty="0">
                <a:solidFill>
                  <a:schemeClr val="tx1"/>
                </a:solidFill>
              </a:rPr>
              <a:t> Way TI $35.7M FY 19</a:t>
            </a:r>
          </a:p>
          <a:p>
            <a:pPr algn="l" eaLnBrk="1" hangingPunct="1"/>
            <a:endParaRPr lang="en-US" altLang="en-US" dirty="0" smtClean="0">
              <a:solidFill>
                <a:schemeClr val="tx1"/>
              </a:solidFill>
            </a:endParaRPr>
          </a:p>
        </p:txBody>
      </p:sp>
      <p:pic>
        <p:nvPicPr>
          <p:cNvPr id="56325"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475" y="6858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6400" y="9144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8459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New Technology</a:t>
            </a:r>
          </a:p>
        </p:txBody>
      </p:sp>
      <p:sp>
        <p:nvSpPr>
          <p:cNvPr id="65539" name="Subtitle 4"/>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5420559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bwMode="auto">
          <a:xfrm>
            <a:off x="838200" y="571500"/>
            <a:ext cx="5181600" cy="6060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a:r>
              <a:rPr lang="en-US" altLang="en-US" smtClean="0"/>
              <a:t>Wrong Way Detection</a:t>
            </a:r>
          </a:p>
        </p:txBody>
      </p:sp>
      <p:pic>
        <p:nvPicPr>
          <p:cNvPr id="7680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0439" t="14946" r="20103" b="12379"/>
          <a:stretch>
            <a:fillRect/>
          </a:stretch>
        </p:blipFill>
        <p:spPr bwMode="auto">
          <a:xfrm>
            <a:off x="6400800" y="285751"/>
            <a:ext cx="2319338" cy="203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804" name="Picture 2" descr="Troopers have responded to 879 calls of wrong-way drivers in 2017. (Source: 3TV/CBS 5)"/>
          <p:cNvPicPr>
            <a:picLocks noChangeAspect="1" noChangeArrowheads="1"/>
          </p:cNvPicPr>
          <p:nvPr/>
        </p:nvPicPr>
        <p:blipFill>
          <a:blip r:embed="rId4">
            <a:extLst>
              <a:ext uri="{28A0092B-C50C-407E-A947-70E740481C1C}">
                <a14:useLocalDpi xmlns:a14="http://schemas.microsoft.com/office/drawing/2010/main" val="0"/>
              </a:ext>
            </a:extLst>
          </a:blip>
          <a:srcRect r="40291"/>
          <a:stretch>
            <a:fillRect/>
          </a:stretch>
        </p:blipFill>
        <p:spPr bwMode="auto">
          <a:xfrm>
            <a:off x="1066800" y="2914650"/>
            <a:ext cx="2173288"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763" y="2746772"/>
            <a:ext cx="3733800" cy="169425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94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Content Placeholder 3" descr="2016-map-book (1).pdf - Adobe Acrobat Pro"/>
          <p:cNvPicPr>
            <a:picLocks noChangeAspect="1"/>
          </p:cNvPicPr>
          <p:nvPr/>
        </p:nvPicPr>
        <p:blipFill>
          <a:blip r:embed="rId3">
            <a:extLst>
              <a:ext uri="{28A0092B-C50C-407E-A947-70E740481C1C}">
                <a14:useLocalDpi xmlns:a14="http://schemas.microsoft.com/office/drawing/2010/main" val="0"/>
              </a:ext>
            </a:extLst>
          </a:blip>
          <a:srcRect l="39648" t="32697" r="20702" b="15192"/>
          <a:stretch>
            <a:fillRect/>
          </a:stretch>
        </p:blipFill>
        <p:spPr bwMode="auto">
          <a:xfrm>
            <a:off x="0" y="17860"/>
            <a:ext cx="91440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3800475" y="1365647"/>
            <a:ext cx="63500" cy="932259"/>
          </a:xfrm>
          <a:custGeom>
            <a:avLst/>
            <a:gdLst>
              <a:gd name="connsiteX0" fmla="*/ 48281 w 63533"/>
              <a:gd name="connsiteY0" fmla="*/ 0 h 1242060"/>
              <a:gd name="connsiteX1" fmla="*/ 40661 w 63533"/>
              <a:gd name="connsiteY1" fmla="*/ 388620 h 1242060"/>
              <a:gd name="connsiteX2" fmla="*/ 2561 w 63533"/>
              <a:gd name="connsiteY2" fmla="*/ 411480 h 1242060"/>
              <a:gd name="connsiteX3" fmla="*/ 17801 w 63533"/>
              <a:gd name="connsiteY3" fmla="*/ 487680 h 1242060"/>
              <a:gd name="connsiteX4" fmla="*/ 25421 w 63533"/>
              <a:gd name="connsiteY4" fmla="*/ 533400 h 1242060"/>
              <a:gd name="connsiteX5" fmla="*/ 33041 w 63533"/>
              <a:gd name="connsiteY5" fmla="*/ 822960 h 1242060"/>
              <a:gd name="connsiteX6" fmla="*/ 48281 w 63533"/>
              <a:gd name="connsiteY6" fmla="*/ 845820 h 1242060"/>
              <a:gd name="connsiteX7" fmla="*/ 55901 w 63533"/>
              <a:gd name="connsiteY7" fmla="*/ 868680 h 1242060"/>
              <a:gd name="connsiteX8" fmla="*/ 63521 w 63533"/>
              <a:gd name="connsiteY8" fmla="*/ 124206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33" h="1242060">
                <a:moveTo>
                  <a:pt x="48281" y="0"/>
                </a:moveTo>
                <a:cubicBezTo>
                  <a:pt x="45741" y="129540"/>
                  <a:pt x="54969" y="259848"/>
                  <a:pt x="40661" y="388620"/>
                </a:cubicBezTo>
                <a:cubicBezTo>
                  <a:pt x="39025" y="403340"/>
                  <a:pt x="8062" y="397729"/>
                  <a:pt x="2561" y="411480"/>
                </a:cubicBezTo>
                <a:cubicBezTo>
                  <a:pt x="-6939" y="435229"/>
                  <a:pt x="12666" y="464571"/>
                  <a:pt x="17801" y="487680"/>
                </a:cubicBezTo>
                <a:cubicBezTo>
                  <a:pt x="21153" y="502762"/>
                  <a:pt x="22881" y="518160"/>
                  <a:pt x="25421" y="533400"/>
                </a:cubicBezTo>
                <a:cubicBezTo>
                  <a:pt x="27961" y="629920"/>
                  <a:pt x="25995" y="726664"/>
                  <a:pt x="33041" y="822960"/>
                </a:cubicBezTo>
                <a:cubicBezTo>
                  <a:pt x="33709" y="832094"/>
                  <a:pt x="44185" y="837629"/>
                  <a:pt x="48281" y="845820"/>
                </a:cubicBezTo>
                <a:cubicBezTo>
                  <a:pt x="51873" y="853004"/>
                  <a:pt x="53361" y="861060"/>
                  <a:pt x="55901" y="868680"/>
                </a:cubicBezTo>
                <a:cubicBezTo>
                  <a:pt x="64172" y="1191252"/>
                  <a:pt x="63521" y="1066767"/>
                  <a:pt x="63521" y="1242060"/>
                </a:cubicBezTo>
              </a:path>
            </a:pathLst>
          </a:cu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6" name="Rectangle 5"/>
          <p:cNvSpPr/>
          <p:nvPr/>
        </p:nvSpPr>
        <p:spPr>
          <a:xfrm>
            <a:off x="4191000" y="2343150"/>
            <a:ext cx="46038" cy="5715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78853" name="Rectangle 6"/>
          <p:cNvSpPr>
            <a:spLocks noChangeArrowheads="1"/>
          </p:cNvSpPr>
          <p:nvPr/>
        </p:nvSpPr>
        <p:spPr bwMode="auto">
          <a:xfrm>
            <a:off x="1130300" y="342900"/>
            <a:ext cx="66225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3600" b="1"/>
              <a:t>Wrong Way Detection Project</a:t>
            </a:r>
          </a:p>
        </p:txBody>
      </p:sp>
    </p:spTree>
    <p:extLst>
      <p:ext uri="{BB962C8B-B14F-4D97-AF65-F5344CB8AC3E}">
        <p14:creationId xmlns:p14="http://schemas.microsoft.com/office/powerpoint/2010/main" val="2004368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val="0"/>
              </a:ext>
            </a:extLst>
          </a:blip>
          <a:srcRect l="60439" t="14946" r="20103" b="12379"/>
          <a:stretch>
            <a:fillRect/>
          </a:stretch>
        </p:blipFill>
        <p:spPr bwMode="auto">
          <a:xfrm>
            <a:off x="152401" y="114301"/>
            <a:ext cx="9001125" cy="5003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24600" y="3886200"/>
            <a:ext cx="2514600" cy="923330"/>
          </a:xfrm>
          <a:prstGeom prst="rect">
            <a:avLst/>
          </a:prstGeom>
          <a:noFill/>
        </p:spPr>
        <p:txBody>
          <a:bodyPr wrap="square" rtlCol="0">
            <a:spAutoFit/>
          </a:bodyPr>
          <a:lstStyle/>
          <a:p>
            <a:r>
              <a:rPr lang="en-US" dirty="0" smtClean="0"/>
              <a:t>Results since January</a:t>
            </a:r>
          </a:p>
          <a:p>
            <a:r>
              <a:rPr lang="en-US" dirty="0" smtClean="0"/>
              <a:t>37 wrong way events</a:t>
            </a:r>
          </a:p>
          <a:p>
            <a:r>
              <a:rPr lang="en-US" dirty="0" smtClean="0"/>
              <a:t>2 entered the freeway</a:t>
            </a:r>
            <a:endParaRPr lang="en-US" dirty="0"/>
          </a:p>
        </p:txBody>
      </p:sp>
    </p:spTree>
    <p:extLst>
      <p:ext uri="{BB962C8B-B14F-4D97-AF65-F5344CB8AC3E}">
        <p14:creationId xmlns:p14="http://schemas.microsoft.com/office/powerpoint/2010/main" val="22832992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Keeping Score</a:t>
            </a:r>
          </a:p>
        </p:txBody>
      </p:sp>
      <p:sp>
        <p:nvSpPr>
          <p:cNvPr id="83971" name="Subtitle 5"/>
          <p:cNvSpPr>
            <a:spLocks noGrp="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1764477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2"/>
          <p:cNvSpPr>
            <a:spLocks noChangeArrowheads="1"/>
          </p:cNvSpPr>
          <p:nvPr/>
        </p:nvSpPr>
        <p:spPr bwMode="auto">
          <a:xfrm>
            <a:off x="0" y="109763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19" name="Rectangle 28"/>
          <p:cNvSpPr>
            <a:spLocks noChangeArrowheads="1"/>
          </p:cNvSpPr>
          <p:nvPr/>
        </p:nvSpPr>
        <p:spPr bwMode="auto">
          <a:xfrm>
            <a:off x="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20" name="Rectangle 45"/>
          <p:cNvSpPr>
            <a:spLocks noChangeArrowheads="1"/>
          </p:cNvSpPr>
          <p:nvPr/>
        </p:nvSpPr>
        <p:spPr bwMode="auto">
          <a:xfrm>
            <a:off x="4767263" y="226564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21" name="Rectangle 30"/>
          <p:cNvSpPr>
            <a:spLocks noChangeArrowheads="1"/>
          </p:cNvSpPr>
          <p:nvPr/>
        </p:nvSpPr>
        <p:spPr bwMode="auto">
          <a:xfrm>
            <a:off x="4362450" y="19727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22" name="Rectangle 31"/>
          <p:cNvSpPr>
            <a:spLocks noChangeArrowheads="1"/>
          </p:cNvSpPr>
          <p:nvPr/>
        </p:nvSpPr>
        <p:spPr bwMode="auto">
          <a:xfrm>
            <a:off x="4933950" y="22870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23" name="Rectangle 32"/>
          <p:cNvSpPr>
            <a:spLocks noChangeArrowheads="1"/>
          </p:cNvSpPr>
          <p:nvPr/>
        </p:nvSpPr>
        <p:spPr bwMode="auto">
          <a:xfrm>
            <a:off x="4210050" y="25156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24" name="Rectangle 33"/>
          <p:cNvSpPr>
            <a:spLocks noChangeArrowheads="1"/>
          </p:cNvSpPr>
          <p:nvPr/>
        </p:nvSpPr>
        <p:spPr bwMode="auto">
          <a:xfrm>
            <a:off x="4457700" y="22870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25" name="Rectangle 35"/>
          <p:cNvSpPr>
            <a:spLocks noChangeArrowheads="1"/>
          </p:cNvSpPr>
          <p:nvPr/>
        </p:nvSpPr>
        <p:spPr bwMode="auto">
          <a:xfrm>
            <a:off x="4057650" y="22156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86026" name="TextBox 3"/>
          <p:cNvSpPr txBox="1">
            <a:spLocks noChangeArrowheads="1"/>
          </p:cNvSpPr>
          <p:nvPr/>
        </p:nvSpPr>
        <p:spPr bwMode="auto">
          <a:xfrm>
            <a:off x="352426" y="670322"/>
            <a:ext cx="87153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4800"/>
              <a:t>Task Order Execution</a:t>
            </a:r>
          </a:p>
        </p:txBody>
      </p:sp>
      <p:grpSp>
        <p:nvGrpSpPr>
          <p:cNvPr id="44" name="Group 43"/>
          <p:cNvGrpSpPr/>
          <p:nvPr/>
        </p:nvGrpSpPr>
        <p:grpSpPr>
          <a:xfrm>
            <a:off x="10421524" y="1631711"/>
            <a:ext cx="2527485" cy="2678195"/>
            <a:chOff x="4430751" y="609600"/>
            <a:chExt cx="3951250" cy="5871073"/>
          </a:xfrm>
          <a:effectLst>
            <a:reflection blurRad="6350" stA="52000" endA="300" endPos="10000" dir="5400000" sy="-100000" algn="bl" rotWithShape="0"/>
          </a:effectLst>
        </p:grpSpPr>
        <p:sp>
          <p:nvSpPr>
            <p:cNvPr id="45" name="Rounded Rectangle 44"/>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6"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47" name="Group 46"/>
            <p:cNvGrpSpPr/>
            <p:nvPr/>
          </p:nvGrpSpPr>
          <p:grpSpPr>
            <a:xfrm flipH="1">
              <a:off x="7232010" y="2518401"/>
              <a:ext cx="1149991" cy="1415374"/>
              <a:chOff x="4401624" y="1028887"/>
              <a:chExt cx="1270935" cy="1463040"/>
            </a:xfrm>
          </p:grpSpPr>
          <p:sp>
            <p:nvSpPr>
              <p:cNvPr id="74"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5"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48" name="Group 47"/>
            <p:cNvGrpSpPr/>
            <p:nvPr/>
          </p:nvGrpSpPr>
          <p:grpSpPr>
            <a:xfrm flipH="1">
              <a:off x="7232010" y="4033443"/>
              <a:ext cx="1149991" cy="1415374"/>
              <a:chOff x="4401624" y="1028887"/>
              <a:chExt cx="1270935" cy="1463040"/>
            </a:xfrm>
          </p:grpSpPr>
          <p:sp>
            <p:nvSpPr>
              <p:cNvPr id="72"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3"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49" name="Group 48"/>
            <p:cNvGrpSpPr/>
            <p:nvPr/>
          </p:nvGrpSpPr>
          <p:grpSpPr>
            <a:xfrm flipH="1">
              <a:off x="7232010" y="1015226"/>
              <a:ext cx="1149991" cy="1415374"/>
              <a:chOff x="4401624" y="1028887"/>
              <a:chExt cx="1270935" cy="1463040"/>
            </a:xfrm>
          </p:grpSpPr>
          <p:sp>
            <p:nvSpPr>
              <p:cNvPr id="70"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1"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50" name="Group 49"/>
            <p:cNvGrpSpPr/>
            <p:nvPr/>
          </p:nvGrpSpPr>
          <p:grpSpPr>
            <a:xfrm>
              <a:off x="4430751" y="2518401"/>
              <a:ext cx="1149991" cy="1415374"/>
              <a:chOff x="4401624" y="1028887"/>
              <a:chExt cx="1270935" cy="1463040"/>
            </a:xfrm>
          </p:grpSpPr>
          <p:sp>
            <p:nvSpPr>
              <p:cNvPr id="68"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9"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51" name="Group 50"/>
            <p:cNvGrpSpPr/>
            <p:nvPr/>
          </p:nvGrpSpPr>
          <p:grpSpPr>
            <a:xfrm>
              <a:off x="4430751" y="4033443"/>
              <a:ext cx="1149991" cy="1415374"/>
              <a:chOff x="4401624" y="1028887"/>
              <a:chExt cx="1270935" cy="1463040"/>
            </a:xfrm>
          </p:grpSpPr>
          <p:sp>
            <p:nvSpPr>
              <p:cNvPr id="66"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7"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52" name="Group 51"/>
            <p:cNvGrpSpPr/>
            <p:nvPr/>
          </p:nvGrpSpPr>
          <p:grpSpPr>
            <a:xfrm>
              <a:off x="4430751" y="1015226"/>
              <a:ext cx="1149991" cy="1415374"/>
              <a:chOff x="4401624" y="1028887"/>
              <a:chExt cx="1270935" cy="1463040"/>
            </a:xfrm>
          </p:grpSpPr>
          <p:sp>
            <p:nvSpPr>
              <p:cNvPr id="64"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5"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sp>
          <p:nvSpPr>
            <p:cNvPr id="53" name="Rounded Rectangle 52"/>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4" name="Oval 53"/>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55" name="Group 54"/>
            <p:cNvGrpSpPr/>
            <p:nvPr/>
          </p:nvGrpSpPr>
          <p:grpSpPr>
            <a:xfrm>
              <a:off x="5734819" y="1057870"/>
              <a:ext cx="1326912" cy="1326912"/>
              <a:chOff x="5734819" y="1057870"/>
              <a:chExt cx="1326912" cy="1326912"/>
            </a:xfrm>
          </p:grpSpPr>
          <p:sp>
            <p:nvSpPr>
              <p:cNvPr id="62" name="Oval 61"/>
              <p:cNvSpPr/>
              <p:nvPr/>
            </p:nvSpPr>
            <p:spPr>
              <a:xfrm>
                <a:off x="5734819" y="1057870"/>
                <a:ext cx="1326912" cy="1326912"/>
              </a:xfrm>
              <a:prstGeom prst="ellipse">
                <a:avLst/>
              </a:prstGeom>
              <a:gradFill>
                <a:gsLst>
                  <a:gs pos="0">
                    <a:srgbClr val="960000"/>
                  </a:gs>
                  <a:gs pos="60000">
                    <a:srgbClr val="FF0101"/>
                  </a:gs>
                  <a:gs pos="100000">
                    <a:srgbClr val="FF1D1D"/>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3" name="Oval 62"/>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nvGrpSpPr>
            <p:cNvPr id="56" name="Group 55"/>
            <p:cNvGrpSpPr/>
            <p:nvPr/>
          </p:nvGrpSpPr>
          <p:grpSpPr>
            <a:xfrm>
              <a:off x="5734819" y="2562632"/>
              <a:ext cx="1326912" cy="1326912"/>
              <a:chOff x="5734819" y="1057870"/>
              <a:chExt cx="1326912" cy="1326912"/>
            </a:xfrm>
          </p:grpSpPr>
          <p:sp>
            <p:nvSpPr>
              <p:cNvPr id="60" name="Oval 59"/>
              <p:cNvSpPr/>
              <p:nvPr/>
            </p:nvSpPr>
            <p:spPr>
              <a:xfrm>
                <a:off x="5734819" y="1057870"/>
                <a:ext cx="1326912" cy="1326912"/>
              </a:xfrm>
              <a:prstGeom prst="ellipse">
                <a:avLst/>
              </a:prstGeom>
              <a:gradFill>
                <a:gsLst>
                  <a:gs pos="0">
                    <a:schemeClr val="tx1">
                      <a:lumMod val="65000"/>
                      <a:lumOff val="35000"/>
                    </a:schemeClr>
                  </a:gs>
                  <a:gs pos="60000">
                    <a:schemeClr val="bg1">
                      <a:lumMod val="65000"/>
                    </a:schemeClr>
                  </a:gs>
                  <a:gs pos="100000">
                    <a:schemeClr val="bg1">
                      <a:lumMod val="85000"/>
                    </a:schemeClr>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1" name="Oval 60"/>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nvGrpSpPr>
            <p:cNvPr id="57" name="Group 56"/>
            <p:cNvGrpSpPr/>
            <p:nvPr/>
          </p:nvGrpSpPr>
          <p:grpSpPr>
            <a:xfrm>
              <a:off x="5734819" y="4077673"/>
              <a:ext cx="1326912" cy="1326912"/>
              <a:chOff x="5734819" y="1057870"/>
              <a:chExt cx="1326912" cy="1326912"/>
            </a:xfrm>
          </p:grpSpPr>
          <p:sp>
            <p:nvSpPr>
              <p:cNvPr id="58" name="Oval 57"/>
              <p:cNvSpPr/>
              <p:nvPr/>
            </p:nvSpPr>
            <p:spPr>
              <a:xfrm>
                <a:off x="5734819" y="1057870"/>
                <a:ext cx="1326912" cy="1326912"/>
              </a:xfrm>
              <a:prstGeom prst="ellipse">
                <a:avLst/>
              </a:prstGeom>
              <a:gradFill>
                <a:gsLst>
                  <a:gs pos="0">
                    <a:schemeClr val="tx1">
                      <a:lumMod val="65000"/>
                      <a:lumOff val="35000"/>
                    </a:schemeClr>
                  </a:gs>
                  <a:gs pos="60000">
                    <a:schemeClr val="bg1">
                      <a:lumMod val="65000"/>
                    </a:schemeClr>
                  </a:gs>
                  <a:gs pos="100000">
                    <a:schemeClr val="bg1">
                      <a:lumMod val="85000"/>
                    </a:schemeClr>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9" name="Oval 58"/>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sp>
        <p:nvSpPr>
          <p:cNvPr id="76" name="TextBox 75"/>
          <p:cNvSpPr txBox="1"/>
          <p:nvPr/>
        </p:nvSpPr>
        <p:spPr>
          <a:xfrm>
            <a:off x="434975" y="1388269"/>
            <a:ext cx="6880225" cy="1631216"/>
          </a:xfrm>
          <a:prstGeom prst="rect">
            <a:avLst/>
          </a:prstGeom>
          <a:noFill/>
        </p:spPr>
        <p:txBody>
          <a:bodyPr>
            <a:spAutoFit/>
          </a:bodyPr>
          <a:lstStyle/>
          <a:p>
            <a:pPr>
              <a:defRPr/>
            </a:pPr>
            <a:r>
              <a:rPr lang="en-US" sz="2400" dirty="0"/>
              <a:t>150 Days </a:t>
            </a:r>
            <a:r>
              <a:rPr lang="en-US" sz="2000" dirty="0"/>
              <a:t>to Target of </a:t>
            </a:r>
            <a:r>
              <a:rPr lang="en-US" sz="2400" dirty="0"/>
              <a:t>50 Days</a:t>
            </a:r>
          </a:p>
          <a:p>
            <a:pPr>
              <a:defRPr/>
            </a:pPr>
            <a:endParaRPr lang="en-US" sz="2000" dirty="0"/>
          </a:p>
          <a:p>
            <a:pPr marL="342900" indent="-342900">
              <a:buFont typeface="Arial" panose="020B0604020202020204" pitchFamily="34" charset="0"/>
              <a:buChar char="•"/>
              <a:defRPr/>
            </a:pPr>
            <a:endParaRPr lang="en-US" sz="2000" dirty="0"/>
          </a:p>
          <a:p>
            <a:pPr>
              <a:defRPr/>
            </a:pPr>
            <a:endParaRPr lang="en-US" dirty="0"/>
          </a:p>
          <a:p>
            <a:pPr>
              <a:defRPr/>
            </a:pPr>
            <a:endParaRPr lang="en-US" dirty="0"/>
          </a:p>
        </p:txBody>
      </p:sp>
      <p:grpSp>
        <p:nvGrpSpPr>
          <p:cNvPr id="77" name="Group 76"/>
          <p:cNvGrpSpPr/>
          <p:nvPr/>
        </p:nvGrpSpPr>
        <p:grpSpPr>
          <a:xfrm>
            <a:off x="6852100" y="1467140"/>
            <a:ext cx="2214632" cy="2110963"/>
            <a:chOff x="4430751" y="609600"/>
            <a:chExt cx="3951250" cy="5871073"/>
          </a:xfrm>
          <a:effectLst>
            <a:reflection blurRad="6350" stA="52000" endA="300" endPos="10000" dir="5400000" sy="-100000" algn="bl" rotWithShape="0"/>
          </a:effectLst>
        </p:grpSpPr>
        <p:sp>
          <p:nvSpPr>
            <p:cNvPr id="78" name="Rounded Rectangle 77"/>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9"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80" name="Group 79"/>
            <p:cNvGrpSpPr/>
            <p:nvPr/>
          </p:nvGrpSpPr>
          <p:grpSpPr>
            <a:xfrm flipH="1">
              <a:off x="7232010" y="2518401"/>
              <a:ext cx="1149991" cy="1415374"/>
              <a:chOff x="4401624" y="1028887"/>
              <a:chExt cx="1270935" cy="1463040"/>
            </a:xfrm>
          </p:grpSpPr>
          <p:sp>
            <p:nvSpPr>
              <p:cNvPr id="10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81" name="Group 80"/>
            <p:cNvGrpSpPr/>
            <p:nvPr/>
          </p:nvGrpSpPr>
          <p:grpSpPr>
            <a:xfrm flipH="1">
              <a:off x="7232010" y="4033443"/>
              <a:ext cx="1149991" cy="1415374"/>
              <a:chOff x="4401624" y="1028887"/>
              <a:chExt cx="1270935" cy="1463040"/>
            </a:xfrm>
          </p:grpSpPr>
          <p:sp>
            <p:nvSpPr>
              <p:cNvPr id="10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82" name="Group 81"/>
            <p:cNvGrpSpPr/>
            <p:nvPr/>
          </p:nvGrpSpPr>
          <p:grpSpPr>
            <a:xfrm flipH="1">
              <a:off x="7232010" y="1015226"/>
              <a:ext cx="1149991" cy="1415374"/>
              <a:chOff x="4401624" y="1028887"/>
              <a:chExt cx="1270935" cy="1463040"/>
            </a:xfrm>
          </p:grpSpPr>
          <p:sp>
            <p:nvSpPr>
              <p:cNvPr id="10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4"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83" name="Group 82"/>
            <p:cNvGrpSpPr/>
            <p:nvPr/>
          </p:nvGrpSpPr>
          <p:grpSpPr>
            <a:xfrm>
              <a:off x="4430751" y="2518401"/>
              <a:ext cx="1149991" cy="1415374"/>
              <a:chOff x="4401624" y="1028887"/>
              <a:chExt cx="1270935" cy="1463040"/>
            </a:xfrm>
          </p:grpSpPr>
          <p:sp>
            <p:nvSpPr>
              <p:cNvPr id="101"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2"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84" name="Group 83"/>
            <p:cNvGrpSpPr/>
            <p:nvPr/>
          </p:nvGrpSpPr>
          <p:grpSpPr>
            <a:xfrm>
              <a:off x="4430751" y="4033443"/>
              <a:ext cx="1149991" cy="1415374"/>
              <a:chOff x="4401624" y="1028887"/>
              <a:chExt cx="1270935" cy="1463040"/>
            </a:xfrm>
          </p:grpSpPr>
          <p:sp>
            <p:nvSpPr>
              <p:cNvPr id="99"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00"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85" name="Group 84"/>
            <p:cNvGrpSpPr/>
            <p:nvPr/>
          </p:nvGrpSpPr>
          <p:grpSpPr>
            <a:xfrm>
              <a:off x="4430751" y="1015226"/>
              <a:ext cx="1149991" cy="1415374"/>
              <a:chOff x="4401624" y="1028887"/>
              <a:chExt cx="1270935" cy="1463040"/>
            </a:xfrm>
          </p:grpSpPr>
          <p:sp>
            <p:nvSpPr>
              <p:cNvPr id="9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sp>
          <p:nvSpPr>
            <p:cNvPr id="86" name="Rounded Rectangle 85"/>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7" name="Oval 86"/>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88" name="Group 87"/>
            <p:cNvGrpSpPr/>
            <p:nvPr/>
          </p:nvGrpSpPr>
          <p:grpSpPr>
            <a:xfrm>
              <a:off x="5734819" y="1057870"/>
              <a:ext cx="1326912" cy="1326912"/>
              <a:chOff x="5734819" y="1057870"/>
              <a:chExt cx="1326912" cy="1326912"/>
            </a:xfrm>
          </p:grpSpPr>
          <p:sp>
            <p:nvSpPr>
              <p:cNvPr id="95" name="Oval 94"/>
              <p:cNvSpPr/>
              <p:nvPr/>
            </p:nvSpPr>
            <p:spPr>
              <a:xfrm>
                <a:off x="5734819" y="1057870"/>
                <a:ext cx="1326912" cy="1326912"/>
              </a:xfrm>
              <a:prstGeom prst="ellipse">
                <a:avLst/>
              </a:prstGeom>
              <a:gradFill>
                <a:gsLst>
                  <a:gs pos="0">
                    <a:schemeClr val="tx1">
                      <a:lumMod val="65000"/>
                      <a:lumOff val="35000"/>
                    </a:schemeClr>
                  </a:gs>
                  <a:gs pos="60000">
                    <a:schemeClr val="bg1">
                      <a:lumMod val="65000"/>
                    </a:schemeClr>
                  </a:gs>
                  <a:gs pos="100000">
                    <a:schemeClr val="bg1">
                      <a:lumMod val="85000"/>
                    </a:schemeClr>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6" name="Oval 95"/>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nvGrpSpPr>
            <p:cNvPr id="89" name="Group 88"/>
            <p:cNvGrpSpPr/>
            <p:nvPr/>
          </p:nvGrpSpPr>
          <p:grpSpPr>
            <a:xfrm>
              <a:off x="5734819" y="2562632"/>
              <a:ext cx="1326912" cy="1326912"/>
              <a:chOff x="5734819" y="1057870"/>
              <a:chExt cx="1326912" cy="1326912"/>
            </a:xfrm>
          </p:grpSpPr>
          <p:sp>
            <p:nvSpPr>
              <p:cNvPr id="93" name="Oval 92"/>
              <p:cNvSpPr/>
              <p:nvPr/>
            </p:nvSpPr>
            <p:spPr>
              <a:xfrm>
                <a:off x="5734819" y="1057870"/>
                <a:ext cx="1326912" cy="1326912"/>
              </a:xfrm>
              <a:prstGeom prst="ellipse">
                <a:avLst/>
              </a:prstGeom>
              <a:gradFill>
                <a:gsLst>
                  <a:gs pos="0">
                    <a:schemeClr val="tx1">
                      <a:lumMod val="65000"/>
                      <a:lumOff val="35000"/>
                    </a:schemeClr>
                  </a:gs>
                  <a:gs pos="60000">
                    <a:schemeClr val="bg1">
                      <a:lumMod val="65000"/>
                    </a:schemeClr>
                  </a:gs>
                  <a:gs pos="100000">
                    <a:schemeClr val="bg1">
                      <a:lumMod val="85000"/>
                    </a:schemeClr>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4" name="Oval 93"/>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nvGrpSpPr>
            <p:cNvPr id="90" name="Group 89"/>
            <p:cNvGrpSpPr/>
            <p:nvPr/>
          </p:nvGrpSpPr>
          <p:grpSpPr>
            <a:xfrm>
              <a:off x="5734819" y="4077673"/>
              <a:ext cx="1326912" cy="1326912"/>
              <a:chOff x="5734819" y="1057870"/>
              <a:chExt cx="1326912" cy="1326912"/>
            </a:xfrm>
          </p:grpSpPr>
          <p:sp>
            <p:nvSpPr>
              <p:cNvPr id="91" name="Oval 90"/>
              <p:cNvSpPr/>
              <p:nvPr/>
            </p:nvSpPr>
            <p:spPr>
              <a:xfrm>
                <a:off x="5734819" y="1057870"/>
                <a:ext cx="1326912" cy="1326912"/>
              </a:xfrm>
              <a:prstGeom prst="ellipse">
                <a:avLst/>
              </a:prstGeom>
              <a:gradFill>
                <a:gsLst>
                  <a:gs pos="0">
                    <a:srgbClr val="006005"/>
                  </a:gs>
                  <a:gs pos="51000">
                    <a:srgbClr val="00C009"/>
                  </a:gs>
                  <a:gs pos="100000">
                    <a:srgbClr val="00F00B"/>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2" name="Oval 91"/>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grpSp>
        <p:nvGrpSpPr>
          <p:cNvPr id="109" name="Group 108"/>
          <p:cNvGrpSpPr/>
          <p:nvPr/>
        </p:nvGrpSpPr>
        <p:grpSpPr>
          <a:xfrm>
            <a:off x="10724619" y="3366484"/>
            <a:ext cx="1926241" cy="2194193"/>
            <a:chOff x="4430751" y="609600"/>
            <a:chExt cx="3951250" cy="5871073"/>
          </a:xfrm>
          <a:effectLst>
            <a:reflection blurRad="6350" stA="52000" endA="300" endPos="10000" dir="5400000" sy="-100000" algn="bl" rotWithShape="0"/>
          </a:effectLst>
        </p:grpSpPr>
        <p:sp>
          <p:nvSpPr>
            <p:cNvPr id="110" name="Rounded Rectangle 109"/>
            <p:cNvSpPr/>
            <p:nvPr/>
          </p:nvSpPr>
          <p:spPr>
            <a:xfrm>
              <a:off x="6191083" y="5029200"/>
              <a:ext cx="438318" cy="1451473"/>
            </a:xfrm>
            <a:prstGeom prst="roundRect">
              <a:avLst/>
            </a:prstGeom>
            <a:gradFill>
              <a:gsLst>
                <a:gs pos="0">
                  <a:schemeClr val="tx1">
                    <a:lumMod val="95000"/>
                    <a:lumOff val="5000"/>
                  </a:schemeClr>
                </a:gs>
                <a:gs pos="36000">
                  <a:schemeClr val="tx1">
                    <a:lumMod val="75000"/>
                    <a:lumOff val="25000"/>
                  </a:schemeClr>
                </a:gs>
                <a:gs pos="100000">
                  <a:schemeClr val="tx1">
                    <a:lumMod val="95000"/>
                    <a:lumOff val="5000"/>
                  </a:schemeClr>
                </a:gs>
                <a:gs pos="67000">
                  <a:schemeClr val="bg1">
                    <a:lumMod val="75000"/>
                  </a:schemeClr>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1" name="Oval 39"/>
            <p:cNvSpPr/>
            <p:nvPr/>
          </p:nvSpPr>
          <p:spPr>
            <a:xfrm>
              <a:off x="5746786" y="609600"/>
              <a:ext cx="1326912" cy="373263"/>
            </a:xfrm>
            <a:custGeom>
              <a:avLst/>
              <a:gdLst/>
              <a:ahLst/>
              <a:cxnLst/>
              <a:rect l="l" t="t" r="r" b="b"/>
              <a:pathLst>
                <a:path w="1371600" h="385834">
                  <a:moveTo>
                    <a:pt x="685800" y="0"/>
                  </a:moveTo>
                  <a:cubicBezTo>
                    <a:pt x="1064557" y="0"/>
                    <a:pt x="1371600" y="145711"/>
                    <a:pt x="1371600" y="325454"/>
                  </a:cubicBezTo>
                  <a:lnTo>
                    <a:pt x="1358774" y="385834"/>
                  </a:lnTo>
                  <a:lnTo>
                    <a:pt x="12826" y="385834"/>
                  </a:lnTo>
                  <a:cubicBezTo>
                    <a:pt x="4095" y="366516"/>
                    <a:pt x="0" y="346212"/>
                    <a:pt x="0" y="325454"/>
                  </a:cubicBezTo>
                  <a:cubicBezTo>
                    <a:pt x="0" y="145711"/>
                    <a:pt x="307043" y="0"/>
                    <a:pt x="685800" y="0"/>
                  </a:cubicBezTo>
                  <a:close/>
                </a:path>
              </a:pathLst>
            </a:custGeom>
            <a:gradFill>
              <a:gsLst>
                <a:gs pos="0">
                  <a:schemeClr val="tx1">
                    <a:lumMod val="65000"/>
                    <a:lumOff val="35000"/>
                  </a:schemeClr>
                </a:gs>
                <a:gs pos="100000">
                  <a:schemeClr val="tx1"/>
                </a:gs>
              </a:gsLst>
              <a:lin ang="5400000" scaled="1"/>
            </a:grad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112" name="Group 111"/>
            <p:cNvGrpSpPr/>
            <p:nvPr/>
          </p:nvGrpSpPr>
          <p:grpSpPr>
            <a:xfrm flipH="1">
              <a:off x="7232010" y="2518401"/>
              <a:ext cx="1149991" cy="1415374"/>
              <a:chOff x="4401624" y="1028887"/>
              <a:chExt cx="1270935" cy="1463040"/>
            </a:xfrm>
          </p:grpSpPr>
          <p:sp>
            <p:nvSpPr>
              <p:cNvPr id="139"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40"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113" name="Group 112"/>
            <p:cNvGrpSpPr/>
            <p:nvPr/>
          </p:nvGrpSpPr>
          <p:grpSpPr>
            <a:xfrm flipH="1">
              <a:off x="7232010" y="4033443"/>
              <a:ext cx="1149991" cy="1415374"/>
              <a:chOff x="4401624" y="1028887"/>
              <a:chExt cx="1270935" cy="1463040"/>
            </a:xfrm>
          </p:grpSpPr>
          <p:sp>
            <p:nvSpPr>
              <p:cNvPr id="137"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8"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114" name="Group 113"/>
            <p:cNvGrpSpPr/>
            <p:nvPr/>
          </p:nvGrpSpPr>
          <p:grpSpPr>
            <a:xfrm flipH="1">
              <a:off x="7232010" y="1015226"/>
              <a:ext cx="1149991" cy="1415374"/>
              <a:chOff x="4401624" y="1028887"/>
              <a:chExt cx="1270935" cy="1463040"/>
            </a:xfrm>
          </p:grpSpPr>
          <p:sp>
            <p:nvSpPr>
              <p:cNvPr id="135"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6"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115" name="Group 114"/>
            <p:cNvGrpSpPr/>
            <p:nvPr/>
          </p:nvGrpSpPr>
          <p:grpSpPr>
            <a:xfrm>
              <a:off x="4430751" y="2518401"/>
              <a:ext cx="1149991" cy="1415374"/>
              <a:chOff x="4401624" y="1028887"/>
              <a:chExt cx="1270935" cy="1463040"/>
            </a:xfrm>
          </p:grpSpPr>
          <p:sp>
            <p:nvSpPr>
              <p:cNvPr id="133"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4"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116" name="Group 115"/>
            <p:cNvGrpSpPr/>
            <p:nvPr/>
          </p:nvGrpSpPr>
          <p:grpSpPr>
            <a:xfrm>
              <a:off x="4430751" y="4033443"/>
              <a:ext cx="1149991" cy="1415374"/>
              <a:chOff x="4401624" y="1028887"/>
              <a:chExt cx="1270935" cy="1463040"/>
            </a:xfrm>
          </p:grpSpPr>
          <p:sp>
            <p:nvSpPr>
              <p:cNvPr id="131"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2"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117" name="Group 116"/>
            <p:cNvGrpSpPr/>
            <p:nvPr/>
          </p:nvGrpSpPr>
          <p:grpSpPr>
            <a:xfrm>
              <a:off x="4430751" y="1015226"/>
              <a:ext cx="1149991" cy="1415374"/>
              <a:chOff x="4401624" y="1028887"/>
              <a:chExt cx="1270935" cy="1463040"/>
            </a:xfrm>
          </p:grpSpPr>
          <p:sp>
            <p:nvSpPr>
              <p:cNvPr id="129" name="Rectangle 22"/>
              <p:cNvSpPr/>
              <p:nvPr/>
            </p:nvSpPr>
            <p:spPr>
              <a:xfrm>
                <a:off x="4401624" y="1028887"/>
                <a:ext cx="1270935" cy="1463040"/>
              </a:xfrm>
              <a:custGeom>
                <a:avLst/>
                <a:gdLst>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 name="connsiteX0" fmla="*/ 0 w 1270935"/>
                  <a:gd name="connsiteY0" fmla="*/ 0 h 1463040"/>
                  <a:gd name="connsiteX1" fmla="*/ 1270935 w 1270935"/>
                  <a:gd name="connsiteY1" fmla="*/ 0 h 1463040"/>
                  <a:gd name="connsiteX2" fmla="*/ 1270935 w 1270935"/>
                  <a:gd name="connsiteY2" fmla="*/ 1463040 h 1463040"/>
                  <a:gd name="connsiteX3" fmla="*/ 930035 w 1270935"/>
                  <a:gd name="connsiteY3" fmla="*/ 1463040 h 1463040"/>
                  <a:gd name="connsiteX4" fmla="*/ 741510 w 1270935"/>
                  <a:gd name="connsiteY4" fmla="*/ 1131223 h 1463040"/>
                  <a:gd name="connsiteX5" fmla="*/ 0 w 1270935"/>
                  <a:gd name="connsiteY5" fmla="*/ 262517 h 1463040"/>
                  <a:gd name="connsiteX6" fmla="*/ 0 w 1270935"/>
                  <a:gd name="connsiteY6" fmla="*/ 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0935" h="1463040">
                    <a:moveTo>
                      <a:pt x="0" y="0"/>
                    </a:moveTo>
                    <a:lnTo>
                      <a:pt x="1270935" y="0"/>
                    </a:lnTo>
                    <a:lnTo>
                      <a:pt x="1270935" y="1463040"/>
                    </a:lnTo>
                    <a:lnTo>
                      <a:pt x="930035" y="1463040"/>
                    </a:lnTo>
                    <a:cubicBezTo>
                      <a:pt x="874443" y="1351325"/>
                      <a:pt x="811058" y="1240709"/>
                      <a:pt x="741510" y="1131223"/>
                    </a:cubicBezTo>
                    <a:cubicBezTo>
                      <a:pt x="522758" y="786851"/>
                      <a:pt x="189923" y="794000"/>
                      <a:pt x="0" y="262517"/>
                    </a:cubicBezTo>
                    <a:lnTo>
                      <a:pt x="0" y="0"/>
                    </a:lnTo>
                    <a:close/>
                  </a:path>
                </a:pathLst>
              </a:custGeom>
              <a:gradFill>
                <a:gsLst>
                  <a:gs pos="0">
                    <a:schemeClr val="tx1">
                      <a:lumMod val="65000"/>
                      <a:lumOff val="35000"/>
                    </a:schemeClr>
                  </a:gs>
                  <a:gs pos="70000">
                    <a:schemeClr val="tx1">
                      <a:lumMod val="95000"/>
                      <a:lumOff val="5000"/>
                    </a:schemeClr>
                  </a:gs>
                  <a:gs pos="100000">
                    <a:schemeClr val="tx1"/>
                  </a:gs>
                </a:gsLst>
                <a:lin ang="5400000" scaled="1"/>
              </a:gra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30" name="Rectangle 22"/>
              <p:cNvSpPr/>
              <p:nvPr/>
            </p:nvSpPr>
            <p:spPr>
              <a:xfrm>
                <a:off x="4401624" y="1169067"/>
                <a:ext cx="1270935" cy="182880"/>
              </a:xfrm>
              <a:custGeom>
                <a:avLst/>
                <a:gdLst/>
                <a:ahLst/>
                <a:cxnLst/>
                <a:rect l="l" t="t" r="r" b="b"/>
                <a:pathLst>
                  <a:path w="1270935" h="182880">
                    <a:moveTo>
                      <a:pt x="0" y="0"/>
                    </a:moveTo>
                    <a:lnTo>
                      <a:pt x="1270935" y="0"/>
                    </a:lnTo>
                    <a:lnTo>
                      <a:pt x="1270935" y="182880"/>
                    </a:lnTo>
                    <a:lnTo>
                      <a:pt x="24088" y="182880"/>
                    </a:lnTo>
                    <a:cubicBezTo>
                      <a:pt x="15320" y="163727"/>
                      <a:pt x="7547" y="143457"/>
                      <a:pt x="0" y="122337"/>
                    </a:cubicBezTo>
                    <a:close/>
                  </a:path>
                </a:pathLst>
              </a:custGeom>
              <a:gradFill flip="none" rotWithShape="1">
                <a:gsLst>
                  <a:gs pos="0">
                    <a:schemeClr val="bg1">
                      <a:alpha val="3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sp>
          <p:nvSpPr>
            <p:cNvPr id="118" name="Rounded Rectangle 117"/>
            <p:cNvSpPr/>
            <p:nvPr/>
          </p:nvSpPr>
          <p:spPr>
            <a:xfrm>
              <a:off x="5452006" y="904470"/>
              <a:ext cx="1916471" cy="4645991"/>
            </a:xfrm>
            <a:prstGeom prst="roundRect">
              <a:avLst>
                <a:gd name="adj" fmla="val 6024"/>
              </a:avLst>
            </a:prstGeom>
            <a:gradFill>
              <a:gsLst>
                <a:gs pos="6000">
                  <a:schemeClr val="tx1">
                    <a:lumMod val="95000"/>
                    <a:lumOff val="5000"/>
                  </a:schemeClr>
                </a:gs>
                <a:gs pos="0">
                  <a:schemeClr val="tx1">
                    <a:lumMod val="65000"/>
                    <a:lumOff val="35000"/>
                  </a:schemeClr>
                </a:gs>
                <a:gs pos="89000">
                  <a:schemeClr val="tx1">
                    <a:lumMod val="75000"/>
                    <a:lumOff val="25000"/>
                  </a:schemeClr>
                </a:gs>
                <a:gs pos="100000">
                  <a:schemeClr val="tx1">
                    <a:lumMod val="95000"/>
                    <a:lumOff val="5000"/>
                  </a:schemeClr>
                </a:gs>
                <a:gs pos="95000">
                  <a:schemeClr val="bg1"/>
                </a:gs>
              </a:gsLst>
              <a:lin ang="0" scaled="1"/>
            </a:gra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19" name="Oval 118"/>
            <p:cNvSpPr/>
            <p:nvPr/>
          </p:nvSpPr>
          <p:spPr>
            <a:xfrm rot="20677910" flipH="1">
              <a:off x="5902721" y="670119"/>
              <a:ext cx="473897" cy="127410"/>
            </a:xfrm>
            <a:prstGeom prst="ellipse">
              <a:avLst/>
            </a:prstGeom>
            <a:gradFill>
              <a:gsLst>
                <a:gs pos="0">
                  <a:schemeClr val="bg1">
                    <a:alpha val="50000"/>
                  </a:schemeClr>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120" name="Group 119"/>
            <p:cNvGrpSpPr/>
            <p:nvPr/>
          </p:nvGrpSpPr>
          <p:grpSpPr>
            <a:xfrm>
              <a:off x="5734819" y="1057870"/>
              <a:ext cx="1326912" cy="1326912"/>
              <a:chOff x="5734819" y="1057870"/>
              <a:chExt cx="1326912" cy="1326912"/>
            </a:xfrm>
          </p:grpSpPr>
          <p:sp>
            <p:nvSpPr>
              <p:cNvPr id="127" name="Oval 126"/>
              <p:cNvSpPr/>
              <p:nvPr/>
            </p:nvSpPr>
            <p:spPr>
              <a:xfrm>
                <a:off x="5734819" y="1057870"/>
                <a:ext cx="1326912" cy="1326912"/>
              </a:xfrm>
              <a:prstGeom prst="ellipse">
                <a:avLst/>
              </a:prstGeom>
              <a:gradFill>
                <a:gsLst>
                  <a:gs pos="0">
                    <a:schemeClr val="tx1">
                      <a:lumMod val="65000"/>
                      <a:lumOff val="35000"/>
                    </a:schemeClr>
                  </a:gs>
                  <a:gs pos="60000">
                    <a:schemeClr val="bg1">
                      <a:lumMod val="65000"/>
                    </a:schemeClr>
                  </a:gs>
                  <a:gs pos="100000">
                    <a:schemeClr val="bg1">
                      <a:lumMod val="85000"/>
                    </a:schemeClr>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8" name="Oval 127"/>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nvGrpSpPr>
            <p:cNvPr id="121" name="Group 120"/>
            <p:cNvGrpSpPr/>
            <p:nvPr/>
          </p:nvGrpSpPr>
          <p:grpSpPr>
            <a:xfrm>
              <a:off x="5734819" y="2562632"/>
              <a:ext cx="1326912" cy="1326912"/>
              <a:chOff x="5734819" y="1057870"/>
              <a:chExt cx="1326912" cy="1326912"/>
            </a:xfrm>
          </p:grpSpPr>
          <p:sp>
            <p:nvSpPr>
              <p:cNvPr id="125" name="Oval 124"/>
              <p:cNvSpPr/>
              <p:nvPr/>
            </p:nvSpPr>
            <p:spPr>
              <a:xfrm>
                <a:off x="5734819" y="1057870"/>
                <a:ext cx="1326912" cy="1326912"/>
              </a:xfrm>
              <a:prstGeom prst="ellipse">
                <a:avLst/>
              </a:prstGeom>
              <a:gradFill>
                <a:gsLst>
                  <a:gs pos="0">
                    <a:srgbClr val="BC5908"/>
                  </a:gs>
                  <a:gs pos="58000">
                    <a:srgbClr val="FFC000"/>
                  </a:gs>
                  <a:gs pos="100000">
                    <a:srgbClr val="FFD54F"/>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6" name="Oval 125"/>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nvGrpSpPr>
            <p:cNvPr id="122" name="Group 121"/>
            <p:cNvGrpSpPr/>
            <p:nvPr/>
          </p:nvGrpSpPr>
          <p:grpSpPr>
            <a:xfrm>
              <a:off x="5734819" y="4077673"/>
              <a:ext cx="1326912" cy="1326912"/>
              <a:chOff x="5734819" y="1057870"/>
              <a:chExt cx="1326912" cy="1326912"/>
            </a:xfrm>
          </p:grpSpPr>
          <p:sp>
            <p:nvSpPr>
              <p:cNvPr id="123" name="Oval 122"/>
              <p:cNvSpPr/>
              <p:nvPr/>
            </p:nvSpPr>
            <p:spPr>
              <a:xfrm>
                <a:off x="5734819" y="1057870"/>
                <a:ext cx="1326912" cy="1326912"/>
              </a:xfrm>
              <a:prstGeom prst="ellipse">
                <a:avLst/>
              </a:prstGeom>
              <a:gradFill>
                <a:gsLst>
                  <a:gs pos="0">
                    <a:schemeClr val="tx1">
                      <a:lumMod val="65000"/>
                      <a:lumOff val="35000"/>
                    </a:schemeClr>
                  </a:gs>
                  <a:gs pos="60000">
                    <a:schemeClr val="bg1">
                      <a:lumMod val="65000"/>
                    </a:schemeClr>
                  </a:gs>
                  <a:gs pos="100000">
                    <a:schemeClr val="bg1">
                      <a:lumMod val="85000"/>
                    </a:schemeClr>
                  </a:gs>
                </a:gsLst>
                <a:lin ang="5400000" scaled="1"/>
              </a:gradFill>
              <a:ln w="28575">
                <a:solidFill>
                  <a:schemeClr val="tx1">
                    <a:lumMod val="95000"/>
                    <a:lumOff val="5000"/>
                  </a:schemeClr>
                </a:solidFill>
              </a:ln>
              <a:effectLst>
                <a:innerShdw blurRad="355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4" name="Oval 123"/>
              <p:cNvSpPr/>
              <p:nvPr/>
            </p:nvSpPr>
            <p:spPr>
              <a:xfrm>
                <a:off x="5865484" y="1148817"/>
                <a:ext cx="1065583" cy="933107"/>
              </a:xfrm>
              <a:prstGeom prst="ellipse">
                <a:avLst/>
              </a:prstGeom>
              <a:gradFill>
                <a:gsLst>
                  <a:gs pos="15000">
                    <a:sysClr val="window" lastClr="FFFFFF">
                      <a:lumMod val="100000"/>
                      <a:alpha val="55000"/>
                    </a:sysClr>
                  </a:gs>
                  <a:gs pos="100000">
                    <a:sysClr val="window" lastClr="FFFFFF">
                      <a:alpha val="0"/>
                    </a:sysClr>
                  </a:gs>
                </a:gsLst>
                <a:lin ang="5400000" scaled="1"/>
              </a:gradFill>
              <a:ln w="12700" cap="flat" cmpd="sng" algn="ctr">
                <a:noFill/>
                <a:prstDash val="solid"/>
              </a:ln>
              <a:effectLst/>
            </p:spPr>
            <p:txBody>
              <a:bodyPr anchor="ctr"/>
              <a:lstStyle/>
              <a:p>
                <a:pPr fontAlgn="auto">
                  <a:spcBef>
                    <a:spcPts val="0"/>
                  </a:spcBef>
                  <a:spcAft>
                    <a:spcPts val="0"/>
                  </a:spcAft>
                  <a:defRPr/>
                </a:pPr>
                <a:endParaRPr lang="en-US" kern="0" dirty="0">
                  <a:solidFill>
                    <a:sysClr val="window" lastClr="FFFFFF"/>
                  </a:solidFill>
                  <a:latin typeface="Calibri"/>
                </a:endParaRPr>
              </a:p>
            </p:txBody>
          </p:sp>
        </p:grpSp>
      </p:grpSp>
      <p:graphicFrame>
        <p:nvGraphicFramePr>
          <p:cNvPr id="86031" name="Chart 141"/>
          <p:cNvGraphicFramePr>
            <a:graphicFrameLocks/>
          </p:cNvGraphicFramePr>
          <p:nvPr/>
        </p:nvGraphicFramePr>
        <p:xfrm>
          <a:off x="101600" y="1881188"/>
          <a:ext cx="6978650" cy="3094435"/>
        </p:xfrm>
        <a:graphic>
          <a:graphicData uri="http://schemas.openxmlformats.org/presentationml/2006/ole">
            <mc:AlternateContent xmlns:mc="http://schemas.openxmlformats.org/markup-compatibility/2006">
              <mc:Choice xmlns:v="urn:schemas-microsoft-com:vml" Requires="v">
                <p:oleObj spid="_x0000_s11274" r:id="rId4" imgW="6974428" imgH="4127350" progId="Excel.Chart.8">
                  <p:embed/>
                </p:oleObj>
              </mc:Choice>
              <mc:Fallback>
                <p:oleObj r:id="rId4" imgW="6974428" imgH="412735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 y="1881188"/>
                        <a:ext cx="6978650" cy="309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62100803"/>
      </p:ext>
    </p:extLst>
  </p:cSld>
  <p:clrMapOvr>
    <a:masterClrMapping/>
  </p:clrMapOvr>
  <p:transition spd="slow">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
          <p:cNvSpPr txBox="1">
            <a:spLocks noChangeArrowheads="1"/>
          </p:cNvSpPr>
          <p:nvPr/>
        </p:nvSpPr>
        <p:spPr bwMode="auto">
          <a:xfrm>
            <a:off x="2133600" y="685800"/>
            <a:ext cx="51780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4000"/>
              <a:t>20-30-30-20 Progress</a:t>
            </a:r>
          </a:p>
        </p:txBody>
      </p:sp>
      <p:graphicFrame>
        <p:nvGraphicFramePr>
          <p:cNvPr id="87043" name="Chart 2"/>
          <p:cNvGraphicFramePr>
            <a:graphicFrameLocks/>
          </p:cNvGraphicFramePr>
          <p:nvPr/>
        </p:nvGraphicFramePr>
        <p:xfrm>
          <a:off x="254000" y="1104900"/>
          <a:ext cx="3606800" cy="1949054"/>
        </p:xfrm>
        <a:graphic>
          <a:graphicData uri="http://schemas.openxmlformats.org/presentationml/2006/ole">
            <mc:AlternateContent xmlns:mc="http://schemas.openxmlformats.org/markup-compatibility/2006">
              <mc:Choice xmlns:v="urn:schemas-microsoft-com:vml" Requires="v">
                <p:oleObj spid="_x0000_s12322" r:id="rId3" imgW="3603048" imgH="2597121" progId="Excel.Chart.8">
                  <p:embed/>
                </p:oleObj>
              </mc:Choice>
              <mc:Fallback>
                <p:oleObj r:id="rId3" imgW="3603048" imgH="2597121"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1104900"/>
                        <a:ext cx="3606800" cy="1949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7044" name="Chart 3"/>
          <p:cNvGraphicFramePr>
            <a:graphicFrameLocks/>
          </p:cNvGraphicFramePr>
          <p:nvPr/>
        </p:nvGraphicFramePr>
        <p:xfrm>
          <a:off x="3073400" y="1178719"/>
          <a:ext cx="3606800" cy="1943100"/>
        </p:xfrm>
        <a:graphic>
          <a:graphicData uri="http://schemas.openxmlformats.org/presentationml/2006/ole">
            <mc:AlternateContent xmlns:mc="http://schemas.openxmlformats.org/markup-compatibility/2006">
              <mc:Choice xmlns:v="urn:schemas-microsoft-com:vml" Requires="v">
                <p:oleObj spid="_x0000_s12323" r:id="rId5" imgW="3609145" imgH="2591025" progId="Excel.Chart.8">
                  <p:embed/>
                </p:oleObj>
              </mc:Choice>
              <mc:Fallback>
                <p:oleObj r:id="rId5" imgW="3609145" imgH="2591025" progId="Excel.Char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3400" y="1178719"/>
                        <a:ext cx="3606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7045" name="Chart 4"/>
          <p:cNvGraphicFramePr>
            <a:graphicFrameLocks/>
          </p:cNvGraphicFramePr>
          <p:nvPr/>
        </p:nvGraphicFramePr>
        <p:xfrm>
          <a:off x="5969000" y="1178719"/>
          <a:ext cx="3606800" cy="1943100"/>
        </p:xfrm>
        <a:graphic>
          <a:graphicData uri="http://schemas.openxmlformats.org/presentationml/2006/ole">
            <mc:AlternateContent xmlns:mc="http://schemas.openxmlformats.org/markup-compatibility/2006">
              <mc:Choice xmlns:v="urn:schemas-microsoft-com:vml" Requires="v">
                <p:oleObj spid="_x0000_s12324" r:id="rId7" imgW="3609145" imgH="2591025" progId="Excel.Chart.8">
                  <p:embed/>
                </p:oleObj>
              </mc:Choice>
              <mc:Fallback>
                <p:oleObj r:id="rId7" imgW="3609145" imgH="2591025" progId="Excel.Chart.8">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69000" y="1178719"/>
                        <a:ext cx="3606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7046" name="Chart 5"/>
          <p:cNvGraphicFramePr>
            <a:graphicFrameLocks/>
          </p:cNvGraphicFramePr>
          <p:nvPr/>
        </p:nvGraphicFramePr>
        <p:xfrm>
          <a:off x="2463801" y="2647950"/>
          <a:ext cx="3757613" cy="2090738"/>
        </p:xfrm>
        <a:graphic>
          <a:graphicData uri="http://schemas.openxmlformats.org/presentationml/2006/ole">
            <mc:AlternateContent xmlns:mc="http://schemas.openxmlformats.org/markup-compatibility/2006">
              <mc:Choice xmlns:v="urn:schemas-microsoft-com:vml" Requires="v">
                <p:oleObj spid="_x0000_s12325" r:id="rId9" imgW="3761558" imgH="2792210" progId="Excel.Chart.8">
                  <p:embed/>
                </p:oleObj>
              </mc:Choice>
              <mc:Fallback>
                <p:oleObj r:id="rId9" imgW="3761558" imgH="2792210" progId="Excel.Chart.8">
                  <p:embed/>
                  <p:pic>
                    <p:nvPicPr>
                      <p:cNvPr id="0" name=""/>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3801" y="2647950"/>
                        <a:ext cx="3757613"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079934265"/>
      </p:ext>
    </p:extLst>
  </p:cSld>
  <p:clrMapOvr>
    <a:masterClrMapping/>
  </p:clrMapOvr>
  <p:transition spd="slow">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bwMode="auto">
          <a:xfrm>
            <a:off x="381000" y="285750"/>
            <a:ext cx="8763000" cy="58340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a:r>
              <a:rPr lang="en-US" altLang="en-US" sz="4000" smtClean="0">
                <a:ea typeface="ＭＳ Ｐゴシック" pitchFamily="-107" charset="-128"/>
              </a:rPr>
              <a:t>Goal – Reduce Total Fatalities</a:t>
            </a:r>
          </a:p>
        </p:txBody>
      </p:sp>
      <p:pic>
        <p:nvPicPr>
          <p:cNvPr id="880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0587"/>
            <a:ext cx="9144000" cy="663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Chart 6"/>
          <p:cNvGraphicFramePr>
            <a:graphicFrameLocks/>
          </p:cNvGraphicFramePr>
          <p:nvPr/>
        </p:nvGraphicFramePr>
        <p:xfrm>
          <a:off x="152401" y="1885950"/>
          <a:ext cx="8991600" cy="24574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38175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1" y="1023937"/>
            <a:ext cx="4587875" cy="2633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75" y="628651"/>
            <a:ext cx="4032250" cy="346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900" y="3705225"/>
            <a:ext cx="990600" cy="1008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09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3500" y="304800"/>
            <a:ext cx="2133600" cy="302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0182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7"/>
          <p:cNvSpPr>
            <a:spLocks noChangeArrowheads="1"/>
          </p:cNvSpPr>
          <p:nvPr/>
        </p:nvSpPr>
        <p:spPr bwMode="auto">
          <a:xfrm>
            <a:off x="457200" y="315516"/>
            <a:ext cx="8305800"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2800" b="1">
                <a:latin typeface="Calibri" pitchFamily="34" charset="0"/>
                <a:ea typeface="Calibri" pitchFamily="34" charset="0"/>
                <a:cs typeface="Calibri" pitchFamily="34" charset="0"/>
              </a:rPr>
              <a:t>Highway User Revenue Fund (HURF):  </a:t>
            </a:r>
          </a:p>
          <a:p>
            <a:pPr eaLnBrk="1" hangingPunct="1"/>
            <a:r>
              <a:rPr lang="en-US" altLang="en-US" sz="2800" b="1">
                <a:solidFill>
                  <a:srgbClr val="821C6B"/>
                </a:solidFill>
                <a:latin typeface="Calibri" pitchFamily="34" charset="0"/>
                <a:ea typeface="Calibri" pitchFamily="34" charset="0"/>
                <a:cs typeface="Calibri" pitchFamily="34" charset="0"/>
              </a:rPr>
              <a:t>FY2017 Revenues</a:t>
            </a:r>
          </a:p>
        </p:txBody>
      </p:sp>
      <p:sp>
        <p:nvSpPr>
          <p:cNvPr id="38915" name="AutoShape 2" descr="data:image/jpeg;base64,/9j/4AAQSkZJRgABAQAAAQABAAD/2wCEAAkGBhQSERUUExQUFRUWFhgXGBgYFxcUFxwXGBgXGBQYFxcXHCYfGBokGhgVHy8gIycpLCwsGB4xNTAqNSYrLCkBCQoKDgwOFw8PFCkcHBwpKSkpKSkpKSkpKSkpKSkpKSkpKSksKSkpKSkpKSwpKSkpKSkpNSkpKSwsKSkpLCo1Kf/AABEIAMIBAwMBIgACEQEDEQH/xAAcAAABBQEBAQAAAAAAAAAAAAAEAAECAwUGBwj/xAA9EAABAwIDBQcDAgQFBAMAAAABAAIRAyEEMUEFElFhcSKBkaGxwfAG0eETMhRCUvEjYnKCsgeSosIVFjP/xAAXAQEBAQEAAAAAAAAAAAAAAAAAAQID/8QAHhEBAQEAAgIDAQAAAAAAAAAAAAERAjEhURITQfD/2gAMAwEAAhEDEQA/APLatWBAz9PyqqtKG3ztKuw9PU21/KWIHZKyizC3aOiuGaDwb+yOtkWGqqDx2YRgdAk5ITaDcu9Sa4vgaD1RC3XVHDQcPmqsweEm54mPFFUaYGSoo1SGQASd5w0GpVBjW3TYz9hlQbi9XtLef7h3kZKOOdLUA+xcTu1C05P/AOQmPInyWy/Cgu3mnddxGvJwycsCjhN94bMRJtpH5WgzGvpWqiRo4Z/lBq0q8We0CbBwPZLo8jyPiraOHDCd2wOgmP8AaNAhWbtRtjIMGQciDPcUax/HTXMeiqK3DRFYHGkWgEDjbwPshqwDwRMHORaO7gq6TXtILhvN4tifBB02Da1xBLIGvakTfSJGSONYnKwnIW8VkYHa1LegNeGcIuc8++NUXS2g0u3Ic1xEiYggZxGv2TVwTi2j9N3SFfPqfX8IbF/t7wiaht4+pQX4emHtLSJBtH9l1f0c3/HPKk7/AJU/suXwuV11X0Zes/lT9XfhRXYEJQkSnBQJJJJAkLtSru0ah4Md6IpZf1LUjDv0mB5yfIFWDz9wyW5sj6CZUezEYg743W7lOLQMt7jeTCyKdIuc1o1cAO8gL02mzdAAyAA8EocBOkkoEkkkg+QGlSqtlpQrCYBHD5dXNfKgqwIsZ4o9Z+A/c4dFoOvdAPtC4HVX4Rg3BbMSqsaOxbRTwBmmO/1RE2BzTAu06HTjB9kqD4DwBJDzroQFawJDE3dO6A2ALAG97kZmZvnFkVZRMi7Y0zlCY6oGkAiyrxG0ybMbHPXuCj+g7cLnTc5n7JEX7Jg1HETG6PEn8LZDARBgjgVjbIc0CoTxHcOMBbNMy2xzFjmL6haAr9imd6k4g8Mv796ajtF7ezUZlq33b9kS3GlgiqI/zjtMPWP299uaKNEPAPmNR9kAgxjXZEeh87q/DVCDbXnafGPFO7Z45FW0dnjh1v8AIQbuyqJ3S4imd0awMwTNjcg/2T42iX7r2mTTIdyjJzQeYJ8Fm4agLW18lu4emS3l0snkDtxP6lNrhYGM884PJGPdYaZ+qy9n/wD5ub/TVI7t4H3Wo/8AaJ+BAZhcl1f0W0l9WDHYpjxdU+y5SgbWXXfQv7q3+ml61VFdZTZAhQoMgXVqQQJJJJAlz31lWimxvF0+A/K6Fcl9ZVpexvBs+J/Cs7SsvYNPexNMcDPgCfZegrh/o6iTiC7RrD4yB7ldwl7UkkklAkkkkHx3QFo4EjzUH15lrT9lGpVguA1PtdPRowFBGhapHJGhyAqCHhGyiJVWjcdxI9E2zD2I5/ZSzBQmExG6CBnKA7F43c7LbuPl+VTh8FvOO8YIAPjKnhMPu3JJdMzwRzC0P13t0HlH3mUU1LDhPiaXYdlkrg4HLjcajqM0xbYpKjI2TV3a0f1W78x85rZbg4Jcx24ektJ/zN9xdc9XlrrZgz4FblDaws14LD/4mdQfuqNDD4on91nDMaRyPDNO3Cta6WSy/aAPYIvMtyGlwnY0TOsRPJTJ1+ZIFVdxV2Fx5FoBGQBMdL6Ias2RG9BjhN87xzVdFrxm2ebbhUdNs39MmSIF9eHC0Z+6Ng9k8/LWyxdmbRaLbrznYQADpBN4yWts19R0/qNDYPZjVp43sZTQJSEVHtN+2x1+BH3C0Hu/bnog8WyK7P8AM2P+0yPdFPMR0CQH0HWhdh9C51v9g8A4+642lYBdf9CPvV/1N/4BZvSx2CYJ1EG6CSSSSoS4D6nr71epyIHgPvK75zoBJ0uvLNp4iS46ucfMyrEdT9C0rPdyaO8kk+y6tYP0Xht3DB39bi7uyHpPet5RSSSSQJJJJB8btogOHT3uroUC+7SNDGUZgqbSDkVEC4sZFGU3RcHNDYxvZ71bhzLQUBFIhB4an/iHki2cEM0xW6/ZFHteBE65H7qZJFVvNrh4EFVtaDYqNZglkZbxHiCgJcyXWMOjy4Hir8RWDWyeUi+evmqKDQLXt1PGboatid90aZD7oAa1TeknVbmzqbatBu8JtHhZZNGmHVWtORPpoulpNAEAADkqgAYKpSvTO8z+k6fbuV9DaTTG92DzsO45LRpGLhC4rAEulokHMW8vBUPVz+fCmpTNpB5WQ9PCtm0ti5GnO3zJGYbD8+Gfzqg2dnOMi9zbIE56H35wtalXa3OeoEgdfwsOgwSLydVt0GyBwyU8ivHtl1F4ggk3HNpIVlV3a6ZqzHsj9MDIadGlQe0l2XsgIY5dP9DVSK1USIJb1/aBnPPguWpjJbP0djIxb29PY/8AqVOXSzt6XKrJunc+LmwCrebqAhJM1OtADblfcoVDqRA77e68txri6oGjv716F9XV4ptbxMnuy8yuD2Xhi+oHWEvg8pNp9O9a/E/XqmBo7lNjf6WtHgAFekksqSSSSBJJJIPjqo8FpAvrlwvwTluREcfwVZTCpbVhg5W8FlCxDrRxTYIy3onw8wZvvXvpzCrwOZCoNiOBQmJPbaeMIlUbRyB4FFHsChizDROYcD4ET5SnZVG7vHh65IRrDU3nHIAx10AUBOJrGd0Zn5Cuw2E3bm7vTkFXgqEAONyRMo1p0VGNO5UBy3Xe9/JdGMSA7dNicpsD0PHksLaVOHdVrbPqipTuA6Oy4G4n5dVBlRz5BaRzBFj35g8/JXUcZJh0sd/Sdf8ASRZwzQtOi5v7TIH8rj/xdmOhnuRFMtqNIIyMEOixsfzKCyuZ6KVGu0WII5i/WxVVQg5Z/OKGbVBMZHnZVG9haTM5J5Ru24+y2sM3tRwssPZbpPaqFjbamLZQP5jn0WnVxpaQ9glm8A4mZ3SQJF7Qpq40cYztU54n/iVWT2vnNW4+36c5h3sVI04cfmqCoC4Q+xMZubSjRzR/7D3CMLVzeKxW5tBv+3/y3vcBLPA98BDmycoBQ3603VexcUH0GHMZfO5EVsFq1c+2hFJ9lYsttdzTuxeUe+puMJOgkrcRzX1K7ec7g0Aecn1XNmgabt5okajjzHNbdKXipJmXEjv08ZWfUMhdYzXb7Jx4rUmvBnQ9RmjFxP03tA06u6f2ugHr/KfH1XbLnZjRJJJIEkkkg+N31d4wO8pv0O0RoIMdVdQpR1Kd47QzEyDI7wshy1DsMVOqKgTmD85oTFt3S0qg1ptwVWLEsPK6uaNPnek67SOIKgFpAvaBoFpUKIAjT8IDZrrEcCi6cgyIvmIt+CgahX7DRul0CLRpbVEU8SDYyDwOvQ6qig6N4Bsw42Bixg/dFUROYPfHsgB2oO0OgT7Npva0uYdSC05ED4VHHCXnlZF7Gb/h/wC4rQJw+1mkw4bh55eKPpATvDMgA8IGR81RVwrX2cO/Iql2zywEscY4fjJMRoOq2jgVWCCbie+Pwhadd5/pd5FW0iToqNvZez2PcAAddQItaT1hdBhGtyIEDJv35LmsPXcBu5Xn55Lc2bV496Cz9cEOEfsrD/tcQW+pHcjyZIPEflY2MG7UJ0e3/wAmHeb5bwWxTPZB4f3HlCQqdQeq88+rMTuY5sZlg8ZlvmF6LXsJ6LzT6+wZ/UZWGTt5vQtNvI+SD2z/AKd7XFSjE6Aj39l2rY0XgX/S76o3HgE5HLkc/nResY3bppOkz+nugtP8puZ9lidq6N9MEg6hZ228TDQwa3PQfn0Udn7ZD951t0CSQZvoPVZWLrF7y7jpy0W4lV0WEAydbFZGLp9o3IvPetQ4jiIWTiqkvtxEdVtk1BsG5kea77ZeK/UpNdrEHqLH7rgA0k3HdePVdX9J1ey9ugIPHMGfQLPJY30kkllokkkkHyA1/D51UaoJZMXBnwv6KrAPLhGo9EVEdNVkWUcGHSRmBMceN1n4x0iBon/iCGgN/cLTy0hSpYaGkTmLoLcK+WjorCY0JQuz3dkjgUU0oBcHao5q0qYtn3a9Vm1hu1QeP9lfisSRZv7igtNVrXmTm0c7ifwq6m0nusxsc8z46Kunht3c3ryfUGFp0qQ0CozX0nBsu171o7JrBtOTo4+cJ8TR3qZHegdmYjcqRo63fp9lRukFwBY4cZs4fOhU24gt/ew9W9tveP3DwKp/hRMtJYeWRPNuR9URhqx3txw7QyjJw5fZETBZUu3dJ5GD5ZKLae6c7cNdeCu3BJcIkgdbZIfEOjQnpePwro1KW47Iu45fn5K32UA1rQIykmdTkJynIdVyeCqcQYnhe2n4XRNea37wAwXDQABymOgQX7Royw8W3Hcrdl196kD/AJR5S0/8U9V8uuDcfJQmE7DXDQOI8YI9Smg7F4nsjxQ+0tktrYVjHC5bvTzde3O6zsfipa48j6WXUUgCGjgLIPMB9KV6NQOomSDw8ivQNm/V1Y4c0K2GeSRDTZzQ6CAeIF5WnSwpJMkHPS4nJaGEobpuZnSO9M1NaLcXLAAN1trRGmZVX6id7pQONrNaJK1JiJY7GBo5rNotLrgxCz6+LJKswj3cTHDMeBVGlQeReZ49OB9l130lS/wnP/qdbo20+O8uPw1E1HtY0dpxj7npE+C9Iw2HFNjWNyaAB3LPL01FqSSSypJJJIPiwOLXGDByRTMI5x7RKHxJJMnPVHtfa4kEKBMpQ7KxHpn7K83VDiIkE2M65ZHPkrmkzH4UAtAbtUjj/f7o3c7/ACQWNs5ruHp8lG5hANtKkYa6+cA+B8pCsw1MRvZnipYpksPFR2dUlnSyC7EGWTnu9odxn7q9hIuLjh9ioU6V+tiNL8k+CbYXPZG6RzBifRAXTgib99li4qnDjHzgtPFYkMEarMeM4Vg0sLiKoaHCHg5jJ06311RIxtN9niDoHWg8jp4ptmYQ02wTMmeQ4wjjSBzAPUKoajZtiSOs9Ao1HQqauzBMtACsZhDr4zPugvoVibSfErcwNXdtrqTn8/ss3C0AMoB4SB78VqbNwm8SZBAz62jrnCDToc1m16t3Rq8nwhvsUbWxgp9kgzFjFjnIB4iL9QhRhbDzPPU+KAGqyQRxBC6PYWPFRtz2wAHN1kZmOHNZ1PBTopjZrZk5jXI+IutYldVS6K2rWaBcgd9/Bc0CRm956vcfdQNTgtI36214Fs/DyWPiMUXG5VDWOPJXNogZkIKmUiTkjaY3QoEgax3X81t/SuxP4h++8f4bTr/MeHMBLcJG79IbG3G/rP8A3OHZHBv3PoulTAJ1zbJJJJAkkkkHxvUpSCPBNgqv8pzCdrt08Rpr/cclTXf25AjznmsjQJABnJUjEQ0ATvZfYpqLC65Vxjf6jzH49EFVTD9gzc5yrsFVlg5W+eSs3ELhQWvc3jl86IDEHgDuvc35ZGgIHF9ioHj5xQaNXEBoknpxKoo4gy6GmX9ocOBJUGUN528/LQaBFEQ9p0u3xEjzCB6OAvvO7RVW0qNwRqjRXGodHMfYyljCDTJEHomiWAxLjTBA3iLG8G2XlCJOIBgEuYRx7Pgcj5rDwFdzXjdvMyOP2WyNpMycC3/ULeIsqDKTHxZzXciIPiLeSnUyi0obDbu8CxzRoQIg92h5op70QLTMujXhkui2SXt3WMA7RBvEzxvwv+VgB5DtRy9ltbJrFgLpItHjlCo09oYLtMjJgNtZOfkPVE0HtuDnzU8Bg99kz2tOmRnvV38E4aDvgrWIZsBVuj+yd1GBBgeA9Aq3NAvf53LWM6peAcj87lc3DwN4kRxF1A4qMnDobfdV1tojJ7Y4kaffvhBe8tz3geoPuhamMHD/ANvz5KGF2XUrOiid4cRkPsvQfpz6IZSG/U7b+eQ6DRZvJqcXP/T30nUrkOqS2nwMgu7tAvScLhm02hrQA0CAAnp0wMgrJWGjpJk6oSSSSBJJJIPjmpT3dLfLpn0w4cDx0+c1r4jZ5zWbUplnyyyI4apIg2cFeWkjnmDzGSDrHJzbEK2hjHHIN80BNPiPD180NjTDg4ZjNO4u4gTnHzVTZhwGkcc0F7akgEaqrG095vMXVGFqRLDpkiWlA+DqbzByse5XGh2SAel5Ei4jvhAYZ25ULTk7L2RFbHbp3Wjed5INChUc+CN0Tnn38gmxlQBpbLQTpIQLGOJLS7dB7Vuf7vP1V9DZLOZ7/sgHwB/xW9SPEFdEGgi4B6rncTTNOoCOMj7Law9YuAc0gg6ERHESPsVRc3Z1J4MATxF/RQp7JcMiOhz8kgGE9tm6SYm2f+oXHfCKpYYAiC8f73eEEq6IswhbnA0tK0MLihZvO5yjiR3aqjEXGcRlrzOvMqvCvixufAflVHa4LFgwWyGBwZ1Ja4mOnZRVapM3Nlh4DEkup0wIaHb0dGiXHruhF4uvuioJyqEeAH5WozTV8TBhtz5oWtiY/cZPAZd/FUtxMtMC7iesZAdOS1Nk/RlSs4GpZtjGp68Oil5YTjrIFN9Uw1pPTIfZdLsT6GdUvVNuE+/suz2V9L06QEALaZTAsBC57a3kgLZWxKdBu6xoEI8lSlM1USASISlKVQkkkkCSTJ0ClJKU6DwSrsiZ+FAYr6eDtF2f8KDa3zrmonB94HTu+6wPN8R9JXtIhAVPpZ4uJnovVjgB/f0UDs4HT0+cE1XkdTZFYaShnUKjf5T5r2F+xGm0X1QlfYLDpnbTS5TR5BXJOhBGqsp4rjYr09/0u138ojM8O7TRBVvotv8ATY8rppjz2u4OGYkZKeFriIycuvr/AEO3hBQOI+hyJIm3RXUxjmoTBAu3zGoRVCuTdtxwP30VjvpGqNT5qsfTtduXzqgltCo0tg56DMrPwGLc1wAJAJvbe8kSdlVWm9ME/Oarp4Oqx+81hB4ZhWDX33xBa14PC3kZSZW3L/pvHKZHhMeSpZjH603eE+asp4t39L+9s/ZBeNpB2h75V2Hq3kjXppz5qVAOOVNx6Nj1KPw30tiKtwxzRzTYYuoY8gtLP36cTwnkiWB9ZzaNKXvkl7osC4y4uPLzXR7D/wCnVh+rJmCQDbyufFd3sjYNKg2GMa3oPNPl6THP/Tf0S2nDn3MeA5LsMPhmtEAKxqkpjRJBNvJFyqHcVIKtilKCUp5WNhNrPcwEtb26jWsLZ3XAgOeRNyGtFSHWDt2QIKk/adRprSGODCxrIkTUfG6wyTo6nJH9R4LPzjt9PLcaydYuI2rUbUe1rWFoLGg9rsve+m1oecie2Xbrcg0Se0InT2u8gEimP8Oq4kuIbvUnhhJdowzMxIHFPnD6eWb/AHtrpkJszEPewOeIMmLFstnsu3XXbIvBujFqXfLlymXKUJJQkqjzw4cG9vmQ8FJ2Hi4tx+yJ/T+ZXU2t4eC5gI0J7tdfLp5pDCC/v7I1tE3jXw5qw0j8+c1Bm/wfufTwzTfwJz5fDHILUFPvTvYDNvwgyzhu4Z5czN9enRRdgrfMj8K1jQ0j518EhhzHC3wIrHOA+0QPYqt2y5yaJy4Hl0Hjmt40BN5vwgde5SGGt1MDWOmkoMD/AOIH9OQ15m+Wqj/8GAbZE6dOM5aQuo/h5+8z6ck/8Na5sTr5oOVH060xLQLZW9lP/wCtM/pHkusp4bl99PNWto3A7/PWeoQcmz6SZN2jw5/3RtL6Tp6tHmPTuXRU2QCQJ8OJyOXjyRLGiOB6eyuDIpbAptH7RPzL5qtKhg2tFvMK8U/nzRWNHw2VkDMYLQrAox4pArSJJJBqUoH3VWRKm51lGmEEtxOAknlBRQwFNn7KbG3nstDbxE2GcWVn6I4DOch+7j15qwlNJTFtt82hzs6mS5xp0yXCHHcbLgYkOMXFhnwVhwzN3d3Gxu7sbojdMS2OFhbkFaUwTIvyvtXQw7GDdY1rRnDQGjwFlalCRVS3S3gknSRHHVHX7z6K2n9kklzRLUDRTaLd59k6SlUnN90gL+CdJRVTsx091ZpPzJJJIVF37gOZ9kXFkkkEmDsu6eysq5Hu9QkkqLKLZnu9k5YN0WGnokkkF9D3ck0Z9/qkktfgcafNCrCfQJJKwSHumabFOkqI/wAvf7p9D0TpIiDtPmhUqeQTpIEVIJkkEimHumSVDj3TpJIEM0hmkkgcJJJIP//Z"/>
          <p:cNvSpPr>
            <a:spLocks noChangeAspect="1" noChangeArrowheads="1"/>
          </p:cNvSpPr>
          <p:nvPr/>
        </p:nvSpPr>
        <p:spPr bwMode="auto">
          <a:xfrm>
            <a:off x="0"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38916" name="AutoShape 4" descr="data:image/jpeg;base64,/9j/4AAQSkZJRgABAQAAAQABAAD/2wCEAAkGBhQSERUUExQUFRUWFhgXGBgYFxcUFxwXGBgXGBQYFxcXHCYfGBokGhgVHy8gIycpLCwsGB4xNTAqNSYrLCkBCQoKDgwOFw8PFCkcHBwpKSkpKSkpKSkpKSkpKSkpKSkpKSksKSkpKSkpKSwpKSkpKSkpNSkpKSwsKSkpLCo1Kf/AABEIAMIBAwMBIgACEQEDEQH/xAAcAAABBQEBAQAAAAAAAAAAAAAEAAECAwUGBwj/xAA9EAABAwIDBQcDAgQFBAMAAAABAAIRAyEEMUEFElFhcSKBkaGxwfAG0eETMhRCUvEjYnKCsgeSosIVFjP/xAAXAQEBAQEAAAAAAAAAAAAAAAAAAQID/8QAHhEBAQEAAgIDAQAAAAAAAAAAAAERAjEhURITQfD/2gAMAwEAAhEDEQA/APLatWBAz9PyqqtKG3ztKuw9PU21/KWIHZKyizC3aOiuGaDwb+yOtkWGqqDx2YRgdAk5ITaDcu9Sa4vgaD1RC3XVHDQcPmqsweEm54mPFFUaYGSoo1SGQASd5w0GpVBjW3TYz9hlQbi9XtLef7h3kZKOOdLUA+xcTu1C05P/AOQmPInyWy/Cgu3mnddxGvJwycsCjhN94bMRJtpH5WgzGvpWqiRo4Z/lBq0q8We0CbBwPZLo8jyPiraOHDCd2wOgmP8AaNAhWbtRtjIMGQciDPcUax/HTXMeiqK3DRFYHGkWgEDjbwPshqwDwRMHORaO7gq6TXtILhvN4tifBB02Da1xBLIGvakTfSJGSONYnKwnIW8VkYHa1LegNeGcIuc8++NUXS2g0u3Ic1xEiYggZxGv2TVwTi2j9N3SFfPqfX8IbF/t7wiaht4+pQX4emHtLSJBtH9l1f0c3/HPKk7/AJU/suXwuV11X0Zes/lT9XfhRXYEJQkSnBQJJJJAkLtSru0ah4Md6IpZf1LUjDv0mB5yfIFWDz9wyW5sj6CZUezEYg743W7lOLQMt7jeTCyKdIuc1o1cAO8gL02mzdAAyAA8EocBOkkoEkkkg+QGlSqtlpQrCYBHD5dXNfKgqwIsZ4o9Z+A/c4dFoOvdAPtC4HVX4Rg3BbMSqsaOxbRTwBmmO/1RE2BzTAu06HTjB9kqD4DwBJDzroQFawJDE3dO6A2ALAG97kZmZvnFkVZRMi7Y0zlCY6oGkAiyrxG0ybMbHPXuCj+g7cLnTc5n7JEX7Jg1HETG6PEn8LZDARBgjgVjbIc0CoTxHcOMBbNMy2xzFjmL6haAr9imd6k4g8Mv796ajtF7ezUZlq33b9kS3GlgiqI/zjtMPWP299uaKNEPAPmNR9kAgxjXZEeh87q/DVCDbXnafGPFO7Z45FW0dnjh1v8AIQbuyqJ3S4imd0awMwTNjcg/2T42iX7r2mTTIdyjJzQeYJ8Fm4agLW18lu4emS3l0snkDtxP6lNrhYGM884PJGPdYaZ+qy9n/wD5ub/TVI7t4H3Wo/8AaJ+BAZhcl1f0W0l9WDHYpjxdU+y5SgbWXXfQv7q3+ml61VFdZTZAhQoMgXVqQQJJJJAlz31lWimxvF0+A/K6Fcl9ZVpexvBs+J/Cs7SsvYNPexNMcDPgCfZegrh/o6iTiC7RrD4yB7ldwl7UkkklAkkkkHx3QFo4EjzUH15lrT9lGpVguA1PtdPRowFBGhapHJGhyAqCHhGyiJVWjcdxI9E2zD2I5/ZSzBQmExG6CBnKA7F43c7LbuPl+VTh8FvOO8YIAPjKnhMPu3JJdMzwRzC0P13t0HlH3mUU1LDhPiaXYdlkrg4HLjcajqM0xbYpKjI2TV3a0f1W78x85rZbg4Jcx24ektJ/zN9xdc9XlrrZgz4FblDaws14LD/4mdQfuqNDD4on91nDMaRyPDNO3Cta6WSy/aAPYIvMtyGlwnY0TOsRPJTJ1+ZIFVdxV2Fx5FoBGQBMdL6Ias2RG9BjhN87xzVdFrxm2ebbhUdNs39MmSIF9eHC0Z+6Ng9k8/LWyxdmbRaLbrznYQADpBN4yWts19R0/qNDYPZjVp43sZTQJSEVHtN+2x1+BH3C0Hu/bnog8WyK7P8AM2P+0yPdFPMR0CQH0HWhdh9C51v9g8A4+642lYBdf9CPvV/1N/4BZvSx2CYJ1EG6CSSSSoS4D6nr71epyIHgPvK75zoBJ0uvLNp4iS46ucfMyrEdT9C0rPdyaO8kk+y6tYP0Xht3DB39bi7uyHpPet5RSSSSQJJJJB8btogOHT3uroUC+7SNDGUZgqbSDkVEC4sZFGU3RcHNDYxvZ71bhzLQUBFIhB4an/iHki2cEM0xW6/ZFHteBE65H7qZJFVvNrh4EFVtaDYqNZglkZbxHiCgJcyXWMOjy4Hir8RWDWyeUi+evmqKDQLXt1PGboatid90aZD7oAa1TeknVbmzqbatBu8JtHhZZNGmHVWtORPpoulpNAEAADkqgAYKpSvTO8z+k6fbuV9DaTTG92DzsO45LRpGLhC4rAEulokHMW8vBUPVz+fCmpTNpB5WQ9PCtm0ti5GnO3zJGYbD8+Gfzqg2dnOMi9zbIE56H35wtalXa3OeoEgdfwsOgwSLydVt0GyBwyU8ivHtl1F4ggk3HNpIVlV3a6ZqzHsj9MDIadGlQe0l2XsgIY5dP9DVSK1USIJb1/aBnPPguWpjJbP0djIxb29PY/8AqVOXSzt6XKrJunc+LmwCrebqAhJM1OtADblfcoVDqRA77e68txri6oGjv716F9XV4ptbxMnuy8yuD2Xhi+oHWEvg8pNp9O9a/E/XqmBo7lNjf6WtHgAFekksqSSSSBJJJIPjqo8FpAvrlwvwTluREcfwVZTCpbVhg5W8FlCxDrRxTYIy3onw8wZvvXvpzCrwOZCoNiOBQmJPbaeMIlUbRyB4FFHsChizDROYcD4ET5SnZVG7vHh65IRrDU3nHIAx10AUBOJrGd0Zn5Cuw2E3bm7vTkFXgqEAONyRMo1p0VGNO5UBy3Xe9/JdGMSA7dNicpsD0PHksLaVOHdVrbPqipTuA6Oy4G4n5dVBlRz5BaRzBFj35g8/JXUcZJh0sd/Sdf8ASRZwzQtOi5v7TIH8rj/xdmOhnuRFMtqNIIyMEOixsfzKCyuZ6KVGu0WII5i/WxVVQg5Z/OKGbVBMZHnZVG9haTM5J5Ru24+y2sM3tRwssPZbpPaqFjbamLZQP5jn0WnVxpaQ9glm8A4mZ3SQJF7Qpq40cYztU54n/iVWT2vnNW4+36c5h3sVI04cfmqCoC4Q+xMZubSjRzR/7D3CMLVzeKxW5tBv+3/y3vcBLPA98BDmycoBQ3603VexcUH0GHMZfO5EVsFq1c+2hFJ9lYsttdzTuxeUe+puMJOgkrcRzX1K7ec7g0Aecn1XNmgabt5okajjzHNbdKXipJmXEjv08ZWfUMhdYzXb7Jx4rUmvBnQ9RmjFxP03tA06u6f2ugHr/KfH1XbLnZjRJJJIEkkkg+N31d4wO8pv0O0RoIMdVdQpR1Kd47QzEyDI7wshy1DsMVOqKgTmD85oTFt3S0qg1ptwVWLEsPK6uaNPnek67SOIKgFpAvaBoFpUKIAjT8IDZrrEcCi6cgyIvmIt+CgahX7DRul0CLRpbVEU8SDYyDwOvQ6qig6N4Bsw42Bixg/dFUROYPfHsgB2oO0OgT7Npva0uYdSC05ED4VHHCXnlZF7Gb/h/wC4rQJw+1mkw4bh55eKPpATvDMgA8IGR81RVwrX2cO/Iql2zywEscY4fjJMRoOq2jgVWCCbie+Pwhadd5/pd5FW0iToqNvZez2PcAAddQItaT1hdBhGtyIEDJv35LmsPXcBu5Xn55Lc2bV496Cz9cEOEfsrD/tcQW+pHcjyZIPEflY2MG7UJ0e3/wAmHeb5bwWxTPZB4f3HlCQqdQeq88+rMTuY5sZlg8ZlvmF6LXsJ6LzT6+wZ/UZWGTt5vQtNvI+SD2z/AKd7XFSjE6Aj39l2rY0XgX/S76o3HgE5HLkc/nResY3bppOkz+nugtP8puZ9lidq6N9MEg6hZ228TDQwa3PQfn0Udn7ZD951t0CSQZvoPVZWLrF7y7jpy0W4lV0WEAydbFZGLp9o3IvPetQ4jiIWTiqkvtxEdVtk1BsG5kea77ZeK/UpNdrEHqLH7rgA0k3HdePVdX9J1ey9ugIPHMGfQLPJY30kkllokkkkHyA1/D51UaoJZMXBnwv6KrAPLhGo9EVEdNVkWUcGHSRmBMceN1n4x0iBon/iCGgN/cLTy0hSpYaGkTmLoLcK+WjorCY0JQuz3dkjgUU0oBcHao5q0qYtn3a9Vm1hu1QeP9lfisSRZv7igtNVrXmTm0c7ifwq6m0nusxsc8z46Kunht3c3ryfUGFp0qQ0CozX0nBsu171o7JrBtOTo4+cJ8TR3qZHegdmYjcqRo63fp9lRukFwBY4cZs4fOhU24gt/ew9W9tveP3DwKp/hRMtJYeWRPNuR9URhqx3txw7QyjJw5fZETBZUu3dJ5GD5ZKLae6c7cNdeCu3BJcIkgdbZIfEOjQnpePwro1KW47Iu45fn5K32UA1rQIykmdTkJynIdVyeCqcQYnhe2n4XRNea37wAwXDQABymOgQX7Royw8W3Hcrdl196kD/AJR5S0/8U9V8uuDcfJQmE7DXDQOI8YI9Smg7F4nsjxQ+0tktrYVjHC5bvTzde3O6zsfipa48j6WXUUgCGjgLIPMB9KV6NQOomSDw8ivQNm/V1Y4c0K2GeSRDTZzQ6CAeIF5WnSwpJMkHPS4nJaGEobpuZnSO9M1NaLcXLAAN1trRGmZVX6id7pQONrNaJK1JiJY7GBo5rNotLrgxCz6+LJKswj3cTHDMeBVGlQeReZ49OB9l130lS/wnP/qdbo20+O8uPw1E1HtY0dpxj7npE+C9Iw2HFNjWNyaAB3LPL01FqSSSypJJJIPiwOLXGDByRTMI5x7RKHxJJMnPVHtfa4kEKBMpQ7KxHpn7K83VDiIkE2M65ZHPkrmkzH4UAtAbtUjj/f7o3c7/ACQWNs5ruHp8lG5hANtKkYa6+cA+B8pCsw1MRvZnipYpksPFR2dUlnSyC7EGWTnu9odxn7q9hIuLjh9ioU6V+tiNL8k+CbYXPZG6RzBifRAXTgib99li4qnDjHzgtPFYkMEarMeM4Vg0sLiKoaHCHg5jJ06311RIxtN9niDoHWg8jp4ptmYQ02wTMmeQ4wjjSBzAPUKoajZtiSOs9Ao1HQqauzBMtACsZhDr4zPugvoVibSfErcwNXdtrqTn8/ss3C0AMoB4SB78VqbNwm8SZBAz62jrnCDToc1m16t3Rq8nwhvsUbWxgp9kgzFjFjnIB4iL9QhRhbDzPPU+KAGqyQRxBC6PYWPFRtz2wAHN1kZmOHNZ1PBTopjZrZk5jXI+IutYldVS6K2rWaBcgd9/Bc0CRm956vcfdQNTgtI36214Fs/DyWPiMUXG5VDWOPJXNogZkIKmUiTkjaY3QoEgax3X81t/SuxP4h++8f4bTr/MeHMBLcJG79IbG3G/rP8A3OHZHBv3PoulTAJ1zbJJJJAkkkkHxvUpSCPBNgqv8pzCdrt08Rpr/cclTXf25AjznmsjQJABnJUjEQ0ATvZfYpqLC65Vxjf6jzH49EFVTD9gzc5yrsFVlg5W+eSs3ELhQWvc3jl86IDEHgDuvc35ZGgIHF9ioHj5xQaNXEBoknpxKoo4gy6GmX9ocOBJUGUN528/LQaBFEQ9p0u3xEjzCB6OAvvO7RVW0qNwRqjRXGodHMfYyljCDTJEHomiWAxLjTBA3iLG8G2XlCJOIBgEuYRx7Pgcj5rDwFdzXjdvMyOP2WyNpMycC3/ULeIsqDKTHxZzXciIPiLeSnUyi0obDbu8CxzRoQIg92h5op70QLTMujXhkui2SXt3WMA7RBvEzxvwv+VgB5DtRy9ltbJrFgLpItHjlCo09oYLtMjJgNtZOfkPVE0HtuDnzU8Bg99kz2tOmRnvV38E4aDvgrWIZsBVuj+yd1GBBgeA9Aq3NAvf53LWM6peAcj87lc3DwN4kRxF1A4qMnDobfdV1tojJ7Y4kaffvhBe8tz3geoPuhamMHD/ANvz5KGF2XUrOiid4cRkPsvQfpz6IZSG/U7b+eQ6DRZvJqcXP/T30nUrkOqS2nwMgu7tAvScLhm02hrQA0CAAnp0wMgrJWGjpJk6oSSSSBJJJIPjmpT3dLfLpn0w4cDx0+c1r4jZ5zWbUplnyyyI4apIg2cFeWkjnmDzGSDrHJzbEK2hjHHIN80BNPiPD180NjTDg4ZjNO4u4gTnHzVTZhwGkcc0F7akgEaqrG095vMXVGFqRLDpkiWlA+DqbzByse5XGh2SAel5Ei4jvhAYZ25ULTk7L2RFbHbp3Wjed5INChUc+CN0Tnn38gmxlQBpbLQTpIQLGOJLS7dB7Vuf7vP1V9DZLOZ7/sgHwB/xW9SPEFdEGgi4B6rncTTNOoCOMj7Law9YuAc0gg6ERHESPsVRc3Z1J4MATxF/RQp7JcMiOhz8kgGE9tm6SYm2f+oXHfCKpYYAiC8f73eEEq6IswhbnA0tK0MLihZvO5yjiR3aqjEXGcRlrzOvMqvCvixufAflVHa4LFgwWyGBwZ1Ja4mOnZRVapM3Nlh4DEkup0wIaHb0dGiXHruhF4uvuioJyqEeAH5WozTV8TBhtz5oWtiY/cZPAZd/FUtxMtMC7iesZAdOS1Nk/RlSs4GpZtjGp68Oil5YTjrIFN9Uw1pPTIfZdLsT6GdUvVNuE+/suz2V9L06QEALaZTAsBC57a3kgLZWxKdBu6xoEI8lSlM1USASISlKVQkkkkCSTJ0ClJKU6DwSrsiZ+FAYr6eDtF2f8KDa3zrmonB94HTu+6wPN8R9JXtIhAVPpZ4uJnovVjgB/f0UDs4HT0+cE1XkdTZFYaShnUKjf5T5r2F+xGm0X1QlfYLDpnbTS5TR5BXJOhBGqsp4rjYr09/0u138ojM8O7TRBVvotv8ATY8rppjz2u4OGYkZKeFriIycuvr/AEO3hBQOI+hyJIm3RXUxjmoTBAu3zGoRVCuTdtxwP30VjvpGqNT5qsfTtduXzqgltCo0tg56DMrPwGLc1wAJAJvbe8kSdlVWm9ME/Oarp4Oqx+81hB4ZhWDX33xBa14PC3kZSZW3L/pvHKZHhMeSpZjH603eE+asp4t39L+9s/ZBeNpB2h75V2Hq3kjXppz5qVAOOVNx6Nj1KPw30tiKtwxzRzTYYuoY8gtLP36cTwnkiWB9ZzaNKXvkl7osC4y4uPLzXR7D/wCnVh+rJmCQDbyufFd3sjYNKg2GMa3oPNPl6THP/Tf0S2nDn3MeA5LsMPhmtEAKxqkpjRJBNvJFyqHcVIKtilKCUp5WNhNrPcwEtb26jWsLZ3XAgOeRNyGtFSHWDt2QIKk/adRprSGODCxrIkTUfG6wyTo6nJH9R4LPzjt9PLcaydYuI2rUbUe1rWFoLGg9rsve+m1oecie2Xbrcg0Se0InT2u8gEimP8Oq4kuIbvUnhhJdowzMxIHFPnD6eWb/AHtrpkJszEPewOeIMmLFstnsu3XXbIvBujFqXfLlymXKUJJQkqjzw4cG9vmQ8FJ2Hi4tx+yJ/T+ZXU2t4eC5gI0J7tdfLp5pDCC/v7I1tE3jXw5qw0j8+c1Bm/wfufTwzTfwJz5fDHILUFPvTvYDNvwgyzhu4Z5czN9enRRdgrfMj8K1jQ0j518EhhzHC3wIrHOA+0QPYqt2y5yaJy4Hl0Hjmt40BN5vwgde5SGGt1MDWOmkoMD/AOIH9OQ15m+Wqj/8GAbZE6dOM5aQuo/h5+8z6ck/8Na5sTr5oOVH060xLQLZW9lP/wCtM/pHkusp4bl99PNWto3A7/PWeoQcmz6SZN2jw5/3RtL6Tp6tHmPTuXRU2QCQJ8OJyOXjyRLGiOB6eyuDIpbAptH7RPzL5qtKhg2tFvMK8U/nzRWNHw2VkDMYLQrAox4pArSJJJBqUoH3VWRKm51lGmEEtxOAknlBRQwFNn7KbG3nstDbxE2GcWVn6I4DOch+7j15qwlNJTFtt82hzs6mS5xp0yXCHHcbLgYkOMXFhnwVhwzN3d3Gxu7sbojdMS2OFhbkFaUwTIvyvtXQw7GDdY1rRnDQGjwFlalCRVS3S3gknSRHHVHX7z6K2n9kklzRLUDRTaLd59k6SlUnN90gL+CdJRVTsx091ZpPzJJJIVF37gOZ9kXFkkkEmDsu6eysq5Hu9QkkqLKLZnu9k5YN0WGnokkkF9D3ck0Z9/qkktfgcafNCrCfQJJKwSHumabFOkqI/wAvf7p9D0TpIiDtPmhUqeQTpIEVIJkkEimHumSVDj3TpJIEM0hmkkgcJJJIP//Z"/>
          <p:cNvSpPr>
            <a:spLocks noChangeAspect="1" noChangeArrowheads="1"/>
          </p:cNvSpPr>
          <p:nvPr/>
        </p:nvSpPr>
        <p:spPr bwMode="auto">
          <a:xfrm>
            <a:off x="152400" y="5954"/>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graphicFrame>
        <p:nvGraphicFramePr>
          <p:cNvPr id="38917" name="Chart 6"/>
          <p:cNvGraphicFramePr>
            <a:graphicFrameLocks noChangeAspect="1"/>
          </p:cNvGraphicFramePr>
          <p:nvPr>
            <p:extLst>
              <p:ext uri="{D42A27DB-BD31-4B8C-83A1-F6EECF244321}">
                <p14:modId xmlns:p14="http://schemas.microsoft.com/office/powerpoint/2010/main" val="911987349"/>
              </p:ext>
            </p:extLst>
          </p:nvPr>
        </p:nvGraphicFramePr>
        <p:xfrm>
          <a:off x="406400" y="1200150"/>
          <a:ext cx="8274050" cy="3167063"/>
        </p:xfrm>
        <a:graphic>
          <a:graphicData uri="http://schemas.openxmlformats.org/presentationml/2006/ole">
            <mc:AlternateContent xmlns:mc="http://schemas.openxmlformats.org/markup-compatibility/2006">
              <mc:Choice xmlns:v="urn:schemas-microsoft-com:vml" Requires="v">
                <p:oleObj spid="_x0000_s1042" name="Chart" r:id="rId4" imgW="8282924" imgH="4510944" progId="Excel.Chart.8">
                  <p:embed/>
                </p:oleObj>
              </mc:Choice>
              <mc:Fallback>
                <p:oleObj name="Chart" r:id="rId4" imgW="8282924" imgH="4510944" progId="Excel.Chart.8">
                  <p:embed/>
                  <p:pic>
                    <p:nvPicPr>
                      <p:cNvPr id="0" name=""/>
                      <p:cNvPicPr>
                        <a:picLocks noChangeAspect="1" noChangeArrowheads="1"/>
                      </p:cNvPicPr>
                      <p:nvPr/>
                    </p:nvPicPr>
                    <p:blipFill>
                      <a:blip r:embed="rId5"/>
                      <a:srcRect/>
                      <a:stretch>
                        <a:fillRect/>
                      </a:stretch>
                    </p:blipFill>
                    <p:spPr bwMode="auto">
                      <a:xfrm>
                        <a:off x="406400" y="1200150"/>
                        <a:ext cx="8274050" cy="3167063"/>
                      </a:xfrm>
                      <a:prstGeom prst="rect">
                        <a:avLst/>
                      </a:prstGeom>
                      <a:noFill/>
                    </p:spPr>
                  </p:pic>
                </p:oleObj>
              </mc:Fallback>
            </mc:AlternateContent>
          </a:graphicData>
        </a:graphic>
      </p:graphicFrame>
      <p:graphicFrame>
        <p:nvGraphicFramePr>
          <p:cNvPr id="38918" name="Object 4"/>
          <p:cNvGraphicFramePr>
            <a:graphicFrameLocks noChangeAspect="1"/>
          </p:cNvGraphicFramePr>
          <p:nvPr/>
        </p:nvGraphicFramePr>
        <p:xfrm>
          <a:off x="1295401" y="4311253"/>
          <a:ext cx="6175375" cy="375047"/>
        </p:xfrm>
        <a:graphic>
          <a:graphicData uri="http://schemas.openxmlformats.org/presentationml/2006/ole">
            <mc:AlternateContent xmlns:mc="http://schemas.openxmlformats.org/markup-compatibility/2006">
              <mc:Choice xmlns:v="urn:schemas-microsoft-com:vml" Requires="v">
                <p:oleObj spid="_x0000_s1043" name="Worksheet" r:id="rId6" imgW="4124257" imgH="333465" progId="Excel.Sheet.8">
                  <p:embed/>
                </p:oleObj>
              </mc:Choice>
              <mc:Fallback>
                <p:oleObj name="Worksheet" r:id="rId6" imgW="4124257" imgH="333465"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1" y="4311253"/>
                        <a:ext cx="617537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983653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71600" y="57150"/>
            <a:ext cx="3903056" cy="523220"/>
          </a:xfrm>
          <a:prstGeom prst="rect">
            <a:avLst/>
          </a:prstGeom>
        </p:spPr>
        <p:txBody>
          <a:bodyPr wrap="none">
            <a:spAutoFit/>
          </a:bodyPr>
          <a:lstStyle/>
          <a:p>
            <a:r>
              <a:rPr lang="en-US" sz="2800" b="1" dirty="0"/>
              <a:t>Pavement Treatments</a:t>
            </a:r>
          </a:p>
        </p:txBody>
      </p:sp>
      <p:sp>
        <p:nvSpPr>
          <p:cNvPr id="4" name="TextBox 3"/>
          <p:cNvSpPr txBox="1"/>
          <p:nvPr/>
        </p:nvSpPr>
        <p:spPr>
          <a:xfrm>
            <a:off x="1393146" y="553581"/>
            <a:ext cx="4267200" cy="2139047"/>
          </a:xfrm>
          <a:prstGeom prst="rect">
            <a:avLst/>
          </a:prstGeom>
          <a:noFill/>
        </p:spPr>
        <p:txBody>
          <a:bodyPr wrap="square" rtlCol="0">
            <a:spAutoFit/>
          </a:bodyPr>
          <a:lstStyle/>
          <a:p>
            <a:r>
              <a:rPr lang="en-US" dirty="0"/>
              <a:t>2086 miles treated in 2017</a:t>
            </a:r>
          </a:p>
          <a:p>
            <a:r>
              <a:rPr lang="en-US" sz="2800" b="1" dirty="0"/>
              <a:t>3000 </a:t>
            </a:r>
            <a:r>
              <a:rPr lang="en-US" dirty="0"/>
              <a:t>miles is target for 2018</a:t>
            </a:r>
          </a:p>
          <a:p>
            <a:endParaRPr lang="en-US" sz="1100" dirty="0"/>
          </a:p>
          <a:p>
            <a:pPr marL="285750" indent="-285750">
              <a:spcAft>
                <a:spcPts val="600"/>
              </a:spcAft>
              <a:buFont typeface="Arial" panose="020B0604020202020204" pitchFamily="34" charset="0"/>
              <a:buChar char="•"/>
            </a:pPr>
            <a:r>
              <a:rPr lang="en-US" sz="2400" dirty="0"/>
              <a:t>Crack Sealing</a:t>
            </a:r>
          </a:p>
          <a:p>
            <a:pPr marL="285750" indent="-285750">
              <a:spcAft>
                <a:spcPts val="600"/>
              </a:spcAft>
              <a:buFont typeface="Arial" panose="020B0604020202020204" pitchFamily="34" charset="0"/>
              <a:buChar char="•"/>
            </a:pPr>
            <a:r>
              <a:rPr lang="en-US" sz="2400" dirty="0"/>
              <a:t>Flushes</a:t>
            </a:r>
          </a:p>
          <a:p>
            <a:endParaRPr lang="en-US" dirty="0"/>
          </a:p>
        </p:txBody>
      </p:sp>
      <p:pic>
        <p:nvPicPr>
          <p:cNvPr id="5" name="Picture 4" descr="A close up of a logo&#10;&#10;Description generated with very high confidence">
            <a:extLst>
              <a:ext uri="{FF2B5EF4-FFF2-40B4-BE49-F238E27FC236}">
                <a16:creationId xmlns="" xmlns:a16="http://schemas.microsoft.com/office/drawing/2014/main" id="{7940AFFE-F2E1-485D-AA77-A0F6AD2FF3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163" y="1301412"/>
            <a:ext cx="1066800" cy="853440"/>
          </a:xfrm>
          <a:prstGeom prst="rect">
            <a:avLst/>
          </a:prstGeom>
        </p:spPr>
      </p:pic>
      <p:sp>
        <p:nvSpPr>
          <p:cNvPr id="6" name="TextBox 5">
            <a:extLst>
              <a:ext uri="{FF2B5EF4-FFF2-40B4-BE49-F238E27FC236}">
                <a16:creationId xmlns="" xmlns:a16="http://schemas.microsoft.com/office/drawing/2014/main" id="{3BB931BF-C9AB-4AD7-BBB8-B81865954124}"/>
              </a:ext>
            </a:extLst>
          </p:cNvPr>
          <p:cNvSpPr txBox="1"/>
          <p:nvPr/>
        </p:nvSpPr>
        <p:spPr>
          <a:xfrm>
            <a:off x="5562600" y="666750"/>
            <a:ext cx="3505200" cy="1169551"/>
          </a:xfrm>
          <a:prstGeom prst="rect">
            <a:avLst/>
          </a:prstGeom>
          <a:gradFill>
            <a:gsLst>
              <a:gs pos="0">
                <a:schemeClr val="accent1">
                  <a:tint val="66000"/>
                  <a:satMod val="160000"/>
                </a:schemeClr>
              </a:gs>
              <a:gs pos="46000">
                <a:schemeClr val="accent1">
                  <a:tint val="44500"/>
                  <a:satMod val="160000"/>
                  <a:lumMod val="93000"/>
                  <a:lumOff val="7000"/>
                  <a:alpha val="77000"/>
                </a:schemeClr>
              </a:gs>
              <a:gs pos="100000">
                <a:schemeClr val="accent1">
                  <a:tint val="23500"/>
                  <a:satMod val="160000"/>
                </a:schemeClr>
              </a:gs>
            </a:gsLst>
            <a:lin ang="5400000" scaled="0"/>
          </a:gradFill>
        </p:spPr>
        <p:txBody>
          <a:bodyPr wrap="square" rtlCol="0">
            <a:spAutoFit/>
          </a:bodyPr>
          <a:lstStyle/>
          <a:p>
            <a:pPr>
              <a:spcAft>
                <a:spcPts val="600"/>
              </a:spcAft>
            </a:pPr>
            <a:r>
              <a:rPr lang="en-US" sz="2400" b="1" dirty="0" smtClean="0"/>
              <a:t>96% </a:t>
            </a:r>
            <a:r>
              <a:rPr lang="en-US" sz="2400" b="1" dirty="0"/>
              <a:t>of Target Met</a:t>
            </a:r>
          </a:p>
          <a:p>
            <a:pPr marL="285750" indent="-285750">
              <a:spcAft>
                <a:spcPts val="600"/>
              </a:spcAft>
              <a:buFont typeface="Arial" panose="020B0604020202020204" pitchFamily="34" charset="0"/>
              <a:buChar char="•"/>
            </a:pPr>
            <a:r>
              <a:rPr lang="en-US" dirty="0" smtClean="0"/>
              <a:t>1641/1700 </a:t>
            </a:r>
            <a:r>
              <a:rPr lang="en-US" dirty="0"/>
              <a:t>Total = </a:t>
            </a:r>
            <a:r>
              <a:rPr lang="en-US" dirty="0" smtClean="0"/>
              <a:t>96%</a:t>
            </a:r>
            <a:endParaRPr lang="en-US" dirty="0"/>
          </a:p>
          <a:p>
            <a:pPr marL="285750" indent="-285750">
              <a:spcAft>
                <a:spcPts val="600"/>
              </a:spcAft>
              <a:buFont typeface="Arial" panose="020B0604020202020204" pitchFamily="34" charset="0"/>
              <a:buChar char="•"/>
            </a:pPr>
            <a:r>
              <a:rPr lang="en-US" dirty="0"/>
              <a:t>No Snow – so good </a:t>
            </a:r>
            <a:r>
              <a:rPr lang="en-US" dirty="0" smtClean="0"/>
              <a:t>Jan &amp; Feb</a:t>
            </a:r>
            <a:endParaRPr lang="en-US" dirty="0"/>
          </a:p>
        </p:txBody>
      </p:sp>
      <p:graphicFrame>
        <p:nvGraphicFramePr>
          <p:cNvPr id="8" name="Chart 7">
            <a:extLst>
              <a:ext uri="{FF2B5EF4-FFF2-40B4-BE49-F238E27FC236}">
                <a16:creationId xmlns:xdr="http://schemas.openxmlformats.org/drawingml/2006/spreadsheetDrawing" xmlns:a16="http://schemas.microsoft.com/office/drawing/2014/main" xmlns="" xmlns:lc="http://schemas.openxmlformats.org/drawingml/2006/lockedCanvas" id="{6BFD00A9-18FA-43FD-8843-E41F65D89D3F}"/>
              </a:ext>
            </a:extLst>
          </p:cNvPr>
          <p:cNvGraphicFramePr>
            <a:graphicFrameLocks/>
          </p:cNvGraphicFramePr>
          <p:nvPr>
            <p:extLst>
              <p:ext uri="{D42A27DB-BD31-4B8C-83A1-F6EECF244321}">
                <p14:modId xmlns:p14="http://schemas.microsoft.com/office/powerpoint/2010/main" val="514284468"/>
              </p:ext>
            </p:extLst>
          </p:nvPr>
        </p:nvGraphicFramePr>
        <p:xfrm>
          <a:off x="1219200" y="2343150"/>
          <a:ext cx="7772400" cy="275272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1524000" y="1039802"/>
            <a:ext cx="1371600" cy="523220"/>
          </a:xfrm>
          <a:prstGeom prst="rect">
            <a:avLst/>
          </a:prstGeom>
          <a:noFill/>
        </p:spPr>
        <p:txBody>
          <a:bodyPr wrap="square" rtlCol="0">
            <a:spAutoFit/>
          </a:bodyPr>
          <a:lstStyle/>
          <a:p>
            <a:r>
              <a:rPr lang="en-US" sz="2800" b="1" dirty="0" smtClean="0"/>
              <a:t>6000</a:t>
            </a:r>
            <a:endParaRPr lang="en-US" sz="2800" dirty="0"/>
          </a:p>
        </p:txBody>
      </p:sp>
      <p:cxnSp>
        <p:nvCxnSpPr>
          <p:cNvPr id="11" name="Straight Connector 10"/>
          <p:cNvCxnSpPr/>
          <p:nvPr/>
        </p:nvCxnSpPr>
        <p:spPr>
          <a:xfrm flipV="1">
            <a:off x="1371600" y="971550"/>
            <a:ext cx="914400" cy="279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13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3"/>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smtClean="0"/>
              <a:t>Thank you</a:t>
            </a:r>
          </a:p>
        </p:txBody>
      </p:sp>
    </p:spTree>
    <p:extLst>
      <p:ext uri="{BB962C8B-B14F-4D97-AF65-F5344CB8AC3E}">
        <p14:creationId xmlns:p14="http://schemas.microsoft.com/office/powerpoint/2010/main" val="4097269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40" name="Content Placeholder 3"/>
          <p:cNvGraphicFramePr>
            <a:graphicFrameLocks/>
          </p:cNvGraphicFramePr>
          <p:nvPr>
            <p:extLst>
              <p:ext uri="{D42A27DB-BD31-4B8C-83A1-F6EECF244321}">
                <p14:modId xmlns:p14="http://schemas.microsoft.com/office/powerpoint/2010/main" val="1325988820"/>
              </p:ext>
            </p:extLst>
          </p:nvPr>
        </p:nvGraphicFramePr>
        <p:xfrm>
          <a:off x="457200" y="1291795"/>
          <a:ext cx="8178800" cy="3555206"/>
        </p:xfrm>
        <a:graphic>
          <a:graphicData uri="http://schemas.openxmlformats.org/presentationml/2006/ole">
            <mc:AlternateContent xmlns:mc="http://schemas.openxmlformats.org/markup-compatibility/2006">
              <mc:Choice xmlns:v="urn:schemas-microsoft-com:vml" Requires="v">
                <p:oleObj spid="_x0000_s2058" r:id="rId4" imgW="8175445" imgH="4737003" progId="Excel.Chart.8">
                  <p:embed/>
                </p:oleObj>
              </mc:Choice>
              <mc:Fallback>
                <p:oleObj r:id="rId4" imgW="8175445" imgH="473700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291795"/>
                        <a:ext cx="8178800" cy="35552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38" name="TextBox 2"/>
          <p:cNvSpPr txBox="1">
            <a:spLocks noChangeArrowheads="1"/>
          </p:cNvSpPr>
          <p:nvPr/>
        </p:nvSpPr>
        <p:spPr bwMode="auto">
          <a:xfrm>
            <a:off x="6019800" y="4507707"/>
            <a:ext cx="2057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r" eaLnBrk="1" hangingPunct="1"/>
            <a:r>
              <a:rPr lang="en-US" altLang="en-US" sz="1400" i="1"/>
              <a:t>Revenue in millions </a:t>
            </a:r>
          </a:p>
        </p:txBody>
      </p:sp>
      <p:sp>
        <p:nvSpPr>
          <p:cNvPr id="39939" name="Rectangle 17"/>
          <p:cNvSpPr>
            <a:spLocks noChangeArrowheads="1"/>
          </p:cNvSpPr>
          <p:nvPr/>
        </p:nvSpPr>
        <p:spPr bwMode="auto">
          <a:xfrm>
            <a:off x="457200" y="315516"/>
            <a:ext cx="8305800"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2800" b="1" dirty="0">
                <a:latin typeface="Calibri" pitchFamily="34" charset="0"/>
                <a:ea typeface="Calibri" pitchFamily="34" charset="0"/>
                <a:cs typeface="Calibri" pitchFamily="34" charset="0"/>
              </a:rPr>
              <a:t>Highway User Revenue Fund (HURF):  </a:t>
            </a:r>
          </a:p>
          <a:p>
            <a:pPr eaLnBrk="1" hangingPunct="1"/>
            <a:r>
              <a:rPr lang="en-US" altLang="en-US" sz="2800" b="1" dirty="0">
                <a:solidFill>
                  <a:srgbClr val="821C6B"/>
                </a:solidFill>
                <a:latin typeface="Calibri" pitchFamily="34" charset="0"/>
                <a:ea typeface="Calibri" pitchFamily="34" charset="0"/>
                <a:cs typeface="Calibri" pitchFamily="34" charset="0"/>
              </a:rPr>
              <a:t>FY2017 Sources</a:t>
            </a:r>
          </a:p>
        </p:txBody>
      </p:sp>
      <p:sp>
        <p:nvSpPr>
          <p:cNvPr id="39941" name="TextBox 1"/>
          <p:cNvSpPr txBox="1">
            <a:spLocks noChangeArrowheads="1"/>
          </p:cNvSpPr>
          <p:nvPr/>
        </p:nvSpPr>
        <p:spPr bwMode="auto">
          <a:xfrm>
            <a:off x="5791200" y="1047750"/>
            <a:ext cx="274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algn="r" eaLnBrk="1" hangingPunct="1"/>
            <a:r>
              <a:rPr lang="en-US" altLang="en-US" sz="2000" b="1"/>
              <a:t>Total: $1,405.4 Million</a:t>
            </a:r>
          </a:p>
        </p:txBody>
      </p:sp>
    </p:spTree>
    <p:extLst>
      <p:ext uri="{BB962C8B-B14F-4D97-AF65-F5344CB8AC3E}">
        <p14:creationId xmlns:p14="http://schemas.microsoft.com/office/powerpoint/2010/main" val="2137926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Chart 4"/>
          <p:cNvGraphicFramePr>
            <a:graphicFrameLocks noChangeAspect="1"/>
          </p:cNvGraphicFramePr>
          <p:nvPr>
            <p:extLst>
              <p:ext uri="{D42A27DB-BD31-4B8C-83A1-F6EECF244321}">
                <p14:modId xmlns:p14="http://schemas.microsoft.com/office/powerpoint/2010/main" val="1554546612"/>
              </p:ext>
            </p:extLst>
          </p:nvPr>
        </p:nvGraphicFramePr>
        <p:xfrm>
          <a:off x="452996" y="1200150"/>
          <a:ext cx="8261350" cy="3600450"/>
        </p:xfrm>
        <a:graphic>
          <a:graphicData uri="http://schemas.openxmlformats.org/presentationml/2006/ole">
            <mc:AlternateContent xmlns:mc="http://schemas.openxmlformats.org/markup-compatibility/2006">
              <mc:Choice xmlns:v="urn:schemas-microsoft-com:vml" Requires="v">
                <p:oleObj spid="_x0000_s3082" r:id="rId4" imgW="8266892" imgH="4797968" progId="Excel.Chart.8">
                  <p:embed/>
                </p:oleObj>
              </mc:Choice>
              <mc:Fallback>
                <p:oleObj r:id="rId4" imgW="8266892" imgH="4797968"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96" y="1200150"/>
                        <a:ext cx="8261350" cy="3600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63" name="Rectangle 17"/>
          <p:cNvSpPr>
            <a:spLocks noChangeArrowheads="1"/>
          </p:cNvSpPr>
          <p:nvPr/>
        </p:nvSpPr>
        <p:spPr bwMode="auto">
          <a:xfrm>
            <a:off x="457200" y="315516"/>
            <a:ext cx="8305800"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2800" b="1">
                <a:latin typeface="Calibri" pitchFamily="34" charset="0"/>
                <a:ea typeface="Calibri" pitchFamily="34" charset="0"/>
                <a:cs typeface="Calibri" pitchFamily="34" charset="0"/>
              </a:rPr>
              <a:t>Highway User Revenue Fund (HURF):  </a:t>
            </a:r>
          </a:p>
          <a:p>
            <a:pPr eaLnBrk="1" hangingPunct="1"/>
            <a:r>
              <a:rPr lang="en-US" altLang="en-US" sz="2800" b="1">
                <a:solidFill>
                  <a:srgbClr val="821C6B"/>
                </a:solidFill>
                <a:latin typeface="Calibri" pitchFamily="34" charset="0"/>
                <a:ea typeface="Calibri" pitchFamily="34" charset="0"/>
                <a:cs typeface="Calibri" pitchFamily="34" charset="0"/>
              </a:rPr>
              <a:t>Gasoline Gallons Sold and Price Per Gallon</a:t>
            </a:r>
          </a:p>
        </p:txBody>
      </p:sp>
    </p:spTree>
    <p:extLst>
      <p:ext uri="{BB962C8B-B14F-4D97-AF65-F5344CB8AC3E}">
        <p14:creationId xmlns:p14="http://schemas.microsoft.com/office/powerpoint/2010/main" val="17246102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1600200" y="1885950"/>
            <a:ext cx="5562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3200" b="1">
                <a:solidFill>
                  <a:srgbClr val="000000"/>
                </a:solidFill>
                <a:cs typeface="Arial" charset="0"/>
              </a:rPr>
              <a:t>Regional Area Road Fund (RARF)</a:t>
            </a:r>
          </a:p>
        </p:txBody>
      </p:sp>
      <p:pic>
        <p:nvPicPr>
          <p:cNvPr id="41987" name="Picture 8" descr="http://aroundthesphere.files.wordpress.com/2009/12/maricopa-county-sea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9100" y="3028950"/>
            <a:ext cx="21463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49383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descr="data:image/jpeg;base64,/9j/4AAQSkZJRgABAQAAAQABAAD/2wCEAAkGBhQSERUUExQUFRUWFhgXGBgYFxcUFxwXGBgXGBQYFxcXHCYfGBokGhgVHy8gIycpLCwsGB4xNTAqNSYrLCkBCQoKDgwOFw8PFCkcHBwpKSkpKSkpKSkpKSkpKSkpKSkpKSksKSkpKSkpKSwpKSkpKSkpNSkpKSwsKSkpLCo1Kf/AABEIAMIBAwMBIgACEQEDEQH/xAAcAAABBQEBAQAAAAAAAAAAAAAEAAECAwUGBwj/xAA9EAABAwIDBQcDAgQFBAMAAAABAAIRAyEEMUEFElFhcSKBkaGxwfAG0eETMhRCUvEjYnKCsgeSosIVFjP/xAAXAQEBAQEAAAAAAAAAAAAAAAAAAQID/8QAHhEBAQEAAgIDAQAAAAAAAAAAAAERAjEhURITQfD/2gAMAwEAAhEDEQA/APLatWBAz9PyqqtKG3ztKuw9PU21/KWIHZKyizC3aOiuGaDwb+yOtkWGqqDx2YRgdAk5ITaDcu9Sa4vgaD1RC3XVHDQcPmqsweEm54mPFFUaYGSoo1SGQASd5w0GpVBjW3TYz9hlQbi9XtLef7h3kZKOOdLUA+xcTu1C05P/AOQmPInyWy/Cgu3mnddxGvJwycsCjhN94bMRJtpH5WgzGvpWqiRo4Z/lBq0q8We0CbBwPZLo8jyPiraOHDCd2wOgmP8AaNAhWbtRtjIMGQciDPcUax/HTXMeiqK3DRFYHGkWgEDjbwPshqwDwRMHORaO7gq6TXtILhvN4tifBB02Da1xBLIGvakTfSJGSONYnKwnIW8VkYHa1LegNeGcIuc8++NUXS2g0u3Ic1xEiYggZxGv2TVwTi2j9N3SFfPqfX8IbF/t7wiaht4+pQX4emHtLSJBtH9l1f0c3/HPKk7/AJU/suXwuV11X0Zes/lT9XfhRXYEJQkSnBQJJJJAkLtSru0ah4Md6IpZf1LUjDv0mB5yfIFWDz9wyW5sj6CZUezEYg743W7lOLQMt7jeTCyKdIuc1o1cAO8gL02mzdAAyAA8EocBOkkoEkkkg+QGlSqtlpQrCYBHD5dXNfKgqwIsZ4o9Z+A/c4dFoOvdAPtC4HVX4Rg3BbMSqsaOxbRTwBmmO/1RE2BzTAu06HTjB9kqD4DwBJDzroQFawJDE3dO6A2ALAG97kZmZvnFkVZRMi7Y0zlCY6oGkAiyrxG0ybMbHPXuCj+g7cLnTc5n7JEX7Jg1HETG6PEn8LZDARBgjgVjbIc0CoTxHcOMBbNMy2xzFjmL6haAr9imd6k4g8Mv796ajtF7ezUZlq33b9kS3GlgiqI/zjtMPWP299uaKNEPAPmNR9kAgxjXZEeh87q/DVCDbXnafGPFO7Z45FW0dnjh1v8AIQbuyqJ3S4imd0awMwTNjcg/2T42iX7r2mTTIdyjJzQeYJ8Fm4agLW18lu4emS3l0snkDtxP6lNrhYGM884PJGPdYaZ+qy9n/wD5ub/TVI7t4H3Wo/8AaJ+BAZhcl1f0W0l9WDHYpjxdU+y5SgbWXXfQv7q3+ml61VFdZTZAhQoMgXVqQQJJJJAlz31lWimxvF0+A/K6Fcl9ZVpexvBs+J/Cs7SsvYNPexNMcDPgCfZegrh/o6iTiC7RrD4yB7ldwl7UkkklAkkkkHx3QFo4EjzUH15lrT9lGpVguA1PtdPRowFBGhapHJGhyAqCHhGyiJVWjcdxI9E2zD2I5/ZSzBQmExG6CBnKA7F43c7LbuPl+VTh8FvOO8YIAPjKnhMPu3JJdMzwRzC0P13t0HlH3mUU1LDhPiaXYdlkrg4HLjcajqM0xbYpKjI2TV3a0f1W78x85rZbg4Jcx24ektJ/zN9xdc9XlrrZgz4FblDaws14LD/4mdQfuqNDD4on91nDMaRyPDNO3Cta6WSy/aAPYIvMtyGlwnY0TOsRPJTJ1+ZIFVdxV2Fx5FoBGQBMdL6Ias2RG9BjhN87xzVdFrxm2ebbhUdNs39MmSIF9eHC0Z+6Ng9k8/LWyxdmbRaLbrznYQADpBN4yWts19R0/qNDYPZjVp43sZTQJSEVHtN+2x1+BH3C0Hu/bnog8WyK7P8AM2P+0yPdFPMR0CQH0HWhdh9C51v9g8A4+642lYBdf9CPvV/1N/4BZvSx2CYJ1EG6CSSSSoS4D6nr71epyIHgPvK75zoBJ0uvLNp4iS46ucfMyrEdT9C0rPdyaO8kk+y6tYP0Xht3DB39bi7uyHpPet5RSSSSQJJJJB8btogOHT3uroUC+7SNDGUZgqbSDkVEC4sZFGU3RcHNDYxvZ71bhzLQUBFIhB4an/iHki2cEM0xW6/ZFHteBE65H7qZJFVvNrh4EFVtaDYqNZglkZbxHiCgJcyXWMOjy4Hir8RWDWyeUi+evmqKDQLXt1PGboatid90aZD7oAa1TeknVbmzqbatBu8JtHhZZNGmHVWtORPpoulpNAEAADkqgAYKpSvTO8z+k6fbuV9DaTTG92DzsO45LRpGLhC4rAEulokHMW8vBUPVz+fCmpTNpB5WQ9PCtm0ti5GnO3zJGYbD8+Gfzqg2dnOMi9zbIE56H35wtalXa3OeoEgdfwsOgwSLydVt0GyBwyU8ivHtl1F4ggk3HNpIVlV3a6ZqzHsj9MDIadGlQe0l2XsgIY5dP9DVSK1USIJb1/aBnPPguWpjJbP0djIxb29PY/8AqVOXSzt6XKrJunc+LmwCrebqAhJM1OtADblfcoVDqRA77e68txri6oGjv716F9XV4ptbxMnuy8yuD2Xhi+oHWEvg8pNp9O9a/E/XqmBo7lNjf6WtHgAFekksqSSSSBJJJIPjqo8FpAvrlwvwTluREcfwVZTCpbVhg5W8FlCxDrRxTYIy3onw8wZvvXvpzCrwOZCoNiOBQmJPbaeMIlUbRyB4FFHsChizDROYcD4ET5SnZVG7vHh65IRrDU3nHIAx10AUBOJrGd0Zn5Cuw2E3bm7vTkFXgqEAONyRMo1p0VGNO5UBy3Xe9/JdGMSA7dNicpsD0PHksLaVOHdVrbPqipTuA6Oy4G4n5dVBlRz5BaRzBFj35g8/JXUcZJh0sd/Sdf8ASRZwzQtOi5v7TIH8rj/xdmOhnuRFMtqNIIyMEOixsfzKCyuZ6KVGu0WII5i/WxVVQg5Z/OKGbVBMZHnZVG9haTM5J5Ru24+y2sM3tRwssPZbpPaqFjbamLZQP5jn0WnVxpaQ9glm8A4mZ3SQJF7Qpq40cYztU54n/iVWT2vnNW4+36c5h3sVI04cfmqCoC4Q+xMZubSjRzR/7D3CMLVzeKxW5tBv+3/y3vcBLPA98BDmycoBQ3603VexcUH0GHMZfO5EVsFq1c+2hFJ9lYsttdzTuxeUe+puMJOgkrcRzX1K7ec7g0Aecn1XNmgabt5okajjzHNbdKXipJmXEjv08ZWfUMhdYzXb7Jx4rUmvBnQ9RmjFxP03tA06u6f2ugHr/KfH1XbLnZjRJJJIEkkkg+N31d4wO8pv0O0RoIMdVdQpR1Kd47QzEyDI7wshy1DsMVOqKgTmD85oTFt3S0qg1ptwVWLEsPK6uaNPnek67SOIKgFpAvaBoFpUKIAjT8IDZrrEcCi6cgyIvmIt+CgahX7DRul0CLRpbVEU8SDYyDwOvQ6qig6N4Bsw42Bixg/dFUROYPfHsgB2oO0OgT7Npva0uYdSC05ED4VHHCXnlZF7Gb/h/wC4rQJw+1mkw4bh55eKPpATvDMgA8IGR81RVwrX2cO/Iql2zywEscY4fjJMRoOq2jgVWCCbie+Pwhadd5/pd5FW0iToqNvZez2PcAAddQItaT1hdBhGtyIEDJv35LmsPXcBu5Xn55Lc2bV496Cz9cEOEfsrD/tcQW+pHcjyZIPEflY2MG7UJ0e3/wAmHeb5bwWxTPZB4f3HlCQqdQeq88+rMTuY5sZlg8ZlvmF6LXsJ6LzT6+wZ/UZWGTt5vQtNvI+SD2z/AKd7XFSjE6Aj39l2rY0XgX/S76o3HgE5HLkc/nResY3bppOkz+nugtP8puZ9lidq6N9MEg6hZ228TDQwa3PQfn0Udn7ZD951t0CSQZvoPVZWLrF7y7jpy0W4lV0WEAydbFZGLp9o3IvPetQ4jiIWTiqkvtxEdVtk1BsG5kea77ZeK/UpNdrEHqLH7rgA0k3HdePVdX9J1ey9ugIPHMGfQLPJY30kkllokkkkHyA1/D51UaoJZMXBnwv6KrAPLhGo9EVEdNVkWUcGHSRmBMceN1n4x0iBon/iCGgN/cLTy0hSpYaGkTmLoLcK+WjorCY0JQuz3dkjgUU0oBcHao5q0qYtn3a9Vm1hu1QeP9lfisSRZv7igtNVrXmTm0c7ifwq6m0nusxsc8z46Kunht3c3ryfUGFp0qQ0CozX0nBsu171o7JrBtOTo4+cJ8TR3qZHegdmYjcqRo63fp9lRukFwBY4cZs4fOhU24gt/ew9W9tveP3DwKp/hRMtJYeWRPNuR9URhqx3txw7QyjJw5fZETBZUu3dJ5GD5ZKLae6c7cNdeCu3BJcIkgdbZIfEOjQnpePwro1KW47Iu45fn5K32UA1rQIykmdTkJynIdVyeCqcQYnhe2n4XRNea37wAwXDQABymOgQX7Royw8W3Hcrdl196kD/AJR5S0/8U9V8uuDcfJQmE7DXDQOI8YI9Smg7F4nsjxQ+0tktrYVjHC5bvTzde3O6zsfipa48j6WXUUgCGjgLIPMB9KV6NQOomSDw8ivQNm/V1Y4c0K2GeSRDTZzQ6CAeIF5WnSwpJMkHPS4nJaGEobpuZnSO9M1NaLcXLAAN1trRGmZVX6id7pQONrNaJK1JiJY7GBo5rNotLrgxCz6+LJKswj3cTHDMeBVGlQeReZ49OB9l130lS/wnP/qdbo20+O8uPw1E1HtY0dpxj7npE+C9Iw2HFNjWNyaAB3LPL01FqSSSypJJJIPiwOLXGDByRTMI5x7RKHxJJMnPVHtfa4kEKBMpQ7KxHpn7K83VDiIkE2M65ZHPkrmkzH4UAtAbtUjj/f7o3c7/ACQWNs5ruHp8lG5hANtKkYa6+cA+B8pCsw1MRvZnipYpksPFR2dUlnSyC7EGWTnu9odxn7q9hIuLjh9ioU6V+tiNL8k+CbYXPZG6RzBifRAXTgib99li4qnDjHzgtPFYkMEarMeM4Vg0sLiKoaHCHg5jJ06311RIxtN9niDoHWg8jp4ptmYQ02wTMmeQ4wjjSBzAPUKoajZtiSOs9Ao1HQqauzBMtACsZhDr4zPugvoVibSfErcwNXdtrqTn8/ss3C0AMoB4SB78VqbNwm8SZBAz62jrnCDToc1m16t3Rq8nwhvsUbWxgp9kgzFjFjnIB4iL9QhRhbDzPPU+KAGqyQRxBC6PYWPFRtz2wAHN1kZmOHNZ1PBTopjZrZk5jXI+IutYldVS6K2rWaBcgd9/Bc0CRm956vcfdQNTgtI36214Fs/DyWPiMUXG5VDWOPJXNogZkIKmUiTkjaY3QoEgax3X81t/SuxP4h++8f4bTr/MeHMBLcJG79IbG3G/rP8A3OHZHBv3PoulTAJ1zbJJJJAkkkkHxvUpSCPBNgqv8pzCdrt08Rpr/cclTXf25AjznmsjQJABnJUjEQ0ATvZfYpqLC65Vxjf6jzH49EFVTD9gzc5yrsFVlg5W+eSs3ELhQWvc3jl86IDEHgDuvc35ZGgIHF9ioHj5xQaNXEBoknpxKoo4gy6GmX9ocOBJUGUN528/LQaBFEQ9p0u3xEjzCB6OAvvO7RVW0qNwRqjRXGodHMfYyljCDTJEHomiWAxLjTBA3iLG8G2XlCJOIBgEuYRx7Pgcj5rDwFdzXjdvMyOP2WyNpMycC3/ULeIsqDKTHxZzXciIPiLeSnUyi0obDbu8CxzRoQIg92h5op70QLTMujXhkui2SXt3WMA7RBvEzxvwv+VgB5DtRy9ltbJrFgLpItHjlCo09oYLtMjJgNtZOfkPVE0HtuDnzU8Bg99kz2tOmRnvV38E4aDvgrWIZsBVuj+yd1GBBgeA9Aq3NAvf53LWM6peAcj87lc3DwN4kRxF1A4qMnDobfdV1tojJ7Y4kaffvhBe8tz3geoPuhamMHD/ANvz5KGF2XUrOiid4cRkPsvQfpz6IZSG/U7b+eQ6DRZvJqcXP/T30nUrkOqS2nwMgu7tAvScLhm02hrQA0CAAnp0wMgrJWGjpJk6oSSSSBJJJIPjmpT3dLfLpn0w4cDx0+c1r4jZ5zWbUplnyyyI4apIg2cFeWkjnmDzGSDrHJzbEK2hjHHIN80BNPiPD180NjTDg4ZjNO4u4gTnHzVTZhwGkcc0F7akgEaqrG095vMXVGFqRLDpkiWlA+DqbzByse5XGh2SAel5Ei4jvhAYZ25ULTk7L2RFbHbp3Wjed5INChUc+CN0Tnn38gmxlQBpbLQTpIQLGOJLS7dB7Vuf7vP1V9DZLOZ7/sgHwB/xW9SPEFdEGgi4B6rncTTNOoCOMj7Law9YuAc0gg6ERHESPsVRc3Z1J4MATxF/RQp7JcMiOhz8kgGE9tm6SYm2f+oXHfCKpYYAiC8f73eEEq6IswhbnA0tK0MLihZvO5yjiR3aqjEXGcRlrzOvMqvCvixufAflVHa4LFgwWyGBwZ1Ja4mOnZRVapM3Nlh4DEkup0wIaHb0dGiXHruhF4uvuioJyqEeAH5WozTV8TBhtz5oWtiY/cZPAZd/FUtxMtMC7iesZAdOS1Nk/RlSs4GpZtjGp68Oil5YTjrIFN9Uw1pPTIfZdLsT6GdUvVNuE+/suz2V9L06QEALaZTAsBC57a3kgLZWxKdBu6xoEI8lSlM1USASISlKVQkkkkCSTJ0ClJKU6DwSrsiZ+FAYr6eDtF2f8KDa3zrmonB94HTu+6wPN8R9JXtIhAVPpZ4uJnovVjgB/f0UDs4HT0+cE1XkdTZFYaShnUKjf5T5r2F+xGm0X1QlfYLDpnbTS5TR5BXJOhBGqsp4rjYr09/0u138ojM8O7TRBVvotv8ATY8rppjz2u4OGYkZKeFriIycuvr/AEO3hBQOI+hyJIm3RXUxjmoTBAu3zGoRVCuTdtxwP30VjvpGqNT5qsfTtduXzqgltCo0tg56DMrPwGLc1wAJAJvbe8kSdlVWm9ME/Oarp4Oqx+81hB4ZhWDX33xBa14PC3kZSZW3L/pvHKZHhMeSpZjH603eE+asp4t39L+9s/ZBeNpB2h75V2Hq3kjXppz5qVAOOVNx6Nj1KPw30tiKtwxzRzTYYuoY8gtLP36cTwnkiWB9ZzaNKXvkl7osC4y4uPLzXR7D/wCnVh+rJmCQDbyufFd3sjYNKg2GMa3oPNPl6THP/Tf0S2nDn3MeA5LsMPhmtEAKxqkpjRJBNvJFyqHcVIKtilKCUp5WNhNrPcwEtb26jWsLZ3XAgOeRNyGtFSHWDt2QIKk/adRprSGODCxrIkTUfG6wyTo6nJH9R4LPzjt9PLcaydYuI2rUbUe1rWFoLGg9rsve+m1oecie2Xbrcg0Se0InT2u8gEimP8Oq4kuIbvUnhhJdowzMxIHFPnD6eWb/AHtrpkJszEPewOeIMmLFstnsu3XXbIvBujFqXfLlymXKUJJQkqjzw4cG9vmQ8FJ2Hi4tx+yJ/T+ZXU2t4eC5gI0J7tdfLp5pDCC/v7I1tE3jXw5qw0j8+c1Bm/wfufTwzTfwJz5fDHILUFPvTvYDNvwgyzhu4Z5czN9enRRdgrfMj8K1jQ0j518EhhzHC3wIrHOA+0QPYqt2y5yaJy4Hl0Hjmt40BN5vwgde5SGGt1MDWOmkoMD/AOIH9OQ15m+Wqj/8GAbZE6dOM5aQuo/h5+8z6ck/8Na5sTr5oOVH060xLQLZW9lP/wCtM/pHkusp4bl99PNWto3A7/PWeoQcmz6SZN2jw5/3RtL6Tp6tHmPTuXRU2QCQJ8OJyOXjyRLGiOB6eyuDIpbAptH7RPzL5qtKhg2tFvMK8U/nzRWNHw2VkDMYLQrAox4pArSJJJBqUoH3VWRKm51lGmEEtxOAknlBRQwFNn7KbG3nstDbxE2GcWVn6I4DOch+7j15qwlNJTFtt82hzs6mS5xp0yXCHHcbLgYkOMXFhnwVhwzN3d3Gxu7sbojdMS2OFhbkFaUwTIvyvtXQw7GDdY1rRnDQGjwFlalCRVS3S3gknSRHHVHX7z6K2n9kklzRLUDRTaLd59k6SlUnN90gL+CdJRVTsx091ZpPzJJJIVF37gOZ9kXFkkkEmDsu6eysq5Hu9QkkqLKLZnu9k5YN0WGnokkkF9D3ck0Z9/qkktfgcafNCrCfQJJKwSHumabFOkqI/wAvf7p9D0TpIiDtPmhUqeQTpIEVIJkkEimHumSVDj3TpJIEM0hmkkgcJJJIP//Z"/>
          <p:cNvSpPr>
            <a:spLocks noChangeAspect="1" noChangeArrowheads="1"/>
          </p:cNvSpPr>
          <p:nvPr/>
        </p:nvSpPr>
        <p:spPr bwMode="auto">
          <a:xfrm>
            <a:off x="0" y="-108347"/>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sp>
        <p:nvSpPr>
          <p:cNvPr id="43011" name="AutoShape 4" descr="data:image/jpeg;base64,/9j/4AAQSkZJRgABAQAAAQABAAD/2wCEAAkGBhQSERUUExQUFRUWFhgXGBgYFxcUFxwXGBgXGBQYFxcXHCYfGBokGhgVHy8gIycpLCwsGB4xNTAqNSYrLCkBCQoKDgwOFw8PFCkcHBwpKSkpKSkpKSkpKSkpKSkpKSkpKSksKSkpKSkpKSwpKSkpKSkpNSkpKSwsKSkpLCo1Kf/AABEIAMIBAwMBIgACEQEDEQH/xAAcAAABBQEBAQAAAAAAAAAAAAAEAAECAwUGBwj/xAA9EAABAwIDBQcDAgQFBAMAAAABAAIRAyEEMUEFElFhcSKBkaGxwfAG0eETMhRCUvEjYnKCsgeSosIVFjP/xAAXAQEBAQEAAAAAAAAAAAAAAAAAAQID/8QAHhEBAQEAAgIDAQAAAAAAAAAAAAERAjEhURITQfD/2gAMAwEAAhEDEQA/APLatWBAz9PyqqtKG3ztKuw9PU21/KWIHZKyizC3aOiuGaDwb+yOtkWGqqDx2YRgdAk5ITaDcu9Sa4vgaD1RC3XVHDQcPmqsweEm54mPFFUaYGSoo1SGQASd5w0GpVBjW3TYz9hlQbi9XtLef7h3kZKOOdLUA+xcTu1C05P/AOQmPInyWy/Cgu3mnddxGvJwycsCjhN94bMRJtpH5WgzGvpWqiRo4Z/lBq0q8We0CbBwPZLo8jyPiraOHDCd2wOgmP8AaNAhWbtRtjIMGQciDPcUax/HTXMeiqK3DRFYHGkWgEDjbwPshqwDwRMHORaO7gq6TXtILhvN4tifBB02Da1xBLIGvakTfSJGSONYnKwnIW8VkYHa1LegNeGcIuc8++NUXS2g0u3Ic1xEiYggZxGv2TVwTi2j9N3SFfPqfX8IbF/t7wiaht4+pQX4emHtLSJBtH9l1f0c3/HPKk7/AJU/suXwuV11X0Zes/lT9XfhRXYEJQkSnBQJJJJAkLtSru0ah4Md6IpZf1LUjDv0mB5yfIFWDz9wyW5sj6CZUezEYg743W7lOLQMt7jeTCyKdIuc1o1cAO8gL02mzdAAyAA8EocBOkkoEkkkg+QGlSqtlpQrCYBHD5dXNfKgqwIsZ4o9Z+A/c4dFoOvdAPtC4HVX4Rg3BbMSqsaOxbRTwBmmO/1RE2BzTAu06HTjB9kqD4DwBJDzroQFawJDE3dO6A2ALAG97kZmZvnFkVZRMi7Y0zlCY6oGkAiyrxG0ybMbHPXuCj+g7cLnTc5n7JEX7Jg1HETG6PEn8LZDARBgjgVjbIc0CoTxHcOMBbNMy2xzFjmL6haAr9imd6k4g8Mv796ajtF7ezUZlq33b9kS3GlgiqI/zjtMPWP299uaKNEPAPmNR9kAgxjXZEeh87q/DVCDbXnafGPFO7Z45FW0dnjh1v8AIQbuyqJ3S4imd0awMwTNjcg/2T42iX7r2mTTIdyjJzQeYJ8Fm4agLW18lu4emS3l0snkDtxP6lNrhYGM884PJGPdYaZ+qy9n/wD5ub/TVI7t4H3Wo/8AaJ+BAZhcl1f0W0l9WDHYpjxdU+y5SgbWXXfQv7q3+ml61VFdZTZAhQoMgXVqQQJJJJAlz31lWimxvF0+A/K6Fcl9ZVpexvBs+J/Cs7SsvYNPexNMcDPgCfZegrh/o6iTiC7RrD4yB7ldwl7UkkklAkkkkHx3QFo4EjzUH15lrT9lGpVguA1PtdPRowFBGhapHJGhyAqCHhGyiJVWjcdxI9E2zD2I5/ZSzBQmExG6CBnKA7F43c7LbuPl+VTh8FvOO8YIAPjKnhMPu3JJdMzwRzC0P13t0HlH3mUU1LDhPiaXYdlkrg4HLjcajqM0xbYpKjI2TV3a0f1W78x85rZbg4Jcx24ektJ/zN9xdc9XlrrZgz4FblDaws14LD/4mdQfuqNDD4on91nDMaRyPDNO3Cta6WSy/aAPYIvMtyGlwnY0TOsRPJTJ1+ZIFVdxV2Fx5FoBGQBMdL6Ias2RG9BjhN87xzVdFrxm2ebbhUdNs39MmSIF9eHC0Z+6Ng9k8/LWyxdmbRaLbrznYQADpBN4yWts19R0/qNDYPZjVp43sZTQJSEVHtN+2x1+BH3C0Hu/bnog8WyK7P8AM2P+0yPdFPMR0CQH0HWhdh9C51v9g8A4+642lYBdf9CPvV/1N/4BZvSx2CYJ1EG6CSSSSoS4D6nr71epyIHgPvK75zoBJ0uvLNp4iS46ucfMyrEdT9C0rPdyaO8kk+y6tYP0Xht3DB39bi7uyHpPet5RSSSSQJJJJB8btogOHT3uroUC+7SNDGUZgqbSDkVEC4sZFGU3RcHNDYxvZ71bhzLQUBFIhB4an/iHki2cEM0xW6/ZFHteBE65H7qZJFVvNrh4EFVtaDYqNZglkZbxHiCgJcyXWMOjy4Hir8RWDWyeUi+evmqKDQLXt1PGboatid90aZD7oAa1TeknVbmzqbatBu8JtHhZZNGmHVWtORPpoulpNAEAADkqgAYKpSvTO8z+k6fbuV9DaTTG92DzsO45LRpGLhC4rAEulokHMW8vBUPVz+fCmpTNpB5WQ9PCtm0ti5GnO3zJGYbD8+Gfzqg2dnOMi9zbIE56H35wtalXa3OeoEgdfwsOgwSLydVt0GyBwyU8ivHtl1F4ggk3HNpIVlV3a6ZqzHsj9MDIadGlQe0l2XsgIY5dP9DVSK1USIJb1/aBnPPguWpjJbP0djIxb29PY/8AqVOXSzt6XKrJunc+LmwCrebqAhJM1OtADblfcoVDqRA77e68txri6oGjv716F9XV4ptbxMnuy8yuD2Xhi+oHWEvg8pNp9O9a/E/XqmBo7lNjf6WtHgAFekksqSSSSBJJJIPjqo8FpAvrlwvwTluREcfwVZTCpbVhg5W8FlCxDrRxTYIy3onw8wZvvXvpzCrwOZCoNiOBQmJPbaeMIlUbRyB4FFHsChizDROYcD4ET5SnZVG7vHh65IRrDU3nHIAx10AUBOJrGd0Zn5Cuw2E3bm7vTkFXgqEAONyRMo1p0VGNO5UBy3Xe9/JdGMSA7dNicpsD0PHksLaVOHdVrbPqipTuA6Oy4G4n5dVBlRz5BaRzBFj35g8/JXUcZJh0sd/Sdf8ASRZwzQtOi5v7TIH8rj/xdmOhnuRFMtqNIIyMEOixsfzKCyuZ6KVGu0WII5i/WxVVQg5Z/OKGbVBMZHnZVG9haTM5J5Ru24+y2sM3tRwssPZbpPaqFjbamLZQP5jn0WnVxpaQ9glm8A4mZ3SQJF7Qpq40cYztU54n/iVWT2vnNW4+36c5h3sVI04cfmqCoC4Q+xMZubSjRzR/7D3CMLVzeKxW5tBv+3/y3vcBLPA98BDmycoBQ3603VexcUH0GHMZfO5EVsFq1c+2hFJ9lYsttdzTuxeUe+puMJOgkrcRzX1K7ec7g0Aecn1XNmgabt5okajjzHNbdKXipJmXEjv08ZWfUMhdYzXb7Jx4rUmvBnQ9RmjFxP03tA06u6f2ugHr/KfH1XbLnZjRJJJIEkkkg+N31d4wO8pv0O0RoIMdVdQpR1Kd47QzEyDI7wshy1DsMVOqKgTmD85oTFt3S0qg1ptwVWLEsPK6uaNPnek67SOIKgFpAvaBoFpUKIAjT8IDZrrEcCi6cgyIvmIt+CgahX7DRul0CLRpbVEU8SDYyDwOvQ6qig6N4Bsw42Bixg/dFUROYPfHsgB2oO0OgT7Npva0uYdSC05ED4VHHCXnlZF7Gb/h/wC4rQJw+1mkw4bh55eKPpATvDMgA8IGR81RVwrX2cO/Iql2zywEscY4fjJMRoOq2jgVWCCbie+Pwhadd5/pd5FW0iToqNvZez2PcAAddQItaT1hdBhGtyIEDJv35LmsPXcBu5Xn55Lc2bV496Cz9cEOEfsrD/tcQW+pHcjyZIPEflY2MG7UJ0e3/wAmHeb5bwWxTPZB4f3HlCQqdQeq88+rMTuY5sZlg8ZlvmF6LXsJ6LzT6+wZ/UZWGTt5vQtNvI+SD2z/AKd7XFSjE6Aj39l2rY0XgX/S76o3HgE5HLkc/nResY3bppOkz+nugtP8puZ9lidq6N9MEg6hZ228TDQwa3PQfn0Udn7ZD951t0CSQZvoPVZWLrF7y7jpy0W4lV0WEAydbFZGLp9o3IvPetQ4jiIWTiqkvtxEdVtk1BsG5kea77ZeK/UpNdrEHqLH7rgA0k3HdePVdX9J1ey9ugIPHMGfQLPJY30kkllokkkkHyA1/D51UaoJZMXBnwv6KrAPLhGo9EVEdNVkWUcGHSRmBMceN1n4x0iBon/iCGgN/cLTy0hSpYaGkTmLoLcK+WjorCY0JQuz3dkjgUU0oBcHao5q0qYtn3a9Vm1hu1QeP9lfisSRZv7igtNVrXmTm0c7ifwq6m0nusxsc8z46Kunht3c3ryfUGFp0qQ0CozX0nBsu171o7JrBtOTo4+cJ8TR3qZHegdmYjcqRo63fp9lRukFwBY4cZs4fOhU24gt/ew9W9tveP3DwKp/hRMtJYeWRPNuR9URhqx3txw7QyjJw5fZETBZUu3dJ5GD5ZKLae6c7cNdeCu3BJcIkgdbZIfEOjQnpePwro1KW47Iu45fn5K32UA1rQIykmdTkJynIdVyeCqcQYnhe2n4XRNea37wAwXDQABymOgQX7Royw8W3Hcrdl196kD/AJR5S0/8U9V8uuDcfJQmE7DXDQOI8YI9Smg7F4nsjxQ+0tktrYVjHC5bvTzde3O6zsfipa48j6WXUUgCGjgLIPMB9KV6NQOomSDw8ivQNm/V1Y4c0K2GeSRDTZzQ6CAeIF5WnSwpJMkHPS4nJaGEobpuZnSO9M1NaLcXLAAN1trRGmZVX6id7pQONrNaJK1JiJY7GBo5rNotLrgxCz6+LJKswj3cTHDMeBVGlQeReZ49OB9l130lS/wnP/qdbo20+O8uPw1E1HtY0dpxj7npE+C9Iw2HFNjWNyaAB3LPL01FqSSSypJJJIPiwOLXGDByRTMI5x7RKHxJJMnPVHtfa4kEKBMpQ7KxHpn7K83VDiIkE2M65ZHPkrmkzH4UAtAbtUjj/f7o3c7/ACQWNs5ruHp8lG5hANtKkYa6+cA+B8pCsw1MRvZnipYpksPFR2dUlnSyC7EGWTnu9odxn7q9hIuLjh9ioU6V+tiNL8k+CbYXPZG6RzBifRAXTgib99li4qnDjHzgtPFYkMEarMeM4Vg0sLiKoaHCHg5jJ06311RIxtN9niDoHWg8jp4ptmYQ02wTMmeQ4wjjSBzAPUKoajZtiSOs9Ao1HQqauzBMtACsZhDr4zPugvoVibSfErcwNXdtrqTn8/ss3C0AMoB4SB78VqbNwm8SZBAz62jrnCDToc1m16t3Rq8nwhvsUbWxgp9kgzFjFjnIB4iL9QhRhbDzPPU+KAGqyQRxBC6PYWPFRtz2wAHN1kZmOHNZ1PBTopjZrZk5jXI+IutYldVS6K2rWaBcgd9/Bc0CRm956vcfdQNTgtI36214Fs/DyWPiMUXG5VDWOPJXNogZkIKmUiTkjaY3QoEgax3X81t/SuxP4h++8f4bTr/MeHMBLcJG79IbG3G/rP8A3OHZHBv3PoulTAJ1zbJJJJAkkkkHxvUpSCPBNgqv8pzCdrt08Rpr/cclTXf25AjznmsjQJABnJUjEQ0ATvZfYpqLC65Vxjf6jzH49EFVTD9gzc5yrsFVlg5W+eSs3ELhQWvc3jl86IDEHgDuvc35ZGgIHF9ioHj5xQaNXEBoknpxKoo4gy6GmX9ocOBJUGUN528/LQaBFEQ9p0u3xEjzCB6OAvvO7RVW0qNwRqjRXGodHMfYyljCDTJEHomiWAxLjTBA3iLG8G2XlCJOIBgEuYRx7Pgcj5rDwFdzXjdvMyOP2WyNpMycC3/ULeIsqDKTHxZzXciIPiLeSnUyi0obDbu8CxzRoQIg92h5op70QLTMujXhkui2SXt3WMA7RBvEzxvwv+VgB5DtRy9ltbJrFgLpItHjlCo09oYLtMjJgNtZOfkPVE0HtuDnzU8Bg99kz2tOmRnvV38E4aDvgrWIZsBVuj+yd1GBBgeA9Aq3NAvf53LWM6peAcj87lc3DwN4kRxF1A4qMnDobfdV1tojJ7Y4kaffvhBe8tz3geoPuhamMHD/ANvz5KGF2XUrOiid4cRkPsvQfpz6IZSG/U7b+eQ6DRZvJqcXP/T30nUrkOqS2nwMgu7tAvScLhm02hrQA0CAAnp0wMgrJWGjpJk6oSSSSBJJJIPjmpT3dLfLpn0w4cDx0+c1r4jZ5zWbUplnyyyI4apIg2cFeWkjnmDzGSDrHJzbEK2hjHHIN80BNPiPD180NjTDg4ZjNO4u4gTnHzVTZhwGkcc0F7akgEaqrG095vMXVGFqRLDpkiWlA+DqbzByse5XGh2SAel5Ei4jvhAYZ25ULTk7L2RFbHbp3Wjed5INChUc+CN0Tnn38gmxlQBpbLQTpIQLGOJLS7dB7Vuf7vP1V9DZLOZ7/sgHwB/xW9SPEFdEGgi4B6rncTTNOoCOMj7Law9YuAc0gg6ERHESPsVRc3Z1J4MATxF/RQp7JcMiOhz8kgGE9tm6SYm2f+oXHfCKpYYAiC8f73eEEq6IswhbnA0tK0MLihZvO5yjiR3aqjEXGcRlrzOvMqvCvixufAflVHa4LFgwWyGBwZ1Ja4mOnZRVapM3Nlh4DEkup0wIaHb0dGiXHruhF4uvuioJyqEeAH5WozTV8TBhtz5oWtiY/cZPAZd/FUtxMtMC7iesZAdOS1Nk/RlSs4GpZtjGp68Oil5YTjrIFN9Uw1pPTIfZdLsT6GdUvVNuE+/suz2V9L06QEALaZTAsBC57a3kgLZWxKdBu6xoEI8lSlM1USASISlKVQkkkkCSTJ0ClJKU6DwSrsiZ+FAYr6eDtF2f8KDa3zrmonB94HTu+6wPN8R9JXtIhAVPpZ4uJnovVjgB/f0UDs4HT0+cE1XkdTZFYaShnUKjf5T5r2F+xGm0X1QlfYLDpnbTS5TR5BXJOhBGqsp4rjYr09/0u138ojM8O7TRBVvotv8ATY8rppjz2u4OGYkZKeFriIycuvr/AEO3hBQOI+hyJIm3RXUxjmoTBAu3zGoRVCuTdtxwP30VjvpGqNT5qsfTtduXzqgltCo0tg56DMrPwGLc1wAJAJvbe8kSdlVWm9ME/Oarp4Oqx+81hB4ZhWDX33xBa14PC3kZSZW3L/pvHKZHhMeSpZjH603eE+asp4t39L+9s/ZBeNpB2h75V2Hq3kjXppz5qVAOOVNx6Nj1KPw30tiKtwxzRzTYYuoY8gtLP36cTwnkiWB9ZzaNKXvkl7osC4y4uPLzXR7D/wCnVh+rJmCQDbyufFd3sjYNKg2GMa3oPNPl6THP/Tf0S2nDn3MeA5LsMPhmtEAKxqkpjRJBNvJFyqHcVIKtilKCUp5WNhNrPcwEtb26jWsLZ3XAgOeRNyGtFSHWDt2QIKk/adRprSGODCxrIkTUfG6wyTo6nJH9R4LPzjt9PLcaydYuI2rUbUe1rWFoLGg9rsve+m1oecie2Xbrcg0Se0InT2u8gEimP8Oq4kuIbvUnhhJdowzMxIHFPnD6eWb/AHtrpkJszEPewOeIMmLFstnsu3XXbIvBujFqXfLlymXKUJJQkqjzw4cG9vmQ8FJ2Hi4tx+yJ/T+ZXU2t4eC5gI0J7tdfLp5pDCC/v7I1tE3jXw5qw0j8+c1Bm/wfufTwzTfwJz5fDHILUFPvTvYDNvwgyzhu4Z5czN9enRRdgrfMj8K1jQ0j518EhhzHC3wIrHOA+0QPYqt2y5yaJy4Hl0Hjmt40BN5vwgde5SGGt1MDWOmkoMD/AOIH9OQ15m+Wqj/8GAbZE6dOM5aQuo/h5+8z6ck/8Na5sTr5oOVH060xLQLZW9lP/wCtM/pHkusp4bl99PNWto3A7/PWeoQcmz6SZN2jw5/3RtL6Tp6tHmPTuXRU2QCQJ8OJyOXjyRLGiOB6eyuDIpbAptH7RPzL5qtKhg2tFvMK8U/nzRWNHw2VkDMYLQrAox4pArSJJJBqUoH3VWRKm51lGmEEtxOAknlBRQwFNn7KbG3nstDbxE2GcWVn6I4DOch+7j15qwlNJTFtt82hzs6mS5xp0yXCHHcbLgYkOMXFhnwVhwzN3d3Gxu7sbojdMS2OFhbkFaUwTIvyvtXQw7GDdY1rRnDQGjwFlalCRVS3S3gknSRHHVHX7z6K2n9kklzRLUDRTaLd59k6SlUnN90gL+CdJRVTsx091ZpPzJJJIVF37gOZ9kXFkkkEmDsu6eysq5Hu9QkkqLKLZnu9k5YN0WGnokkkF9D3ck0Z9/qkktfgcafNCrCfQJJKwSHumabFOkqI/wAvf7p9D0TpIiDtPmhUqeQTpIEVIJkkEimHumSVDj3TpJIEM0hmkkgcJJJIP//Z"/>
          <p:cNvSpPr>
            <a:spLocks noChangeAspect="1" noChangeArrowheads="1"/>
          </p:cNvSpPr>
          <p:nvPr/>
        </p:nvSpPr>
        <p:spPr bwMode="auto">
          <a:xfrm>
            <a:off x="152400" y="5954"/>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endParaRPr lang="en-US" altLang="en-US"/>
          </a:p>
        </p:txBody>
      </p:sp>
      <p:graphicFrame>
        <p:nvGraphicFramePr>
          <p:cNvPr id="43012" name="Chart 7"/>
          <p:cNvGraphicFramePr>
            <a:graphicFrameLocks noChangeAspect="1"/>
          </p:cNvGraphicFramePr>
          <p:nvPr/>
        </p:nvGraphicFramePr>
        <p:xfrm>
          <a:off x="558800" y="1014412"/>
          <a:ext cx="7837488" cy="3200400"/>
        </p:xfrm>
        <a:graphic>
          <a:graphicData uri="http://schemas.openxmlformats.org/presentationml/2006/ole">
            <mc:AlternateContent xmlns:mc="http://schemas.openxmlformats.org/markup-compatibility/2006">
              <mc:Choice xmlns:v="urn:schemas-microsoft-com:vml" Requires="v">
                <p:oleObj spid="_x0000_s4114" r:id="rId4" imgW="7834039" imgH="4267570" progId="Excel.Chart.8">
                  <p:embed/>
                </p:oleObj>
              </mc:Choice>
              <mc:Fallback>
                <p:oleObj r:id="rId4" imgW="7834039" imgH="426757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0" y="1014412"/>
                        <a:ext cx="7837488"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3" name="Rectangle 17"/>
          <p:cNvSpPr>
            <a:spLocks noChangeArrowheads="1"/>
          </p:cNvSpPr>
          <p:nvPr/>
        </p:nvSpPr>
        <p:spPr bwMode="auto">
          <a:xfrm>
            <a:off x="457200" y="315516"/>
            <a:ext cx="8305800"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2800" b="1">
                <a:latin typeface="Calibri" pitchFamily="34" charset="0"/>
                <a:ea typeface="Calibri" pitchFamily="34" charset="0"/>
                <a:cs typeface="Calibri" pitchFamily="34" charset="0"/>
              </a:rPr>
              <a:t>Regional Area Road Fund (RARF):</a:t>
            </a:r>
          </a:p>
          <a:p>
            <a:pPr eaLnBrk="1" hangingPunct="1"/>
            <a:r>
              <a:rPr lang="en-US" altLang="en-US" sz="2800" b="1">
                <a:solidFill>
                  <a:srgbClr val="821C6B"/>
                </a:solidFill>
                <a:latin typeface="Calibri" pitchFamily="34" charset="0"/>
                <a:ea typeface="Calibri" pitchFamily="34" charset="0"/>
                <a:cs typeface="Calibri" pitchFamily="34" charset="0"/>
              </a:rPr>
              <a:t>FY2017 Revenues</a:t>
            </a:r>
          </a:p>
        </p:txBody>
      </p:sp>
      <p:graphicFrame>
        <p:nvGraphicFramePr>
          <p:cNvPr id="43014" name="Object 4"/>
          <p:cNvGraphicFramePr>
            <a:graphicFrameLocks noChangeAspect="1"/>
          </p:cNvGraphicFramePr>
          <p:nvPr/>
        </p:nvGraphicFramePr>
        <p:xfrm>
          <a:off x="1295401" y="4286251"/>
          <a:ext cx="6175375" cy="375047"/>
        </p:xfrm>
        <a:graphic>
          <a:graphicData uri="http://schemas.openxmlformats.org/presentationml/2006/ole">
            <mc:AlternateContent xmlns:mc="http://schemas.openxmlformats.org/markup-compatibility/2006">
              <mc:Choice xmlns:v="urn:schemas-microsoft-com:vml" Requires="v">
                <p:oleObj spid="_x0000_s4115" name="Worksheet" r:id="rId6" imgW="4124257" imgH="333465" progId="Excel.Sheet.8">
                  <p:embed/>
                </p:oleObj>
              </mc:Choice>
              <mc:Fallback>
                <p:oleObj name="Worksheet" r:id="rId6" imgW="4124257" imgH="333465"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1" y="4286251"/>
                        <a:ext cx="6175375" cy="375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608982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1600200" y="1657350"/>
            <a:ext cx="5562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0000"/>
                </a:solidFill>
                <a:latin typeface="Arial" charset="0"/>
              </a:defRPr>
            </a:lvl1pPr>
            <a:lvl2pPr marL="742950" indent="-285750" eaLnBrk="0" hangingPunct="0">
              <a:defRPr>
                <a:solidFill>
                  <a:srgbClr val="FF0000"/>
                </a:solidFill>
                <a:latin typeface="Arial" charset="0"/>
              </a:defRPr>
            </a:lvl2pPr>
            <a:lvl3pPr marL="1143000" indent="-228600" eaLnBrk="0" hangingPunct="0">
              <a:defRPr>
                <a:solidFill>
                  <a:srgbClr val="FF0000"/>
                </a:solidFill>
                <a:latin typeface="Arial" charset="0"/>
              </a:defRPr>
            </a:lvl3pPr>
            <a:lvl4pPr marL="1600200" indent="-228600" eaLnBrk="0" hangingPunct="0">
              <a:defRPr>
                <a:solidFill>
                  <a:srgbClr val="FF0000"/>
                </a:solidFill>
                <a:latin typeface="Arial" charset="0"/>
              </a:defRPr>
            </a:lvl4pPr>
            <a:lvl5pPr marL="2057400" indent="-228600" eaLnBrk="0" hangingPunct="0">
              <a:defRPr>
                <a:solidFill>
                  <a:srgbClr val="FF0000"/>
                </a:solidFill>
                <a:latin typeface="Arial" charset="0"/>
              </a:defRPr>
            </a:lvl5pPr>
            <a:lvl6pPr marL="2514600" indent="-228600" algn="ctr" eaLnBrk="0" fontAlgn="base" hangingPunct="0">
              <a:spcBef>
                <a:spcPct val="0"/>
              </a:spcBef>
              <a:spcAft>
                <a:spcPct val="0"/>
              </a:spcAft>
              <a:defRPr>
                <a:solidFill>
                  <a:srgbClr val="FF0000"/>
                </a:solidFill>
                <a:latin typeface="Arial" charset="0"/>
              </a:defRPr>
            </a:lvl6pPr>
            <a:lvl7pPr marL="2971800" indent="-228600" algn="ctr" eaLnBrk="0" fontAlgn="base" hangingPunct="0">
              <a:spcBef>
                <a:spcPct val="0"/>
              </a:spcBef>
              <a:spcAft>
                <a:spcPct val="0"/>
              </a:spcAft>
              <a:defRPr>
                <a:solidFill>
                  <a:srgbClr val="FF0000"/>
                </a:solidFill>
                <a:latin typeface="Arial" charset="0"/>
              </a:defRPr>
            </a:lvl7pPr>
            <a:lvl8pPr marL="3429000" indent="-228600" algn="ctr" eaLnBrk="0" fontAlgn="base" hangingPunct="0">
              <a:spcBef>
                <a:spcPct val="0"/>
              </a:spcBef>
              <a:spcAft>
                <a:spcPct val="0"/>
              </a:spcAft>
              <a:defRPr>
                <a:solidFill>
                  <a:srgbClr val="FF0000"/>
                </a:solidFill>
                <a:latin typeface="Arial" charset="0"/>
              </a:defRPr>
            </a:lvl8pPr>
            <a:lvl9pPr marL="3886200" indent="-228600" algn="ctr" eaLnBrk="0" fontAlgn="base" hangingPunct="0">
              <a:spcBef>
                <a:spcPct val="0"/>
              </a:spcBef>
              <a:spcAft>
                <a:spcPct val="0"/>
              </a:spcAft>
              <a:defRPr>
                <a:solidFill>
                  <a:srgbClr val="FF0000"/>
                </a:solidFill>
                <a:latin typeface="Arial" charset="0"/>
              </a:defRPr>
            </a:lvl9pPr>
          </a:lstStyle>
          <a:p>
            <a:pPr eaLnBrk="1" hangingPunct="1"/>
            <a:r>
              <a:rPr lang="en-US" altLang="en-US" sz="3200" b="1">
                <a:solidFill>
                  <a:srgbClr val="000000"/>
                </a:solidFill>
                <a:cs typeface="Arial" charset="0"/>
              </a:rPr>
              <a:t>Federal Funding</a:t>
            </a:r>
          </a:p>
        </p:txBody>
      </p:sp>
      <p:pic>
        <p:nvPicPr>
          <p:cNvPr id="44035" name="Picture 2" descr="http://wac.450f.edgecastcdn.net/80450F/nj1015.com/files/2011/12/capitolhil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6588" y="2375298"/>
            <a:ext cx="4621212" cy="231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9098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315</TotalTime>
  <Words>2108</Words>
  <Application>Microsoft Office PowerPoint</Application>
  <PresentationFormat>On-screen Show (16:9)</PresentationFormat>
  <Paragraphs>232</Paragraphs>
  <Slides>41</Slides>
  <Notes>27</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3</vt:i4>
      </vt:variant>
      <vt:variant>
        <vt:lpstr>Slide Titles</vt:lpstr>
      </vt:variant>
      <vt:variant>
        <vt:i4>41</vt:i4>
      </vt:variant>
    </vt:vector>
  </HeadingPairs>
  <TitlesOfParts>
    <vt:vector size="46" baseType="lpstr">
      <vt:lpstr>Office Theme</vt:lpstr>
      <vt:lpstr>C:\Users\C7521\AppData\Local\Microsoft\Windows\Temporary Internet Files\2016-2020\Maps\PAG\Power Point PAG-All_01_16_15.pdf</vt:lpstr>
      <vt:lpstr>Microsoft Excel Chart</vt:lpstr>
      <vt:lpstr>Chart</vt:lpstr>
      <vt:lpstr>Worksheet</vt:lpstr>
      <vt:lpstr>Pavement Materials Conference  Staying Ahead of the Performance Curve</vt:lpstr>
      <vt:lpstr>Road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will we move forward?  Long Range Plan</vt:lpstr>
      <vt:lpstr>Performance Goals</vt:lpstr>
      <vt:lpstr>Citizen Survey Results</vt:lpstr>
      <vt:lpstr>25-Year Highway Needs</vt:lpstr>
      <vt:lpstr>Recommended Investment Choice - Statewide </vt:lpstr>
      <vt:lpstr>RIC – MAG and PAG – Expansion Focus </vt:lpstr>
      <vt:lpstr>Recommended Investment Choice – Greater Arizona </vt:lpstr>
      <vt:lpstr>PowerPoint Presentation</vt:lpstr>
      <vt:lpstr>Overview of Asset Condition</vt:lpstr>
      <vt:lpstr>PowerPoint Presentation</vt:lpstr>
      <vt:lpstr>PowerPoint Presentation</vt:lpstr>
      <vt:lpstr>Pavement Condition: Interstate Highway System</vt:lpstr>
      <vt:lpstr>Pavement Condition:  Non-Interstate NHS</vt:lpstr>
      <vt:lpstr>PowerPoint Presentation</vt:lpstr>
      <vt:lpstr>2018-2022 Facilities Construction Program</vt:lpstr>
      <vt:lpstr>Greater Arizona Tentative 5-Year Highway Delivery Program(FY19-FY23)</vt:lpstr>
      <vt:lpstr>PowerPoint Presentation</vt:lpstr>
      <vt:lpstr>PowerPoint Presentation</vt:lpstr>
      <vt:lpstr>PowerPoint Presentation</vt:lpstr>
      <vt:lpstr>PAG Program</vt:lpstr>
      <vt:lpstr>New Technology</vt:lpstr>
      <vt:lpstr>Wrong Way Detection</vt:lpstr>
      <vt:lpstr>PowerPoint Presentation</vt:lpstr>
      <vt:lpstr>PowerPoint Presentation</vt:lpstr>
      <vt:lpstr>Keeping Score</vt:lpstr>
      <vt:lpstr>PowerPoint Presentation</vt:lpstr>
      <vt:lpstr>PowerPoint Presentation</vt:lpstr>
      <vt:lpstr>Goal – Reduce Total Fatalities</vt:lpstr>
      <vt:lpstr>PowerPoint Presentation</vt:lpstr>
      <vt:lpstr>PowerPoint Presentation</vt:lpstr>
      <vt:lpstr>Thank you</vt:lpstr>
    </vt:vector>
  </TitlesOfParts>
  <Company>Arizona Department of Transportation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Randy Sasaki</dc:creator>
  <cp:lastModifiedBy>Dallas Hammit</cp:lastModifiedBy>
  <cp:revision>6</cp:revision>
  <dcterms:created xsi:type="dcterms:W3CDTF">2017-11-13T21:12:23Z</dcterms:created>
  <dcterms:modified xsi:type="dcterms:W3CDTF">2018-11-14T23:04:20Z</dcterms:modified>
</cp:coreProperties>
</file>