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9"/>
  </p:notesMasterIdLst>
  <p:handoutMasterIdLst>
    <p:handoutMasterId r:id="rId50"/>
  </p:handoutMasterIdLst>
  <p:sldIdLst>
    <p:sldId id="442" r:id="rId5"/>
    <p:sldId id="396" r:id="rId6"/>
    <p:sldId id="303" r:id="rId7"/>
    <p:sldId id="260" r:id="rId8"/>
    <p:sldId id="317" r:id="rId9"/>
    <p:sldId id="261" r:id="rId10"/>
    <p:sldId id="309" r:id="rId11"/>
    <p:sldId id="310" r:id="rId12"/>
    <p:sldId id="311" r:id="rId13"/>
    <p:sldId id="318" r:id="rId14"/>
    <p:sldId id="316" r:id="rId15"/>
    <p:sldId id="322" r:id="rId16"/>
    <p:sldId id="398" r:id="rId17"/>
    <p:sldId id="399" r:id="rId18"/>
    <p:sldId id="402" r:id="rId19"/>
    <p:sldId id="401" r:id="rId20"/>
    <p:sldId id="403" r:id="rId21"/>
    <p:sldId id="404" r:id="rId22"/>
    <p:sldId id="405" r:id="rId23"/>
    <p:sldId id="407" r:id="rId24"/>
    <p:sldId id="372" r:id="rId25"/>
    <p:sldId id="290" r:id="rId26"/>
    <p:sldId id="408" r:id="rId27"/>
    <p:sldId id="409" r:id="rId28"/>
    <p:sldId id="410" r:id="rId29"/>
    <p:sldId id="411" r:id="rId30"/>
    <p:sldId id="412" r:id="rId31"/>
    <p:sldId id="413" r:id="rId32"/>
    <p:sldId id="419" r:id="rId33"/>
    <p:sldId id="420" r:id="rId34"/>
    <p:sldId id="421" r:id="rId35"/>
    <p:sldId id="422" r:id="rId36"/>
    <p:sldId id="423" r:id="rId37"/>
    <p:sldId id="424" r:id="rId38"/>
    <p:sldId id="434" r:id="rId39"/>
    <p:sldId id="435" r:id="rId40"/>
    <p:sldId id="436" r:id="rId41"/>
    <p:sldId id="437" r:id="rId42"/>
    <p:sldId id="438" r:id="rId43"/>
    <p:sldId id="439" r:id="rId44"/>
    <p:sldId id="440" r:id="rId45"/>
    <p:sldId id="441" r:id="rId46"/>
    <p:sldId id="301" r:id="rId47"/>
    <p:sldId id="302"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3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gney, Melanie (FHWA)" initials="RM(" lastIdx="124" clrIdx="0">
    <p:extLst>
      <p:ext uri="{19B8F6BF-5375-455C-9EA6-DF929625EA0E}">
        <p15:presenceInfo xmlns:p15="http://schemas.microsoft.com/office/powerpoint/2012/main" userId="S-1-5-21-982035342-1880134254-310265210-330140" providerId="AD"/>
      </p:ext>
    </p:extLst>
  </p:cmAuthor>
  <p:cmAuthor id="2" name="Aschenbrener, Timothy (FHWA)" initials="AT(" lastIdx="8" clrIdx="1">
    <p:extLst>
      <p:ext uri="{19B8F6BF-5375-455C-9EA6-DF929625EA0E}">
        <p15:presenceInfo xmlns:p15="http://schemas.microsoft.com/office/powerpoint/2012/main" userId="S-1-5-21-982035342-1880134254-310265210-286791" providerId="AD"/>
      </p:ext>
    </p:extLst>
  </p:cmAuthor>
  <p:cmAuthor id="3" name="Mensching, David (FHWA)" initials="MD(" lastIdx="44" clrIdx="2">
    <p:extLst>
      <p:ext uri="{19B8F6BF-5375-455C-9EA6-DF929625EA0E}">
        <p15:presenceInfo xmlns:p15="http://schemas.microsoft.com/office/powerpoint/2012/main" userId="S-1-5-21-982035342-1880134254-310265210-456782" providerId="AD"/>
      </p:ext>
    </p:extLst>
  </p:cmAuthor>
  <p:cmAuthor id="4" name="Paugh, Chuck CTR (FHWA)" initials="PCC(" lastIdx="4" clrIdx="3">
    <p:extLst>
      <p:ext uri="{19B8F6BF-5375-455C-9EA6-DF929625EA0E}">
        <p15:presenceInfo xmlns:p15="http://schemas.microsoft.com/office/powerpoint/2012/main" userId="S-1-5-21-982035342-1880134254-310265210-76376" providerId="AD"/>
      </p:ext>
    </p:extLst>
  </p:cmAuthor>
  <p:cmAuthor id="5" name="Golalipour, Amir CTR (FHWA)" initials="GAC(" lastIdx="1" clrIdx="4">
    <p:extLst>
      <p:ext uri="{19B8F6BF-5375-455C-9EA6-DF929625EA0E}">
        <p15:presenceInfo xmlns:p15="http://schemas.microsoft.com/office/powerpoint/2012/main" userId="S-1-5-21-982035342-1880134254-310265210-452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164C6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379" autoAdjust="0"/>
  </p:normalViewPr>
  <p:slideViewPr>
    <p:cSldViewPr snapToGrid="0">
      <p:cViewPr varScale="1">
        <p:scale>
          <a:sx n="98" d="100"/>
          <a:sy n="98" d="100"/>
        </p:scale>
        <p:origin x="894" y="96"/>
      </p:cViewPr>
      <p:guideLst>
        <p:guide orient="horz" pos="2136"/>
        <p:guide pos="33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5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FEF4CC-7A31-4B41-88D7-483F47F6F598}" type="datetimeFigureOut">
              <a:rPr lang="en-US" smtClean="0"/>
              <a:t>11/15/2018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A3AC3B-3C83-4E56-8188-56384AB355EB}" type="slidenum">
              <a:rPr lang="en-US" smtClean="0"/>
              <a:t>‹#›</a:t>
            </a:fld>
            <a:endParaRPr lang="en-US" dirty="0"/>
          </a:p>
        </p:txBody>
      </p:sp>
    </p:spTree>
    <p:extLst>
      <p:ext uri="{BB962C8B-B14F-4D97-AF65-F5344CB8AC3E}">
        <p14:creationId xmlns:p14="http://schemas.microsoft.com/office/powerpoint/2010/main" val="1440223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01419F-29F4-4404-81F8-AF91CA2A58E3}" type="datetimeFigureOut">
              <a:rPr lang="en-US" smtClean="0"/>
              <a:t>11/15/2018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D53B019-1CF0-4809-B7B2-C6E1020C2F4F}" type="slidenum">
              <a:rPr lang="en-US" smtClean="0"/>
              <a:t>‹#›</a:t>
            </a:fld>
            <a:endParaRPr lang="en-US" dirty="0"/>
          </a:p>
        </p:txBody>
      </p:sp>
    </p:spTree>
    <p:extLst>
      <p:ext uri="{BB962C8B-B14F-4D97-AF65-F5344CB8AC3E}">
        <p14:creationId xmlns:p14="http://schemas.microsoft.com/office/powerpoint/2010/main" val="180761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1</a:t>
            </a:fld>
            <a:endParaRPr lang="en-US" altLang="en-US"/>
          </a:p>
        </p:txBody>
      </p:sp>
    </p:spTree>
    <p:extLst>
      <p:ext uri="{BB962C8B-B14F-4D97-AF65-F5344CB8AC3E}">
        <p14:creationId xmlns:p14="http://schemas.microsoft.com/office/powerpoint/2010/main" val="245260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
        <p:nvSpPr>
          <p:cNvPr id="4" name="Slide Number Placeholder 3"/>
          <p:cNvSpPr>
            <a:spLocks noGrp="1"/>
          </p:cNvSpPr>
          <p:nvPr>
            <p:ph type="sldNum" sz="quarter" idx="10"/>
          </p:nvPr>
        </p:nvSpPr>
        <p:spPr/>
        <p:txBody>
          <a:bodyPr/>
          <a:lstStyle/>
          <a:p>
            <a:fld id="{1D53B019-1CF0-4809-B7B2-C6E1020C2F4F}" type="slidenum">
              <a:rPr lang="en-US" smtClean="0"/>
              <a:t>11</a:t>
            </a:fld>
            <a:endParaRPr lang="en-US" dirty="0"/>
          </a:p>
        </p:txBody>
      </p:sp>
    </p:spTree>
    <p:extLst>
      <p:ext uri="{BB962C8B-B14F-4D97-AF65-F5344CB8AC3E}">
        <p14:creationId xmlns:p14="http://schemas.microsoft.com/office/powerpoint/2010/main" val="237943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12</a:t>
            </a:fld>
            <a:endParaRPr lang="en-US" altLang="en-US"/>
          </a:p>
        </p:txBody>
      </p:sp>
    </p:spTree>
    <p:extLst>
      <p:ext uri="{BB962C8B-B14F-4D97-AF65-F5344CB8AC3E}">
        <p14:creationId xmlns:p14="http://schemas.microsoft.com/office/powerpoint/2010/main" val="412435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156">
              <a:defRPr>
                <a:solidFill>
                  <a:schemeClr val="tx1"/>
                </a:solidFill>
                <a:latin typeface="Tahoma" pitchFamily="34" charset="0"/>
              </a:defRPr>
            </a:lvl1pPr>
            <a:lvl2pPr marL="747360" indent="-287944" defTabSz="930156">
              <a:defRPr>
                <a:solidFill>
                  <a:schemeClr val="tx1"/>
                </a:solidFill>
                <a:latin typeface="Tahoma" pitchFamily="34" charset="0"/>
              </a:defRPr>
            </a:lvl2pPr>
            <a:lvl3pPr marL="1151776" indent="-229708" defTabSz="930156">
              <a:defRPr>
                <a:solidFill>
                  <a:schemeClr val="tx1"/>
                </a:solidFill>
                <a:latin typeface="Tahoma" pitchFamily="34" charset="0"/>
              </a:defRPr>
            </a:lvl3pPr>
            <a:lvl4pPr marL="1612810" indent="-229708" defTabSz="930156">
              <a:defRPr>
                <a:solidFill>
                  <a:schemeClr val="tx1"/>
                </a:solidFill>
                <a:latin typeface="Tahoma" pitchFamily="34" charset="0"/>
              </a:defRPr>
            </a:lvl4pPr>
            <a:lvl5pPr marL="2072226" indent="-229708" defTabSz="930156">
              <a:defRPr>
                <a:solidFill>
                  <a:schemeClr val="tx1"/>
                </a:solidFill>
                <a:latin typeface="Tahoma" pitchFamily="34" charset="0"/>
              </a:defRPr>
            </a:lvl5pPr>
            <a:lvl6pPr marL="2538113" indent="-229708" defTabSz="930156" eaLnBrk="0" fontAlgn="base" hangingPunct="0">
              <a:spcBef>
                <a:spcPct val="0"/>
              </a:spcBef>
              <a:spcAft>
                <a:spcPct val="0"/>
              </a:spcAft>
              <a:defRPr>
                <a:solidFill>
                  <a:schemeClr val="tx1"/>
                </a:solidFill>
                <a:latin typeface="Tahoma" pitchFamily="34" charset="0"/>
              </a:defRPr>
            </a:lvl6pPr>
            <a:lvl7pPr marL="3004000" indent="-229708" defTabSz="930156" eaLnBrk="0" fontAlgn="base" hangingPunct="0">
              <a:spcBef>
                <a:spcPct val="0"/>
              </a:spcBef>
              <a:spcAft>
                <a:spcPct val="0"/>
              </a:spcAft>
              <a:defRPr>
                <a:solidFill>
                  <a:schemeClr val="tx1"/>
                </a:solidFill>
                <a:latin typeface="Tahoma" pitchFamily="34" charset="0"/>
              </a:defRPr>
            </a:lvl7pPr>
            <a:lvl8pPr marL="3469887" indent="-229708" defTabSz="930156" eaLnBrk="0" fontAlgn="base" hangingPunct="0">
              <a:spcBef>
                <a:spcPct val="0"/>
              </a:spcBef>
              <a:spcAft>
                <a:spcPct val="0"/>
              </a:spcAft>
              <a:defRPr>
                <a:solidFill>
                  <a:schemeClr val="tx1"/>
                </a:solidFill>
                <a:latin typeface="Tahoma" pitchFamily="34" charset="0"/>
              </a:defRPr>
            </a:lvl8pPr>
            <a:lvl9pPr marL="3935773" indent="-229708" defTabSz="930156" eaLnBrk="0" fontAlgn="base" hangingPunct="0">
              <a:spcBef>
                <a:spcPct val="0"/>
              </a:spcBef>
              <a:spcAft>
                <a:spcPct val="0"/>
              </a:spcAft>
              <a:defRPr>
                <a:solidFill>
                  <a:schemeClr val="tx1"/>
                </a:solidFill>
                <a:latin typeface="Tahoma" pitchFamily="34" charset="0"/>
              </a:defRPr>
            </a:lvl9pPr>
          </a:lstStyle>
          <a:p>
            <a:fld id="{7C10939E-E68D-4ECA-8908-14C1FDE12E8B}" type="slidenum">
              <a:rPr lang="en-US" altLang="en-US" smtClean="0"/>
              <a:pPr/>
              <a:t>14</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2230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15</a:t>
            </a:fld>
            <a:endParaRPr lang="en-US" altLang="en-US"/>
          </a:p>
        </p:txBody>
      </p:sp>
    </p:spTree>
    <p:extLst>
      <p:ext uri="{BB962C8B-B14F-4D97-AF65-F5344CB8AC3E}">
        <p14:creationId xmlns:p14="http://schemas.microsoft.com/office/powerpoint/2010/main" val="406166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a:t>
            </a:r>
            <a:r>
              <a:rPr lang="en-US" sz="1200" b="1" baseline="-25000" dirty="0"/>
              <a:t>nr</a:t>
            </a:r>
            <a:r>
              <a:rPr lang="en-US" sz="1200" dirty="0"/>
              <a:t>, or non-recoverable compliance, is simply the unrecovered strain relative to the applied stress.</a:t>
            </a:r>
          </a:p>
          <a:p>
            <a:endParaRPr lang="en-US" dirty="0"/>
          </a:p>
          <a:p>
            <a:r>
              <a:rPr lang="en-US" dirty="0"/>
              <a:t>“Good agreement…” where it come from?  What data is there to back this up?</a:t>
            </a:r>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16</a:t>
            </a:fld>
            <a:endParaRPr lang="en-US" altLang="en-US"/>
          </a:p>
        </p:txBody>
      </p:sp>
    </p:spTree>
    <p:extLst>
      <p:ext uri="{BB962C8B-B14F-4D97-AF65-F5344CB8AC3E}">
        <p14:creationId xmlns:p14="http://schemas.microsoft.com/office/powerpoint/2010/main" val="422520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17</a:t>
            </a:fld>
            <a:endParaRPr lang="en-US" altLang="en-US"/>
          </a:p>
        </p:txBody>
      </p:sp>
    </p:spTree>
    <p:extLst>
      <p:ext uri="{BB962C8B-B14F-4D97-AF65-F5344CB8AC3E}">
        <p14:creationId xmlns:p14="http://schemas.microsoft.com/office/powerpoint/2010/main" val="202286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18</a:t>
            </a:fld>
            <a:endParaRPr lang="en-US" altLang="en-US"/>
          </a:p>
        </p:txBody>
      </p:sp>
    </p:spTree>
    <p:extLst>
      <p:ext uri="{BB962C8B-B14F-4D97-AF65-F5344CB8AC3E}">
        <p14:creationId xmlns:p14="http://schemas.microsoft.com/office/powerpoint/2010/main" val="9441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6042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2C68703B-5916-4AED-BC1A-E5A49026C84D}" type="slidenum">
              <a:rPr lang="en-US" altLang="en-US" smtClean="0">
                <a:latin typeface="Arial" charset="0"/>
              </a:rPr>
              <a:pPr/>
              <a:t>19</a:t>
            </a:fld>
            <a:endParaRPr lang="en-US" altLang="en-US">
              <a:latin typeface="Arial" charset="0"/>
            </a:endParaRPr>
          </a:p>
        </p:txBody>
      </p:sp>
    </p:spTree>
    <p:extLst>
      <p:ext uri="{BB962C8B-B14F-4D97-AF65-F5344CB8AC3E}">
        <p14:creationId xmlns:p14="http://schemas.microsoft.com/office/powerpoint/2010/main" val="4103161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20</a:t>
            </a:fld>
            <a:endParaRPr lang="en-US" altLang="en-US"/>
          </a:p>
        </p:txBody>
      </p:sp>
    </p:spTree>
    <p:extLst>
      <p:ext uri="{BB962C8B-B14F-4D97-AF65-F5344CB8AC3E}">
        <p14:creationId xmlns:p14="http://schemas.microsoft.com/office/powerpoint/2010/main" val="1631374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22</a:t>
            </a:fld>
            <a:endParaRPr lang="en-US" altLang="en-US"/>
          </a:p>
        </p:txBody>
      </p:sp>
    </p:spTree>
    <p:extLst>
      <p:ext uri="{BB962C8B-B14F-4D97-AF65-F5344CB8AC3E}">
        <p14:creationId xmlns:p14="http://schemas.microsoft.com/office/powerpoint/2010/main" val="317132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2</a:t>
            </a:fld>
            <a:endParaRPr lang="en-US" altLang="en-US"/>
          </a:p>
        </p:txBody>
      </p:sp>
    </p:spTree>
    <p:extLst>
      <p:ext uri="{BB962C8B-B14F-4D97-AF65-F5344CB8AC3E}">
        <p14:creationId xmlns:p14="http://schemas.microsoft.com/office/powerpoint/2010/main" val="3855065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23</a:t>
            </a:fld>
            <a:endParaRPr lang="en-US" altLang="en-US"/>
          </a:p>
        </p:txBody>
      </p:sp>
    </p:spTree>
    <p:extLst>
      <p:ext uri="{BB962C8B-B14F-4D97-AF65-F5344CB8AC3E}">
        <p14:creationId xmlns:p14="http://schemas.microsoft.com/office/powerpoint/2010/main" val="35990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24</a:t>
            </a:fld>
            <a:endParaRPr lang="en-US" altLang="en-US"/>
          </a:p>
        </p:txBody>
      </p:sp>
    </p:spTree>
    <p:extLst>
      <p:ext uri="{BB962C8B-B14F-4D97-AF65-F5344CB8AC3E}">
        <p14:creationId xmlns:p14="http://schemas.microsoft.com/office/powerpoint/2010/main" val="166391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25</a:t>
            </a:fld>
            <a:endParaRPr lang="en-US" altLang="en-US"/>
          </a:p>
        </p:txBody>
      </p:sp>
    </p:spTree>
    <p:extLst>
      <p:ext uri="{BB962C8B-B14F-4D97-AF65-F5344CB8AC3E}">
        <p14:creationId xmlns:p14="http://schemas.microsoft.com/office/powerpoint/2010/main" val="2092307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a:p>
        </p:txBody>
      </p:sp>
      <p:sp>
        <p:nvSpPr>
          <p:cNvPr id="76804" name="Slide Number Placeholder 3"/>
          <p:cNvSpPr txBox="1">
            <a:spLocks noGrp="1"/>
          </p:cNvSpPr>
          <p:nvPr/>
        </p:nvSpPr>
        <p:spPr bwMode="auto">
          <a:xfrm>
            <a:off x="3984727" y="8977133"/>
            <a:ext cx="3048388" cy="472567"/>
          </a:xfrm>
          <a:prstGeom prst="rect">
            <a:avLst/>
          </a:prstGeom>
          <a:noFill/>
          <a:ln w="9525">
            <a:noFill/>
            <a:miter lim="800000"/>
            <a:headEnd/>
            <a:tailEnd/>
          </a:ln>
        </p:spPr>
        <p:txBody>
          <a:bodyPr lIns="94202" tIns="47101" rIns="94202" bIns="47101" anchor="b"/>
          <a:lstStyle/>
          <a:p>
            <a:pPr algn="r"/>
            <a:fld id="{AE4CC55C-6A7D-4EE7-951A-B23AA9807084}" type="slidenum">
              <a:rPr lang="en-US" sz="1200"/>
              <a:pPr algn="r"/>
              <a:t>26</a:t>
            </a:fld>
            <a:endParaRPr lang="en-US" sz="1200"/>
          </a:p>
        </p:txBody>
      </p:sp>
    </p:spTree>
    <p:extLst>
      <p:ext uri="{BB962C8B-B14F-4D97-AF65-F5344CB8AC3E}">
        <p14:creationId xmlns:p14="http://schemas.microsoft.com/office/powerpoint/2010/main" val="1047869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27</a:t>
            </a:fld>
            <a:endParaRPr lang="en-US" altLang="en-US"/>
          </a:p>
        </p:txBody>
      </p:sp>
    </p:spTree>
    <p:extLst>
      <p:ext uri="{BB962C8B-B14F-4D97-AF65-F5344CB8AC3E}">
        <p14:creationId xmlns:p14="http://schemas.microsoft.com/office/powerpoint/2010/main" val="2393506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was included because only 1 to 2 grams of analytical filter aid is needed for each test, and the smallest amount of </a:t>
            </a:r>
            <a:r>
              <a:rPr lang="en-US" dirty="0" err="1"/>
              <a:t>Celite</a:t>
            </a:r>
            <a:r>
              <a:rPr lang="en-US" dirty="0"/>
              <a:t> 505 that can be purchased is a 50 lb. bag, enough for more than 11,000 tests</a:t>
            </a:r>
            <a:endParaRPr 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D53B019-1CF0-4809-B7B2-C6E1020C2F4F}" type="slidenum">
              <a:rPr lang="en-US" smtClean="0"/>
              <a:t>31</a:t>
            </a:fld>
            <a:endParaRPr lang="en-US" dirty="0"/>
          </a:p>
        </p:txBody>
      </p:sp>
    </p:spTree>
    <p:extLst>
      <p:ext uri="{BB962C8B-B14F-4D97-AF65-F5344CB8AC3E}">
        <p14:creationId xmlns:p14="http://schemas.microsoft.com/office/powerpoint/2010/main" val="4205020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amounts of </a:t>
            </a:r>
            <a:r>
              <a:rPr lang="en-US" dirty="0" err="1"/>
              <a:t>Celite</a:t>
            </a:r>
            <a:r>
              <a:rPr lang="en-US" dirty="0"/>
              <a:t> 505 were used: 0.5 g, 1.0 g, and 1.5 g.  Based on visual observations, 1.5 g of </a:t>
            </a:r>
            <a:r>
              <a:rPr lang="en-US" dirty="0" err="1"/>
              <a:t>Celite</a:t>
            </a:r>
            <a:r>
              <a:rPr lang="en-US" dirty="0"/>
              <a:t> 505 provided quicker filtration compared to 0.5 and 1.0 g respectively.</a:t>
            </a:r>
            <a:endParaRPr lang="en-US" baseline="0"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32</a:t>
            </a:fld>
            <a:endParaRPr lang="en-US" altLang="en-US"/>
          </a:p>
        </p:txBody>
      </p:sp>
    </p:spTree>
    <p:extLst>
      <p:ext uri="{BB962C8B-B14F-4D97-AF65-F5344CB8AC3E}">
        <p14:creationId xmlns:p14="http://schemas.microsoft.com/office/powerpoint/2010/main" val="2046302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aseline="0" dirty="0">
                <a:latin typeface="Arial" pitchFamily="34" charset="0"/>
              </a:rPr>
              <a:t>The lower measured solubility with the analytical filter aid may be due interaction between the filter aid and the modifier that produces agglomerations of modifier that will not pass through the filter.</a:t>
            </a:r>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33</a:t>
            </a:fld>
            <a:endParaRPr lang="en-US" altLang="en-US"/>
          </a:p>
        </p:txBody>
      </p:sp>
    </p:spTree>
    <p:extLst>
      <p:ext uri="{BB962C8B-B14F-4D97-AF65-F5344CB8AC3E}">
        <p14:creationId xmlns:p14="http://schemas.microsoft.com/office/powerpoint/2010/main" val="2566858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34</a:t>
            </a:fld>
            <a:endParaRPr lang="en-US" altLang="en-US"/>
          </a:p>
        </p:txBody>
      </p:sp>
    </p:spTree>
    <p:extLst>
      <p:ext uri="{BB962C8B-B14F-4D97-AF65-F5344CB8AC3E}">
        <p14:creationId xmlns:p14="http://schemas.microsoft.com/office/powerpoint/2010/main" val="256855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The true PG grade</a:t>
            </a:r>
            <a:r>
              <a:rPr lang="en-US" baseline="0" dirty="0">
                <a:latin typeface="Arial" charset="0"/>
              </a:rPr>
              <a:t> of </a:t>
            </a:r>
            <a:r>
              <a:rPr lang="en-US" sz="1200" kern="1200" dirty="0">
                <a:solidFill>
                  <a:schemeClr val="tx1"/>
                </a:solidFill>
                <a:effectLst/>
                <a:latin typeface="+mn-lt"/>
                <a:ea typeface="+mn-ea"/>
                <a:cs typeface="+mn-cs"/>
              </a:rPr>
              <a:t>PG 70-22 TR+  is  PG 75.5 (20.7) -28.8</a:t>
            </a:r>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35</a:t>
            </a:fld>
            <a:endParaRPr lang="en-US" altLang="en-US"/>
          </a:p>
        </p:txBody>
      </p:sp>
    </p:spTree>
    <p:extLst>
      <p:ext uri="{BB962C8B-B14F-4D97-AF65-F5344CB8AC3E}">
        <p14:creationId xmlns:p14="http://schemas.microsoft.com/office/powerpoint/2010/main" val="111615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dirty="0"/>
              <a:t>Added R&amp;D, Tech Services, and Divisions</a:t>
            </a:r>
          </a:p>
        </p:txBody>
      </p:sp>
      <p:sp>
        <p:nvSpPr>
          <p:cNvPr id="5530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960F8494-E484-488F-B5A4-46155C5F2955}" type="slidenum">
              <a:rPr lang="en-US" altLang="en-US" smtClean="0">
                <a:latin typeface="Arial" charset="0"/>
              </a:rPr>
              <a:pPr/>
              <a:t>4</a:t>
            </a:fld>
            <a:endParaRPr lang="en-US" altLang="en-US" dirty="0">
              <a:latin typeface="Arial" charset="0"/>
            </a:endParaRPr>
          </a:p>
        </p:txBody>
      </p:sp>
    </p:spTree>
    <p:extLst>
      <p:ext uri="{BB962C8B-B14F-4D97-AF65-F5344CB8AC3E}">
        <p14:creationId xmlns:p14="http://schemas.microsoft.com/office/powerpoint/2010/main" val="2824366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The true PG grade</a:t>
            </a:r>
            <a:r>
              <a:rPr lang="en-US" baseline="0" dirty="0">
                <a:latin typeface="Arial" charset="0"/>
              </a:rPr>
              <a:t> of </a:t>
            </a:r>
            <a:r>
              <a:rPr lang="en-US" sz="1200" kern="1200" dirty="0">
                <a:solidFill>
                  <a:schemeClr val="tx1"/>
                </a:solidFill>
                <a:effectLst/>
                <a:latin typeface="+mn-lt"/>
                <a:ea typeface="+mn-ea"/>
                <a:cs typeface="+mn-cs"/>
              </a:rPr>
              <a:t>PG 70-22 TR+ (</a:t>
            </a:r>
            <a:r>
              <a:rPr lang="en-US" sz="1200" kern="1200" dirty="0" err="1">
                <a:solidFill>
                  <a:schemeClr val="tx1"/>
                </a:solidFill>
                <a:effectLst/>
                <a:latin typeface="+mn-lt"/>
                <a:ea typeface="+mn-ea"/>
                <a:cs typeface="+mn-cs"/>
              </a:rPr>
              <a:t>S92</a:t>
            </a:r>
            <a:r>
              <a:rPr lang="en-US" sz="1200" kern="1200" dirty="0">
                <a:solidFill>
                  <a:schemeClr val="tx1"/>
                </a:solidFill>
                <a:effectLst/>
                <a:latin typeface="+mn-lt"/>
                <a:ea typeface="+mn-ea"/>
                <a:cs typeface="+mn-cs"/>
              </a:rPr>
              <a:t>)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PG 70-22 TR+ (S 92)</a:t>
            </a:r>
            <a:r>
              <a:rPr lang="en-US" dirty="0">
                <a:latin typeface="Arial" charset="0"/>
              </a:rPr>
              <a:t> -&gt;</a:t>
            </a:r>
            <a:r>
              <a:rPr lang="en-US" baseline="0" dirty="0">
                <a:latin typeface="Arial" charset="0"/>
              </a:rPr>
              <a:t> </a:t>
            </a:r>
            <a:r>
              <a:rPr lang="en-US" sz="1200" kern="1200" dirty="0">
                <a:solidFill>
                  <a:schemeClr val="tx1"/>
                </a:solidFill>
                <a:effectLst/>
                <a:latin typeface="+mn-lt"/>
                <a:ea typeface="+mn-ea"/>
                <a:cs typeface="+mn-cs"/>
              </a:rPr>
              <a:t>PG 80.7 (13.1) -32.0</a:t>
            </a: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36</a:t>
            </a:fld>
            <a:endParaRPr lang="en-US" altLang="en-US"/>
          </a:p>
        </p:txBody>
      </p:sp>
    </p:spTree>
    <p:extLst>
      <p:ext uri="{BB962C8B-B14F-4D97-AF65-F5344CB8AC3E}">
        <p14:creationId xmlns:p14="http://schemas.microsoft.com/office/powerpoint/2010/main" val="2950875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The true PG grade</a:t>
            </a:r>
            <a:r>
              <a:rPr lang="en-US" baseline="0" dirty="0">
                <a:latin typeface="Arial" charset="0"/>
              </a:rPr>
              <a:t> of </a:t>
            </a:r>
            <a:r>
              <a:rPr lang="en-US" sz="1200" kern="1200" dirty="0">
                <a:solidFill>
                  <a:schemeClr val="tx1"/>
                </a:solidFill>
                <a:effectLst/>
                <a:latin typeface="+mn-lt"/>
                <a:ea typeface="+mn-ea"/>
                <a:cs typeface="+mn-cs"/>
              </a:rPr>
              <a:t>PG 70-22 TR+ (</a:t>
            </a:r>
            <a:r>
              <a:rPr lang="en-US" sz="1200" kern="1200" dirty="0" err="1">
                <a:solidFill>
                  <a:schemeClr val="tx1"/>
                </a:solidFill>
                <a:effectLst/>
                <a:latin typeface="+mn-lt"/>
                <a:ea typeface="+mn-ea"/>
                <a:cs typeface="+mn-cs"/>
              </a:rPr>
              <a:t>S92</a:t>
            </a:r>
            <a:r>
              <a:rPr lang="en-US" sz="1200" kern="1200" dirty="0">
                <a:solidFill>
                  <a:schemeClr val="tx1"/>
                </a:solidFill>
                <a:effectLst/>
                <a:latin typeface="+mn-lt"/>
                <a:ea typeface="+mn-ea"/>
                <a:cs typeface="+mn-cs"/>
              </a:rPr>
              <a:t>)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PG 70-22 TR+ (S 92)</a:t>
            </a:r>
            <a:r>
              <a:rPr lang="en-US" dirty="0">
                <a:latin typeface="Arial" charset="0"/>
              </a:rPr>
              <a:t> -&gt;</a:t>
            </a:r>
            <a:r>
              <a:rPr lang="en-US" baseline="0" dirty="0">
                <a:latin typeface="Arial" charset="0"/>
              </a:rPr>
              <a:t> </a:t>
            </a:r>
            <a:r>
              <a:rPr lang="en-US" sz="1200" kern="1200" dirty="0">
                <a:solidFill>
                  <a:schemeClr val="tx1"/>
                </a:solidFill>
                <a:effectLst/>
                <a:latin typeface="+mn-lt"/>
                <a:ea typeface="+mn-ea"/>
                <a:cs typeface="+mn-cs"/>
              </a:rPr>
              <a:t>PG 80.7 (13.1) -32.0</a:t>
            </a: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37</a:t>
            </a:fld>
            <a:endParaRPr lang="en-US" altLang="en-US"/>
          </a:p>
        </p:txBody>
      </p:sp>
    </p:spTree>
    <p:extLst>
      <p:ext uri="{BB962C8B-B14F-4D97-AF65-F5344CB8AC3E}">
        <p14:creationId xmlns:p14="http://schemas.microsoft.com/office/powerpoint/2010/main" val="2897449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latin typeface="Arial" charset="0"/>
              </a:rPr>
              <a:t>The true PG grade</a:t>
            </a:r>
            <a:r>
              <a:rPr lang="en-US" baseline="0" dirty="0">
                <a:latin typeface="Arial" charset="0"/>
              </a:rPr>
              <a:t> of </a:t>
            </a:r>
            <a:r>
              <a:rPr lang="en-US" sz="1200" kern="1200" dirty="0">
                <a:solidFill>
                  <a:schemeClr val="tx1"/>
                </a:solidFill>
                <a:effectLst/>
                <a:latin typeface="+mn-lt"/>
                <a:ea typeface="+mn-ea"/>
                <a:cs typeface="+mn-cs"/>
              </a:rPr>
              <a:t>PG 70-22 TR+ (</a:t>
            </a:r>
            <a:r>
              <a:rPr lang="en-US" sz="1200" kern="1200" dirty="0" err="1">
                <a:solidFill>
                  <a:schemeClr val="tx1"/>
                </a:solidFill>
                <a:effectLst/>
                <a:latin typeface="+mn-lt"/>
                <a:ea typeface="+mn-ea"/>
                <a:cs typeface="+mn-cs"/>
              </a:rPr>
              <a:t>S92</a:t>
            </a:r>
            <a:r>
              <a:rPr lang="en-US" sz="1200" kern="1200" dirty="0">
                <a:solidFill>
                  <a:schemeClr val="tx1"/>
                </a:solidFill>
                <a:effectLst/>
                <a:latin typeface="+mn-lt"/>
                <a:ea typeface="+mn-ea"/>
                <a:cs typeface="+mn-cs"/>
              </a:rPr>
              <a:t>)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PG 70-22 TR+ (S 92)</a:t>
            </a:r>
            <a:r>
              <a:rPr lang="en-US" dirty="0">
                <a:latin typeface="Arial" charset="0"/>
              </a:rPr>
              <a:t> -&gt;</a:t>
            </a:r>
            <a:r>
              <a:rPr lang="en-US" baseline="0" dirty="0">
                <a:latin typeface="Arial" charset="0"/>
              </a:rPr>
              <a:t> </a:t>
            </a:r>
            <a:r>
              <a:rPr lang="en-US" sz="1200" kern="1200" dirty="0">
                <a:solidFill>
                  <a:schemeClr val="tx1"/>
                </a:solidFill>
                <a:effectLst/>
                <a:latin typeface="+mn-lt"/>
                <a:ea typeface="+mn-ea"/>
                <a:cs typeface="+mn-cs"/>
              </a:rPr>
              <a:t>PG 80.7 (13.1) -32.0</a:t>
            </a: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38</a:t>
            </a:fld>
            <a:endParaRPr lang="en-US" altLang="en-US"/>
          </a:p>
        </p:txBody>
      </p:sp>
    </p:spTree>
    <p:extLst>
      <p:ext uri="{BB962C8B-B14F-4D97-AF65-F5344CB8AC3E}">
        <p14:creationId xmlns:p14="http://schemas.microsoft.com/office/powerpoint/2010/main" val="3824680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Wingdings" panose="05000000000000000000" pitchFamily="2" charset="2"/>
              <a:buChar char="Ø"/>
            </a:pPr>
            <a:r>
              <a:rPr lang="en-US" dirty="0">
                <a:latin typeface="Arial" charset="0"/>
              </a:rPr>
              <a:t>The high temperature PG grade of RTFO binder is </a:t>
            </a:r>
            <a:r>
              <a:rPr lang="en-US" sz="1200" kern="1200" dirty="0">
                <a:solidFill>
                  <a:schemeClr val="tx1"/>
                </a:solidFill>
                <a:effectLst/>
                <a:latin typeface="+mn-lt"/>
                <a:ea typeface="+mn-ea"/>
                <a:cs typeface="+mn-cs"/>
              </a:rPr>
              <a:t>PG 80.7 (13.1) -32.0 </a:t>
            </a:r>
            <a:r>
              <a:rPr lang="en-US" dirty="0">
                <a:latin typeface="Arial" charset="0"/>
              </a:rPr>
              <a:t>for both 1 mm and 2 mm gap setting.  </a:t>
            </a:r>
          </a:p>
          <a:p>
            <a:pPr marL="173370" indent="-173370">
              <a:buFont typeface="Wingdings" panose="05000000000000000000" pitchFamily="2" charset="2"/>
              <a:buChar char="Ø"/>
            </a:pPr>
            <a:r>
              <a:rPr lang="en-US" dirty="0">
                <a:latin typeface="Arial" charset="0"/>
              </a:rPr>
              <a:t>However, the G*/</a:t>
            </a:r>
            <a:r>
              <a:rPr lang="en-US" dirty="0" err="1">
                <a:latin typeface="Arial" charset="0"/>
              </a:rPr>
              <a:t>sinδ</a:t>
            </a:r>
            <a:r>
              <a:rPr lang="en-US" dirty="0">
                <a:latin typeface="Arial" charset="0"/>
              </a:rPr>
              <a:t> and phase angle were higher for 2 mm gap when compared to 1 mm gap.</a:t>
            </a:r>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39</a:t>
            </a:fld>
            <a:endParaRPr lang="en-US" altLang="en-US"/>
          </a:p>
        </p:txBody>
      </p:sp>
    </p:spTree>
    <p:extLst>
      <p:ext uri="{BB962C8B-B14F-4D97-AF65-F5344CB8AC3E}">
        <p14:creationId xmlns:p14="http://schemas.microsoft.com/office/powerpoint/2010/main" val="35450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The true PG grade</a:t>
            </a:r>
            <a:r>
              <a:rPr lang="en-US" baseline="0" dirty="0">
                <a:latin typeface="Arial" charset="0"/>
              </a:rPr>
              <a:t> of </a:t>
            </a:r>
            <a:r>
              <a:rPr lang="en-US" sz="1200" kern="1200" dirty="0">
                <a:solidFill>
                  <a:schemeClr val="tx1"/>
                </a:solidFill>
                <a:effectLst/>
                <a:latin typeface="+mn-lt"/>
                <a:ea typeface="+mn-ea"/>
                <a:cs typeface="+mn-cs"/>
              </a:rPr>
              <a:t>PG 70-22 TR+ (</a:t>
            </a:r>
            <a:r>
              <a:rPr lang="en-US" sz="1200" kern="1200" dirty="0" err="1">
                <a:solidFill>
                  <a:schemeClr val="tx1"/>
                </a:solidFill>
                <a:effectLst/>
                <a:latin typeface="+mn-lt"/>
                <a:ea typeface="+mn-ea"/>
                <a:cs typeface="+mn-cs"/>
              </a:rPr>
              <a:t>S92</a:t>
            </a:r>
            <a:r>
              <a:rPr lang="en-US" sz="1200" kern="1200" dirty="0">
                <a:solidFill>
                  <a:schemeClr val="tx1"/>
                </a:solidFill>
                <a:effectLst/>
                <a:latin typeface="+mn-lt"/>
                <a:ea typeface="+mn-ea"/>
                <a:cs typeface="+mn-cs"/>
              </a:rPr>
              <a:t>)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PG 70-22 TR+ (S 92)</a:t>
            </a:r>
            <a:r>
              <a:rPr lang="en-US" dirty="0">
                <a:latin typeface="Arial" charset="0"/>
              </a:rPr>
              <a:t> -&gt;</a:t>
            </a:r>
            <a:r>
              <a:rPr lang="en-US" baseline="0" dirty="0">
                <a:latin typeface="Arial" charset="0"/>
              </a:rPr>
              <a:t> </a:t>
            </a:r>
            <a:r>
              <a:rPr lang="en-US" sz="1200" kern="1200" dirty="0">
                <a:solidFill>
                  <a:schemeClr val="tx1"/>
                </a:solidFill>
                <a:effectLst/>
                <a:latin typeface="+mn-lt"/>
                <a:ea typeface="+mn-ea"/>
                <a:cs typeface="+mn-cs"/>
              </a:rPr>
              <a:t>PG 80.7 (13.1) -32.0</a:t>
            </a: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40</a:t>
            </a:fld>
            <a:endParaRPr lang="en-US" altLang="en-US"/>
          </a:p>
        </p:txBody>
      </p:sp>
    </p:spTree>
    <p:extLst>
      <p:ext uri="{BB962C8B-B14F-4D97-AF65-F5344CB8AC3E}">
        <p14:creationId xmlns:p14="http://schemas.microsoft.com/office/powerpoint/2010/main" val="3128350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3B019-1CF0-4809-B7B2-C6E1020C2F4F}" type="slidenum">
              <a:rPr lang="en-US" smtClean="0"/>
              <a:t>41</a:t>
            </a:fld>
            <a:endParaRPr lang="en-US" dirty="0"/>
          </a:p>
        </p:txBody>
      </p:sp>
    </p:spTree>
    <p:extLst>
      <p:ext uri="{BB962C8B-B14F-4D97-AF65-F5344CB8AC3E}">
        <p14:creationId xmlns:p14="http://schemas.microsoft.com/office/powerpoint/2010/main" val="3368999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3B019-1CF0-4809-B7B2-C6E1020C2F4F}" type="slidenum">
              <a:rPr lang="en-US" smtClean="0"/>
              <a:t>42</a:t>
            </a:fld>
            <a:endParaRPr lang="en-US" dirty="0"/>
          </a:p>
        </p:txBody>
      </p:sp>
    </p:spTree>
    <p:extLst>
      <p:ext uri="{BB962C8B-B14F-4D97-AF65-F5344CB8AC3E}">
        <p14:creationId xmlns:p14="http://schemas.microsoft.com/office/powerpoint/2010/main" val="3740514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WEBPAGE LINK</a:t>
            </a:r>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43</a:t>
            </a:fld>
            <a:endParaRPr lang="en-US" altLang="en-US"/>
          </a:p>
        </p:txBody>
      </p:sp>
    </p:spTree>
    <p:extLst>
      <p:ext uri="{BB962C8B-B14F-4D97-AF65-F5344CB8AC3E}">
        <p14:creationId xmlns:p14="http://schemas.microsoft.com/office/powerpoint/2010/main" val="1107521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44</a:t>
            </a:fld>
            <a:endParaRPr lang="en-US" altLang="en-US"/>
          </a:p>
        </p:txBody>
      </p:sp>
    </p:spTree>
    <p:extLst>
      <p:ext uri="{BB962C8B-B14F-4D97-AF65-F5344CB8AC3E}">
        <p14:creationId xmlns:p14="http://schemas.microsoft.com/office/powerpoint/2010/main" val="38684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5</a:t>
            </a:fld>
            <a:endParaRPr lang="en-US" altLang="en-US"/>
          </a:p>
        </p:txBody>
      </p:sp>
    </p:spTree>
    <p:extLst>
      <p:ext uri="{BB962C8B-B14F-4D97-AF65-F5344CB8AC3E}">
        <p14:creationId xmlns:p14="http://schemas.microsoft.com/office/powerpoint/2010/main" val="164878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6</a:t>
            </a:fld>
            <a:endParaRPr lang="en-US" altLang="en-US"/>
          </a:p>
        </p:txBody>
      </p:sp>
    </p:spTree>
    <p:extLst>
      <p:ext uri="{BB962C8B-B14F-4D97-AF65-F5344CB8AC3E}">
        <p14:creationId xmlns:p14="http://schemas.microsoft.com/office/powerpoint/2010/main" val="285992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7</a:t>
            </a:fld>
            <a:endParaRPr lang="en-US" altLang="en-US"/>
          </a:p>
        </p:txBody>
      </p:sp>
    </p:spTree>
    <p:extLst>
      <p:ext uri="{BB962C8B-B14F-4D97-AF65-F5344CB8AC3E}">
        <p14:creationId xmlns:p14="http://schemas.microsoft.com/office/powerpoint/2010/main" val="350121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8</a:t>
            </a:fld>
            <a:endParaRPr lang="en-US" altLang="en-US"/>
          </a:p>
        </p:txBody>
      </p:sp>
    </p:spTree>
    <p:extLst>
      <p:ext uri="{BB962C8B-B14F-4D97-AF65-F5344CB8AC3E}">
        <p14:creationId xmlns:p14="http://schemas.microsoft.com/office/powerpoint/2010/main" val="15141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81A7526-F83B-46FE-B4E3-CD4A8BF434CA}" type="slidenum">
              <a:rPr lang="en-US" altLang="en-US" smtClean="0"/>
              <a:pPr>
                <a:defRPr/>
              </a:pPr>
              <a:t>9</a:t>
            </a:fld>
            <a:endParaRPr lang="en-US" altLang="en-US"/>
          </a:p>
        </p:txBody>
      </p:sp>
    </p:spTree>
    <p:extLst>
      <p:ext uri="{BB962C8B-B14F-4D97-AF65-F5344CB8AC3E}">
        <p14:creationId xmlns:p14="http://schemas.microsoft.com/office/powerpoint/2010/main" val="316270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
        <p:nvSpPr>
          <p:cNvPr id="4" name="Slide Number Placeholder 3"/>
          <p:cNvSpPr>
            <a:spLocks noGrp="1"/>
          </p:cNvSpPr>
          <p:nvPr>
            <p:ph type="sldNum" sz="quarter" idx="10"/>
          </p:nvPr>
        </p:nvSpPr>
        <p:spPr/>
        <p:txBody>
          <a:bodyPr/>
          <a:lstStyle/>
          <a:p>
            <a:fld id="{1D53B019-1CF0-4809-B7B2-C6E1020C2F4F}" type="slidenum">
              <a:rPr lang="en-US" smtClean="0"/>
              <a:t>10</a:t>
            </a:fld>
            <a:endParaRPr lang="en-US" dirty="0"/>
          </a:p>
        </p:txBody>
      </p:sp>
    </p:spTree>
    <p:extLst>
      <p:ext uri="{BB962C8B-B14F-4D97-AF65-F5344CB8AC3E}">
        <p14:creationId xmlns:p14="http://schemas.microsoft.com/office/powerpoint/2010/main" val="3040168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9" name="Subtitle 8"/>
          <p:cNvSpPr>
            <a:spLocks noGrp="1"/>
          </p:cNvSpPr>
          <p:nvPr>
            <p:ph type="subTitle" idx="1" hasCustomPrompt="1"/>
          </p:nvPr>
        </p:nvSpPr>
        <p:spPr>
          <a:xfrm>
            <a:off x="1447800" y="4265676"/>
            <a:ext cx="6400800" cy="1088849"/>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Name and office</a:t>
            </a:r>
          </a:p>
          <a:p>
            <a:r>
              <a:rPr kumimoji="0" lang="en-US" dirty="0"/>
              <a:t>Conference/Event title</a:t>
            </a:r>
          </a:p>
          <a:p>
            <a:r>
              <a:rPr kumimoji="0" lang="en-US" dirty="0"/>
              <a:t>Date</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8" name="Title 7"/>
          <p:cNvSpPr>
            <a:spLocks noGrp="1"/>
          </p:cNvSpPr>
          <p:nvPr>
            <p:ph type="ctrTitle" hasCustomPrompt="1"/>
          </p:nvPr>
        </p:nvSpPr>
        <p:spPr>
          <a:xfrm>
            <a:off x="685800" y="381000"/>
            <a:ext cx="7772400" cy="1752600"/>
          </a:xfrm>
        </p:spPr>
        <p:txBody>
          <a:bodyPr anchor="b"/>
          <a:lstStyle>
            <a:lvl1pPr>
              <a:defRPr sz="4400" b="0" baseline="0">
                <a:solidFill>
                  <a:schemeClr val="accent1"/>
                </a:solidFill>
              </a:defRPr>
            </a:lvl1pPr>
          </a:lstStyle>
          <a:p>
            <a:r>
              <a:rPr kumimoji="0" lang="en-US" dirty="0"/>
              <a:t>Presentation Title</a:t>
            </a:r>
          </a:p>
        </p:txBody>
      </p:sp>
      <p:sp>
        <p:nvSpPr>
          <p:cNvPr id="2" name="TextBox 1"/>
          <p:cNvSpPr txBox="1"/>
          <p:nvPr userDrawn="1"/>
        </p:nvSpPr>
        <p:spPr>
          <a:xfrm>
            <a:off x="3574473" y="2312231"/>
            <a:ext cx="2281382" cy="369332"/>
          </a:xfrm>
          <a:prstGeom prst="rect">
            <a:avLst/>
          </a:prstGeom>
          <a:noFill/>
        </p:spPr>
        <p:txBody>
          <a:bodyPr wrap="square" rtlCol="0">
            <a:spAutoFit/>
          </a:bodyPr>
          <a:lstStyle/>
          <a:p>
            <a:r>
              <a:rPr lang="en-US" dirty="0"/>
              <a:t>Image</a:t>
            </a:r>
            <a:r>
              <a:rPr lang="en-US" baseline="0" dirty="0"/>
              <a:t> Here</a:t>
            </a:r>
            <a:endParaRPr lang="en-US" dirty="0"/>
          </a:p>
        </p:txBody>
      </p:sp>
      <p:grpSp>
        <p:nvGrpSpPr>
          <p:cNvPr id="11" name="Group 10"/>
          <p:cNvGrpSpPr/>
          <p:nvPr userDrawn="1"/>
        </p:nvGrpSpPr>
        <p:grpSpPr>
          <a:xfrm>
            <a:off x="229339" y="5667148"/>
            <a:ext cx="2170545" cy="1181708"/>
            <a:chOff x="229339" y="5667148"/>
            <a:chExt cx="2170545" cy="1181708"/>
          </a:xfrm>
        </p:grpSpPr>
        <p:pic>
          <p:nvPicPr>
            <p:cNvPr id="5" name="Picture 4"/>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5667148"/>
              <a:ext cx="1828800" cy="719733"/>
            </a:xfrm>
            <a:prstGeom prst="rect">
              <a:avLst/>
            </a:prstGeom>
          </p:spPr>
        </p:pic>
        <p:sp>
          <p:nvSpPr>
            <p:cNvPr id="6" name="TextBox 5"/>
            <p:cNvSpPr txBox="1"/>
            <p:nvPr userDrawn="1"/>
          </p:nvSpPr>
          <p:spPr>
            <a:xfrm>
              <a:off x="229339" y="6341025"/>
              <a:ext cx="2170545" cy="507831"/>
            </a:xfrm>
            <a:prstGeom prst="rect">
              <a:avLst/>
            </a:prstGeom>
            <a:noFill/>
          </p:spPr>
          <p:txBody>
            <a:bodyPr wrap="square" rtlCol="0">
              <a:spAutoFit/>
            </a:bodyPr>
            <a:lstStyle/>
            <a:p>
              <a:r>
                <a:rPr lang="en-US" sz="1100" b="1" dirty="0">
                  <a:solidFill>
                    <a:schemeClr val="tx1">
                      <a:lumMod val="95000"/>
                      <a:lumOff val="5000"/>
                    </a:schemeClr>
                  </a:solidFill>
                  <a:latin typeface="Century Gothic" panose="020B0502020202020204" pitchFamily="34" charset="0"/>
                </a:rPr>
                <a:t>Office of Infrastructure</a:t>
              </a:r>
            </a:p>
            <a:p>
              <a:endParaRPr lang="en-US" sz="1600" dirty="0">
                <a:solidFill>
                  <a:schemeClr val="tx1">
                    <a:lumMod val="95000"/>
                    <a:lumOff val="5000"/>
                  </a:schemeClr>
                </a:solidFill>
              </a:endParaRPr>
            </a:p>
          </p:txBody>
        </p:sp>
      </p:grpSp>
    </p:spTree>
    <p:extLst>
      <p:ext uri="{BB962C8B-B14F-4D97-AF65-F5344CB8AC3E}">
        <p14:creationId xmlns:p14="http://schemas.microsoft.com/office/powerpoint/2010/main" val="40763343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3622FC1C-5701-4850-9BC5-A601E26A4A2E}" type="slidenum">
              <a:rPr lang="en-US" smtClean="0">
                <a:solidFill>
                  <a:srgbClr val="1B587C">
                    <a:shade val="75000"/>
                  </a:srgbClr>
                </a:solidFill>
              </a:rPr>
              <a:pPr/>
              <a:t>‹#›</a:t>
            </a:fld>
            <a:endParaRPr lang="en-US" dirty="0">
              <a:solidFill>
                <a:srgbClr val="1B587C">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pic>
        <p:nvPicPr>
          <p:cNvPr id="16" name="Picture 15"/>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04" y="6406901"/>
            <a:ext cx="731520" cy="287892"/>
          </a:xfrm>
          <a:prstGeom prst="rect">
            <a:avLst/>
          </a:prstGeom>
        </p:spPr>
      </p:pic>
    </p:spTree>
    <p:extLst>
      <p:ext uri="{BB962C8B-B14F-4D97-AF65-F5344CB8AC3E}">
        <p14:creationId xmlns:p14="http://schemas.microsoft.com/office/powerpoint/2010/main" val="332212988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 Title Only Layout">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457200" y="274638"/>
            <a:ext cx="7498080" cy="731520"/>
          </a:xfrm>
          <a:prstGeom prst="rect">
            <a:avLst/>
          </a:prstGeom>
        </p:spPr>
        <p:txBody>
          <a:bodyPr rtlCol="0">
            <a:noAutofit/>
          </a:bodyPr>
          <a:lstStyle>
            <a:lvl1pPr>
              <a:defRPr/>
            </a:lvl1pPr>
          </a:lstStyle>
          <a:p>
            <a:r>
              <a:rPr lang="en-US"/>
              <a:t>Click to edit Master title style</a:t>
            </a:r>
            <a:endParaRPr lang="en-US" dirty="0"/>
          </a:p>
        </p:txBody>
      </p:sp>
      <p:sp>
        <p:nvSpPr>
          <p:cNvPr id="3" name="Slide Number Placeholder 5"/>
          <p:cNvSpPr>
            <a:spLocks noGrp="1"/>
          </p:cNvSpPr>
          <p:nvPr>
            <p:ph type="sldNum" sz="quarter" idx="10"/>
            <p:custDataLst>
              <p:tags r:id="rId1"/>
            </p:custDataLst>
          </p:nvPr>
        </p:nvSpPr>
        <p:spPr/>
        <p:txBody>
          <a:bodyPr/>
          <a:lstStyle>
            <a:lvl1pPr>
              <a:defRPr/>
            </a:lvl1pPr>
          </a:lstStyle>
          <a:p>
            <a:fld id="{9AC07FE0-4A5D-4B75-B52A-039B6F3A5C3B}" type="slidenum">
              <a:rPr lang="en-US" altLang="en-US">
                <a:solidFill>
                  <a:srgbClr val="1B587C">
                    <a:shade val="75000"/>
                  </a:srgbClr>
                </a:solidFill>
              </a:rPr>
              <a:pPr/>
              <a:t>‹#›</a:t>
            </a:fld>
            <a:endParaRPr lang="en-US" altLang="en-US" dirty="0">
              <a:solidFill>
                <a:srgbClr val="1B587C">
                  <a:shade val="75000"/>
                </a:srgbClr>
              </a:solidFill>
            </a:endParaRPr>
          </a:p>
        </p:txBody>
      </p:sp>
    </p:spTree>
    <p:extLst>
      <p:ext uri="{BB962C8B-B14F-4D97-AF65-F5344CB8AC3E}">
        <p14:creationId xmlns:p14="http://schemas.microsoft.com/office/powerpoint/2010/main" val="101146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 General Content">
    <p:spTree>
      <p:nvGrpSpPr>
        <p:cNvPr id="1" name=""/>
        <p:cNvGrpSpPr/>
        <p:nvPr/>
      </p:nvGrpSpPr>
      <p:grpSpPr>
        <a:xfrm>
          <a:off x="0" y="0"/>
          <a:ext cx="0" cy="0"/>
          <a:chOff x="0" y="0"/>
          <a:chExt cx="0" cy="0"/>
        </a:xfrm>
      </p:grpSpPr>
      <p:sp>
        <p:nvSpPr>
          <p:cNvPr id="30" name="Content Placeholder 2"/>
          <p:cNvSpPr>
            <a:spLocks noGrp="1"/>
          </p:cNvSpPr>
          <p:nvPr>
            <p:ph idx="1"/>
          </p:nvPr>
        </p:nvSpPr>
        <p:spPr>
          <a:xfrm>
            <a:off x="457200" y="1696879"/>
            <a:ext cx="8229600" cy="5120640"/>
          </a:xfrm>
          <a:prstGeom prst="rect">
            <a:avLst/>
          </a:prstGeom>
        </p:spPr>
        <p:txBody>
          <a:bodyPr wrap="square">
            <a:noAutofit/>
          </a:bodyPr>
          <a:lstStyle>
            <a:lvl1pPr>
              <a:spcBef>
                <a:spcPts val="0"/>
              </a:spcBef>
              <a:spcAft>
                <a:spcPts val="1200"/>
              </a:spcAft>
              <a:defRPr sz="2400" b="0">
                <a:solidFill>
                  <a:schemeClr val="tx1"/>
                </a:solidFill>
                <a:latin typeface="+mn-lt"/>
                <a:cs typeface="Arial" panose="020B0604020202020204" pitchFamily="34" charset="0"/>
              </a:defRPr>
            </a:lvl1pPr>
            <a:lvl2pPr>
              <a:spcBef>
                <a:spcPts val="0"/>
              </a:spcBef>
              <a:spcAft>
                <a:spcPts val="1200"/>
              </a:spcAft>
              <a:defRPr sz="2400" b="0">
                <a:solidFill>
                  <a:schemeClr val="tx1"/>
                </a:solidFill>
                <a:latin typeface="+mn-lt"/>
                <a:cs typeface="Arial" panose="020B0604020202020204" pitchFamily="34" charset="0"/>
              </a:defRPr>
            </a:lvl2pPr>
            <a:lvl3pPr>
              <a:spcBef>
                <a:spcPts val="0"/>
              </a:spcBef>
              <a:spcAft>
                <a:spcPts val="1200"/>
              </a:spcAft>
              <a:defRPr sz="2400" b="0">
                <a:solidFill>
                  <a:schemeClr val="tx1"/>
                </a:solidFill>
                <a:latin typeface="+mn-lt"/>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31" name="Title Placeholder 1"/>
          <p:cNvSpPr>
            <a:spLocks noGrp="1"/>
          </p:cNvSpPr>
          <p:nvPr>
            <p:ph type="title"/>
          </p:nvPr>
        </p:nvSpPr>
        <p:spPr>
          <a:xfrm>
            <a:off x="457200" y="274638"/>
            <a:ext cx="8229600" cy="731520"/>
          </a:xfrm>
          <a:prstGeom prst="rect">
            <a:avLst/>
          </a:prstGeom>
        </p:spPr>
        <p:txBody>
          <a:bodyPr rtlCol="0">
            <a:noAutofit/>
          </a:bodyPr>
          <a:lstStyle>
            <a:lvl1pPr>
              <a:defRPr sz="3300"/>
            </a:lvl1pPr>
          </a:lstStyle>
          <a:p>
            <a:r>
              <a:rPr lang="en-US"/>
              <a:t>Click to edit Master title style</a:t>
            </a:r>
            <a:endParaRPr lang="en-US" dirty="0"/>
          </a:p>
        </p:txBody>
      </p:sp>
      <p:sp>
        <p:nvSpPr>
          <p:cNvPr id="4" name="Slide Number Placeholder 5"/>
          <p:cNvSpPr>
            <a:spLocks noGrp="1"/>
          </p:cNvSpPr>
          <p:nvPr>
            <p:ph type="sldNum" sz="quarter" idx="10"/>
            <p:custDataLst>
              <p:tags r:id="rId1"/>
            </p:custDataLst>
          </p:nvPr>
        </p:nvSpPr>
        <p:spPr/>
        <p:txBody>
          <a:bodyPr/>
          <a:lstStyle>
            <a:lvl1pPr>
              <a:defRPr/>
            </a:lvl1pPr>
          </a:lstStyle>
          <a:p>
            <a:fld id="{3314E53F-2C72-46BC-A8CF-AC1E1462DDB4}" type="slidenum">
              <a:rPr lang="en-US" altLang="en-US">
                <a:solidFill>
                  <a:srgbClr val="1B587C">
                    <a:shade val="75000"/>
                  </a:srgbClr>
                </a:solidFill>
              </a:rPr>
              <a:pPr/>
              <a:t>‹#›</a:t>
            </a:fld>
            <a:endParaRPr lang="en-US" altLang="en-US" dirty="0">
              <a:solidFill>
                <a:srgbClr val="1B587C">
                  <a:shade val="75000"/>
                </a:srgbClr>
              </a:solidFill>
            </a:endParaRPr>
          </a:p>
        </p:txBody>
      </p:sp>
    </p:spTree>
    <p:extLst>
      <p:ext uri="{BB962C8B-B14F-4D97-AF65-F5344CB8AC3E}">
        <p14:creationId xmlns:p14="http://schemas.microsoft.com/office/powerpoint/2010/main" val="276190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
            <a:ext cx="8229600" cy="1090613"/>
          </a:xfrm>
        </p:spPr>
        <p:txBody>
          <a:bodyPr/>
          <a:lstStyle/>
          <a:p>
            <a:r>
              <a:rPr lang="en-US"/>
              <a:t>Click to edit Master title style</a:t>
            </a:r>
          </a:p>
        </p:txBody>
      </p:sp>
      <p:sp>
        <p:nvSpPr>
          <p:cNvPr id="3" name="Text Placeholder 2"/>
          <p:cNvSpPr>
            <a:spLocks noGrp="1"/>
          </p:cNvSpPr>
          <p:nvPr>
            <p:ph type="body" sz="half" idx="1"/>
          </p:nvPr>
        </p:nvSpPr>
        <p:spPr>
          <a:xfrm>
            <a:off x="457200" y="14224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224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7"/>
          <p:cNvSpPr>
            <a:spLocks noGrp="1" noChangeArrowheads="1"/>
          </p:cNvSpPr>
          <p:nvPr>
            <p:ph type="sldNum" sz="quarter" idx="12"/>
          </p:nvPr>
        </p:nvSpPr>
        <p:spPr>
          <a:ln/>
        </p:spPr>
        <p:txBody>
          <a:bodyPr/>
          <a:lstStyle>
            <a:lvl1pPr>
              <a:defRPr/>
            </a:lvl1pPr>
          </a:lstStyle>
          <a:p>
            <a:pPr>
              <a:defRPr/>
            </a:pPr>
            <a:fld id="{4872F2B3-C85C-4926-98AC-953A80067720}" type="slidenum">
              <a:rPr lang="en-US" altLang="en-US"/>
              <a:pPr>
                <a:defRPr/>
              </a:pPr>
              <a:t>‹#›</a:t>
            </a:fld>
            <a:endParaRPr lang="en-US" altLang="en-US"/>
          </a:p>
        </p:txBody>
      </p:sp>
    </p:spTree>
    <p:extLst>
      <p:ext uri="{BB962C8B-B14F-4D97-AF65-F5344CB8AC3E}">
        <p14:creationId xmlns:p14="http://schemas.microsoft.com/office/powerpoint/2010/main" val="37373390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
            <a:ext cx="8229600" cy="1090613"/>
          </a:xfrm>
        </p:spPr>
        <p:txBody>
          <a:bodyPr/>
          <a:lstStyle/>
          <a:p>
            <a:r>
              <a:rPr lang="en-US"/>
              <a:t>Click to edit Master title style</a:t>
            </a:r>
          </a:p>
        </p:txBody>
      </p:sp>
      <p:sp>
        <p:nvSpPr>
          <p:cNvPr id="3" name="Text Placeholder 2"/>
          <p:cNvSpPr>
            <a:spLocks noGrp="1"/>
          </p:cNvSpPr>
          <p:nvPr>
            <p:ph type="body" sz="half" idx="1"/>
          </p:nvPr>
        </p:nvSpPr>
        <p:spPr>
          <a:xfrm>
            <a:off x="457200" y="14224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224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556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7"/>
          <p:cNvSpPr>
            <a:spLocks noGrp="1" noChangeArrowheads="1"/>
          </p:cNvSpPr>
          <p:nvPr>
            <p:ph type="sldNum" sz="quarter" idx="12"/>
          </p:nvPr>
        </p:nvSpPr>
        <p:spPr>
          <a:ln/>
        </p:spPr>
        <p:txBody>
          <a:bodyPr/>
          <a:lstStyle>
            <a:lvl1pPr>
              <a:defRPr/>
            </a:lvl1pPr>
          </a:lstStyle>
          <a:p>
            <a:pPr>
              <a:defRPr/>
            </a:pPr>
            <a:fld id="{1220B70D-FE7D-4C76-827B-54E9AFD1CE5D}" type="slidenum">
              <a:rPr lang="en-US" altLang="en-US"/>
              <a:pPr>
                <a:defRPr/>
              </a:pPr>
              <a:t>‹#›</a:t>
            </a:fld>
            <a:endParaRPr lang="en-US" altLang="en-US"/>
          </a:p>
        </p:txBody>
      </p:sp>
    </p:spTree>
    <p:extLst>
      <p:ext uri="{BB962C8B-B14F-4D97-AF65-F5344CB8AC3E}">
        <p14:creationId xmlns:p14="http://schemas.microsoft.com/office/powerpoint/2010/main" val="27492722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32232" y="1506517"/>
            <a:ext cx="850392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6" name="Slide Number Placeholder 5"/>
          <p:cNvSpPr>
            <a:spLocks noGrp="1"/>
          </p:cNvSpPr>
          <p:nvPr>
            <p:ph type="sldNum" sz="quarter" idx="12"/>
          </p:nvPr>
        </p:nvSpPr>
        <p:spPr>
          <a:xfrm>
            <a:off x="4361688" y="1026372"/>
            <a:ext cx="457200" cy="441325"/>
          </a:xfrm>
        </p:spPr>
        <p:txBody>
          <a:bodyPr/>
          <a:lstStyle/>
          <a:p>
            <a:fld id="{3622FC1C-5701-4850-9BC5-A601E26A4A2E}" type="slidenum">
              <a:rPr lang="en-US" smtClean="0">
                <a:solidFill>
                  <a:srgbClr val="1B587C">
                    <a:shade val="75000"/>
                  </a:srgbClr>
                </a:solidFill>
              </a:rPr>
              <a:pPr/>
              <a:t>‹#›</a:t>
            </a:fld>
            <a:endParaRPr lang="en-US" dirty="0">
              <a:solidFill>
                <a:srgbClr val="1B587C">
                  <a:shade val="75000"/>
                </a:srgbClr>
              </a:solidFill>
            </a:endParaRPr>
          </a:p>
        </p:txBody>
      </p:sp>
    </p:spTree>
    <p:extLst>
      <p:ext uri="{BB962C8B-B14F-4D97-AF65-F5344CB8AC3E}">
        <p14:creationId xmlns:p14="http://schemas.microsoft.com/office/powerpoint/2010/main" val="23418430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3" name="Text Placeholder 2"/>
          <p:cNvSpPr>
            <a:spLocks noGrp="1"/>
          </p:cNvSpPr>
          <p:nvPr>
            <p:ph type="body" idx="1" hasCustomPrompt="1"/>
          </p:nvPr>
        </p:nvSpPr>
        <p:spPr>
          <a:xfrm>
            <a:off x="1636713" y="4575952"/>
            <a:ext cx="6480174" cy="1135773"/>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r>
              <a:rPr kumimoji="0" lang="en-US" dirty="0"/>
              <a:t>Name and office</a:t>
            </a:r>
          </a:p>
          <a:p>
            <a:r>
              <a:rPr kumimoji="0" lang="en-US" dirty="0"/>
              <a:t>Conference/Event title</a:t>
            </a:r>
          </a:p>
          <a:p>
            <a:r>
              <a:rPr kumimoji="0" lang="en-US" dirty="0"/>
              <a:t>Date</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 name="Title 1"/>
          <p:cNvSpPr>
            <a:spLocks noGrp="1"/>
          </p:cNvSpPr>
          <p:nvPr>
            <p:ph type="title" hasCustomPrompt="1"/>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a:t>Presentation Title</a:t>
            </a:r>
          </a:p>
        </p:txBody>
      </p:sp>
      <p:sp>
        <p:nvSpPr>
          <p:cNvPr id="9" name="Picture Placeholder 8"/>
          <p:cNvSpPr>
            <a:spLocks noGrp="1"/>
          </p:cNvSpPr>
          <p:nvPr>
            <p:ph type="pic" sz="quarter" idx="10" hasCustomPrompt="1"/>
          </p:nvPr>
        </p:nvSpPr>
        <p:spPr>
          <a:xfrm>
            <a:off x="3048000" y="2114550"/>
            <a:ext cx="2835563" cy="1570038"/>
          </a:xfrm>
        </p:spPr>
        <p:txBody>
          <a:bodyPr/>
          <a:lstStyle>
            <a:lvl5pPr marL="1143000" indent="0">
              <a:buNone/>
              <a:defRPr/>
            </a:lvl5pPr>
          </a:lstStyle>
          <a:p>
            <a:pPr lvl="4"/>
            <a:r>
              <a:rPr lang="en-US" dirty="0"/>
              <a:t>Image Here</a:t>
            </a:r>
          </a:p>
        </p:txBody>
      </p:sp>
      <p:grpSp>
        <p:nvGrpSpPr>
          <p:cNvPr id="20" name="Group 19"/>
          <p:cNvGrpSpPr/>
          <p:nvPr userDrawn="1"/>
        </p:nvGrpSpPr>
        <p:grpSpPr>
          <a:xfrm>
            <a:off x="229339" y="5667148"/>
            <a:ext cx="2170545" cy="1181708"/>
            <a:chOff x="229339" y="5667148"/>
            <a:chExt cx="2170545" cy="1181708"/>
          </a:xfrm>
        </p:grpSpPr>
        <p:pic>
          <p:nvPicPr>
            <p:cNvPr id="21" name="Picture 20"/>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5667148"/>
              <a:ext cx="1828800" cy="719733"/>
            </a:xfrm>
            <a:prstGeom prst="rect">
              <a:avLst/>
            </a:prstGeom>
          </p:spPr>
        </p:pic>
        <p:sp>
          <p:nvSpPr>
            <p:cNvPr id="22" name="TextBox 21"/>
            <p:cNvSpPr txBox="1"/>
            <p:nvPr userDrawn="1"/>
          </p:nvSpPr>
          <p:spPr>
            <a:xfrm>
              <a:off x="229339" y="6341025"/>
              <a:ext cx="2170545" cy="507831"/>
            </a:xfrm>
            <a:prstGeom prst="rect">
              <a:avLst/>
            </a:prstGeom>
            <a:noFill/>
          </p:spPr>
          <p:txBody>
            <a:bodyPr wrap="square" rtlCol="0">
              <a:spAutoFit/>
            </a:bodyPr>
            <a:lstStyle/>
            <a:p>
              <a:r>
                <a:rPr lang="en-US" sz="1100" b="1" dirty="0">
                  <a:solidFill>
                    <a:schemeClr val="tx1">
                      <a:lumMod val="95000"/>
                      <a:lumOff val="5000"/>
                    </a:schemeClr>
                  </a:solidFill>
                  <a:latin typeface="Century Gothic" panose="020B0502020202020204" pitchFamily="34" charset="0"/>
                </a:rPr>
                <a:t>Office of Infrastructure</a:t>
              </a:r>
            </a:p>
            <a:p>
              <a:endParaRPr lang="en-US" sz="1600" dirty="0">
                <a:solidFill>
                  <a:schemeClr val="tx1">
                    <a:lumMod val="95000"/>
                    <a:lumOff val="5000"/>
                  </a:schemeClr>
                </a:solidFill>
              </a:endParaRPr>
            </a:p>
          </p:txBody>
        </p:sp>
      </p:grpSp>
    </p:spTree>
    <p:extLst>
      <p:ext uri="{BB962C8B-B14F-4D97-AF65-F5344CB8AC3E}">
        <p14:creationId xmlns:p14="http://schemas.microsoft.com/office/powerpoint/2010/main" val="27356285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622FC1C-5701-4850-9BC5-A601E26A4A2E}" type="slidenum">
              <a:rPr lang="en-US" smtClean="0">
                <a:solidFill>
                  <a:srgbClr val="1B587C">
                    <a:shade val="75000"/>
                  </a:srgbClr>
                </a:solidFill>
              </a:rPr>
              <a:pPr/>
              <a:t>‹#›</a:t>
            </a:fld>
            <a:endParaRPr lang="en-US" dirty="0">
              <a:solidFill>
                <a:srgbClr val="1B587C">
                  <a:shade val="75000"/>
                </a:srgbClr>
              </a:solidFill>
            </a:endParaRP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344385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3" name="Rectangle 12"/>
          <p:cNvSpPr>
            <a:spLocks noChangeArrowheads="1"/>
          </p:cNvSpPr>
          <p:nvPr userDrawn="1"/>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622FC1C-5701-4850-9BC5-A601E26A4A2E}" type="slidenum">
              <a:rPr lang="en-US" smtClean="0">
                <a:solidFill>
                  <a:srgbClr val="1B587C">
                    <a:shade val="75000"/>
                  </a:srgbClr>
                </a:solidFill>
              </a:rPr>
              <a:pPr/>
              <a:t>‹#›</a:t>
            </a:fld>
            <a:endParaRPr lang="en-US" dirty="0">
              <a:solidFill>
                <a:srgbClr val="1B587C">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pic>
        <p:nvPicPr>
          <p:cNvPr id="28" name="Picture 27"/>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04" y="6406901"/>
            <a:ext cx="731520" cy="287892"/>
          </a:xfrm>
          <a:prstGeom prst="rect">
            <a:avLst/>
          </a:prstGeom>
        </p:spPr>
      </p:pic>
    </p:spTree>
    <p:extLst>
      <p:ext uri="{BB962C8B-B14F-4D97-AF65-F5344CB8AC3E}">
        <p14:creationId xmlns:p14="http://schemas.microsoft.com/office/powerpoint/2010/main" val="23040273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22FC1C-5701-4850-9BC5-A601E26A4A2E}" type="slidenum">
              <a:rPr lang="en-US" smtClean="0"/>
              <a:pPr/>
              <a:t>‹#›</a:t>
            </a:fld>
            <a:endParaRPr lang="en-US" dirty="0"/>
          </a:p>
        </p:txBody>
      </p:sp>
      <p:pic>
        <p:nvPicPr>
          <p:cNvPr id="11" name="Picture 10"/>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04" y="6406901"/>
            <a:ext cx="731520" cy="287892"/>
          </a:xfrm>
          <a:prstGeom prst="rect">
            <a:avLst/>
          </a:prstGeom>
        </p:spPr>
      </p:pic>
    </p:spTree>
    <p:extLst>
      <p:ext uri="{BB962C8B-B14F-4D97-AF65-F5344CB8AC3E}">
        <p14:creationId xmlns:p14="http://schemas.microsoft.com/office/powerpoint/2010/main" val="307212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622FC1C-5701-4850-9BC5-A601E26A4A2E}" type="slidenum">
              <a:rPr lang="en-US" smtClean="0">
                <a:solidFill>
                  <a:srgbClr val="1B587C">
                    <a:shade val="75000"/>
                  </a:srgbClr>
                </a:solidFill>
              </a:rPr>
              <a:pPr/>
              <a:t>‹#›</a:t>
            </a:fld>
            <a:endParaRPr lang="en-US" dirty="0">
              <a:solidFill>
                <a:srgbClr val="1B587C">
                  <a:shade val="75000"/>
                </a:srgbClr>
              </a:solidFill>
            </a:endParaRPr>
          </a:p>
        </p:txBody>
      </p:sp>
      <p:sp>
        <p:nvSpPr>
          <p:cNvPr id="21" name="Rectangle 20"/>
          <p:cNvSpPr>
            <a:spLocks noChangeArrowheads="1"/>
          </p:cNvSpPr>
          <p:nvPr userDrawn="1"/>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pic>
        <p:nvPicPr>
          <p:cNvPr id="22" name="Picture 21"/>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04" y="6406901"/>
            <a:ext cx="731520" cy="287892"/>
          </a:xfrm>
          <a:prstGeom prst="rect">
            <a:avLst/>
          </a:prstGeom>
        </p:spPr>
      </p:pic>
    </p:spTree>
    <p:extLst>
      <p:ext uri="{BB962C8B-B14F-4D97-AF65-F5344CB8AC3E}">
        <p14:creationId xmlns:p14="http://schemas.microsoft.com/office/powerpoint/2010/main" val="35017354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3622FC1C-5701-4850-9BC5-A601E26A4A2E}" type="slidenum">
              <a:rPr lang="en-US" smtClean="0">
                <a:solidFill>
                  <a:srgbClr val="1B587C">
                    <a:shade val="75000"/>
                  </a:srgbClr>
                </a:solidFill>
              </a:rPr>
              <a:pPr/>
              <a:t>‹#›</a:t>
            </a:fld>
            <a:endParaRPr lang="en-US" dirty="0">
              <a:solidFill>
                <a:srgbClr val="1B587C">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22" name="Rectangle 21"/>
          <p:cNvSpPr>
            <a:spLocks noChangeArrowheads="1"/>
          </p:cNvSpPr>
          <p:nvPr userDrawn="1"/>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pic>
        <p:nvPicPr>
          <p:cNvPr id="23" name="Picture 22"/>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04" y="6406901"/>
            <a:ext cx="731520" cy="287892"/>
          </a:xfrm>
          <a:prstGeom prst="rect">
            <a:avLst/>
          </a:prstGeom>
        </p:spPr>
      </p:pic>
    </p:spTree>
    <p:extLst>
      <p:ext uri="{BB962C8B-B14F-4D97-AF65-F5344CB8AC3E}">
        <p14:creationId xmlns:p14="http://schemas.microsoft.com/office/powerpoint/2010/main" val="133896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3622FC1C-5701-4850-9BC5-A601E26A4A2E}" type="slidenum">
              <a:rPr lang="en-US" smtClean="0">
                <a:solidFill>
                  <a:srgbClr val="1B587C">
                    <a:shade val="75000"/>
                  </a:srgbClr>
                </a:solidFill>
              </a:rPr>
              <a:pPr/>
              <a:t>‹#›</a:t>
            </a:fld>
            <a:endParaRPr lang="en-US" dirty="0">
              <a:solidFill>
                <a:srgbClr val="1B587C">
                  <a:shade val="75000"/>
                </a:srgbClr>
              </a:solidFill>
            </a:endParaRPr>
          </a:p>
        </p:txBody>
      </p:sp>
    </p:spTree>
    <p:extLst>
      <p:ext uri="{BB962C8B-B14F-4D97-AF65-F5344CB8AC3E}">
        <p14:creationId xmlns:p14="http://schemas.microsoft.com/office/powerpoint/2010/main" val="35965666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9" name="Rectangle 8"/>
          <p:cNvSpPr>
            <a:spLocks noChangeArrowheads="1"/>
          </p:cNvSpPr>
          <p:nvPr userDrawn="1"/>
        </p:nvSpPr>
        <p:spPr bwMode="auto">
          <a:xfrm>
            <a:off x="146304" y="639580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3622FC1C-5701-4850-9BC5-A601E26A4A2E}" type="slidenum">
              <a:rPr lang="en-US" smtClean="0">
                <a:solidFill>
                  <a:srgbClr val="1B587C">
                    <a:shade val="75000"/>
                  </a:srgbClr>
                </a:solidFill>
              </a:rPr>
              <a:pPr defTabSz="914400"/>
              <a:t>‹#›</a:t>
            </a:fld>
            <a:endParaRPr lang="en-US" dirty="0">
              <a:solidFill>
                <a:srgbClr val="1B587C">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pic>
        <p:nvPicPr>
          <p:cNvPr id="6" name="Picture 5"/>
          <p:cNvPicPr>
            <a:picLocks noChangeAspect="1"/>
          </p:cNvPicPr>
          <p:nvPr userDrawn="1"/>
        </p:nvPicPr>
        <p:blipFill>
          <a:blip r:embed="rId1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04" y="6406901"/>
            <a:ext cx="731520" cy="287892"/>
          </a:xfrm>
          <a:prstGeom prst="rect">
            <a:avLst/>
          </a:prstGeom>
        </p:spPr>
      </p:pic>
    </p:spTree>
    <p:extLst>
      <p:ext uri="{BB962C8B-B14F-4D97-AF65-F5344CB8AC3E}">
        <p14:creationId xmlns:p14="http://schemas.microsoft.com/office/powerpoint/2010/main" val="2546659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amir.golalipour.ctr@dot.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fhwa.dot.gov/pavement/asphalt/trailer/" TargetMode="External"/><Relationship Id="rId4" Type="http://schemas.openxmlformats.org/officeDocument/2006/relationships/hyperlink" Target="mailto:david.mensching@dot.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ctrTitle"/>
          </p:nvPr>
        </p:nvSpPr>
        <p:spPr>
          <a:xfrm>
            <a:off x="473336" y="294792"/>
            <a:ext cx="8536878" cy="1160161"/>
          </a:xfrm>
        </p:spPr>
        <p:txBody>
          <a:bodyPr>
            <a:noAutofit/>
          </a:bodyPr>
          <a:lstStyle/>
          <a:p>
            <a:r>
              <a:rPr lang="en-US" altLang="en-US" sz="2800" dirty="0"/>
              <a:t>Mobile Asphalt Testing Trailer Program (MATT):</a:t>
            </a:r>
            <a:br>
              <a:rPr lang="en-US" altLang="en-US" sz="2800" dirty="0"/>
            </a:br>
            <a:r>
              <a:rPr lang="en-US" altLang="en-US" sz="2800" dirty="0"/>
              <a:t>Recent Experience in Arizona</a:t>
            </a:r>
          </a:p>
        </p:txBody>
      </p:sp>
      <p:sp>
        <p:nvSpPr>
          <p:cNvPr id="326664" name="Text Box 8"/>
          <p:cNvSpPr txBox="1">
            <a:spLocks noChangeArrowheads="1"/>
          </p:cNvSpPr>
          <p:nvPr/>
        </p:nvSpPr>
        <p:spPr bwMode="auto">
          <a:xfrm>
            <a:off x="0" y="489457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2000" i="1" dirty="0">
                <a:latin typeface="+mj-lt"/>
              </a:rPr>
              <a:t>Arizona Pavements/Materials Conference </a:t>
            </a:r>
            <a:br>
              <a:rPr lang="en-US" altLang="en-US" sz="2000" i="1" dirty="0">
                <a:latin typeface="+mj-lt"/>
              </a:rPr>
            </a:br>
            <a:r>
              <a:rPr lang="en-US" altLang="en-US" sz="2000" i="1" dirty="0">
                <a:latin typeface="+mj-lt"/>
              </a:rPr>
              <a:t>November 15, 2018  </a:t>
            </a:r>
            <a:r>
              <a:rPr lang="en-US" altLang="en-US" sz="2000" i="1" dirty="0">
                <a:latin typeface="+mj-lt"/>
                <a:sym typeface="Wingdings 2" panose="05020102010507070707" pitchFamily="18" charset="2"/>
              </a:rPr>
              <a:t>  </a:t>
            </a:r>
            <a:r>
              <a:rPr lang="en-US" altLang="en-US" sz="2000" i="1" dirty="0">
                <a:latin typeface="+mj-lt"/>
              </a:rPr>
              <a:t>Tempe, AZ</a:t>
            </a:r>
            <a:endParaRPr lang="en-US" altLang="en-US" sz="2400" i="1" dirty="0">
              <a:latin typeface="+mj-lt"/>
            </a:endParaRPr>
          </a:p>
          <a:p>
            <a:pPr algn="ctr">
              <a:defRPr/>
            </a:pPr>
            <a:endParaRPr lang="en-US" altLang="en-US" sz="2400" dirty="0">
              <a:latin typeface="+mj-lt"/>
            </a:endParaRPr>
          </a:p>
        </p:txBody>
      </p:sp>
      <p:pic>
        <p:nvPicPr>
          <p:cNvPr id="6150" name="Picture 10" descr="P0002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18" y="2954912"/>
            <a:ext cx="1528763" cy="1082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11" descr="DSCN0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682" y="2946290"/>
            <a:ext cx="1508701" cy="1092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2" name="Text Box 12"/>
          <p:cNvSpPr txBox="1">
            <a:spLocks noChangeArrowheads="1"/>
          </p:cNvSpPr>
          <p:nvPr/>
        </p:nvSpPr>
        <p:spPr bwMode="auto">
          <a:xfrm>
            <a:off x="6241778" y="6216112"/>
            <a:ext cx="27684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r">
              <a:spcBef>
                <a:spcPct val="0"/>
              </a:spcBef>
              <a:buClrTx/>
              <a:buSzTx/>
              <a:buFontTx/>
              <a:buNone/>
            </a:pPr>
            <a:r>
              <a:rPr lang="en-US" altLang="en-US" sz="1200" dirty="0">
                <a:latin typeface="+mn-lt"/>
              </a:rPr>
              <a:t>Office of Preconstruction, Construction, and Pavements</a:t>
            </a:r>
          </a:p>
        </p:txBody>
      </p:sp>
      <p:pic>
        <p:nvPicPr>
          <p:cNvPr id="6153" name="Content Placeholder 2"/>
          <p:cNvPicPr>
            <a:picLocks noChangeAspect="1"/>
          </p:cNvPicPr>
          <p:nvPr/>
        </p:nvPicPr>
        <p:blipFill>
          <a:blip r:embed="rId5">
            <a:extLst>
              <a:ext uri="{28A0092B-C50C-407E-A947-70E740481C1C}">
                <a14:useLocalDpi xmlns:a14="http://schemas.microsoft.com/office/drawing/2010/main" val="0"/>
              </a:ext>
            </a:extLst>
          </a:blip>
          <a:srcRect l="4999" t="20984" r="3336" b="23457"/>
          <a:stretch>
            <a:fillRect/>
          </a:stretch>
        </p:blipFill>
        <p:spPr bwMode="auto">
          <a:xfrm>
            <a:off x="1847411" y="1820489"/>
            <a:ext cx="5468102" cy="2485501"/>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3"/>
          <p:cNvSpPr>
            <a:spLocks noChangeArrowheads="1"/>
          </p:cNvSpPr>
          <p:nvPr/>
        </p:nvSpPr>
        <p:spPr bwMode="auto">
          <a:xfrm>
            <a:off x="6390861" y="4404026"/>
            <a:ext cx="25635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0"/>
              </a:spcBef>
              <a:buClrTx/>
              <a:buSzTx/>
              <a:buFontTx/>
              <a:buNone/>
            </a:pPr>
            <a:r>
              <a:rPr lang="en-US" altLang="en-US" sz="1000" i="1" dirty="0">
                <a:latin typeface="+mn-lt"/>
              </a:rPr>
              <a:t>All images FHWA unless otherwise noted.</a:t>
            </a:r>
          </a:p>
        </p:txBody>
      </p:sp>
      <p:sp>
        <p:nvSpPr>
          <p:cNvPr id="10" name="Text Box 12"/>
          <p:cNvSpPr txBox="1">
            <a:spLocks noChangeArrowheads="1"/>
          </p:cNvSpPr>
          <p:nvPr/>
        </p:nvSpPr>
        <p:spPr bwMode="auto">
          <a:xfrm>
            <a:off x="2181162" y="5895224"/>
            <a:ext cx="4800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0"/>
              </a:spcBef>
              <a:buClrTx/>
              <a:buSzTx/>
              <a:buNone/>
            </a:pPr>
            <a:r>
              <a:rPr lang="en-US" altLang="en-US" sz="1800" dirty="0">
                <a:solidFill>
                  <a:schemeClr val="accent1"/>
                </a:solidFill>
                <a:latin typeface="+mn-lt"/>
              </a:rPr>
              <a:t>Amir</a:t>
            </a:r>
            <a:r>
              <a:rPr lang="en-US" altLang="en-US" sz="1800" dirty="0">
                <a:latin typeface="+mn-lt"/>
              </a:rPr>
              <a:t>   </a:t>
            </a:r>
            <a:r>
              <a:rPr lang="en-US" altLang="en-US" sz="1800" dirty="0">
                <a:solidFill>
                  <a:schemeClr val="accent1"/>
                </a:solidFill>
                <a:latin typeface="+mn-lt"/>
              </a:rPr>
              <a:t>Golalipour, Ph.D.</a:t>
            </a:r>
          </a:p>
          <a:p>
            <a:pPr algn="ctr">
              <a:spcBef>
                <a:spcPct val="0"/>
              </a:spcBef>
              <a:buClrTx/>
              <a:buSzTx/>
              <a:buNone/>
            </a:pPr>
            <a:r>
              <a:rPr lang="en-US" altLang="en-US" sz="1800" dirty="0">
                <a:solidFill>
                  <a:schemeClr val="accent1"/>
                </a:solidFill>
                <a:latin typeface="+mn-lt"/>
              </a:rPr>
              <a:t>David J. Mensching, Ph.D., P.E</a:t>
            </a:r>
            <a:r>
              <a:rPr lang="en-US" altLang="en-US" sz="1800" dirty="0">
                <a:solidFill>
                  <a:schemeClr val="accent1"/>
                </a:solidFill>
              </a:rPr>
              <a:t>.</a:t>
            </a:r>
          </a:p>
        </p:txBody>
      </p:sp>
    </p:spTree>
    <p:extLst>
      <p:ext uri="{BB962C8B-B14F-4D97-AF65-F5344CB8AC3E}">
        <p14:creationId xmlns:p14="http://schemas.microsoft.com/office/powerpoint/2010/main" val="96700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Field visits</a:t>
            </a:r>
          </a:p>
        </p:txBody>
      </p:sp>
      <p:sp>
        <p:nvSpPr>
          <p:cNvPr id="4" name="Slide Number Placeholder 3"/>
          <p:cNvSpPr>
            <a:spLocks noGrp="1"/>
          </p:cNvSpPr>
          <p:nvPr>
            <p:ph type="sldNum" sz="quarter" idx="12"/>
          </p:nvPr>
        </p:nvSpPr>
        <p:spPr/>
        <p:txBody>
          <a:bodyPr/>
          <a:lstStyle/>
          <a:p>
            <a:fld id="{3622FC1C-5701-4850-9BC5-A601E26A4A2E}" type="slidenum">
              <a:rPr lang="en-US" smtClean="0">
                <a:solidFill>
                  <a:srgbClr val="1B587C">
                    <a:shade val="75000"/>
                  </a:srgbClr>
                </a:solidFill>
              </a:rPr>
              <a:pPr/>
              <a:t>10</a:t>
            </a:fld>
            <a:endParaRPr lang="en-US" dirty="0">
              <a:solidFill>
                <a:srgbClr val="1B587C">
                  <a:shade val="75000"/>
                </a:srgbClr>
              </a:solidFill>
            </a:endParaRPr>
          </a:p>
        </p:txBody>
      </p:sp>
      <p:pic>
        <p:nvPicPr>
          <p:cNvPr id="1026" name="Picture 2" descr="57158d47-22b0-4d38-bc91-6f8b68128a85@namprd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31411" y="1487510"/>
            <a:ext cx="269234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56142" y="2395471"/>
            <a:ext cx="35844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1a62d556-bf10-4443-900e-b7f1d8bc1a78@namprd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820" y="3451538"/>
            <a:ext cx="3584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71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Conferences</a:t>
            </a:r>
          </a:p>
          <a:p>
            <a:r>
              <a:rPr lang="en-US" dirty="0"/>
              <a:t>Expert task group support</a:t>
            </a:r>
          </a:p>
          <a:p>
            <a:r>
              <a:rPr lang="en-US" dirty="0"/>
              <a:t>NCHRP panels and project participation</a:t>
            </a:r>
          </a:p>
          <a:p>
            <a:r>
              <a:rPr lang="en-US" dirty="0"/>
              <a:t>Division Office rotational assignments</a:t>
            </a:r>
          </a:p>
          <a:p>
            <a:r>
              <a:rPr lang="en-US" dirty="0"/>
              <a:t>Academic journal papers and presentations</a:t>
            </a:r>
          </a:p>
          <a:p>
            <a:endParaRPr lang="en-US" dirty="0"/>
          </a:p>
        </p:txBody>
      </p:sp>
      <p:sp>
        <p:nvSpPr>
          <p:cNvPr id="3" name="Title 2"/>
          <p:cNvSpPr>
            <a:spLocks noGrp="1"/>
          </p:cNvSpPr>
          <p:nvPr>
            <p:ph type="title"/>
          </p:nvPr>
        </p:nvSpPr>
        <p:spPr/>
        <p:txBody>
          <a:bodyPr/>
          <a:lstStyle/>
          <a:p>
            <a:r>
              <a:rPr lang="en-US" dirty="0"/>
              <a:t>Other MATT Activities</a:t>
            </a:r>
          </a:p>
        </p:txBody>
      </p:sp>
      <p:sp>
        <p:nvSpPr>
          <p:cNvPr id="4" name="Slide Number Placeholder 3"/>
          <p:cNvSpPr>
            <a:spLocks noGrp="1"/>
          </p:cNvSpPr>
          <p:nvPr>
            <p:ph type="sldNum" sz="quarter" idx="12"/>
          </p:nvPr>
        </p:nvSpPr>
        <p:spPr/>
        <p:txBody>
          <a:bodyPr/>
          <a:lstStyle/>
          <a:p>
            <a:fld id="{3622FC1C-5701-4850-9BC5-A601E26A4A2E}" type="slidenum">
              <a:rPr lang="en-US" smtClean="0">
                <a:solidFill>
                  <a:srgbClr val="1B587C">
                    <a:shade val="75000"/>
                  </a:srgbClr>
                </a:solidFill>
              </a:rPr>
              <a:pPr/>
              <a:t>11</a:t>
            </a:fld>
            <a:endParaRPr lang="en-US" dirty="0">
              <a:solidFill>
                <a:srgbClr val="1B587C">
                  <a:shade val="75000"/>
                </a:srgbClr>
              </a:solidFill>
            </a:endParaRPr>
          </a:p>
        </p:txBody>
      </p:sp>
      <p:pic>
        <p:nvPicPr>
          <p:cNvPr id="6" name="Picture 5" descr="C:\Users\David.mensching\AppData\Local\Microsoft\Windows\Temporary Internet Files\Content.Outlook\7DM0UOCN\IMG_0235.JPG"/>
          <p:cNvPicPr/>
          <p:nvPr/>
        </p:nvPicPr>
        <p:blipFill rotWithShape="1">
          <a:blip r:embed="rId3" cstate="print">
            <a:extLst>
              <a:ext uri="{28A0092B-C50C-407E-A947-70E740481C1C}">
                <a14:useLocalDpi xmlns:a14="http://schemas.microsoft.com/office/drawing/2010/main" val="0"/>
              </a:ext>
            </a:extLst>
          </a:blip>
          <a:srcRect l="5463" t="11681" r="6629" b="35185"/>
          <a:stretch/>
        </p:blipFill>
        <p:spPr bwMode="auto">
          <a:xfrm>
            <a:off x="1960412" y="4045527"/>
            <a:ext cx="5223176" cy="2368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6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sz="quarter" idx="1"/>
          </p:nvPr>
        </p:nvSpPr>
        <p:spPr/>
        <p:txBody>
          <a:bodyPr/>
          <a:lstStyle/>
          <a:p>
            <a:r>
              <a:rPr lang="en-US" dirty="0"/>
              <a:t>Seven projects between 2013 to 2015</a:t>
            </a:r>
          </a:p>
          <a:p>
            <a:r>
              <a:rPr lang="en-US" dirty="0"/>
              <a:t>Collaboration with four State DOTs to evaluate their specifications based on project results</a:t>
            </a:r>
          </a:p>
          <a:p>
            <a:r>
              <a:rPr lang="en-US" dirty="0"/>
              <a:t>Working with FHWA ETG to develop AASHTO standard for asphalt rubber testing</a:t>
            </a:r>
          </a:p>
        </p:txBody>
      </p:sp>
      <p:sp>
        <p:nvSpPr>
          <p:cNvPr id="904194" name="Rectangle 2"/>
          <p:cNvSpPr>
            <a:spLocks noGrp="1" noChangeArrowheads="1"/>
          </p:cNvSpPr>
          <p:nvPr>
            <p:ph type="title"/>
          </p:nvPr>
        </p:nvSpPr>
        <p:spPr/>
        <p:txBody>
          <a:bodyPr/>
          <a:lstStyle/>
          <a:p>
            <a:r>
              <a:rPr lang="en-US" altLang="en-US"/>
              <a:t>Deployment Status: Asphalt Rubber</a:t>
            </a:r>
            <a:endParaRPr lang="en-US" altLang="en-US" dirty="0"/>
          </a:p>
        </p:txBody>
      </p:sp>
      <p:sp>
        <p:nvSpPr>
          <p:cNvPr id="6" name="Slide Number Placeholder 5"/>
          <p:cNvSpPr>
            <a:spLocks noGrp="1"/>
          </p:cNvSpPr>
          <p:nvPr>
            <p:ph type="sldNum" sz="quarter" idx="12"/>
          </p:nvPr>
        </p:nvSpPr>
        <p:spPr/>
        <p:txBody>
          <a:bodyPr/>
          <a:lstStyle/>
          <a:p>
            <a:fld id="{650E7E02-D630-4375-8A1E-AB0F8C2D0BE0}" type="slidenum">
              <a:rPr lang="en-US" altLang="en-US" smtClean="0"/>
              <a:pPr/>
              <a:t>12</a:t>
            </a:fld>
            <a:endParaRPr lang="en-US" altLang="en-US" dirty="0"/>
          </a:p>
        </p:txBody>
      </p:sp>
    </p:spTree>
    <p:extLst>
      <p:ext uri="{BB962C8B-B14F-4D97-AF65-F5344CB8AC3E}">
        <p14:creationId xmlns:p14="http://schemas.microsoft.com/office/powerpoint/2010/main" val="76817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FC970-E93E-405E-960D-CFC18C0BF3D1}"/>
              </a:ext>
            </a:extLst>
          </p:cNvPr>
          <p:cNvSpPr>
            <a:spLocks noGrp="1"/>
          </p:cNvSpPr>
          <p:nvPr>
            <p:ph type="title"/>
          </p:nvPr>
        </p:nvSpPr>
        <p:spPr>
          <a:xfrm>
            <a:off x="301752" y="3145964"/>
            <a:ext cx="8534400" cy="758952"/>
          </a:xfrm>
        </p:spPr>
        <p:txBody>
          <a:bodyPr/>
          <a:lstStyle/>
          <a:p>
            <a:r>
              <a:rPr lang="en-US" dirty="0"/>
              <a:t>Binder Activities</a:t>
            </a:r>
          </a:p>
        </p:txBody>
      </p:sp>
      <p:sp>
        <p:nvSpPr>
          <p:cNvPr id="4" name="Slide Number Placeholder 3">
            <a:extLst>
              <a:ext uri="{FF2B5EF4-FFF2-40B4-BE49-F238E27FC236}">
                <a16:creationId xmlns:a16="http://schemas.microsoft.com/office/drawing/2014/main" id="{8DE4E938-E538-4635-A421-4642BA558837}"/>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13</a:t>
            </a:fld>
            <a:endParaRPr lang="en-US" dirty="0">
              <a:solidFill>
                <a:srgbClr val="1B587C">
                  <a:shade val="75000"/>
                </a:srgbClr>
              </a:solidFill>
            </a:endParaRPr>
          </a:p>
        </p:txBody>
      </p:sp>
    </p:spTree>
    <p:extLst>
      <p:ext uri="{BB962C8B-B14F-4D97-AF65-F5344CB8AC3E}">
        <p14:creationId xmlns:p14="http://schemas.microsoft.com/office/powerpoint/2010/main" val="276674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Binder Characterization</a:t>
            </a:r>
            <a:endParaRPr lang="en-US" dirty="0"/>
          </a:p>
        </p:txBody>
      </p:sp>
      <p:sp>
        <p:nvSpPr>
          <p:cNvPr id="30" name="Text Placeholder 29"/>
          <p:cNvSpPr>
            <a:spLocks noGrp="1"/>
          </p:cNvSpPr>
          <p:nvPr>
            <p:ph type="body" idx="1"/>
          </p:nvPr>
        </p:nvSpPr>
        <p:spPr/>
        <p:txBody>
          <a:bodyPr/>
          <a:lstStyle/>
          <a:p>
            <a:pPr>
              <a:defRPr/>
            </a:pPr>
            <a:r>
              <a:rPr lang="en-US" dirty="0">
                <a:latin typeface="+mj-lt"/>
              </a:rPr>
              <a:t>TEST PROCEDURES</a:t>
            </a:r>
          </a:p>
        </p:txBody>
      </p:sp>
      <p:sp>
        <p:nvSpPr>
          <p:cNvPr id="31" name="Text Placeholder 30"/>
          <p:cNvSpPr>
            <a:spLocks noGrp="1"/>
          </p:cNvSpPr>
          <p:nvPr>
            <p:ph type="body" sz="quarter" idx="3"/>
          </p:nvPr>
        </p:nvSpPr>
        <p:spPr/>
        <p:txBody>
          <a:bodyPr/>
          <a:lstStyle/>
          <a:p>
            <a:pPr>
              <a:defRPr/>
            </a:pPr>
            <a:r>
              <a:rPr lang="en-US" dirty="0">
                <a:latin typeface="+mj-lt"/>
              </a:rPr>
              <a:t>EQUIPMENT</a:t>
            </a:r>
          </a:p>
        </p:txBody>
      </p:sp>
      <p:sp>
        <p:nvSpPr>
          <p:cNvPr id="32" name="Content Placeholder 31"/>
          <p:cNvSpPr>
            <a:spLocks noGrp="1"/>
          </p:cNvSpPr>
          <p:nvPr>
            <p:ph sz="quarter" idx="4"/>
          </p:nvPr>
        </p:nvSpPr>
        <p:spPr>
          <a:xfrm>
            <a:off x="4791330" y="2421782"/>
            <a:ext cx="4038600" cy="3822192"/>
          </a:xfrm>
        </p:spPr>
        <p:txBody>
          <a:bodyPr>
            <a:normAutofit lnSpcReduction="10000"/>
          </a:bodyPr>
          <a:lstStyle/>
          <a:p>
            <a:pPr>
              <a:defRPr/>
            </a:pPr>
            <a:r>
              <a:rPr lang="en-US" sz="2400" dirty="0">
                <a:latin typeface="+mj-lt"/>
              </a:rPr>
              <a:t>RV</a:t>
            </a:r>
          </a:p>
          <a:p>
            <a:pPr>
              <a:defRPr/>
            </a:pPr>
            <a:r>
              <a:rPr lang="en-US" sz="2400" dirty="0">
                <a:latin typeface="+mj-lt"/>
              </a:rPr>
              <a:t>DSR</a:t>
            </a:r>
          </a:p>
          <a:p>
            <a:pPr>
              <a:defRPr/>
            </a:pPr>
            <a:r>
              <a:rPr lang="en-US" sz="2400" dirty="0">
                <a:latin typeface="+mj-lt"/>
              </a:rPr>
              <a:t>RTFO</a:t>
            </a:r>
          </a:p>
          <a:p>
            <a:pPr>
              <a:defRPr/>
            </a:pPr>
            <a:r>
              <a:rPr lang="en-US" sz="2400" dirty="0">
                <a:latin typeface="+mj-lt"/>
              </a:rPr>
              <a:t>PAV</a:t>
            </a:r>
          </a:p>
          <a:p>
            <a:pPr>
              <a:defRPr/>
            </a:pPr>
            <a:r>
              <a:rPr lang="en-US" sz="2400" dirty="0">
                <a:latin typeface="+mj-lt"/>
              </a:rPr>
              <a:t>Vacuum Degassing Oven</a:t>
            </a:r>
          </a:p>
          <a:p>
            <a:pPr>
              <a:defRPr/>
            </a:pPr>
            <a:r>
              <a:rPr lang="en-US" sz="2400" dirty="0">
                <a:latin typeface="+mj-lt"/>
              </a:rPr>
              <a:t>BBR</a:t>
            </a:r>
          </a:p>
          <a:p>
            <a:pPr>
              <a:defRPr/>
            </a:pPr>
            <a:r>
              <a:rPr lang="en-US" sz="2400" dirty="0">
                <a:latin typeface="+mj-lt"/>
              </a:rPr>
              <a:t>DTT</a:t>
            </a:r>
          </a:p>
          <a:p>
            <a:pPr>
              <a:defRPr/>
            </a:pPr>
            <a:r>
              <a:rPr lang="en-US" sz="2400" dirty="0">
                <a:latin typeface="+mj-lt"/>
              </a:rPr>
              <a:t>ABCD (AASHTO TP 92)</a:t>
            </a:r>
          </a:p>
          <a:p>
            <a:pPr>
              <a:defRPr/>
            </a:pPr>
            <a:r>
              <a:rPr lang="en-US" sz="2400" dirty="0">
                <a:latin typeface="+mj-lt"/>
              </a:rPr>
              <a:t>Torsional bar testing</a:t>
            </a:r>
          </a:p>
          <a:p>
            <a:pPr>
              <a:defRPr/>
            </a:pPr>
            <a:endParaRPr lang="en-US" dirty="0">
              <a:latin typeface="+mj-lt"/>
            </a:endParaRPr>
          </a:p>
        </p:txBody>
      </p:sp>
      <p:sp>
        <p:nvSpPr>
          <p:cNvPr id="4" name="Slide Number Placeholder 5"/>
          <p:cNvSpPr>
            <a:spLocks noGrp="1"/>
          </p:cNvSpPr>
          <p:nvPr>
            <p:ph type="sldNum" sz="quarter" idx="12"/>
          </p:nvPr>
        </p:nvSpPr>
        <p:spPr/>
        <p:txBody>
          <a:bodyPr/>
          <a:lstStyle/>
          <a:p>
            <a:pPr>
              <a:defRPr/>
            </a:pPr>
            <a:fld id="{C2C6FC64-D53F-401F-9FC5-173F439993F3}" type="slidenum">
              <a:rPr lang="en-US" altLang="en-US" smtClean="0"/>
              <a:pPr>
                <a:defRPr/>
              </a:pPr>
              <a:t>14</a:t>
            </a:fld>
            <a:endParaRPr lang="en-US" altLang="en-US" dirty="0"/>
          </a:p>
        </p:txBody>
      </p:sp>
      <p:sp>
        <p:nvSpPr>
          <p:cNvPr id="33" name="Content Placeholder 32"/>
          <p:cNvSpPr>
            <a:spLocks noGrp="1"/>
          </p:cNvSpPr>
          <p:nvPr>
            <p:ph sz="half" idx="2"/>
          </p:nvPr>
        </p:nvSpPr>
        <p:spPr>
          <a:xfrm>
            <a:off x="301752" y="2425570"/>
            <a:ext cx="4041648" cy="3818404"/>
          </a:xfrm>
        </p:spPr>
        <p:txBody>
          <a:bodyPr/>
          <a:lstStyle/>
          <a:p>
            <a:pPr>
              <a:defRPr/>
            </a:pPr>
            <a:r>
              <a:rPr lang="en-US" sz="2400" dirty="0">
                <a:latin typeface="+mj-lt"/>
              </a:rPr>
              <a:t>Performance Grading</a:t>
            </a:r>
          </a:p>
          <a:p>
            <a:pPr lvl="1">
              <a:defRPr/>
            </a:pPr>
            <a:r>
              <a:rPr lang="en-US" sz="2000" dirty="0">
                <a:solidFill>
                  <a:schemeClr val="tx1"/>
                </a:solidFill>
                <a:latin typeface="+mj-lt"/>
              </a:rPr>
              <a:t>AASHTO M 320</a:t>
            </a:r>
          </a:p>
          <a:p>
            <a:pPr lvl="1">
              <a:defRPr/>
            </a:pPr>
            <a:r>
              <a:rPr lang="en-US" sz="2000" dirty="0">
                <a:solidFill>
                  <a:schemeClr val="tx1"/>
                </a:solidFill>
                <a:latin typeface="+mj-lt"/>
              </a:rPr>
              <a:t>AASHTO M 332 (MSCR)</a:t>
            </a:r>
          </a:p>
          <a:p>
            <a:pPr lvl="1">
              <a:defRPr/>
            </a:pPr>
            <a:r>
              <a:rPr lang="en-US" sz="2000" dirty="0">
                <a:solidFill>
                  <a:schemeClr val="tx1"/>
                </a:solidFill>
                <a:latin typeface="+mj-lt"/>
              </a:rPr>
              <a:t>AASHTO R 49 (Low Temperature PG)</a:t>
            </a:r>
          </a:p>
          <a:p>
            <a:pPr>
              <a:defRPr/>
            </a:pPr>
            <a:r>
              <a:rPr lang="en-US" sz="2400" dirty="0">
                <a:latin typeface="+mj-lt"/>
              </a:rPr>
              <a:t>Solubility &amp; Separation</a:t>
            </a:r>
          </a:p>
          <a:p>
            <a:pPr lvl="1">
              <a:defRPr/>
            </a:pPr>
            <a:r>
              <a:rPr lang="en-US" sz="2000" dirty="0">
                <a:solidFill>
                  <a:schemeClr val="tx1"/>
                </a:solidFill>
                <a:latin typeface="+mj-lt"/>
              </a:rPr>
              <a:t>AASHTO T 44</a:t>
            </a:r>
          </a:p>
          <a:p>
            <a:pPr lvl="1">
              <a:defRPr/>
            </a:pPr>
            <a:r>
              <a:rPr lang="en-US" sz="2000" dirty="0">
                <a:solidFill>
                  <a:schemeClr val="tx1"/>
                </a:solidFill>
                <a:latin typeface="+mj-lt"/>
              </a:rPr>
              <a:t>ASTM D7173</a:t>
            </a:r>
          </a:p>
          <a:p>
            <a:pPr lvl="1">
              <a:defRPr/>
            </a:pPr>
            <a:endParaRPr lang="en-US" dirty="0">
              <a:latin typeface="+mj-lt"/>
            </a:endParaRPr>
          </a:p>
          <a:p>
            <a:pPr lvl="1">
              <a:defRPr/>
            </a:pPr>
            <a:endParaRPr lang="en-US" dirty="0">
              <a:latin typeface="+mj-lt"/>
            </a:endParaRPr>
          </a:p>
          <a:p>
            <a:pPr lvl="1">
              <a:defRPr/>
            </a:pPr>
            <a:endParaRPr lang="en-US" dirty="0">
              <a:latin typeface="+mj-lt"/>
            </a:endParaRPr>
          </a:p>
        </p:txBody>
      </p:sp>
    </p:spTree>
    <p:extLst>
      <p:ext uri="{BB962C8B-B14F-4D97-AF65-F5344CB8AC3E}">
        <p14:creationId xmlns:p14="http://schemas.microsoft.com/office/powerpoint/2010/main" val="139069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lstStyle/>
          <a:p>
            <a:r>
              <a:rPr lang="en-US" dirty="0"/>
              <a:t>Boundaries for J</a:t>
            </a:r>
            <a:r>
              <a:rPr lang="en-US" baseline="-25000" dirty="0"/>
              <a:t>nr</a:t>
            </a:r>
            <a:r>
              <a:rPr lang="en-US" dirty="0"/>
              <a:t> values are established based upon traffic level.</a:t>
            </a:r>
          </a:p>
          <a:p>
            <a:r>
              <a:rPr lang="en-US" dirty="0"/>
              <a:t>As traffic level increases, lower J</a:t>
            </a:r>
            <a:r>
              <a:rPr lang="en-US" baseline="-25000" dirty="0"/>
              <a:t>nr</a:t>
            </a:r>
            <a:r>
              <a:rPr lang="en-US" dirty="0"/>
              <a:t> value is </a:t>
            </a:r>
            <a:br>
              <a:rPr lang="en-US" dirty="0"/>
            </a:br>
            <a:r>
              <a:rPr lang="en-US" dirty="0"/>
              <a:t>required -&gt; basically stiffer binder.</a:t>
            </a:r>
          </a:p>
          <a:p>
            <a:endParaRPr lang="en-US" dirty="0"/>
          </a:p>
        </p:txBody>
      </p:sp>
      <p:sp>
        <p:nvSpPr>
          <p:cNvPr id="2" name="Title 1"/>
          <p:cNvSpPr>
            <a:spLocks noGrp="1"/>
          </p:cNvSpPr>
          <p:nvPr>
            <p:ph type="title"/>
          </p:nvPr>
        </p:nvSpPr>
        <p:spPr/>
        <p:txBody>
          <a:bodyPr/>
          <a:lstStyle/>
          <a:p>
            <a:r>
              <a:rPr lang="en-US" dirty="0"/>
              <a:t>MSCR Criteria: AASHTO M 332 - J</a:t>
            </a:r>
            <a:r>
              <a:rPr lang="en-US" baseline="-25000" dirty="0"/>
              <a:t>nr</a:t>
            </a:r>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15</a:t>
            </a:fld>
            <a:endParaRPr lang="en-US" altLang="en-US"/>
          </a:p>
        </p:txBody>
      </p:sp>
      <p:pic>
        <p:nvPicPr>
          <p:cNvPr id="3" name="Picture 2"/>
          <p:cNvPicPr>
            <a:picLocks noChangeAspect="1"/>
          </p:cNvPicPr>
          <p:nvPr/>
        </p:nvPicPr>
        <p:blipFill>
          <a:blip r:embed="rId3"/>
          <a:stretch>
            <a:fillRect/>
          </a:stretch>
        </p:blipFill>
        <p:spPr>
          <a:xfrm>
            <a:off x="966107" y="3510643"/>
            <a:ext cx="7081031" cy="2682875"/>
          </a:xfrm>
          <a:prstGeom prst="rect">
            <a:avLst/>
          </a:prstGeom>
        </p:spPr>
      </p:pic>
    </p:spTree>
    <p:extLst>
      <p:ext uri="{BB962C8B-B14F-4D97-AF65-F5344CB8AC3E}">
        <p14:creationId xmlns:p14="http://schemas.microsoft.com/office/powerpoint/2010/main" val="140269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015" r="10222"/>
          <a:stretch/>
        </p:blipFill>
        <p:spPr>
          <a:xfrm>
            <a:off x="4800600" y="1597069"/>
            <a:ext cx="4023360" cy="2428615"/>
          </a:xfrm>
          <a:prstGeom prst="rect">
            <a:avLst/>
          </a:prstGeom>
        </p:spPr>
      </p:pic>
      <p:sp>
        <p:nvSpPr>
          <p:cNvPr id="6" name="Content Placeholder 5"/>
          <p:cNvSpPr>
            <a:spLocks noGrp="1"/>
          </p:cNvSpPr>
          <p:nvPr>
            <p:ph sz="half" idx="1"/>
          </p:nvPr>
        </p:nvSpPr>
        <p:spPr>
          <a:xfrm>
            <a:off x="304800" y="1515621"/>
            <a:ext cx="4038600" cy="4681728"/>
          </a:xfrm>
        </p:spPr>
        <p:txBody>
          <a:bodyPr>
            <a:normAutofit/>
          </a:bodyPr>
          <a:lstStyle/>
          <a:p>
            <a:r>
              <a:rPr lang="en-US" sz="2000" dirty="0"/>
              <a:t>% Recovery is plotted vs. J</a:t>
            </a:r>
            <a:r>
              <a:rPr lang="en-US" sz="2000" baseline="-25000" dirty="0"/>
              <a:t>nr</a:t>
            </a:r>
            <a:r>
              <a:rPr lang="en-US" sz="2000" dirty="0"/>
              <a:t>.</a:t>
            </a:r>
          </a:p>
          <a:p>
            <a:r>
              <a:rPr lang="en-US" sz="2000" dirty="0"/>
              <a:t>Boundaries are established based upon measured J</a:t>
            </a:r>
            <a:r>
              <a:rPr lang="en-US" sz="2000" baseline="-25000" dirty="0"/>
              <a:t>nr</a:t>
            </a:r>
            <a:r>
              <a:rPr lang="en-US" sz="2000" dirty="0"/>
              <a:t> values at 3.2 </a:t>
            </a:r>
            <a:r>
              <a:rPr lang="en-US" sz="2000" dirty="0" err="1"/>
              <a:t>kPa</a:t>
            </a:r>
            <a:r>
              <a:rPr lang="en-US" sz="2000" dirty="0"/>
              <a:t>.</a:t>
            </a:r>
          </a:p>
          <a:p>
            <a:r>
              <a:rPr lang="en-US" sz="2000" dirty="0"/>
              <a:t>A simple above the line/below the line criteria provides the needed validation of polymer modification.</a:t>
            </a:r>
          </a:p>
          <a:p>
            <a:endParaRPr lang="en-US" dirty="0"/>
          </a:p>
        </p:txBody>
      </p:sp>
      <p:sp>
        <p:nvSpPr>
          <p:cNvPr id="2" name="Title 1"/>
          <p:cNvSpPr>
            <a:spLocks noGrp="1"/>
          </p:cNvSpPr>
          <p:nvPr>
            <p:ph type="title"/>
          </p:nvPr>
        </p:nvSpPr>
        <p:spPr>
          <a:xfrm>
            <a:off x="76200" y="423533"/>
            <a:ext cx="8534400" cy="686810"/>
          </a:xfrm>
        </p:spPr>
        <p:txBody>
          <a:bodyPr>
            <a:normAutofit fontScale="90000"/>
          </a:bodyPr>
          <a:lstStyle/>
          <a:p>
            <a:r>
              <a:rPr lang="en-US" dirty="0"/>
              <a:t>MSCR Criteria:</a:t>
            </a:r>
            <a:br>
              <a:rPr lang="en-US" dirty="0"/>
            </a:br>
            <a:r>
              <a:rPr lang="en-US" dirty="0"/>
              <a:t>AASHTO R 92 - R%</a:t>
            </a:r>
          </a:p>
        </p:txBody>
      </p:sp>
      <p:sp>
        <p:nvSpPr>
          <p:cNvPr id="14" name="Slide Number Placeholder 3"/>
          <p:cNvSpPr>
            <a:spLocks noGrp="1"/>
          </p:cNvSpPr>
          <p:nvPr>
            <p:ph type="sldNum" sz="quarter" idx="12"/>
          </p:nvPr>
        </p:nvSpPr>
        <p:spPr/>
        <p:txBody>
          <a:bodyPr/>
          <a:lstStyle/>
          <a:p>
            <a:fld id="{F10BB535-989A-4405-9512-EB3047F835C7}" type="slidenum">
              <a:rPr lang="en-US" altLang="en-US" smtClean="0"/>
              <a:pPr/>
              <a:t>16</a:t>
            </a:fld>
            <a:endParaRPr lang="en-US" altLang="en-US"/>
          </a:p>
        </p:txBody>
      </p:sp>
      <p:sp>
        <p:nvSpPr>
          <p:cNvPr id="7" name="Content Placeholder 6"/>
          <p:cNvSpPr>
            <a:spLocks noGrp="1"/>
          </p:cNvSpPr>
          <p:nvPr>
            <p:ph sz="half" idx="2"/>
          </p:nvPr>
        </p:nvSpPr>
        <p:spPr>
          <a:xfrm>
            <a:off x="4800600" y="4514371"/>
            <a:ext cx="4114800" cy="1010410"/>
          </a:xfrm>
        </p:spPr>
        <p:txBody>
          <a:bodyPr>
            <a:normAutofit/>
          </a:bodyPr>
          <a:lstStyle/>
          <a:p>
            <a:pPr marL="0" indent="0">
              <a:buNone/>
            </a:pPr>
            <a:r>
              <a:rPr lang="en-US" sz="1800" dirty="0"/>
              <a:t>Good agreement has been established between </a:t>
            </a:r>
            <a:r>
              <a:rPr lang="en-US" sz="1800" b="1" dirty="0"/>
              <a:t>elastomeric polymer modification </a:t>
            </a:r>
            <a:r>
              <a:rPr lang="en-US" sz="1800" dirty="0"/>
              <a:t>and rutting resistance.</a:t>
            </a:r>
          </a:p>
          <a:p>
            <a:endParaRPr lang="en-US" dirty="0"/>
          </a:p>
        </p:txBody>
      </p:sp>
      <p:pic>
        <p:nvPicPr>
          <p:cNvPr id="48131" name="Picture 3"/>
          <p:cNvPicPr>
            <a:picLocks noChangeAspect="1" noChangeArrowheads="1"/>
          </p:cNvPicPr>
          <p:nvPr/>
        </p:nvPicPr>
        <p:blipFill>
          <a:blip r:embed="rId4"/>
          <a:srcRect/>
          <a:stretch>
            <a:fillRect/>
          </a:stretch>
        </p:blipFill>
        <p:spPr bwMode="auto">
          <a:xfrm>
            <a:off x="280987" y="4409657"/>
            <a:ext cx="4086225" cy="1611312"/>
          </a:xfrm>
          <a:prstGeom prst="rect">
            <a:avLst/>
          </a:prstGeom>
          <a:noFill/>
          <a:ln w="9525">
            <a:noFill/>
            <a:miter lim="800000"/>
            <a:headEnd/>
            <a:tailEnd/>
          </a:ln>
        </p:spPr>
      </p:pic>
      <p:grpSp>
        <p:nvGrpSpPr>
          <p:cNvPr id="48132" name="Group 7"/>
          <p:cNvGrpSpPr>
            <a:grpSpLocks/>
          </p:cNvGrpSpPr>
          <p:nvPr/>
        </p:nvGrpSpPr>
        <p:grpSpPr bwMode="auto">
          <a:xfrm>
            <a:off x="6321551" y="2410407"/>
            <a:ext cx="2514600" cy="1294347"/>
            <a:chOff x="6342511" y="1436713"/>
            <a:chExt cx="2515070" cy="1294126"/>
          </a:xfrm>
        </p:grpSpPr>
        <p:sp>
          <p:nvSpPr>
            <p:cNvPr id="48138" name="TextBox 6"/>
            <p:cNvSpPr txBox="1">
              <a:spLocks noChangeArrowheads="1"/>
            </p:cNvSpPr>
            <p:nvPr/>
          </p:nvSpPr>
          <p:spPr bwMode="auto">
            <a:xfrm>
              <a:off x="6342511" y="1436713"/>
              <a:ext cx="2502874" cy="600061"/>
            </a:xfrm>
            <a:prstGeom prst="rect">
              <a:avLst/>
            </a:prstGeom>
            <a:solidFill>
              <a:srgbClr val="C6C6C6"/>
            </a:solidFill>
            <a:ln w="9525">
              <a:noFill/>
              <a:miter lim="800000"/>
              <a:headEnd/>
              <a:tailEnd/>
            </a:ln>
          </p:spPr>
          <p:txBody>
            <a:bodyPr wrap="square">
              <a:spAutoFit/>
            </a:bodyPr>
            <a:lstStyle/>
            <a:p>
              <a:r>
                <a:rPr lang="en-US" sz="1100" dirty="0">
                  <a:solidFill>
                    <a:srgbClr val="000000"/>
                  </a:solidFill>
                </a:rPr>
                <a:t>% Recovery above the line indicates the binder is modified with an acceptable elastomeric polymer.</a:t>
              </a:r>
            </a:p>
          </p:txBody>
        </p:sp>
        <p:sp>
          <p:nvSpPr>
            <p:cNvPr id="48139" name="TextBox 9"/>
            <p:cNvSpPr txBox="1">
              <a:spLocks noChangeArrowheads="1"/>
            </p:cNvSpPr>
            <p:nvPr/>
          </p:nvSpPr>
          <p:spPr bwMode="auto">
            <a:xfrm>
              <a:off x="6342511" y="2223095"/>
              <a:ext cx="2515070" cy="507744"/>
            </a:xfrm>
            <a:prstGeom prst="rect">
              <a:avLst/>
            </a:prstGeom>
            <a:solidFill>
              <a:srgbClr val="C6C6C6"/>
            </a:solidFill>
            <a:ln w="9525">
              <a:noFill/>
              <a:miter lim="800000"/>
              <a:headEnd/>
              <a:tailEnd/>
            </a:ln>
          </p:spPr>
          <p:txBody>
            <a:bodyPr tIns="0" bIns="0">
              <a:spAutoFit/>
            </a:bodyPr>
            <a:lstStyle/>
            <a:p>
              <a:r>
                <a:rPr lang="en-US" sz="1100" dirty="0">
                  <a:solidFill>
                    <a:srgbClr val="000000"/>
                  </a:solidFill>
                </a:rPr>
                <a:t>% Recovery below the line indicates the binder is not modified with an elastomeric polymer.</a:t>
              </a:r>
            </a:p>
          </p:txBody>
        </p:sp>
      </p:grpSp>
      <p:sp>
        <p:nvSpPr>
          <p:cNvPr id="11" name="TextBox 6"/>
          <p:cNvSpPr txBox="1">
            <a:spLocks noChangeArrowheads="1"/>
          </p:cNvSpPr>
          <p:nvPr/>
        </p:nvSpPr>
        <p:spPr bwMode="auto">
          <a:xfrm>
            <a:off x="5241926" y="4066960"/>
            <a:ext cx="3368674" cy="2616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0"/>
              </a:spcBef>
              <a:buClrTx/>
              <a:buSzTx/>
              <a:buFontTx/>
              <a:buNone/>
            </a:pPr>
            <a:r>
              <a:rPr lang="en-US" altLang="en-US" sz="1100" dirty="0">
                <a:latin typeface="+mn-lt"/>
              </a:rPr>
              <a:t>Source: Asphalt Institute</a:t>
            </a:r>
            <a:endParaRPr lang="en-US" altLang="en-US" sz="2800" dirty="0">
              <a:latin typeface="+mn-lt"/>
            </a:endParaRPr>
          </a:p>
        </p:txBody>
      </p:sp>
    </p:spTree>
    <p:extLst>
      <p:ext uri="{BB962C8B-B14F-4D97-AF65-F5344CB8AC3E}">
        <p14:creationId xmlns:p14="http://schemas.microsoft.com/office/powerpoint/2010/main" val="267849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MSCR Implementation</a:t>
            </a:r>
          </a:p>
        </p:txBody>
      </p:sp>
      <p:sp>
        <p:nvSpPr>
          <p:cNvPr id="4" name="Slide Number Placeholder 3"/>
          <p:cNvSpPr>
            <a:spLocks noGrp="1"/>
          </p:cNvSpPr>
          <p:nvPr>
            <p:ph type="sldNum" sz="quarter" idx="12"/>
          </p:nvPr>
        </p:nvSpPr>
        <p:spPr/>
        <p:txBody>
          <a:bodyPr/>
          <a:lstStyle/>
          <a:p>
            <a:fld id="{09BBEC1F-AFDB-4B6D-83E3-9E3178B031B1}" type="slidenum">
              <a:rPr lang="en-US" altLang="en-US" smtClean="0"/>
              <a:pPr/>
              <a:t>17</a:t>
            </a:fld>
            <a:endParaRPr lang="en-US" altLang="en-US" dirty="0"/>
          </a:p>
        </p:txBody>
      </p:sp>
      <p:sp>
        <p:nvSpPr>
          <p:cNvPr id="8" name="TextBox 6"/>
          <p:cNvSpPr txBox="1">
            <a:spLocks noChangeArrowheads="1"/>
          </p:cNvSpPr>
          <p:nvPr/>
        </p:nvSpPr>
        <p:spPr bwMode="auto">
          <a:xfrm>
            <a:off x="3134551" y="6436982"/>
            <a:ext cx="3368674" cy="261610"/>
          </a:xfrm>
          <a:prstGeom prst="rect">
            <a:avLst/>
          </a:prstGeom>
          <a:noFill/>
          <a:ln>
            <a:noFill/>
          </a:ln>
          <a:extLst/>
        </p:spPr>
        <p:txBody>
          <a:bodyPr>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0"/>
              </a:spcBef>
              <a:buClrTx/>
              <a:buSzTx/>
              <a:buFontTx/>
              <a:buNone/>
            </a:pPr>
            <a:r>
              <a:rPr lang="en-US" altLang="en-US" sz="1100" dirty="0">
                <a:solidFill>
                  <a:schemeClr val="bg1"/>
                </a:solidFill>
                <a:latin typeface="+mn-lt"/>
              </a:rPr>
              <a:t>Source: Asphalt Institute</a:t>
            </a:r>
            <a:endParaRPr lang="en-US" altLang="en-US" sz="2800" dirty="0">
              <a:solidFill>
                <a:schemeClr val="bg1"/>
              </a:solidFill>
              <a:latin typeface="+mn-lt"/>
            </a:endParaRPr>
          </a:p>
        </p:txBody>
      </p:sp>
      <p:pic>
        <p:nvPicPr>
          <p:cNvPr id="9" name="Picture 8"/>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523799" y="1336106"/>
            <a:ext cx="5935980" cy="5052060"/>
          </a:xfrm>
          <a:prstGeom prst="rect">
            <a:avLst/>
          </a:prstGeom>
          <a:noFill/>
          <a:ln>
            <a:noFill/>
          </a:ln>
        </p:spPr>
      </p:pic>
    </p:spTree>
    <p:extLst>
      <p:ext uri="{BB962C8B-B14F-4D97-AF65-F5344CB8AC3E}">
        <p14:creationId xmlns:p14="http://schemas.microsoft.com/office/powerpoint/2010/main" val="393397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Can it fit within existing PG grading system?</a:t>
            </a:r>
          </a:p>
          <a:p>
            <a:r>
              <a:rPr lang="en-US" dirty="0"/>
              <a:t>DSR Testing Geometry</a:t>
            </a:r>
          </a:p>
          <a:p>
            <a:pPr lvl="1"/>
            <a:r>
              <a:rPr lang="en-US" dirty="0">
                <a:solidFill>
                  <a:schemeClr val="tx1"/>
                </a:solidFill>
              </a:rPr>
              <a:t>Caltrans, University of California Pavement Research Center, Anton </a:t>
            </a:r>
            <a:r>
              <a:rPr lang="en-US" dirty="0" err="1">
                <a:solidFill>
                  <a:schemeClr val="tx1"/>
                </a:solidFill>
              </a:rPr>
              <a:t>Paar</a:t>
            </a:r>
            <a:r>
              <a:rPr lang="en-US" dirty="0">
                <a:solidFill>
                  <a:schemeClr val="tx1"/>
                </a:solidFill>
              </a:rPr>
              <a:t>, etc.</a:t>
            </a:r>
          </a:p>
          <a:p>
            <a:pPr lvl="1"/>
            <a:r>
              <a:rPr lang="en-US" dirty="0">
                <a:solidFill>
                  <a:schemeClr val="tx1"/>
                </a:solidFill>
              </a:rPr>
              <a:t>Concentric cylinder (CC) development testing evaluation looks promising.</a:t>
            </a:r>
          </a:p>
          <a:p>
            <a:pPr lvl="1"/>
            <a:r>
              <a:rPr lang="en-US" dirty="0">
                <a:solidFill>
                  <a:schemeClr val="tx1"/>
                </a:solidFill>
              </a:rPr>
              <a:t>CC test geometry may overcome specimen preparation limitations of PP geometry.</a:t>
            </a:r>
          </a:p>
          <a:p>
            <a:pPr lvl="1"/>
            <a:r>
              <a:rPr lang="en-US" dirty="0">
                <a:solidFill>
                  <a:schemeClr val="tx1"/>
                </a:solidFill>
              </a:rPr>
              <a:t>Draft AASHTO standard in development.</a:t>
            </a:r>
          </a:p>
        </p:txBody>
      </p:sp>
      <p:sp>
        <p:nvSpPr>
          <p:cNvPr id="2" name="Title 1"/>
          <p:cNvSpPr>
            <a:spLocks noGrp="1"/>
          </p:cNvSpPr>
          <p:nvPr>
            <p:ph type="title"/>
          </p:nvPr>
        </p:nvSpPr>
        <p:spPr>
          <a:xfrm>
            <a:off x="332232" y="348679"/>
            <a:ext cx="8534400" cy="758952"/>
          </a:xfrm>
        </p:spPr>
        <p:txBody>
          <a:bodyPr>
            <a:normAutofit fontScale="90000"/>
          </a:bodyPr>
          <a:lstStyle/>
          <a:p>
            <a:r>
              <a:rPr lang="en-US" dirty="0"/>
              <a:t>DSR Testing Alternative: </a:t>
            </a:r>
            <a:br>
              <a:rPr lang="en-US" dirty="0"/>
            </a:br>
            <a:r>
              <a:rPr lang="en-US" dirty="0"/>
              <a:t>Asphalt Rubber Binder</a:t>
            </a:r>
          </a:p>
        </p:txBody>
      </p:sp>
      <p:sp>
        <p:nvSpPr>
          <p:cNvPr id="4" name="Slide Number Placeholder 3"/>
          <p:cNvSpPr>
            <a:spLocks noGrp="1"/>
          </p:cNvSpPr>
          <p:nvPr>
            <p:ph type="sldNum" sz="quarter" idx="12"/>
          </p:nvPr>
        </p:nvSpPr>
        <p:spPr/>
        <p:txBody>
          <a:bodyPr/>
          <a:lstStyle/>
          <a:p>
            <a:fld id="{1ACC354F-6839-4D1B-9FB9-DF8525DC2779}" type="slidenum">
              <a:rPr lang="en-US" altLang="en-US" smtClean="0"/>
              <a:pPr/>
              <a:t>18</a:t>
            </a:fld>
            <a:endParaRPr lang="en-US" altLang="en-US" dirty="0"/>
          </a:p>
        </p:txBody>
      </p:sp>
    </p:spTree>
    <p:extLst>
      <p:ext uri="{BB962C8B-B14F-4D97-AF65-F5344CB8AC3E}">
        <p14:creationId xmlns:p14="http://schemas.microsoft.com/office/powerpoint/2010/main" val="135134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138" y="4267200"/>
            <a:ext cx="8229600" cy="2286000"/>
          </a:xfrm>
        </p:spPr>
        <p:txBody>
          <a:bodyPr/>
          <a:lstStyle/>
          <a:p>
            <a:pPr>
              <a:defRPr/>
            </a:pPr>
            <a:r>
              <a:rPr lang="en-US" dirty="0">
                <a:latin typeface="+mj-lt"/>
              </a:rPr>
              <a:t>Advantages</a:t>
            </a:r>
          </a:p>
          <a:p>
            <a:pPr lvl="1">
              <a:defRPr/>
            </a:pPr>
            <a:r>
              <a:rPr lang="en-US" dirty="0">
                <a:solidFill>
                  <a:schemeClr val="tx1"/>
                </a:solidFill>
                <a:latin typeface="+mj-lt"/>
              </a:rPr>
              <a:t>GTR modified asphalt can be measured with particle sizes up to 2 mm.</a:t>
            </a:r>
          </a:p>
          <a:p>
            <a:pPr lvl="1">
              <a:defRPr/>
            </a:pPr>
            <a:r>
              <a:rPr lang="en-US" dirty="0">
                <a:solidFill>
                  <a:schemeClr val="tx1"/>
                </a:solidFill>
                <a:latin typeface="+mj-lt"/>
              </a:rPr>
              <a:t>No trimming problems and filling problems.</a:t>
            </a:r>
          </a:p>
          <a:p>
            <a:pPr lvl="1">
              <a:defRPr/>
            </a:pPr>
            <a:r>
              <a:rPr lang="en-US" dirty="0">
                <a:solidFill>
                  <a:schemeClr val="tx1"/>
                </a:solidFill>
                <a:latin typeface="+mj-lt"/>
              </a:rPr>
              <a:t>No edge effects.</a:t>
            </a:r>
          </a:p>
        </p:txBody>
      </p:sp>
      <p:sp>
        <p:nvSpPr>
          <p:cNvPr id="4" name="Slide Number Placeholder 3"/>
          <p:cNvSpPr>
            <a:spLocks noGrp="1"/>
          </p:cNvSpPr>
          <p:nvPr>
            <p:ph type="sldNum" sz="quarter" idx="12"/>
          </p:nvPr>
        </p:nvSpPr>
        <p:spPr/>
        <p:txBody>
          <a:bodyPr/>
          <a:lstStyle/>
          <a:p>
            <a:pPr>
              <a:defRPr/>
            </a:pPr>
            <a:fld id="{A254ABE0-2128-463E-B576-8420C4457B5A}" type="slidenum">
              <a:rPr lang="en-US" altLang="en-US" smtClean="0"/>
              <a:pPr>
                <a:defRPr/>
              </a:pPr>
              <a:t>19</a:t>
            </a:fld>
            <a:endParaRPr lang="en-US" altLang="en-US" dirty="0"/>
          </a:p>
        </p:txBody>
      </p:sp>
      <p:sp>
        <p:nvSpPr>
          <p:cNvPr id="6" name="Title 1"/>
          <p:cNvSpPr>
            <a:spLocks noGrp="1"/>
          </p:cNvSpPr>
          <p:nvPr>
            <p:ph type="title"/>
          </p:nvPr>
        </p:nvSpPr>
        <p:spPr>
          <a:xfrm>
            <a:off x="569913" y="59267"/>
            <a:ext cx="8270874" cy="795867"/>
          </a:xfrm>
        </p:spPr>
        <p:txBody>
          <a:bodyPr/>
          <a:lstStyle/>
          <a:p>
            <a:pPr>
              <a:defRPr/>
            </a:pPr>
            <a:r>
              <a:rPr lang="en-US" dirty="0"/>
              <a:t>Concentric Cylinder Geometry</a:t>
            </a:r>
          </a:p>
        </p:txBody>
      </p:sp>
      <p:pic>
        <p:nvPicPr>
          <p:cNvPr id="17416" name="Picture 2" descr="Abb_09_03 copy"/>
          <p:cNvPicPr>
            <a:picLocks noChangeAspect="1" noChangeArrowheads="1"/>
          </p:cNvPicPr>
          <p:nvPr/>
        </p:nvPicPr>
        <p:blipFill>
          <a:blip r:embed="rId3" cstate="print">
            <a:extLst>
              <a:ext uri="{28A0092B-C50C-407E-A947-70E740481C1C}">
                <a14:useLocalDpi xmlns:a14="http://schemas.microsoft.com/office/drawing/2010/main" val="0"/>
              </a:ext>
            </a:extLst>
          </a:blip>
          <a:srcRect l="2477" r="2286" b="1566"/>
          <a:stretch>
            <a:fillRect/>
          </a:stretch>
        </p:blipFill>
        <p:spPr bwMode="auto">
          <a:xfrm>
            <a:off x="7016921" y="1830388"/>
            <a:ext cx="1601788"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1861" y="1830388"/>
            <a:ext cx="3086099" cy="2314574"/>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47993" y="1638935"/>
            <a:ext cx="2228849" cy="2971799"/>
          </a:xfrm>
          <a:prstGeom prst="rect">
            <a:avLst/>
          </a:prstGeom>
        </p:spPr>
      </p:pic>
    </p:spTree>
    <p:extLst>
      <p:ext uri="{BB962C8B-B14F-4D97-AF65-F5344CB8AC3E}">
        <p14:creationId xmlns:p14="http://schemas.microsoft.com/office/powerpoint/2010/main" val="42946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316992" y="1654299"/>
            <a:ext cx="8503920" cy="4572000"/>
          </a:xfrm>
        </p:spPr>
        <p:txBody>
          <a:bodyPr/>
          <a:lstStyle/>
          <a:p>
            <a:r>
              <a:rPr lang="en-US" altLang="en-US" dirty="0"/>
              <a:t>FHWA Pavement and Materials</a:t>
            </a:r>
          </a:p>
          <a:p>
            <a:r>
              <a:rPr lang="en-US" altLang="en-US" dirty="0"/>
              <a:t>Binder Activities</a:t>
            </a:r>
          </a:p>
          <a:p>
            <a:r>
              <a:rPr lang="en-US" altLang="en-US" dirty="0"/>
              <a:t>Asphalt Mixture Performance Tester (AMPT)</a:t>
            </a:r>
          </a:p>
          <a:p>
            <a:r>
              <a:rPr lang="en-US" altLang="en-US" dirty="0"/>
              <a:t>Arizona Project Results &amp; Discussions</a:t>
            </a:r>
          </a:p>
          <a:p>
            <a:r>
              <a:rPr lang="en-US" altLang="en-US" dirty="0"/>
              <a:t>Questions</a:t>
            </a:r>
          </a:p>
        </p:txBody>
      </p:sp>
      <p:sp>
        <p:nvSpPr>
          <p:cNvPr id="325634" name="Rectangle 2"/>
          <p:cNvSpPr>
            <a:spLocks noGrp="1" noChangeArrowheads="1"/>
          </p:cNvSpPr>
          <p:nvPr>
            <p:ph type="title"/>
          </p:nvPr>
        </p:nvSpPr>
        <p:spPr/>
        <p:txBody>
          <a:bodyPr/>
          <a:lstStyle/>
          <a:p>
            <a:r>
              <a:rPr lang="en-US" altLang="en-US"/>
              <a:t>Agenda</a:t>
            </a:r>
            <a:endParaRPr lang="en-US" altLang="en-US" dirty="0"/>
          </a:p>
        </p:txBody>
      </p:sp>
      <p:sp>
        <p:nvSpPr>
          <p:cNvPr id="2" name="Slide Number Placeholder 1"/>
          <p:cNvSpPr>
            <a:spLocks noGrp="1"/>
          </p:cNvSpPr>
          <p:nvPr>
            <p:ph type="sldNum" sz="quarter" idx="12"/>
          </p:nvPr>
        </p:nvSpPr>
        <p:spPr/>
        <p:txBody>
          <a:bodyPr/>
          <a:lstStyle/>
          <a:p>
            <a:fld id="{0777EE13-E731-4018-B0C1-473ED1B9AB65}" type="slidenum">
              <a:rPr lang="en-US" altLang="en-US" smtClean="0"/>
              <a:pPr/>
              <a:t>2</a:t>
            </a:fld>
            <a:endParaRPr lang="en-US" altLang="en-US" dirty="0"/>
          </a:p>
        </p:txBody>
      </p:sp>
    </p:spTree>
    <p:extLst>
      <p:ext uri="{BB962C8B-B14F-4D97-AF65-F5344CB8AC3E}">
        <p14:creationId xmlns:p14="http://schemas.microsoft.com/office/powerpoint/2010/main" val="4183624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328" y="1632247"/>
            <a:ext cx="8503920" cy="4572000"/>
          </a:xfrm>
        </p:spPr>
        <p:txBody>
          <a:bodyPr>
            <a:normAutofit/>
          </a:bodyPr>
          <a:lstStyle/>
          <a:p>
            <a:r>
              <a:rPr lang="en-US" dirty="0"/>
              <a:t>∆Tc has been identified as an important parameter related to asphalt binder durability.</a:t>
            </a:r>
          </a:p>
          <a:p>
            <a:pPr lvl="1"/>
            <a:r>
              <a:rPr lang="en-US" dirty="0">
                <a:solidFill>
                  <a:schemeClr val="tx1"/>
                </a:solidFill>
              </a:rPr>
              <a:t>∆Tc = S critical temp - m critical temp.</a:t>
            </a:r>
          </a:p>
          <a:p>
            <a:r>
              <a:rPr lang="en-US" dirty="0"/>
              <a:t>As an asphalt binder ages, ∆Tc value becomes more negative.</a:t>
            </a:r>
          </a:p>
          <a:p>
            <a:pPr lvl="1"/>
            <a:r>
              <a:rPr lang="en-US" dirty="0">
                <a:solidFill>
                  <a:schemeClr val="tx1"/>
                </a:solidFill>
              </a:rPr>
              <a:t>Indicating a loss of relaxation properties.</a:t>
            </a:r>
          </a:p>
          <a:p>
            <a:r>
              <a:rPr lang="en-US" dirty="0"/>
              <a:t>Threshold of -5 °C being evaluated as a cracking criteria.</a:t>
            </a:r>
          </a:p>
          <a:p>
            <a:endParaRPr lang="en-US" dirty="0"/>
          </a:p>
          <a:p>
            <a:endParaRPr lang="en-US" dirty="0"/>
          </a:p>
        </p:txBody>
      </p:sp>
      <p:sp>
        <p:nvSpPr>
          <p:cNvPr id="2" name="Title 1"/>
          <p:cNvSpPr>
            <a:spLocks noGrp="1"/>
          </p:cNvSpPr>
          <p:nvPr>
            <p:ph type="title"/>
          </p:nvPr>
        </p:nvSpPr>
        <p:spPr>
          <a:xfrm>
            <a:off x="307848" y="135105"/>
            <a:ext cx="8534400" cy="943245"/>
          </a:xfrm>
        </p:spPr>
        <p:txBody>
          <a:bodyPr>
            <a:normAutofit fontScale="90000"/>
          </a:bodyPr>
          <a:lstStyle/>
          <a:p>
            <a:r>
              <a:rPr lang="en-US" dirty="0"/>
              <a:t>Low Temperature BBR Test:</a:t>
            </a:r>
            <a:br>
              <a:rPr lang="en-US" dirty="0"/>
            </a:br>
            <a:r>
              <a:rPr lang="en-US" sz="2700" dirty="0"/>
              <a:t>Binder New Parameter (∆Tc)</a:t>
            </a:r>
            <a:endParaRPr lang="en-US" dirty="0"/>
          </a:p>
        </p:txBody>
      </p:sp>
      <p:sp>
        <p:nvSpPr>
          <p:cNvPr id="4" name="Slide Number Placeholder 3"/>
          <p:cNvSpPr>
            <a:spLocks noGrp="1"/>
          </p:cNvSpPr>
          <p:nvPr>
            <p:ph type="sldNum" sz="quarter" idx="12"/>
          </p:nvPr>
        </p:nvSpPr>
        <p:spPr/>
        <p:txBody>
          <a:bodyPr/>
          <a:lstStyle/>
          <a:p>
            <a:fld id="{F10BB535-989A-4405-9512-EB3047F835C7}" type="slidenum">
              <a:rPr lang="en-US" altLang="en-US" smtClean="0"/>
              <a:pPr/>
              <a:t>20</a:t>
            </a:fld>
            <a:endParaRPr lang="en-US" altLang="en-US"/>
          </a:p>
        </p:txBody>
      </p:sp>
    </p:spTree>
    <p:extLst>
      <p:ext uri="{BB962C8B-B14F-4D97-AF65-F5344CB8AC3E}">
        <p14:creationId xmlns:p14="http://schemas.microsoft.com/office/powerpoint/2010/main" val="252760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539F9E-CFF3-49EC-91FB-BB991440D38B}"/>
              </a:ext>
            </a:extLst>
          </p:cNvPr>
          <p:cNvSpPr>
            <a:spLocks noGrp="1"/>
          </p:cNvSpPr>
          <p:nvPr>
            <p:ph type="title"/>
          </p:nvPr>
        </p:nvSpPr>
        <p:spPr>
          <a:xfrm>
            <a:off x="301752" y="3113315"/>
            <a:ext cx="8534400" cy="758952"/>
          </a:xfrm>
        </p:spPr>
        <p:txBody>
          <a:bodyPr>
            <a:normAutofit/>
          </a:bodyPr>
          <a:lstStyle/>
          <a:p>
            <a:r>
              <a:rPr lang="en-US" dirty="0"/>
              <a:t>Mixture Activities</a:t>
            </a:r>
          </a:p>
        </p:txBody>
      </p:sp>
      <p:sp>
        <p:nvSpPr>
          <p:cNvPr id="4" name="Slide Number Placeholder 3">
            <a:extLst>
              <a:ext uri="{FF2B5EF4-FFF2-40B4-BE49-F238E27FC236}">
                <a16:creationId xmlns:a16="http://schemas.microsoft.com/office/drawing/2014/main" id="{F8BA3D8E-A639-41D5-BF98-39B57FB9D0F4}"/>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21</a:t>
            </a:fld>
            <a:endParaRPr lang="en-US" dirty="0">
              <a:solidFill>
                <a:srgbClr val="1B587C">
                  <a:shade val="75000"/>
                </a:srgbClr>
              </a:solidFill>
            </a:endParaRPr>
          </a:p>
        </p:txBody>
      </p:sp>
    </p:spTree>
    <p:extLst>
      <p:ext uri="{BB962C8B-B14F-4D97-AF65-F5344CB8AC3E}">
        <p14:creationId xmlns:p14="http://schemas.microsoft.com/office/powerpoint/2010/main" val="108305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Testing</a:t>
            </a:r>
          </a:p>
        </p:txBody>
      </p:sp>
      <p:sp>
        <p:nvSpPr>
          <p:cNvPr id="3" name="Content Placeholder 2"/>
          <p:cNvSpPr>
            <a:spLocks noGrp="1"/>
          </p:cNvSpPr>
          <p:nvPr>
            <p:ph idx="1"/>
          </p:nvPr>
        </p:nvSpPr>
        <p:spPr>
          <a:xfrm>
            <a:off x="246888" y="1584156"/>
            <a:ext cx="8229600" cy="4936959"/>
          </a:xfrm>
        </p:spPr>
        <p:txBody>
          <a:bodyPr>
            <a:normAutofit lnSpcReduction="10000"/>
          </a:bodyPr>
          <a:lstStyle/>
          <a:p>
            <a:r>
              <a:rPr lang="en-US" dirty="0"/>
              <a:t>AASHTO T 378 (former TP 79)</a:t>
            </a:r>
          </a:p>
          <a:p>
            <a:pPr lvl="1"/>
            <a:r>
              <a:rPr lang="en-US" dirty="0">
                <a:solidFill>
                  <a:schemeClr val="tx1"/>
                </a:solidFill>
              </a:rPr>
              <a:t>Dynamic Modulus</a:t>
            </a:r>
          </a:p>
          <a:p>
            <a:pPr lvl="2"/>
            <a:r>
              <a:rPr lang="en-US" dirty="0"/>
              <a:t>Mixture Stiffness</a:t>
            </a:r>
          </a:p>
          <a:p>
            <a:pPr lvl="2"/>
            <a:r>
              <a:rPr lang="en-US" dirty="0"/>
              <a:t>Rutting</a:t>
            </a:r>
          </a:p>
          <a:p>
            <a:pPr lvl="2"/>
            <a:r>
              <a:rPr lang="en-US" dirty="0"/>
              <a:t>Fatigue Cracking</a:t>
            </a:r>
          </a:p>
          <a:p>
            <a:pPr lvl="1"/>
            <a:r>
              <a:rPr lang="en-US" dirty="0">
                <a:solidFill>
                  <a:schemeClr val="tx1"/>
                </a:solidFill>
              </a:rPr>
              <a:t>Flow Number</a:t>
            </a:r>
          </a:p>
          <a:p>
            <a:pPr lvl="2"/>
            <a:r>
              <a:rPr lang="en-US" dirty="0"/>
              <a:t>Rutting</a:t>
            </a:r>
          </a:p>
          <a:p>
            <a:r>
              <a:rPr lang="en-US" dirty="0"/>
              <a:t>AASHTO TP 107</a:t>
            </a:r>
          </a:p>
          <a:p>
            <a:pPr lvl="1"/>
            <a:r>
              <a:rPr lang="en-US" dirty="0">
                <a:solidFill>
                  <a:schemeClr val="tx1"/>
                </a:solidFill>
              </a:rPr>
              <a:t>Cyclic Fatigue</a:t>
            </a:r>
          </a:p>
          <a:p>
            <a:pPr lvl="1"/>
            <a:endParaRPr lang="en-US" dirty="0">
              <a:solidFill>
                <a:schemeClr val="tx1"/>
              </a:solidFill>
            </a:endParaRPr>
          </a:p>
          <a:p>
            <a:r>
              <a:rPr lang="en-US" dirty="0"/>
              <a:t>AASHTO TP XX</a:t>
            </a:r>
          </a:p>
          <a:p>
            <a:pPr lvl="1"/>
            <a:r>
              <a:rPr lang="en-US" dirty="0">
                <a:solidFill>
                  <a:schemeClr val="tx1"/>
                </a:solidFill>
              </a:rPr>
              <a:t>Stress Sweep Rutting (SSR)</a:t>
            </a:r>
          </a:p>
          <a:p>
            <a:pPr lvl="1"/>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28EB7A04-5175-4615-A062-79B320EAC126}" type="slidenum">
              <a:rPr lang="en-US" altLang="en-US" smtClean="0"/>
              <a:pPr>
                <a:defRPr/>
              </a:pPr>
              <a:t>22</a:t>
            </a:fld>
            <a:endParaRPr lang="en-US" altLang="en-US"/>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71018" y="2823882"/>
            <a:ext cx="4470936" cy="335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661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sz="quarter" idx="1"/>
          </p:nvPr>
        </p:nvSpPr>
        <p:spPr/>
        <p:txBody>
          <a:bodyPr/>
          <a:lstStyle/>
          <a:p>
            <a:r>
              <a:rPr lang="en-US" sz="2200" dirty="0"/>
              <a:t>Proposed to enable field core testing</a:t>
            </a:r>
          </a:p>
          <a:p>
            <a:r>
              <a:rPr lang="en-US" sz="2200" dirty="0"/>
              <a:t>To improve the efficiency of laboratory specimen fabrication </a:t>
            </a:r>
          </a:p>
          <a:p>
            <a:endParaRPr lang="en-US" sz="2200" dirty="0"/>
          </a:p>
          <a:p>
            <a:endParaRPr lang="en-US" sz="2200" dirty="0"/>
          </a:p>
        </p:txBody>
      </p:sp>
      <p:sp>
        <p:nvSpPr>
          <p:cNvPr id="23554" name="Rectangle 4"/>
          <p:cNvSpPr>
            <a:spLocks noGrp="1" noChangeArrowheads="1"/>
          </p:cNvSpPr>
          <p:nvPr>
            <p:ph type="title"/>
          </p:nvPr>
        </p:nvSpPr>
        <p:spPr/>
        <p:txBody>
          <a:bodyPr/>
          <a:lstStyle/>
          <a:p>
            <a:pPr>
              <a:defRPr/>
            </a:pPr>
            <a:r>
              <a:rPr lang="en-US" sz="3600" b="1" kern="1200" dirty="0"/>
              <a:t>Small Specimen Testing</a:t>
            </a:r>
          </a:p>
        </p:txBody>
      </p:sp>
      <p:sp>
        <p:nvSpPr>
          <p:cNvPr id="4" name="Rectangle 6"/>
          <p:cNvSpPr>
            <a:spLocks noGrp="1" noChangeArrowheads="1"/>
          </p:cNvSpPr>
          <p:nvPr>
            <p:ph type="sldNum" sz="quarter" idx="12"/>
          </p:nvPr>
        </p:nvSpPr>
        <p:spPr>
          <a:xfrm>
            <a:off x="4253641" y="1032785"/>
            <a:ext cx="457200" cy="441325"/>
          </a:xfrm>
        </p:spPr>
        <p:txBody>
          <a:bodyPr/>
          <a:lstStyle/>
          <a:p>
            <a:pPr algn="r">
              <a:defRPr/>
            </a:pPr>
            <a:fld id="{6214272D-3EC9-4357-AFCC-551360D91E35}" type="slidenum">
              <a:rPr lang="en-US" altLang="en-US"/>
              <a:pPr algn="r">
                <a:defRPr/>
              </a:pPr>
              <a:t>23</a:t>
            </a:fld>
            <a:endParaRPr lang="en-US" altLang="en-US" dirty="0"/>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791594" y="2688337"/>
            <a:ext cx="7585195" cy="3429000"/>
          </a:xfrm>
          <a:prstGeom prst="rect">
            <a:avLst/>
          </a:prstGeom>
          <a:ln>
            <a:solidFill>
              <a:srgbClr val="002060"/>
            </a:solidFill>
          </a:ln>
        </p:spPr>
      </p:pic>
      <p:sp>
        <p:nvSpPr>
          <p:cNvPr id="3" name="TextBox 2"/>
          <p:cNvSpPr txBox="1"/>
          <p:nvPr/>
        </p:nvSpPr>
        <p:spPr>
          <a:xfrm>
            <a:off x="791594" y="6117337"/>
            <a:ext cx="3352800" cy="261610"/>
          </a:xfrm>
          <a:prstGeom prst="rect">
            <a:avLst/>
          </a:prstGeom>
          <a:noFill/>
        </p:spPr>
        <p:txBody>
          <a:bodyPr wrap="square" rtlCol="0">
            <a:spAutoFit/>
          </a:bodyPr>
          <a:lstStyle/>
          <a:p>
            <a:r>
              <a:rPr lang="en-US" sz="1100" dirty="0"/>
              <a:t>Image: North Carolina State University</a:t>
            </a:r>
          </a:p>
        </p:txBody>
      </p:sp>
    </p:spTree>
    <p:extLst>
      <p:ext uri="{BB962C8B-B14F-4D97-AF65-F5344CB8AC3E}">
        <p14:creationId xmlns:p14="http://schemas.microsoft.com/office/powerpoint/2010/main" val="295720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sz="quarter" idx="1"/>
          </p:nvPr>
        </p:nvSpPr>
        <p:spPr/>
        <p:txBody>
          <a:bodyPr/>
          <a:lstStyle/>
          <a:p>
            <a:r>
              <a:rPr lang="en-US" sz="2200" dirty="0"/>
              <a:t>Need less material to complete testing matrix</a:t>
            </a:r>
          </a:p>
          <a:p>
            <a:endParaRPr lang="en-US" sz="2200" dirty="0"/>
          </a:p>
          <a:p>
            <a:endParaRPr lang="en-US" sz="2200" dirty="0"/>
          </a:p>
          <a:p>
            <a:endParaRPr lang="en-US" sz="2200" dirty="0"/>
          </a:p>
        </p:txBody>
      </p:sp>
      <p:sp>
        <p:nvSpPr>
          <p:cNvPr id="23554" name="Rectangle 4"/>
          <p:cNvSpPr>
            <a:spLocks noGrp="1" noChangeArrowheads="1"/>
          </p:cNvSpPr>
          <p:nvPr>
            <p:ph type="title"/>
          </p:nvPr>
        </p:nvSpPr>
        <p:spPr/>
        <p:txBody>
          <a:bodyPr/>
          <a:lstStyle/>
          <a:p>
            <a:pPr>
              <a:defRPr/>
            </a:pPr>
            <a:r>
              <a:rPr lang="en-US" sz="3600" kern="1200" dirty="0"/>
              <a:t>Small Specimen Geometry</a:t>
            </a:r>
          </a:p>
        </p:txBody>
      </p:sp>
      <p:sp>
        <p:nvSpPr>
          <p:cNvPr id="4" name="Rectangle 6"/>
          <p:cNvSpPr>
            <a:spLocks noGrp="1" noChangeArrowheads="1"/>
          </p:cNvSpPr>
          <p:nvPr>
            <p:ph type="sldNum" sz="quarter" idx="12"/>
          </p:nvPr>
        </p:nvSpPr>
        <p:spPr>
          <a:xfrm>
            <a:off x="4039396" y="990884"/>
            <a:ext cx="704088" cy="489129"/>
          </a:xfrm>
        </p:spPr>
        <p:txBody>
          <a:bodyPr/>
          <a:lstStyle/>
          <a:p>
            <a:pPr algn="r">
              <a:defRPr/>
            </a:pPr>
            <a:fld id="{6214272D-3EC9-4357-AFCC-551360D91E35}" type="slidenum">
              <a:rPr lang="en-US" altLang="en-US"/>
              <a:pPr algn="r">
                <a:defRPr/>
              </a:pPr>
              <a:t>24</a:t>
            </a:fld>
            <a:endParaRPr lang="en-US" altLang="en-US" dirty="0"/>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533400" y="1919552"/>
            <a:ext cx="7848600" cy="4245154"/>
          </a:xfrm>
          <a:prstGeom prst="rect">
            <a:avLst/>
          </a:prstGeom>
          <a:ln>
            <a:solidFill>
              <a:srgbClr val="002060"/>
            </a:solidFill>
          </a:ln>
        </p:spPr>
      </p:pic>
      <p:sp>
        <p:nvSpPr>
          <p:cNvPr id="11" name="TextBox 10"/>
          <p:cNvSpPr txBox="1"/>
          <p:nvPr/>
        </p:nvSpPr>
        <p:spPr>
          <a:xfrm>
            <a:off x="791594" y="6117337"/>
            <a:ext cx="3352800" cy="261610"/>
          </a:xfrm>
          <a:prstGeom prst="rect">
            <a:avLst/>
          </a:prstGeom>
          <a:noFill/>
        </p:spPr>
        <p:txBody>
          <a:bodyPr wrap="square" rtlCol="0">
            <a:spAutoFit/>
          </a:bodyPr>
          <a:lstStyle/>
          <a:p>
            <a:r>
              <a:rPr lang="en-US" sz="1100" dirty="0"/>
              <a:t>Image: North Carolina State University</a:t>
            </a:r>
          </a:p>
        </p:txBody>
      </p:sp>
    </p:spTree>
    <p:extLst>
      <p:ext uri="{BB962C8B-B14F-4D97-AF65-F5344CB8AC3E}">
        <p14:creationId xmlns:p14="http://schemas.microsoft.com/office/powerpoint/2010/main" val="382960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r>
              <a:rPr lang="en-US"/>
              <a:t>Small Specimen Geometry</a:t>
            </a:r>
            <a:endParaRPr lang="en-US" dirty="0"/>
          </a:p>
        </p:txBody>
      </p:sp>
      <p:sp>
        <p:nvSpPr>
          <p:cNvPr id="4" name="Rectangle 6"/>
          <p:cNvSpPr>
            <a:spLocks noGrp="1" noChangeArrowheads="1"/>
          </p:cNvSpPr>
          <p:nvPr>
            <p:ph type="sldNum" sz="quarter" idx="12"/>
          </p:nvPr>
        </p:nvSpPr>
        <p:spPr/>
        <p:txBody>
          <a:bodyPr/>
          <a:lstStyle/>
          <a:p>
            <a:fld id="{6214272D-3EC9-4357-AFCC-551360D91E35}" type="slidenum">
              <a:rPr lang="en-US" altLang="en-US" smtClean="0"/>
              <a:pPr/>
              <a:t>25</a:t>
            </a:fld>
            <a:endParaRPr lang="en-US" altLang="en-US" dirty="0"/>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l="3352" t="3555" r="5979" b="4263"/>
          <a:stretch/>
        </p:blipFill>
        <p:spPr>
          <a:xfrm>
            <a:off x="1668379" y="1347537"/>
            <a:ext cx="5967663" cy="4908884"/>
          </a:xfrm>
          <a:prstGeom prst="rect">
            <a:avLst/>
          </a:prstGeom>
        </p:spPr>
      </p:pic>
      <p:sp>
        <p:nvSpPr>
          <p:cNvPr id="11" name="TextBox 10"/>
          <p:cNvSpPr txBox="1"/>
          <p:nvPr/>
        </p:nvSpPr>
        <p:spPr>
          <a:xfrm>
            <a:off x="5163354" y="6125616"/>
            <a:ext cx="3352800" cy="261610"/>
          </a:xfrm>
          <a:prstGeom prst="rect">
            <a:avLst/>
          </a:prstGeom>
          <a:noFill/>
        </p:spPr>
        <p:txBody>
          <a:bodyPr wrap="square" rtlCol="0">
            <a:spAutoFit/>
          </a:bodyPr>
          <a:lstStyle/>
          <a:p>
            <a:r>
              <a:rPr lang="en-US" sz="1100" i="1" dirty="0" err="1"/>
              <a:t>Imag</a:t>
            </a:r>
            <a:r>
              <a:rPr lang="en-US" sz="1100" i="1" dirty="0"/>
              <a:t>: North Carolina State University</a:t>
            </a:r>
          </a:p>
        </p:txBody>
      </p:sp>
    </p:spTree>
    <p:extLst>
      <p:ext uri="{BB962C8B-B14F-4D97-AF65-F5344CB8AC3E}">
        <p14:creationId xmlns:p14="http://schemas.microsoft.com/office/powerpoint/2010/main" val="355538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p:txBody>
          <a:bodyPr/>
          <a:lstStyle/>
          <a:p>
            <a:r>
              <a:rPr lang="en-US"/>
              <a:t> Types of Small Specimen Testing</a:t>
            </a:r>
            <a:endParaRPr lang="en-US" dirty="0"/>
          </a:p>
        </p:txBody>
      </p:sp>
      <p:sp>
        <p:nvSpPr>
          <p:cNvPr id="6" name="Rectangle 6"/>
          <p:cNvSpPr>
            <a:spLocks noGrp="1" noChangeArrowheads="1"/>
          </p:cNvSpPr>
          <p:nvPr>
            <p:ph type="sldNum" sz="quarter" idx="12"/>
          </p:nvPr>
        </p:nvSpPr>
        <p:spPr/>
        <p:txBody>
          <a:bodyPr/>
          <a:lstStyle/>
          <a:p>
            <a:fld id="{0D89591C-44E0-4400-95B6-6D2EDCE71DA5}" type="slidenum">
              <a:rPr lang="en-US" altLang="en-US" smtClean="0"/>
              <a:pPr/>
              <a:t>26</a:t>
            </a:fld>
            <a:endParaRPr lang="en-US" altLang="en-US" dirty="0"/>
          </a:p>
        </p:txBody>
      </p:sp>
      <p:sp>
        <p:nvSpPr>
          <p:cNvPr id="3" name="Content Placeholder 1"/>
          <p:cNvSpPr txBox="1">
            <a:spLocks/>
          </p:cNvSpPr>
          <p:nvPr/>
        </p:nvSpPr>
        <p:spPr>
          <a:xfrm>
            <a:off x="5295900" y="1725058"/>
            <a:ext cx="3505200" cy="436847"/>
          </a:xfrm>
          <a:prstGeom prst="rect">
            <a:avLst/>
          </a:prstGeom>
        </p:spPr>
        <p:txBody>
          <a:bodyPr>
            <a:noAutofit/>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buNone/>
            </a:pPr>
            <a:r>
              <a:rPr lang="en-US" sz="1800" b="1" dirty="0">
                <a:effectLst/>
              </a:rPr>
              <a:t>Small Scale Cyclic Fatigue </a:t>
            </a:r>
            <a:endParaRPr lang="en-US" sz="1600" dirty="0">
              <a:effectLst/>
            </a:endParaRPr>
          </a:p>
        </p:txBody>
      </p:sp>
      <p:pic>
        <p:nvPicPr>
          <p:cNvPr id="4" name="Picture 3">
            <a:extLst>
              <a:ext uri="{FF2B5EF4-FFF2-40B4-BE49-F238E27FC236}">
                <a16:creationId xmlns:a16="http://schemas.microsoft.com/office/drawing/2014/main" id="{86B5DC22-B9AC-4BD5-B306-73E438926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5796" y="2721997"/>
            <a:ext cx="3657600" cy="2743200"/>
          </a:xfrm>
          <a:prstGeom prst="rect">
            <a:avLst/>
          </a:prstGeom>
        </p:spPr>
      </p:pic>
      <p:pic>
        <p:nvPicPr>
          <p:cNvPr id="8" name="Picture 7">
            <a:extLst>
              <a:ext uri="{FF2B5EF4-FFF2-40B4-BE49-F238E27FC236}">
                <a16:creationId xmlns:a16="http://schemas.microsoft.com/office/drawing/2014/main" id="{EB1BFA4F-A28A-4D4B-B827-FC5EF9D9F7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81600" y="2751438"/>
            <a:ext cx="3657600" cy="2743200"/>
          </a:xfrm>
          <a:prstGeom prst="rect">
            <a:avLst/>
          </a:prstGeom>
        </p:spPr>
      </p:pic>
      <p:sp>
        <p:nvSpPr>
          <p:cNvPr id="7" name="Content Placeholder 1"/>
          <p:cNvSpPr txBox="1">
            <a:spLocks/>
          </p:cNvSpPr>
          <p:nvPr/>
        </p:nvSpPr>
        <p:spPr>
          <a:xfrm>
            <a:off x="301752" y="1689608"/>
            <a:ext cx="4114800" cy="640080"/>
          </a:xfrm>
          <a:prstGeom prst="rect">
            <a:avLst/>
          </a:prstGeom>
        </p:spPr>
        <p:txBody>
          <a:bodyPr>
            <a:noAutofit/>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buNone/>
            </a:pPr>
            <a:r>
              <a:rPr lang="en-US" sz="1800" b="1" dirty="0">
                <a:effectLst/>
              </a:rPr>
              <a:t>Small Scale Dynamic Modulus</a:t>
            </a:r>
            <a:endParaRPr lang="en-US" sz="1800" dirty="0">
              <a:effectLst/>
            </a:endParaRPr>
          </a:p>
        </p:txBody>
      </p:sp>
    </p:spTree>
    <p:extLst>
      <p:ext uri="{BB962C8B-B14F-4D97-AF65-F5344CB8AC3E}">
        <p14:creationId xmlns:p14="http://schemas.microsoft.com/office/powerpoint/2010/main" val="3991517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Field core testing</a:t>
            </a:r>
          </a:p>
          <a:p>
            <a:r>
              <a:rPr lang="en-US" dirty="0"/>
              <a:t>Reduced sampling and material requirements for testing</a:t>
            </a:r>
          </a:p>
          <a:p>
            <a:r>
              <a:rPr lang="en-US" dirty="0"/>
              <a:t>Same data output generated from small scale testing as full scale testing</a:t>
            </a:r>
          </a:p>
        </p:txBody>
      </p:sp>
      <p:sp>
        <p:nvSpPr>
          <p:cNvPr id="2" name="Title 1"/>
          <p:cNvSpPr>
            <a:spLocks noGrp="1"/>
          </p:cNvSpPr>
          <p:nvPr>
            <p:ph type="title"/>
          </p:nvPr>
        </p:nvSpPr>
        <p:spPr/>
        <p:txBody>
          <a:bodyPr/>
          <a:lstStyle/>
          <a:p>
            <a:r>
              <a:rPr lang="en-US" dirty="0"/>
              <a:t>AMPT Small Specimen Advantages</a:t>
            </a:r>
          </a:p>
        </p:txBody>
      </p:sp>
      <p:sp>
        <p:nvSpPr>
          <p:cNvPr id="4" name="Slide Number Placeholder 3"/>
          <p:cNvSpPr>
            <a:spLocks noGrp="1"/>
          </p:cNvSpPr>
          <p:nvPr>
            <p:ph type="sldNum" sz="quarter" idx="12"/>
          </p:nvPr>
        </p:nvSpPr>
        <p:spPr/>
        <p:txBody>
          <a:bodyPr/>
          <a:lstStyle/>
          <a:p>
            <a:fld id="{ACADCA02-3E6F-46A0-BAF0-920F32CC2EE0}" type="slidenum">
              <a:rPr lang="en-US" altLang="en-US" smtClean="0"/>
              <a:pPr/>
              <a:t>27</a:t>
            </a:fld>
            <a:endParaRPr lang="en-US" altLang="en-US" dirty="0"/>
          </a:p>
        </p:txBody>
      </p:sp>
    </p:spTree>
    <p:extLst>
      <p:ext uri="{BB962C8B-B14F-4D97-AF65-F5344CB8AC3E}">
        <p14:creationId xmlns:p14="http://schemas.microsoft.com/office/powerpoint/2010/main" val="2537728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539F9E-CFF3-49EC-91FB-BB991440D38B}"/>
              </a:ext>
            </a:extLst>
          </p:cNvPr>
          <p:cNvSpPr>
            <a:spLocks noGrp="1"/>
          </p:cNvSpPr>
          <p:nvPr>
            <p:ph type="title"/>
          </p:nvPr>
        </p:nvSpPr>
        <p:spPr>
          <a:xfrm>
            <a:off x="301752" y="3113315"/>
            <a:ext cx="8534400" cy="758952"/>
          </a:xfrm>
        </p:spPr>
        <p:txBody>
          <a:bodyPr>
            <a:normAutofit/>
          </a:bodyPr>
          <a:lstStyle/>
          <a:p>
            <a:r>
              <a:rPr lang="en-US" dirty="0"/>
              <a:t>Arizona Project</a:t>
            </a:r>
          </a:p>
        </p:txBody>
      </p:sp>
      <p:sp>
        <p:nvSpPr>
          <p:cNvPr id="4" name="Slide Number Placeholder 3">
            <a:extLst>
              <a:ext uri="{FF2B5EF4-FFF2-40B4-BE49-F238E27FC236}">
                <a16:creationId xmlns:a16="http://schemas.microsoft.com/office/drawing/2014/main" id="{F8BA3D8E-A639-41D5-BF98-39B57FB9D0F4}"/>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28</a:t>
            </a:fld>
            <a:endParaRPr lang="en-US" dirty="0">
              <a:solidFill>
                <a:srgbClr val="1B587C">
                  <a:shade val="75000"/>
                </a:srgbClr>
              </a:solidFill>
            </a:endParaRPr>
          </a:p>
        </p:txBody>
      </p:sp>
    </p:spTree>
    <p:extLst>
      <p:ext uri="{BB962C8B-B14F-4D97-AF65-F5344CB8AC3E}">
        <p14:creationId xmlns:p14="http://schemas.microsoft.com/office/powerpoint/2010/main" val="9207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BA3D8E-A639-41D5-BF98-39B57FB9D0F4}"/>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29</a:t>
            </a:fld>
            <a:endParaRPr lang="en-US" dirty="0">
              <a:solidFill>
                <a:srgbClr val="1B587C">
                  <a:shade val="75000"/>
                </a:srgbClr>
              </a:solidFill>
            </a:endParaRPr>
          </a:p>
        </p:txBody>
      </p:sp>
      <p:sp>
        <p:nvSpPr>
          <p:cNvPr id="6"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dirty="0"/>
              <a:t>Arizona Project Description - 2015</a:t>
            </a:r>
          </a:p>
        </p:txBody>
      </p:sp>
      <p:sp>
        <p:nvSpPr>
          <p:cNvPr id="7" name="Subtitle 4"/>
          <p:cNvSpPr>
            <a:spLocks noGrp="1"/>
          </p:cNvSpPr>
          <p:nvPr>
            <p:ph sz="quarter" idx="1"/>
          </p:nvPr>
        </p:nvSpPr>
        <p:spPr>
          <a:xfrm>
            <a:off x="332232" y="1506516"/>
            <a:ext cx="8503920" cy="4918865"/>
          </a:xfrm>
        </p:spPr>
        <p:txBody>
          <a:bodyPr>
            <a:normAutofit fontScale="92500" lnSpcReduction="10000"/>
          </a:bodyPr>
          <a:lstStyle/>
          <a:p>
            <a:pPr>
              <a:buFont typeface="Wingdings 2" panose="05020102010507070707" pitchFamily="18" charset="2"/>
              <a:buChar char=""/>
              <a:defRPr/>
            </a:pPr>
            <a:r>
              <a:rPr lang="en-US" sz="2800" dirty="0">
                <a:latin typeface="+mj-lt"/>
              </a:rPr>
              <a:t>Open Graded Friction Course (OGFC) mixtures</a:t>
            </a:r>
          </a:p>
          <a:p>
            <a:pPr>
              <a:buFont typeface="Wingdings 2" panose="05020102010507070707" pitchFamily="18" charset="2"/>
              <a:buChar char=""/>
              <a:defRPr/>
            </a:pPr>
            <a:endParaRPr lang="en-US" sz="2800" dirty="0">
              <a:latin typeface="+mj-lt"/>
            </a:endParaRPr>
          </a:p>
          <a:p>
            <a:pPr>
              <a:buFont typeface="Wingdings 2" panose="05020102010507070707" pitchFamily="18" charset="2"/>
              <a:buChar char=""/>
              <a:defRPr/>
            </a:pPr>
            <a:r>
              <a:rPr lang="en-US" sz="2800" dirty="0">
                <a:latin typeface="+mj-lt"/>
              </a:rPr>
              <a:t>Three different Terminal blended Asphalt Rubbers</a:t>
            </a:r>
          </a:p>
          <a:p>
            <a:pPr>
              <a:buFont typeface="Wingdings 2" panose="05020102010507070707" pitchFamily="18" charset="2"/>
              <a:buChar char=""/>
              <a:defRPr/>
            </a:pPr>
            <a:endParaRPr lang="en-US" sz="2800" dirty="0">
              <a:latin typeface="+mj-lt"/>
            </a:endParaRPr>
          </a:p>
          <a:p>
            <a:pPr>
              <a:buFont typeface="Wingdings 2" panose="05020102010507070707" pitchFamily="18" charset="2"/>
              <a:buChar char=""/>
              <a:defRPr/>
            </a:pPr>
            <a:r>
              <a:rPr lang="en-US" sz="2800" dirty="0">
                <a:latin typeface="+mj-lt"/>
              </a:rPr>
              <a:t>Hybrid Binders:</a:t>
            </a:r>
          </a:p>
          <a:p>
            <a:pPr marL="800100" lvl="1" indent="-342900">
              <a:buFont typeface="Wingdings" panose="05000000000000000000" pitchFamily="2" charset="2"/>
              <a:buChar char="¡"/>
              <a:defRPr/>
            </a:pPr>
            <a:r>
              <a:rPr lang="en-US" sz="2400" dirty="0">
                <a:solidFill>
                  <a:schemeClr val="tx1"/>
                </a:solidFill>
                <a:latin typeface="+mj-lt"/>
              </a:rPr>
              <a:t>PG70-22 TR+</a:t>
            </a:r>
            <a:br>
              <a:rPr lang="en-US" sz="2400" dirty="0">
                <a:solidFill>
                  <a:schemeClr val="tx1"/>
                </a:solidFill>
                <a:latin typeface="+mj-lt"/>
              </a:rPr>
            </a:br>
            <a:r>
              <a:rPr lang="en-US" sz="2400" dirty="0">
                <a:solidFill>
                  <a:schemeClr val="tx1"/>
                </a:solidFill>
                <a:latin typeface="+mj-lt"/>
              </a:rPr>
              <a:t>(8 % GTR + 2 % SBS; solubility limit of 97%)</a:t>
            </a:r>
          </a:p>
          <a:p>
            <a:pPr marL="800100" lvl="1" indent="-342900">
              <a:buFont typeface="Wingdings" panose="05000000000000000000" pitchFamily="2" charset="2"/>
              <a:buChar char="¡"/>
              <a:defRPr/>
            </a:pPr>
            <a:endParaRPr lang="en-US" sz="2400" dirty="0">
              <a:solidFill>
                <a:schemeClr val="tx1"/>
              </a:solidFill>
              <a:latin typeface="+mj-lt"/>
            </a:endParaRPr>
          </a:p>
          <a:p>
            <a:pPr marL="800100" lvl="1" indent="-342900">
              <a:buFont typeface="Wingdings" panose="05000000000000000000" pitchFamily="2" charset="2"/>
              <a:buChar char="¡"/>
              <a:defRPr/>
            </a:pPr>
            <a:r>
              <a:rPr lang="en-US" sz="2400" dirty="0">
                <a:solidFill>
                  <a:schemeClr val="tx1"/>
                </a:solidFill>
                <a:latin typeface="+mj-lt"/>
              </a:rPr>
              <a:t>PG70-22 TR+ S92 </a:t>
            </a:r>
            <a:br>
              <a:rPr lang="en-US" sz="2400" dirty="0">
                <a:solidFill>
                  <a:schemeClr val="tx1"/>
                </a:solidFill>
                <a:latin typeface="+mj-lt"/>
              </a:rPr>
            </a:br>
            <a:r>
              <a:rPr lang="en-US" sz="2400" dirty="0">
                <a:solidFill>
                  <a:schemeClr val="tx1"/>
                </a:solidFill>
                <a:latin typeface="+mj-lt"/>
              </a:rPr>
              <a:t>(8 % GTR + 2 % SBS; solubility limit of 92%)</a:t>
            </a:r>
          </a:p>
          <a:p>
            <a:pPr marL="800100" lvl="1" indent="-342900">
              <a:buFont typeface="Wingdings" panose="05000000000000000000" pitchFamily="2" charset="2"/>
              <a:buChar char="¡"/>
              <a:defRPr/>
            </a:pPr>
            <a:endParaRPr lang="en-US" sz="2400" dirty="0">
              <a:solidFill>
                <a:schemeClr val="tx1"/>
              </a:solidFill>
              <a:latin typeface="+mj-lt"/>
            </a:endParaRPr>
          </a:p>
          <a:p>
            <a:pPr marL="800100" lvl="1" indent="-342900">
              <a:buFont typeface="Wingdings" panose="05000000000000000000" pitchFamily="2" charset="2"/>
              <a:buChar char="¡"/>
              <a:defRPr/>
            </a:pPr>
            <a:r>
              <a:rPr lang="en-US" sz="2400" dirty="0">
                <a:solidFill>
                  <a:schemeClr val="tx1"/>
                </a:solidFill>
              </a:rPr>
              <a:t>PG70-22 (contains only SBS)</a:t>
            </a:r>
            <a:endParaRPr lang="en-US" sz="2400" dirty="0">
              <a:solidFill>
                <a:schemeClr val="tx1"/>
              </a:solidFill>
              <a:latin typeface="+mj-lt"/>
            </a:endParaRPr>
          </a:p>
        </p:txBody>
      </p:sp>
    </p:spTree>
    <p:extLst>
      <p:ext uri="{BB962C8B-B14F-4D97-AF65-F5344CB8AC3E}">
        <p14:creationId xmlns:p14="http://schemas.microsoft.com/office/powerpoint/2010/main" val="303353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17531" y="1430038"/>
            <a:ext cx="4059936" cy="4678136"/>
          </a:xfrm>
        </p:spPr>
        <p:txBody>
          <a:bodyPr>
            <a:normAutofit fontScale="55000" lnSpcReduction="20000"/>
          </a:bodyPr>
          <a:lstStyle/>
          <a:p>
            <a:pPr>
              <a:defRPr/>
            </a:pPr>
            <a:r>
              <a:rPr lang="en-US" sz="2900" dirty="0"/>
              <a:t>AASHTO: American Association of State Highway and Transportation Officials</a:t>
            </a:r>
          </a:p>
          <a:p>
            <a:pPr>
              <a:defRPr/>
            </a:pPr>
            <a:r>
              <a:rPr lang="en-US" sz="2900" dirty="0"/>
              <a:t>ABCD: Asphalt Binder Cracking Device</a:t>
            </a:r>
          </a:p>
          <a:p>
            <a:pPr>
              <a:defRPr/>
            </a:pPr>
            <a:r>
              <a:rPr lang="en-US" sz="2900" dirty="0"/>
              <a:t>ABTL: Asphalt Binder Testing Laboratory</a:t>
            </a:r>
          </a:p>
          <a:p>
            <a:pPr>
              <a:defRPr/>
            </a:pPr>
            <a:r>
              <a:rPr lang="en-US" altLang="en-US" sz="2900" dirty="0"/>
              <a:t>AIMS: Aggregate Imaging System</a:t>
            </a:r>
          </a:p>
          <a:p>
            <a:pPr>
              <a:defRPr/>
            </a:pPr>
            <a:r>
              <a:rPr lang="en-US" altLang="en-US" sz="2900" dirty="0"/>
              <a:t>AMPT: Asphalt Mixture Performance Tester</a:t>
            </a:r>
          </a:p>
          <a:p>
            <a:r>
              <a:rPr lang="en-US" altLang="en-US" sz="2900" dirty="0"/>
              <a:t>BBR: Bending Beam Rheometer</a:t>
            </a:r>
          </a:p>
          <a:p>
            <a:r>
              <a:rPr lang="en-US" altLang="en-US" sz="2900" dirty="0"/>
              <a:t>CAA: Coarse Aggregate Angularity</a:t>
            </a:r>
          </a:p>
          <a:p>
            <a:r>
              <a:rPr lang="en-US" sz="2900" dirty="0"/>
              <a:t>CC: Concentric Cylinders</a:t>
            </a:r>
          </a:p>
          <a:p>
            <a:r>
              <a:rPr lang="en-US" altLang="en-US" sz="2900" dirty="0"/>
              <a:t>DSR: Dynamic Shear Rheometer</a:t>
            </a:r>
          </a:p>
          <a:p>
            <a:r>
              <a:rPr lang="en-US" altLang="en-US" sz="2900" dirty="0"/>
              <a:t>DTT: Direct Tension Tester</a:t>
            </a:r>
          </a:p>
          <a:p>
            <a:r>
              <a:rPr lang="en-US" altLang="en-US" sz="2900" dirty="0"/>
              <a:t>ETG: Expert Task Group</a:t>
            </a:r>
          </a:p>
          <a:p>
            <a:r>
              <a:rPr lang="en-US" altLang="en-US" sz="2900" dirty="0"/>
              <a:t>Gmb: Bulk Specific Gravity</a:t>
            </a:r>
          </a:p>
          <a:p>
            <a:r>
              <a:rPr lang="en-US" altLang="en-US" sz="2900" dirty="0"/>
              <a:t>GTR: Ground tire rubber</a:t>
            </a:r>
          </a:p>
          <a:p>
            <a:endParaRPr lang="en-US" altLang="en-US" sz="2000" dirty="0"/>
          </a:p>
        </p:txBody>
      </p:sp>
      <p:sp>
        <p:nvSpPr>
          <p:cNvPr id="3" name="Title 2"/>
          <p:cNvSpPr>
            <a:spLocks noGrp="1"/>
          </p:cNvSpPr>
          <p:nvPr>
            <p:ph type="title"/>
          </p:nvPr>
        </p:nvSpPr>
        <p:spPr/>
        <p:txBody>
          <a:bodyPr/>
          <a:lstStyle/>
          <a:p>
            <a:r>
              <a:rPr lang="en-US"/>
              <a:t>Acronyms</a:t>
            </a:r>
            <a:endParaRPr lang="en-US" dirty="0"/>
          </a:p>
        </p:txBody>
      </p:sp>
      <p:sp>
        <p:nvSpPr>
          <p:cNvPr id="4" name="Slide Number Placeholder 3"/>
          <p:cNvSpPr>
            <a:spLocks noGrp="1"/>
          </p:cNvSpPr>
          <p:nvPr>
            <p:ph type="sldNum" sz="quarter" idx="12"/>
          </p:nvPr>
        </p:nvSpPr>
        <p:spPr/>
        <p:txBody>
          <a:bodyPr/>
          <a:lstStyle/>
          <a:p>
            <a:fld id="{3622FC1C-5701-4850-9BC5-A601E26A4A2E}" type="slidenum">
              <a:rPr lang="en-US" smtClean="0">
                <a:solidFill>
                  <a:srgbClr val="1B587C">
                    <a:shade val="75000"/>
                  </a:srgbClr>
                </a:solidFill>
              </a:rPr>
              <a:pPr/>
              <a:t>3</a:t>
            </a:fld>
            <a:endParaRPr lang="en-US" dirty="0">
              <a:solidFill>
                <a:srgbClr val="1B587C">
                  <a:shade val="75000"/>
                </a:srgbClr>
              </a:solidFill>
            </a:endParaRPr>
          </a:p>
        </p:txBody>
      </p:sp>
      <p:sp>
        <p:nvSpPr>
          <p:cNvPr id="5" name="Content Placeholder 1"/>
          <p:cNvSpPr txBox="1">
            <a:spLocks/>
          </p:cNvSpPr>
          <p:nvPr/>
        </p:nvSpPr>
        <p:spPr>
          <a:xfrm>
            <a:off x="4776216" y="1329535"/>
            <a:ext cx="4059936" cy="4678136"/>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600" dirty="0"/>
              <a:t>HMA: Hot mix asphalt</a:t>
            </a:r>
          </a:p>
          <a:p>
            <a:r>
              <a:rPr lang="en-US" sz="1600" dirty="0"/>
              <a:t>HQ: Headquarters</a:t>
            </a:r>
          </a:p>
          <a:p>
            <a:r>
              <a:rPr lang="en-US" sz="1600" dirty="0"/>
              <a:t>MATT: Mobile Asphalt Testing Trailer</a:t>
            </a:r>
          </a:p>
          <a:p>
            <a:r>
              <a:rPr lang="en-US" altLang="en-US" sz="1600" dirty="0"/>
              <a:t>MSCR: Multiple Stress Creep and Recovery </a:t>
            </a:r>
          </a:p>
          <a:p>
            <a:pPr defTabSz="914400"/>
            <a:r>
              <a:rPr lang="en-US" altLang="en-US" sz="1600" dirty="0"/>
              <a:t>PAV: Pressure Aging Vessel</a:t>
            </a:r>
          </a:p>
          <a:p>
            <a:pPr defTabSz="914400"/>
            <a:r>
              <a:rPr lang="en-US" altLang="en-US" sz="1600" dirty="0"/>
              <a:t>PEMD: Performance-Engineered Mixture Design</a:t>
            </a:r>
          </a:p>
          <a:p>
            <a:pPr defTabSz="914400"/>
            <a:r>
              <a:rPr lang="en-US" altLang="en-US" sz="1600" dirty="0"/>
              <a:t>PG: Performance Grading</a:t>
            </a:r>
          </a:p>
          <a:p>
            <a:pPr defTabSz="914400"/>
            <a:r>
              <a:rPr lang="en-US" altLang="en-US" sz="1600" dirty="0"/>
              <a:t>PRS: Performance Related Specification</a:t>
            </a:r>
          </a:p>
          <a:p>
            <a:pPr defTabSz="914400"/>
            <a:r>
              <a:rPr lang="en-US" altLang="en-US" sz="1600" dirty="0"/>
              <a:t>QA: Quality Assurance</a:t>
            </a:r>
          </a:p>
          <a:p>
            <a:pPr defTabSz="914400"/>
            <a:r>
              <a:rPr lang="en-US" altLang="en-US" sz="1600" dirty="0"/>
              <a:t>RAP/RAS: Reclaimed Asphalt Pavement/Reclaimed Asphalt Shingles</a:t>
            </a:r>
          </a:p>
          <a:p>
            <a:pPr defTabSz="914400"/>
            <a:r>
              <a:rPr lang="en-US" altLang="en-US" sz="1600" dirty="0"/>
              <a:t>RTFO: Rolling Thin-film Oven</a:t>
            </a:r>
          </a:p>
          <a:p>
            <a:pPr defTabSz="914400"/>
            <a:r>
              <a:rPr lang="en-US" altLang="en-US" sz="1600" dirty="0"/>
              <a:t>RV: Rotational Viscometer</a:t>
            </a:r>
          </a:p>
          <a:p>
            <a:pPr defTabSz="914400"/>
            <a:r>
              <a:rPr lang="en-US" altLang="en-US" sz="1600" dirty="0"/>
              <a:t>SSR: Stress Sweep Rutting</a:t>
            </a:r>
          </a:p>
          <a:p>
            <a:pPr defTabSz="914400"/>
            <a:r>
              <a:rPr lang="en-US" altLang="en-US" sz="1600" dirty="0"/>
              <a:t>TFHRC: Turner-Fairbank Highway Research Center</a:t>
            </a:r>
          </a:p>
          <a:p>
            <a:pPr defTabSz="914400"/>
            <a:r>
              <a:rPr lang="en-US" altLang="en-US" sz="1600" dirty="0"/>
              <a:t>WMA: Warm Mix Asphalt</a:t>
            </a:r>
          </a:p>
        </p:txBody>
      </p:sp>
      <p:sp>
        <p:nvSpPr>
          <p:cNvPr id="7" name="Content Placeholder 4"/>
          <p:cNvSpPr txBox="1">
            <a:spLocks/>
          </p:cNvSpPr>
          <p:nvPr/>
        </p:nvSpPr>
        <p:spPr>
          <a:xfrm>
            <a:off x="2866292" y="5904329"/>
            <a:ext cx="5969860" cy="461665"/>
          </a:xfrm>
          <a:prstGeom prst="rect">
            <a:avLst/>
          </a:prstGeom>
        </p:spPr>
        <p:txBody>
          <a:bodyPr vert="horz" wrap="square">
            <a:sp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defTabSz="914400">
              <a:buFont typeface="Wingdings 2"/>
              <a:buNone/>
            </a:pPr>
            <a:r>
              <a:rPr lang="en-US" sz="1200" i="1" dirty="0">
                <a:ea typeface="Calibri" panose="020F0502020204030204" pitchFamily="34" charset="0"/>
                <a:cs typeface="Times New Roman" panose="02020603050405020304" pitchFamily="18" charset="0"/>
              </a:rPr>
              <a:t>Note: FHWA does not endorse products or manufacturers. Trade or manufacturers’ names appear in this presentation solely for informational purposes.</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5100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BA3D8E-A639-41D5-BF98-39B57FB9D0F4}"/>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30</a:t>
            </a:fld>
            <a:endParaRPr lang="en-US" dirty="0">
              <a:solidFill>
                <a:srgbClr val="1B587C">
                  <a:shade val="75000"/>
                </a:srgbClr>
              </a:solidFill>
            </a:endParaRPr>
          </a:p>
        </p:txBody>
      </p:sp>
      <p:sp>
        <p:nvSpPr>
          <p:cNvPr id="6"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dirty="0"/>
              <a:t>Study Plans</a:t>
            </a:r>
          </a:p>
        </p:txBody>
      </p:sp>
      <p:sp>
        <p:nvSpPr>
          <p:cNvPr id="7" name="Subtitle 4"/>
          <p:cNvSpPr>
            <a:spLocks noGrp="1"/>
          </p:cNvSpPr>
          <p:nvPr>
            <p:ph sz="quarter" idx="1"/>
          </p:nvPr>
        </p:nvSpPr>
        <p:spPr>
          <a:xfrm>
            <a:off x="338328" y="1654299"/>
            <a:ext cx="8503920" cy="3499592"/>
          </a:xfrm>
        </p:spPr>
        <p:txBody>
          <a:bodyPr>
            <a:normAutofit/>
          </a:bodyPr>
          <a:lstStyle/>
          <a:p>
            <a:pPr>
              <a:buFont typeface="Wingdings 2" panose="05020102010507070707" pitchFamily="18" charset="2"/>
              <a:buChar char=""/>
              <a:defRPr/>
            </a:pPr>
            <a:r>
              <a:rPr lang="en-US" sz="2800" dirty="0">
                <a:latin typeface="+mj-lt"/>
              </a:rPr>
              <a:t>Topics investigated in this project</a:t>
            </a:r>
          </a:p>
          <a:p>
            <a:pPr marL="800100" lvl="1" indent="-342900">
              <a:buFont typeface="Wingdings" panose="05000000000000000000" pitchFamily="2" charset="2"/>
              <a:buChar char="¡"/>
              <a:defRPr/>
            </a:pPr>
            <a:r>
              <a:rPr lang="en-US" sz="2400" dirty="0">
                <a:solidFill>
                  <a:schemeClr val="tx1"/>
                </a:solidFill>
                <a:latin typeface="+mj-lt"/>
              </a:rPr>
              <a:t>Solubility</a:t>
            </a:r>
          </a:p>
          <a:p>
            <a:pPr marL="800100" lvl="1" indent="-342900">
              <a:buFont typeface="Wingdings" panose="05000000000000000000" pitchFamily="2" charset="2"/>
              <a:buChar char="¡"/>
              <a:defRPr/>
            </a:pPr>
            <a:r>
              <a:rPr lang="en-US" sz="2400" dirty="0">
                <a:solidFill>
                  <a:schemeClr val="tx1"/>
                </a:solidFill>
                <a:latin typeface="+mj-lt"/>
              </a:rPr>
              <a:t>Separation</a:t>
            </a:r>
          </a:p>
          <a:p>
            <a:pPr marL="800100" lvl="1" indent="-342900">
              <a:buFont typeface="Wingdings" panose="05000000000000000000" pitchFamily="2" charset="2"/>
              <a:buChar char="¡"/>
              <a:defRPr/>
            </a:pPr>
            <a:r>
              <a:rPr lang="en-US" sz="2400" dirty="0">
                <a:solidFill>
                  <a:schemeClr val="tx1"/>
                </a:solidFill>
                <a:latin typeface="+mj-lt"/>
              </a:rPr>
              <a:t>DSR testing: gap size effect</a:t>
            </a:r>
          </a:p>
          <a:p>
            <a:pPr marL="800100" lvl="1" indent="-342900">
              <a:buFont typeface="Wingdings" panose="05000000000000000000" pitchFamily="2" charset="2"/>
              <a:buChar char="¡"/>
              <a:defRPr/>
            </a:pPr>
            <a:r>
              <a:rPr lang="en-US" sz="2400" dirty="0">
                <a:solidFill>
                  <a:schemeClr val="tx1"/>
                </a:solidFill>
                <a:latin typeface="+mj-lt"/>
              </a:rPr>
              <a:t>Long term conditioning</a:t>
            </a:r>
          </a:p>
          <a:p>
            <a:pPr marL="457200" lvl="1" indent="0">
              <a:buNone/>
              <a:defRPr/>
            </a:pPr>
            <a:endParaRPr lang="en-US" dirty="0">
              <a:latin typeface="+mj-lt"/>
            </a:endParaRPr>
          </a:p>
        </p:txBody>
      </p:sp>
    </p:spTree>
    <p:extLst>
      <p:ext uri="{BB962C8B-B14F-4D97-AF65-F5344CB8AC3E}">
        <p14:creationId xmlns:p14="http://schemas.microsoft.com/office/powerpoint/2010/main" val="3993326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BA3D8E-A639-41D5-BF98-39B57FB9D0F4}"/>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31</a:t>
            </a:fld>
            <a:endParaRPr lang="en-US" dirty="0">
              <a:solidFill>
                <a:srgbClr val="1B587C">
                  <a:shade val="75000"/>
                </a:srgbClr>
              </a:solidFill>
            </a:endParaRPr>
          </a:p>
        </p:txBody>
      </p:sp>
      <p:sp>
        <p:nvSpPr>
          <p:cNvPr id="6"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dirty="0"/>
              <a:t>Solubility – AASHTO T 44</a:t>
            </a:r>
          </a:p>
        </p:txBody>
      </p:sp>
      <p:sp>
        <p:nvSpPr>
          <p:cNvPr id="7" name="Subtitle 4"/>
          <p:cNvSpPr>
            <a:spLocks noGrp="1"/>
          </p:cNvSpPr>
          <p:nvPr>
            <p:ph sz="quarter" idx="1"/>
          </p:nvPr>
        </p:nvSpPr>
        <p:spPr>
          <a:xfrm>
            <a:off x="338328" y="1654299"/>
            <a:ext cx="8503920" cy="4663374"/>
          </a:xfrm>
        </p:spPr>
        <p:txBody>
          <a:bodyPr>
            <a:normAutofit/>
          </a:bodyPr>
          <a:lstStyle/>
          <a:p>
            <a:pPr>
              <a:buFont typeface="Wingdings 2" panose="05020102010507070707" pitchFamily="18" charset="2"/>
              <a:buChar char=""/>
              <a:defRPr/>
            </a:pPr>
            <a:r>
              <a:rPr lang="en-US" sz="2800" dirty="0">
                <a:latin typeface="+mj-lt"/>
              </a:rPr>
              <a:t>UW-Madison MARC have proposed changes to the standard</a:t>
            </a:r>
          </a:p>
          <a:p>
            <a:pPr marL="800100" lvl="1" indent="-342900">
              <a:buFont typeface="Wingdings" panose="05000000000000000000" pitchFamily="2" charset="2"/>
              <a:buChar char="¡"/>
              <a:defRPr/>
            </a:pPr>
            <a:r>
              <a:rPr lang="en-US" sz="2400" dirty="0">
                <a:solidFill>
                  <a:schemeClr val="tx1"/>
                </a:solidFill>
                <a:latin typeface="+mj-lt"/>
              </a:rPr>
              <a:t>Use of toluene as the solvent</a:t>
            </a:r>
          </a:p>
          <a:p>
            <a:pPr marL="800100" lvl="1" indent="-342900">
              <a:buFont typeface="Wingdings" panose="05000000000000000000" pitchFamily="2" charset="2"/>
              <a:buChar char="¡"/>
              <a:defRPr/>
            </a:pPr>
            <a:r>
              <a:rPr lang="en-US" sz="2400" dirty="0">
                <a:solidFill>
                  <a:schemeClr val="tx1"/>
                </a:solidFill>
                <a:latin typeface="+mj-lt"/>
              </a:rPr>
              <a:t>The addition of an analytical filter: </a:t>
            </a:r>
            <a:br>
              <a:rPr lang="en-US" sz="2400" dirty="0">
                <a:solidFill>
                  <a:schemeClr val="tx1"/>
                </a:solidFill>
                <a:latin typeface="+mj-lt"/>
              </a:rPr>
            </a:br>
            <a:r>
              <a:rPr lang="en-US" sz="2400" dirty="0">
                <a:solidFill>
                  <a:schemeClr val="tx1"/>
                </a:solidFill>
                <a:latin typeface="+mj-lt"/>
              </a:rPr>
              <a:t>To </a:t>
            </a:r>
            <a:r>
              <a:rPr lang="en-US" sz="2400" u="sng" dirty="0">
                <a:solidFill>
                  <a:schemeClr val="tx1"/>
                </a:solidFill>
                <a:latin typeface="+mj-lt"/>
              </a:rPr>
              <a:t>increase the filter area</a:t>
            </a:r>
            <a:r>
              <a:rPr lang="en-US" sz="2400" dirty="0">
                <a:solidFill>
                  <a:schemeClr val="tx1"/>
                </a:solidFill>
                <a:latin typeface="+mj-lt"/>
              </a:rPr>
              <a:t> and reduce the potential for the fiberglass filter to </a:t>
            </a:r>
            <a:r>
              <a:rPr lang="en-US" sz="2400" dirty="0">
                <a:solidFill>
                  <a:srgbClr val="FF0000"/>
                </a:solidFill>
                <a:latin typeface="+mj-lt"/>
              </a:rPr>
              <a:t>become clogged</a:t>
            </a:r>
            <a:r>
              <a:rPr lang="en-US" sz="2400" dirty="0">
                <a:solidFill>
                  <a:schemeClr val="tx1"/>
                </a:solidFill>
                <a:latin typeface="+mj-lt"/>
              </a:rPr>
              <a:t> during testing</a:t>
            </a:r>
          </a:p>
          <a:p>
            <a:pPr marL="800100" lvl="1" indent="-342900">
              <a:buFont typeface="Wingdings" panose="05000000000000000000" pitchFamily="2" charset="2"/>
              <a:buChar char="¡"/>
              <a:defRPr/>
            </a:pPr>
            <a:endParaRPr lang="en-US" sz="2400" dirty="0">
              <a:solidFill>
                <a:schemeClr val="tx1"/>
              </a:solidFill>
              <a:latin typeface="+mj-lt"/>
            </a:endParaRPr>
          </a:p>
          <a:p>
            <a:pPr marL="274320" lvl="1">
              <a:buClr>
                <a:schemeClr val="accent1"/>
              </a:buClr>
              <a:buSzPct val="85000"/>
              <a:buFont typeface="Wingdings 2" panose="05020102010507070707" pitchFamily="18" charset="2"/>
              <a:buChar char=""/>
              <a:defRPr/>
            </a:pPr>
            <a:r>
              <a:rPr lang="en-US" sz="2800" dirty="0">
                <a:solidFill>
                  <a:schemeClr val="tx1"/>
                </a:solidFill>
                <a:latin typeface="+mj-lt"/>
              </a:rPr>
              <a:t>Analytical Filters used in this study</a:t>
            </a:r>
          </a:p>
          <a:p>
            <a:pPr marL="800100" lvl="1" indent="-342900">
              <a:buFont typeface="Wingdings" panose="05000000000000000000" pitchFamily="2" charset="2"/>
              <a:buChar char="¡"/>
              <a:defRPr/>
            </a:pPr>
            <a:r>
              <a:rPr lang="en-US" sz="2400" dirty="0" err="1">
                <a:solidFill>
                  <a:schemeClr val="tx1"/>
                </a:solidFill>
                <a:latin typeface="+mj-lt"/>
              </a:rPr>
              <a:t>Celite</a:t>
            </a:r>
            <a:endParaRPr lang="en-US" sz="2400" dirty="0">
              <a:solidFill>
                <a:schemeClr val="tx1"/>
              </a:solidFill>
              <a:latin typeface="+mj-lt"/>
            </a:endParaRPr>
          </a:p>
          <a:p>
            <a:pPr marL="800100" lvl="1" indent="-342900">
              <a:buFont typeface="Wingdings" panose="05000000000000000000" pitchFamily="2" charset="2"/>
              <a:buChar char="¡"/>
              <a:defRPr/>
            </a:pPr>
            <a:r>
              <a:rPr lang="en-US" sz="2400" dirty="0">
                <a:solidFill>
                  <a:schemeClr val="tx1"/>
                </a:solidFill>
                <a:latin typeface="+mj-lt"/>
              </a:rPr>
              <a:t>Diatomaceous Earth (DE)</a:t>
            </a:r>
          </a:p>
          <a:p>
            <a:pPr marL="457200" lvl="1" indent="0">
              <a:buNone/>
              <a:defRPr/>
            </a:pPr>
            <a:endParaRPr lang="en-US" dirty="0">
              <a:latin typeface="+mj-lt"/>
            </a:endParaRPr>
          </a:p>
        </p:txBody>
      </p:sp>
    </p:spTree>
    <p:extLst>
      <p:ext uri="{BB962C8B-B14F-4D97-AF65-F5344CB8AC3E}">
        <p14:creationId xmlns:p14="http://schemas.microsoft.com/office/powerpoint/2010/main" val="1965975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338328" y="5231852"/>
            <a:ext cx="8503920" cy="1215129"/>
          </a:xfrm>
        </p:spPr>
        <p:txBody>
          <a:bodyPr>
            <a:normAutofit fontScale="92500" lnSpcReduction="20000"/>
          </a:bodyPr>
          <a:lstStyle/>
          <a:p>
            <a:r>
              <a:rPr lang="en-US" dirty="0"/>
              <a:t>Use of toluene as the solvent</a:t>
            </a:r>
          </a:p>
          <a:p>
            <a:r>
              <a:rPr lang="en-US" dirty="0"/>
              <a:t>The addition of an analytical filter </a:t>
            </a:r>
          </a:p>
          <a:p>
            <a:r>
              <a:rPr lang="en-US" dirty="0"/>
              <a:t>Some differences in solubility</a:t>
            </a:r>
          </a:p>
        </p:txBody>
      </p:sp>
      <p:sp>
        <p:nvSpPr>
          <p:cNvPr id="2" name="Title 1"/>
          <p:cNvSpPr>
            <a:spLocks noGrp="1"/>
          </p:cNvSpPr>
          <p:nvPr>
            <p:ph type="title"/>
          </p:nvPr>
        </p:nvSpPr>
        <p:spPr/>
        <p:txBody>
          <a:bodyPr/>
          <a:lstStyle/>
          <a:p>
            <a:r>
              <a:rPr lang="en-US" dirty="0"/>
              <a:t>Solubility Results</a:t>
            </a:r>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32</a:t>
            </a:fld>
            <a:endParaRPr lang="en-US"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039" y="1467697"/>
            <a:ext cx="6901763" cy="356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552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338328" y="4045527"/>
            <a:ext cx="8503920" cy="2327564"/>
          </a:xfrm>
        </p:spPr>
        <p:txBody>
          <a:bodyPr>
            <a:normAutofit fontScale="70000" lnSpcReduction="20000"/>
          </a:bodyPr>
          <a:lstStyle/>
          <a:p>
            <a:r>
              <a:rPr lang="en-US" dirty="0"/>
              <a:t>Compared to Standard Method, AASHTO T 44.</a:t>
            </a:r>
          </a:p>
          <a:p>
            <a:endParaRPr lang="en-US" dirty="0"/>
          </a:p>
          <a:p>
            <a:r>
              <a:rPr lang="en-US" dirty="0"/>
              <a:t>Not a statistically significant difference using toluene compared to trichloroethylene.</a:t>
            </a:r>
          </a:p>
          <a:p>
            <a:endParaRPr lang="en-US" dirty="0"/>
          </a:p>
          <a:p>
            <a:r>
              <a:rPr lang="en-US" dirty="0"/>
              <a:t>The differences in solubility when using an analytical filter aid were 0.5 to 2.5 percent: significant considering solubility is normally specified to the nearest 0.1 percent !</a:t>
            </a:r>
          </a:p>
        </p:txBody>
      </p:sp>
      <p:sp>
        <p:nvSpPr>
          <p:cNvPr id="2" name="Title 1"/>
          <p:cNvSpPr>
            <a:spLocks noGrp="1"/>
          </p:cNvSpPr>
          <p:nvPr>
            <p:ph type="title"/>
          </p:nvPr>
        </p:nvSpPr>
        <p:spPr>
          <a:xfrm>
            <a:off x="307848" y="267420"/>
            <a:ext cx="8534400" cy="758952"/>
          </a:xfrm>
        </p:spPr>
        <p:txBody>
          <a:bodyPr>
            <a:normAutofit fontScale="90000"/>
          </a:bodyPr>
          <a:lstStyle/>
          <a:p>
            <a:r>
              <a:rPr lang="en-US" dirty="0"/>
              <a:t>Solubility Results:</a:t>
            </a:r>
            <a:br>
              <a:rPr lang="en-US" dirty="0"/>
            </a:br>
            <a:r>
              <a:rPr lang="en-US" sz="2200" i="1" dirty="0"/>
              <a:t>Analysis of Variance</a:t>
            </a:r>
            <a:endParaRPr lang="en-US" i="1" dirty="0"/>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33</a:t>
            </a:fld>
            <a:endParaRPr lang="en-US" altLang="en-US"/>
          </a:p>
        </p:txBody>
      </p:sp>
      <p:pic>
        <p:nvPicPr>
          <p:cNvPr id="3" name="Picture 2"/>
          <p:cNvPicPr>
            <a:picLocks noChangeAspect="1"/>
          </p:cNvPicPr>
          <p:nvPr/>
        </p:nvPicPr>
        <p:blipFill>
          <a:blip r:embed="rId3"/>
          <a:stretch>
            <a:fillRect/>
          </a:stretch>
        </p:blipFill>
        <p:spPr>
          <a:xfrm>
            <a:off x="408003" y="1597891"/>
            <a:ext cx="8337948" cy="2214254"/>
          </a:xfrm>
          <a:prstGeom prst="rect">
            <a:avLst/>
          </a:prstGeom>
        </p:spPr>
      </p:pic>
    </p:spTree>
    <p:extLst>
      <p:ext uri="{BB962C8B-B14F-4D97-AF65-F5344CB8AC3E}">
        <p14:creationId xmlns:p14="http://schemas.microsoft.com/office/powerpoint/2010/main" val="2087578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338328" y="4223328"/>
            <a:ext cx="8503920" cy="2269836"/>
          </a:xfrm>
        </p:spPr>
        <p:txBody>
          <a:bodyPr>
            <a:normAutofit fontScale="77500" lnSpcReduction="20000"/>
          </a:bodyPr>
          <a:lstStyle/>
          <a:p>
            <a:r>
              <a:rPr lang="en-US" dirty="0"/>
              <a:t>Separation tests conducted following ASTM </a:t>
            </a:r>
            <a:r>
              <a:rPr lang="en-US" dirty="0" err="1"/>
              <a:t>D7173</a:t>
            </a:r>
            <a:r>
              <a:rPr lang="en-US" dirty="0"/>
              <a:t>: samples are stored in vertical tubes in an oven at 163 °C for 48 hours</a:t>
            </a:r>
          </a:p>
          <a:p>
            <a:endParaRPr lang="en-US" dirty="0"/>
          </a:p>
          <a:p>
            <a:r>
              <a:rPr lang="en-US" dirty="0"/>
              <a:t>Test specimens taken from the top and bottom of the vertical storage tube are measured using AASHTO T 315 </a:t>
            </a:r>
          </a:p>
          <a:p>
            <a:endParaRPr lang="en-US" dirty="0"/>
          </a:p>
          <a:p>
            <a:r>
              <a:rPr lang="en-US" dirty="0"/>
              <a:t>GTR is separating and sinking to the bottom of the separation tube.</a:t>
            </a:r>
          </a:p>
        </p:txBody>
      </p:sp>
      <p:sp>
        <p:nvSpPr>
          <p:cNvPr id="2" name="Title 1"/>
          <p:cNvSpPr>
            <a:spLocks noGrp="1"/>
          </p:cNvSpPr>
          <p:nvPr>
            <p:ph type="title"/>
          </p:nvPr>
        </p:nvSpPr>
        <p:spPr>
          <a:xfrm>
            <a:off x="307848" y="267420"/>
            <a:ext cx="8534400" cy="758952"/>
          </a:xfrm>
        </p:spPr>
        <p:txBody>
          <a:bodyPr>
            <a:normAutofit/>
          </a:bodyPr>
          <a:lstStyle/>
          <a:p>
            <a:r>
              <a:rPr lang="en-US" dirty="0"/>
              <a:t>Separation Results</a:t>
            </a:r>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34</a:t>
            </a:fld>
            <a:endParaRPr lang="en-US" altLang="en-US"/>
          </a:p>
        </p:txBody>
      </p:sp>
      <p:pic>
        <p:nvPicPr>
          <p:cNvPr id="4" name="Picture 3"/>
          <p:cNvPicPr>
            <a:picLocks noChangeAspect="1"/>
          </p:cNvPicPr>
          <p:nvPr/>
        </p:nvPicPr>
        <p:blipFill>
          <a:blip r:embed="rId3"/>
          <a:stretch>
            <a:fillRect/>
          </a:stretch>
        </p:blipFill>
        <p:spPr>
          <a:xfrm>
            <a:off x="727406" y="1467697"/>
            <a:ext cx="7541406" cy="2755631"/>
          </a:xfrm>
          <a:prstGeom prst="rect">
            <a:avLst/>
          </a:prstGeom>
        </p:spPr>
      </p:pic>
    </p:spTree>
    <p:extLst>
      <p:ext uri="{BB962C8B-B14F-4D97-AF65-F5344CB8AC3E}">
        <p14:creationId xmlns:p14="http://schemas.microsoft.com/office/powerpoint/2010/main" val="1645720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338328" y="4432031"/>
            <a:ext cx="8503920" cy="1810326"/>
          </a:xfrm>
        </p:spPr>
        <p:txBody>
          <a:bodyPr>
            <a:normAutofit lnSpcReduction="10000"/>
          </a:bodyPr>
          <a:lstStyle/>
          <a:p>
            <a:r>
              <a:rPr lang="en-US" dirty="0"/>
              <a:t>Same PG grade</a:t>
            </a:r>
          </a:p>
          <a:p>
            <a:r>
              <a:rPr lang="en-US" dirty="0"/>
              <a:t>Cup &amp; Bob (CC 17) slightly higher G*/</a:t>
            </a:r>
            <a:r>
              <a:rPr lang="en-US" dirty="0" err="1"/>
              <a:t>sinδ</a:t>
            </a:r>
            <a:r>
              <a:rPr lang="en-US" dirty="0"/>
              <a:t> value: perhaps due to trimming or shelf-aging of material</a:t>
            </a:r>
          </a:p>
          <a:p>
            <a:r>
              <a:rPr lang="en-US" dirty="0"/>
              <a:t>Cup &amp; Bob: smallest values of standard deviation</a:t>
            </a:r>
          </a:p>
        </p:txBody>
      </p:sp>
      <p:sp>
        <p:nvSpPr>
          <p:cNvPr id="2" name="Title 1"/>
          <p:cNvSpPr>
            <a:spLocks noGrp="1"/>
          </p:cNvSpPr>
          <p:nvPr>
            <p:ph type="title"/>
          </p:nvPr>
        </p:nvSpPr>
        <p:spPr>
          <a:xfrm>
            <a:off x="307848" y="267420"/>
            <a:ext cx="8534400" cy="758952"/>
          </a:xfrm>
        </p:spPr>
        <p:txBody>
          <a:bodyPr>
            <a:normAutofit fontScale="90000"/>
          </a:bodyPr>
          <a:lstStyle/>
          <a:p>
            <a:r>
              <a:rPr lang="en-US" dirty="0"/>
              <a:t>PG Results: PG 70-22 TR+ (</a:t>
            </a:r>
            <a:r>
              <a:rPr lang="en-US" dirty="0" err="1"/>
              <a:t>S97</a:t>
            </a:r>
            <a:r>
              <a:rPr lang="en-US" dirty="0"/>
              <a:t>)</a:t>
            </a:r>
            <a:br>
              <a:rPr lang="en-US" dirty="0"/>
            </a:br>
            <a:r>
              <a:rPr lang="en-US" sz="2200" i="1" dirty="0"/>
              <a:t>1 &amp; 2 mm gap vs. Cup and Bob</a:t>
            </a:r>
            <a:endParaRPr lang="en-US" i="1" dirty="0"/>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35</a:t>
            </a:fld>
            <a:endParaRPr lang="en-US" alt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84" y="1676400"/>
            <a:ext cx="4319490" cy="254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547" y="1676400"/>
            <a:ext cx="4329545" cy="254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604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338328" y="4432031"/>
            <a:ext cx="8503920" cy="1810326"/>
          </a:xfrm>
        </p:spPr>
        <p:txBody>
          <a:bodyPr>
            <a:normAutofit lnSpcReduction="10000"/>
          </a:bodyPr>
          <a:lstStyle/>
          <a:p>
            <a:r>
              <a:rPr lang="en-US" dirty="0"/>
              <a:t>PP </a:t>
            </a:r>
            <a:r>
              <a:rPr lang="en-US" dirty="0" err="1"/>
              <a:t>1mm</a:t>
            </a:r>
            <a:r>
              <a:rPr lang="en-US" dirty="0"/>
              <a:t> shows different material behavior</a:t>
            </a:r>
          </a:p>
          <a:p>
            <a:r>
              <a:rPr lang="en-US" dirty="0"/>
              <a:t>PP </a:t>
            </a:r>
            <a:r>
              <a:rPr lang="en-US" dirty="0" err="1"/>
              <a:t>1mm</a:t>
            </a:r>
            <a:r>
              <a:rPr lang="en-US" dirty="0"/>
              <a:t>: possible particle interactions with plates -&gt; </a:t>
            </a:r>
            <a:r>
              <a:rPr lang="en-US" sz="2400" i="1" dirty="0">
                <a:solidFill>
                  <a:srgbClr val="FF0000"/>
                </a:solidFill>
              </a:rPr>
              <a:t>higher stiffness &amp; more elastic type behavior</a:t>
            </a:r>
            <a:endParaRPr lang="en-US" i="1" dirty="0">
              <a:solidFill>
                <a:srgbClr val="FF0000"/>
              </a:solidFill>
            </a:endParaRPr>
          </a:p>
          <a:p>
            <a:r>
              <a:rPr lang="en-US" dirty="0"/>
              <a:t>Similar results for PP </a:t>
            </a:r>
            <a:r>
              <a:rPr lang="en-US" dirty="0" err="1"/>
              <a:t>2mm</a:t>
            </a:r>
            <a:r>
              <a:rPr lang="en-US" dirty="0"/>
              <a:t> and Cup &amp; Bob</a:t>
            </a:r>
          </a:p>
        </p:txBody>
      </p:sp>
      <p:sp>
        <p:nvSpPr>
          <p:cNvPr id="2" name="Title 1"/>
          <p:cNvSpPr>
            <a:spLocks noGrp="1"/>
          </p:cNvSpPr>
          <p:nvPr>
            <p:ph type="title"/>
          </p:nvPr>
        </p:nvSpPr>
        <p:spPr>
          <a:xfrm>
            <a:off x="307848" y="267420"/>
            <a:ext cx="8534400" cy="758952"/>
          </a:xfrm>
        </p:spPr>
        <p:txBody>
          <a:bodyPr>
            <a:normAutofit fontScale="90000"/>
          </a:bodyPr>
          <a:lstStyle/>
          <a:p>
            <a:r>
              <a:rPr lang="en-US" dirty="0"/>
              <a:t>PG Results: PG 70-22 TR+ (</a:t>
            </a:r>
            <a:r>
              <a:rPr lang="en-US" dirty="0" err="1"/>
              <a:t>S92</a:t>
            </a:r>
            <a:r>
              <a:rPr lang="en-US" dirty="0"/>
              <a:t>)</a:t>
            </a:r>
            <a:br>
              <a:rPr lang="en-US" dirty="0"/>
            </a:br>
            <a:r>
              <a:rPr lang="en-US" sz="2200" i="1" dirty="0"/>
              <a:t>1 &amp; 2 mm gap vs. Cup and Bob - Unaged</a:t>
            </a:r>
            <a:endParaRPr lang="en-US" i="1" dirty="0"/>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36</a:t>
            </a:fld>
            <a:endParaRPr lang="en-US"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9" y="1676400"/>
            <a:ext cx="4317065" cy="254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418" y="1676400"/>
            <a:ext cx="4329517" cy="254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529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338328" y="4432031"/>
            <a:ext cx="8503920" cy="2005714"/>
          </a:xfrm>
        </p:spPr>
        <p:txBody>
          <a:bodyPr>
            <a:normAutofit fontScale="85000" lnSpcReduction="20000"/>
          </a:bodyPr>
          <a:lstStyle/>
          <a:p>
            <a:r>
              <a:rPr lang="en-US" dirty="0"/>
              <a:t>For gap sizes of 1 to 2 mm: when there is an </a:t>
            </a:r>
            <a:r>
              <a:rPr lang="en-US" u="sng" dirty="0"/>
              <a:t>interaction of the rubber particles with the testing plates </a:t>
            </a:r>
            <a:r>
              <a:rPr lang="en-US" dirty="0"/>
              <a:t>-&gt;</a:t>
            </a:r>
            <a:br>
              <a:rPr lang="en-US" dirty="0"/>
            </a:br>
            <a:r>
              <a:rPr lang="en-US" dirty="0"/>
              <a:t> </a:t>
            </a:r>
            <a:br>
              <a:rPr lang="en-US" dirty="0"/>
            </a:br>
            <a:r>
              <a:rPr lang="en-US" dirty="0">
                <a:solidFill>
                  <a:srgbClr val="00B050"/>
                </a:solidFill>
              </a:rPr>
              <a:t>↑</a:t>
            </a:r>
            <a:r>
              <a:rPr lang="en-US" dirty="0"/>
              <a:t> gap : </a:t>
            </a:r>
            <a:r>
              <a:rPr lang="en-US" dirty="0">
                <a:solidFill>
                  <a:srgbClr val="FF0000"/>
                </a:solidFill>
              </a:rPr>
              <a:t>↓</a:t>
            </a:r>
            <a:r>
              <a:rPr lang="en-US" dirty="0"/>
              <a:t> variability, </a:t>
            </a:r>
            <a:r>
              <a:rPr lang="en-US" dirty="0">
                <a:solidFill>
                  <a:srgbClr val="FF0000"/>
                </a:solidFill>
              </a:rPr>
              <a:t>↓</a:t>
            </a:r>
            <a:r>
              <a:rPr lang="en-US" dirty="0"/>
              <a:t> the complex modulus, </a:t>
            </a:r>
            <a:r>
              <a:rPr lang="en-US" dirty="0">
                <a:solidFill>
                  <a:srgbClr val="FF0000"/>
                </a:solidFill>
              </a:rPr>
              <a:t>↑</a:t>
            </a:r>
            <a:r>
              <a:rPr lang="en-US" dirty="0"/>
              <a:t> the phase angle.</a:t>
            </a:r>
          </a:p>
          <a:p>
            <a:endParaRPr lang="en-US" dirty="0"/>
          </a:p>
          <a:p>
            <a:r>
              <a:rPr lang="en-US" dirty="0"/>
              <a:t>Lower G*/</a:t>
            </a:r>
            <a:r>
              <a:rPr lang="en-US" dirty="0" err="1"/>
              <a:t>sinδ</a:t>
            </a:r>
            <a:r>
              <a:rPr lang="en-US" dirty="0"/>
              <a:t> and phase angle for </a:t>
            </a:r>
            <a:r>
              <a:rPr lang="en-US" dirty="0" err="1"/>
              <a:t>1mm</a:t>
            </a:r>
            <a:endParaRPr lang="en-US" dirty="0"/>
          </a:p>
        </p:txBody>
      </p:sp>
      <p:sp>
        <p:nvSpPr>
          <p:cNvPr id="2" name="Title 1"/>
          <p:cNvSpPr>
            <a:spLocks noGrp="1"/>
          </p:cNvSpPr>
          <p:nvPr>
            <p:ph type="title"/>
          </p:nvPr>
        </p:nvSpPr>
        <p:spPr>
          <a:xfrm>
            <a:off x="307848" y="267420"/>
            <a:ext cx="8534400" cy="758952"/>
          </a:xfrm>
        </p:spPr>
        <p:txBody>
          <a:bodyPr>
            <a:normAutofit fontScale="90000"/>
          </a:bodyPr>
          <a:lstStyle/>
          <a:p>
            <a:r>
              <a:rPr lang="en-US" dirty="0"/>
              <a:t>DSR PG Results: 1 vs. 2 mm gap</a:t>
            </a:r>
            <a:br>
              <a:rPr lang="en-US" dirty="0"/>
            </a:br>
            <a:r>
              <a:rPr lang="en-US" sz="2000" i="1" dirty="0"/>
              <a:t>PG 70-22 TR+ (S 92) – Original binder at 76 °C </a:t>
            </a:r>
            <a:endParaRPr lang="en-US" i="1" dirty="0"/>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37</a:t>
            </a:fld>
            <a:endParaRPr lang="en-US" altLang="en-US"/>
          </a:p>
        </p:txBody>
      </p:sp>
      <p:pic>
        <p:nvPicPr>
          <p:cNvPr id="3" name="Picture 2"/>
          <p:cNvPicPr>
            <a:picLocks noChangeAspect="1"/>
          </p:cNvPicPr>
          <p:nvPr/>
        </p:nvPicPr>
        <p:blipFill>
          <a:blip r:embed="rId3"/>
          <a:stretch>
            <a:fillRect/>
          </a:stretch>
        </p:blipFill>
        <p:spPr>
          <a:xfrm>
            <a:off x="935420" y="1553759"/>
            <a:ext cx="7279255" cy="2792210"/>
          </a:xfrm>
          <a:prstGeom prst="rect">
            <a:avLst/>
          </a:prstGeom>
        </p:spPr>
      </p:pic>
    </p:spTree>
    <p:extLst>
      <p:ext uri="{BB962C8B-B14F-4D97-AF65-F5344CB8AC3E}">
        <p14:creationId xmlns:p14="http://schemas.microsoft.com/office/powerpoint/2010/main" val="2731185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338328" y="4432031"/>
            <a:ext cx="8503920" cy="1810326"/>
          </a:xfrm>
        </p:spPr>
        <p:txBody>
          <a:bodyPr>
            <a:normAutofit lnSpcReduction="10000"/>
          </a:bodyPr>
          <a:lstStyle/>
          <a:p>
            <a:r>
              <a:rPr lang="en-US" dirty="0"/>
              <a:t>Same PG grade</a:t>
            </a:r>
          </a:p>
          <a:p>
            <a:r>
              <a:rPr lang="en-US" dirty="0"/>
              <a:t>PP </a:t>
            </a:r>
            <a:r>
              <a:rPr lang="en-US" dirty="0" err="1"/>
              <a:t>1mm</a:t>
            </a:r>
            <a:r>
              <a:rPr lang="en-US" dirty="0"/>
              <a:t>: possible particle interactions with plates -&gt; </a:t>
            </a:r>
            <a:r>
              <a:rPr lang="en-US" sz="2400" i="1" dirty="0">
                <a:solidFill>
                  <a:srgbClr val="FF0000"/>
                </a:solidFill>
              </a:rPr>
              <a:t>lower phase angle (more elastic type behavior)</a:t>
            </a:r>
          </a:p>
          <a:p>
            <a:r>
              <a:rPr lang="en-US" dirty="0"/>
              <a:t>Differences decreased after RTFO conditioning</a:t>
            </a:r>
          </a:p>
        </p:txBody>
      </p:sp>
      <p:sp>
        <p:nvSpPr>
          <p:cNvPr id="2" name="Title 1"/>
          <p:cNvSpPr>
            <a:spLocks noGrp="1"/>
          </p:cNvSpPr>
          <p:nvPr>
            <p:ph type="title"/>
          </p:nvPr>
        </p:nvSpPr>
        <p:spPr>
          <a:xfrm>
            <a:off x="307848" y="267420"/>
            <a:ext cx="8534400" cy="758952"/>
          </a:xfrm>
        </p:spPr>
        <p:txBody>
          <a:bodyPr>
            <a:normAutofit fontScale="90000"/>
          </a:bodyPr>
          <a:lstStyle/>
          <a:p>
            <a:r>
              <a:rPr lang="en-US" dirty="0"/>
              <a:t>PG Results: PG 70-22 TR+ (</a:t>
            </a:r>
            <a:r>
              <a:rPr lang="en-US" dirty="0" err="1"/>
              <a:t>S92</a:t>
            </a:r>
            <a:r>
              <a:rPr lang="en-US" dirty="0"/>
              <a:t>)</a:t>
            </a:r>
            <a:br>
              <a:rPr lang="en-US" dirty="0"/>
            </a:br>
            <a:r>
              <a:rPr lang="en-US" sz="2200" i="1" dirty="0"/>
              <a:t>1 &amp; 2 mm gap vs. Cup and Bob - RTFO</a:t>
            </a:r>
            <a:endParaRPr lang="en-US" i="1" dirty="0"/>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38</a:t>
            </a:fld>
            <a:endParaRPr lang="en-US"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57" y="1677772"/>
            <a:ext cx="4281916" cy="252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537" y="1677772"/>
            <a:ext cx="4287427" cy="252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325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412403" y="5694427"/>
            <a:ext cx="8503920" cy="659503"/>
          </a:xfrm>
        </p:spPr>
        <p:txBody>
          <a:bodyPr>
            <a:normAutofit fontScale="70000" lnSpcReduction="20000"/>
          </a:bodyPr>
          <a:lstStyle/>
          <a:p>
            <a:r>
              <a:rPr lang="en-US" dirty="0" err="1"/>
              <a:t>2mm</a:t>
            </a:r>
            <a:r>
              <a:rPr lang="en-US" dirty="0"/>
              <a:t> vs. Cup &amp; Bob: most similar results</a:t>
            </a:r>
          </a:p>
          <a:p>
            <a:r>
              <a:rPr lang="en-US" dirty="0"/>
              <a:t>Differences decreased after RTFO aging …</a:t>
            </a:r>
          </a:p>
        </p:txBody>
      </p:sp>
      <p:sp>
        <p:nvSpPr>
          <p:cNvPr id="2" name="Title 1"/>
          <p:cNvSpPr>
            <a:spLocks noGrp="1"/>
          </p:cNvSpPr>
          <p:nvPr>
            <p:ph type="title"/>
          </p:nvPr>
        </p:nvSpPr>
        <p:spPr>
          <a:xfrm>
            <a:off x="307848" y="267420"/>
            <a:ext cx="8534400" cy="758952"/>
          </a:xfrm>
        </p:spPr>
        <p:txBody>
          <a:bodyPr>
            <a:normAutofit/>
          </a:bodyPr>
          <a:lstStyle/>
          <a:p>
            <a:r>
              <a:rPr lang="en-US" dirty="0"/>
              <a:t>PG Results: PG 70-22 TR+ (</a:t>
            </a:r>
            <a:r>
              <a:rPr lang="en-US" dirty="0" err="1"/>
              <a:t>S92</a:t>
            </a:r>
            <a:r>
              <a:rPr lang="en-US" dirty="0"/>
              <a:t>)</a:t>
            </a:r>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39</a:t>
            </a:fld>
            <a:endParaRPr lang="en-US" altLang="en-US"/>
          </a:p>
        </p:txBody>
      </p:sp>
      <p:pic>
        <p:nvPicPr>
          <p:cNvPr id="3" name="Picture 2"/>
          <p:cNvPicPr>
            <a:picLocks noChangeAspect="1"/>
          </p:cNvPicPr>
          <p:nvPr/>
        </p:nvPicPr>
        <p:blipFill>
          <a:blip r:embed="rId3"/>
          <a:stretch>
            <a:fillRect/>
          </a:stretch>
        </p:blipFill>
        <p:spPr>
          <a:xfrm>
            <a:off x="969867" y="1467697"/>
            <a:ext cx="7388992" cy="4115157"/>
          </a:xfrm>
          <a:prstGeom prst="rect">
            <a:avLst/>
          </a:prstGeom>
        </p:spPr>
      </p:pic>
    </p:spTree>
    <p:extLst>
      <p:ext uri="{BB962C8B-B14F-4D97-AF65-F5344CB8AC3E}">
        <p14:creationId xmlns:p14="http://schemas.microsoft.com/office/powerpoint/2010/main" val="140510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Program Office</a:t>
            </a:r>
          </a:p>
          <a:p>
            <a:pPr lvl="1"/>
            <a:r>
              <a:rPr lang="en-US" dirty="0"/>
              <a:t>Office of Preconstruction, Construction, and Pavements (FHWA HQ, Washington, DC)</a:t>
            </a:r>
          </a:p>
          <a:p>
            <a:pPr lvl="2"/>
            <a:r>
              <a:rPr lang="en-US" dirty="0"/>
              <a:t>Mobile Asphalt Testing Trailer (MATT) </a:t>
            </a:r>
          </a:p>
          <a:p>
            <a:pPr lvl="2"/>
            <a:r>
              <a:rPr lang="en-US" dirty="0"/>
              <a:t>Asphalt Binder Testing Laboratory (ABTL)</a:t>
            </a:r>
          </a:p>
          <a:p>
            <a:r>
              <a:rPr lang="en-US" dirty="0"/>
              <a:t>Research and Development</a:t>
            </a:r>
          </a:p>
          <a:p>
            <a:pPr lvl="1"/>
            <a:r>
              <a:rPr lang="en-US" dirty="0"/>
              <a:t>TFHRC (McLean, VA)</a:t>
            </a:r>
          </a:p>
          <a:p>
            <a:r>
              <a:rPr lang="en-US" dirty="0"/>
              <a:t>Technical Services</a:t>
            </a:r>
          </a:p>
          <a:p>
            <a:pPr lvl="1"/>
            <a:r>
              <a:rPr lang="en-US" dirty="0"/>
              <a:t>Resource Center</a:t>
            </a:r>
          </a:p>
          <a:p>
            <a:r>
              <a:rPr lang="en-US" dirty="0"/>
              <a:t>Divisions</a:t>
            </a:r>
          </a:p>
        </p:txBody>
      </p:sp>
      <p:sp>
        <p:nvSpPr>
          <p:cNvPr id="2" name="Title 1"/>
          <p:cNvSpPr>
            <a:spLocks noGrp="1"/>
          </p:cNvSpPr>
          <p:nvPr>
            <p:ph type="title"/>
          </p:nvPr>
        </p:nvSpPr>
        <p:spPr/>
        <p:txBody>
          <a:bodyPr/>
          <a:lstStyle/>
          <a:p>
            <a:r>
              <a:rPr lang="en-US"/>
              <a:t>Pavement &amp; Materials Discipline</a:t>
            </a:r>
            <a:endParaRPr lang="en-US" dirty="0"/>
          </a:p>
        </p:txBody>
      </p:sp>
      <p:sp>
        <p:nvSpPr>
          <p:cNvPr id="4" name="Slide Number Placeholder 3"/>
          <p:cNvSpPr>
            <a:spLocks noGrp="1"/>
          </p:cNvSpPr>
          <p:nvPr>
            <p:ph type="sldNum" sz="quarter" idx="12"/>
          </p:nvPr>
        </p:nvSpPr>
        <p:spPr/>
        <p:txBody>
          <a:bodyPr/>
          <a:lstStyle/>
          <a:p>
            <a:fld id="{86F7447F-2396-4444-A2D0-D34A333B3779}" type="slidenum">
              <a:rPr lang="en-US" altLang="en-US" smtClean="0"/>
              <a:pPr/>
              <a:t>4</a:t>
            </a:fld>
            <a:endParaRPr lang="en-US" altLang="en-US" dirty="0"/>
          </a:p>
        </p:txBody>
      </p:sp>
    </p:spTree>
    <p:extLst>
      <p:ext uri="{BB962C8B-B14F-4D97-AF65-F5344CB8AC3E}">
        <p14:creationId xmlns:p14="http://schemas.microsoft.com/office/powerpoint/2010/main" val="48344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a:xfrm>
            <a:off x="307848" y="3844933"/>
            <a:ext cx="8503920" cy="2518922"/>
          </a:xfrm>
        </p:spPr>
        <p:txBody>
          <a:bodyPr>
            <a:normAutofit fontScale="77500" lnSpcReduction="20000"/>
          </a:bodyPr>
          <a:lstStyle/>
          <a:p>
            <a:r>
              <a:rPr lang="en-US" dirty="0"/>
              <a:t>Only PG 70-22 TR+ (S 92) original binder show effects consistent with particle interaction.</a:t>
            </a:r>
          </a:p>
          <a:p>
            <a:endParaRPr lang="en-US" dirty="0"/>
          </a:p>
          <a:p>
            <a:r>
              <a:rPr lang="en-US" dirty="0"/>
              <a:t>When used to test binders modified with GTR, this gap may be too small to accommodate the rubber particles. </a:t>
            </a:r>
          </a:p>
          <a:p>
            <a:endParaRPr lang="en-US" dirty="0"/>
          </a:p>
          <a:p>
            <a:r>
              <a:rPr lang="en-US" dirty="0">
                <a:solidFill>
                  <a:srgbClr val="00B050"/>
                </a:solidFill>
              </a:rPr>
              <a:t>Concentric Cylinder</a:t>
            </a:r>
            <a:r>
              <a:rPr lang="en-US" dirty="0"/>
              <a:t> (Cup &amp; Bob) needed as testing geometry for these materials.</a:t>
            </a:r>
          </a:p>
        </p:txBody>
      </p:sp>
      <p:sp>
        <p:nvSpPr>
          <p:cNvPr id="2" name="Title 1"/>
          <p:cNvSpPr>
            <a:spLocks noGrp="1"/>
          </p:cNvSpPr>
          <p:nvPr>
            <p:ph type="title"/>
          </p:nvPr>
        </p:nvSpPr>
        <p:spPr>
          <a:xfrm>
            <a:off x="307848" y="267420"/>
            <a:ext cx="8534400" cy="758952"/>
          </a:xfrm>
        </p:spPr>
        <p:txBody>
          <a:bodyPr>
            <a:normAutofit fontScale="90000"/>
          </a:bodyPr>
          <a:lstStyle/>
          <a:p>
            <a:r>
              <a:rPr lang="en-US" dirty="0"/>
              <a:t>DSR PG Results: 1 vs. 2 mm gap</a:t>
            </a:r>
            <a:br>
              <a:rPr lang="en-US" dirty="0"/>
            </a:br>
            <a:r>
              <a:rPr lang="en-US" sz="1800" i="1" dirty="0"/>
              <a:t>Statistical Analysis – Effect of </a:t>
            </a:r>
            <a:r>
              <a:rPr lang="en-US" sz="2200" i="1" dirty="0" err="1"/>
              <a:t>1</a:t>
            </a:r>
            <a:r>
              <a:rPr lang="en-US" sz="1800" i="1" dirty="0" err="1"/>
              <a:t>mm</a:t>
            </a:r>
            <a:r>
              <a:rPr lang="en-US" sz="1800" i="1" dirty="0"/>
              <a:t> increase in gap</a:t>
            </a:r>
            <a:endParaRPr lang="en-US" i="1" dirty="0"/>
          </a:p>
        </p:txBody>
      </p:sp>
      <p:sp>
        <p:nvSpPr>
          <p:cNvPr id="8" name="Slide Number Placeholder 3"/>
          <p:cNvSpPr>
            <a:spLocks noGrp="1"/>
          </p:cNvSpPr>
          <p:nvPr>
            <p:ph type="sldNum" sz="quarter" idx="12"/>
          </p:nvPr>
        </p:nvSpPr>
        <p:spPr/>
        <p:txBody>
          <a:bodyPr/>
          <a:lstStyle/>
          <a:p>
            <a:fld id="{F10BB535-989A-4405-9512-EB3047F835C7}" type="slidenum">
              <a:rPr lang="en-US" altLang="en-US" smtClean="0"/>
              <a:pPr/>
              <a:t>40</a:t>
            </a:fld>
            <a:endParaRPr lang="en-US" altLang="en-US"/>
          </a:p>
        </p:txBody>
      </p:sp>
      <p:pic>
        <p:nvPicPr>
          <p:cNvPr id="5" name="Picture 4"/>
          <p:cNvPicPr>
            <a:picLocks noChangeAspect="1"/>
          </p:cNvPicPr>
          <p:nvPr/>
        </p:nvPicPr>
        <p:blipFill>
          <a:blip r:embed="rId3"/>
          <a:stretch>
            <a:fillRect/>
          </a:stretch>
        </p:blipFill>
        <p:spPr>
          <a:xfrm>
            <a:off x="3593647" y="1641243"/>
            <a:ext cx="5060119" cy="2030144"/>
          </a:xfrm>
          <a:prstGeom prst="rect">
            <a:avLst/>
          </a:prstGeom>
        </p:spPr>
      </p:pic>
      <p:pic>
        <p:nvPicPr>
          <p:cNvPr id="4" name="Picture 3"/>
          <p:cNvPicPr>
            <a:picLocks noChangeAspect="1"/>
          </p:cNvPicPr>
          <p:nvPr/>
        </p:nvPicPr>
        <p:blipFill>
          <a:blip r:embed="rId4"/>
          <a:stretch>
            <a:fillRect/>
          </a:stretch>
        </p:blipFill>
        <p:spPr>
          <a:xfrm>
            <a:off x="514891" y="1683919"/>
            <a:ext cx="5066215" cy="1987468"/>
          </a:xfrm>
          <a:prstGeom prst="rect">
            <a:avLst/>
          </a:prstGeom>
        </p:spPr>
      </p:pic>
    </p:spTree>
    <p:extLst>
      <p:ext uri="{BB962C8B-B14F-4D97-AF65-F5344CB8AC3E}">
        <p14:creationId xmlns:p14="http://schemas.microsoft.com/office/powerpoint/2010/main" val="1874591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BA3D8E-A639-41D5-BF98-39B57FB9D0F4}"/>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41</a:t>
            </a:fld>
            <a:endParaRPr lang="en-US" dirty="0">
              <a:solidFill>
                <a:srgbClr val="1B587C">
                  <a:shade val="75000"/>
                </a:srgbClr>
              </a:solidFill>
            </a:endParaRPr>
          </a:p>
        </p:txBody>
      </p:sp>
      <p:sp>
        <p:nvSpPr>
          <p:cNvPr id="6"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dirty="0"/>
              <a:t>Summary of Findings</a:t>
            </a:r>
          </a:p>
        </p:txBody>
      </p:sp>
      <p:sp>
        <p:nvSpPr>
          <p:cNvPr id="7" name="Subtitle 4"/>
          <p:cNvSpPr>
            <a:spLocks noGrp="1"/>
          </p:cNvSpPr>
          <p:nvPr>
            <p:ph sz="quarter" idx="1"/>
          </p:nvPr>
        </p:nvSpPr>
        <p:spPr>
          <a:xfrm>
            <a:off x="338328" y="1654299"/>
            <a:ext cx="8503920" cy="4663374"/>
          </a:xfrm>
        </p:spPr>
        <p:txBody>
          <a:bodyPr>
            <a:normAutofit fontScale="85000" lnSpcReduction="10000"/>
          </a:bodyPr>
          <a:lstStyle/>
          <a:p>
            <a:pPr>
              <a:buFont typeface="Wingdings 2" panose="05020102010507070707" pitchFamily="18" charset="2"/>
              <a:buChar char=""/>
              <a:defRPr/>
            </a:pPr>
            <a:r>
              <a:rPr lang="en-US" sz="2800" dirty="0">
                <a:latin typeface="+mj-lt"/>
              </a:rPr>
              <a:t>Solubility: </a:t>
            </a:r>
            <a:r>
              <a:rPr lang="en-US" sz="2800" b="1" dirty="0">
                <a:solidFill>
                  <a:srgbClr val="00B050"/>
                </a:solidFill>
                <a:latin typeface="+mj-lt"/>
              </a:rPr>
              <a:t>Toluene</a:t>
            </a:r>
            <a:r>
              <a:rPr lang="en-US" sz="2800" dirty="0">
                <a:latin typeface="+mj-lt"/>
              </a:rPr>
              <a:t> was found to be an acceptable alternative to </a:t>
            </a:r>
            <a:r>
              <a:rPr lang="en-US" sz="2800" u="sng" dirty="0">
                <a:latin typeface="+mj-lt"/>
              </a:rPr>
              <a:t>Trichloroethylene</a:t>
            </a:r>
            <a:r>
              <a:rPr lang="en-US" sz="2800" dirty="0">
                <a:latin typeface="+mj-lt"/>
              </a:rPr>
              <a:t> as a solvent for solubility testing.</a:t>
            </a:r>
            <a:br>
              <a:rPr lang="en-US" sz="2800" dirty="0">
                <a:latin typeface="+mj-lt"/>
              </a:rPr>
            </a:br>
            <a:endParaRPr lang="en-US" sz="2800" dirty="0">
              <a:latin typeface="+mj-lt"/>
            </a:endParaRPr>
          </a:p>
          <a:p>
            <a:pPr>
              <a:buFont typeface="Wingdings 2" panose="05020102010507070707" pitchFamily="18" charset="2"/>
              <a:buChar char=""/>
              <a:defRPr/>
            </a:pPr>
            <a:r>
              <a:rPr lang="en-US" sz="2800" dirty="0">
                <a:latin typeface="+mj-lt"/>
              </a:rPr>
              <a:t>Separation: </a:t>
            </a:r>
            <a:r>
              <a:rPr lang="en-US" sz="2800" b="1" dirty="0">
                <a:solidFill>
                  <a:srgbClr val="00B050"/>
                </a:solidFill>
                <a:latin typeface="+mj-lt"/>
              </a:rPr>
              <a:t>GTR</a:t>
            </a:r>
            <a:r>
              <a:rPr lang="en-US" sz="2800" dirty="0">
                <a:latin typeface="+mj-lt"/>
              </a:rPr>
              <a:t>, due to its </a:t>
            </a:r>
            <a:r>
              <a:rPr lang="en-US" sz="2800" u="sng" dirty="0">
                <a:latin typeface="+mj-lt"/>
              </a:rPr>
              <a:t>higher specific gravity </a:t>
            </a:r>
            <a:r>
              <a:rPr lang="en-US" sz="2800" dirty="0">
                <a:latin typeface="+mj-lt"/>
              </a:rPr>
              <a:t>than neat asphalt binder, is separating and sinking to the bottom of the separation tube. Separation of TR+ (S 92) binder during </a:t>
            </a:r>
            <a:r>
              <a:rPr lang="en-US" sz="2800" u="sng" dirty="0">
                <a:latin typeface="+mj-lt"/>
              </a:rPr>
              <a:t>non-agitated long-term storage </a:t>
            </a:r>
            <a:r>
              <a:rPr lang="en-US" sz="2800" dirty="0">
                <a:latin typeface="+mj-lt"/>
              </a:rPr>
              <a:t>should be expected.</a:t>
            </a:r>
          </a:p>
          <a:p>
            <a:pPr>
              <a:buFont typeface="Wingdings 2" panose="05020102010507070707" pitchFamily="18" charset="2"/>
              <a:buChar char=""/>
              <a:defRPr/>
            </a:pPr>
            <a:endParaRPr lang="en-US" sz="2800" dirty="0">
              <a:latin typeface="+mj-lt"/>
            </a:endParaRPr>
          </a:p>
          <a:p>
            <a:pPr>
              <a:buFont typeface="Wingdings 2" panose="05020102010507070707" pitchFamily="18" charset="2"/>
              <a:buChar char=""/>
              <a:defRPr/>
            </a:pPr>
            <a:r>
              <a:rPr lang="en-US" sz="2800" dirty="0">
                <a:latin typeface="+mj-lt"/>
              </a:rPr>
              <a:t>DSR testing: Results indicate that </a:t>
            </a:r>
            <a:r>
              <a:rPr lang="en-US" sz="2800" b="1" dirty="0">
                <a:solidFill>
                  <a:srgbClr val="FF0000"/>
                </a:solidFill>
                <a:latin typeface="+mj-lt"/>
              </a:rPr>
              <a:t>particle interaction </a:t>
            </a:r>
            <a:r>
              <a:rPr lang="en-US" sz="2800" dirty="0">
                <a:latin typeface="+mj-lt"/>
              </a:rPr>
              <a:t>with the plates likely occurs when testing the PG 70-22 TR+ (S 92) using the </a:t>
            </a:r>
            <a:r>
              <a:rPr lang="en-US" sz="2800" u="sng" dirty="0">
                <a:latin typeface="+mj-lt"/>
              </a:rPr>
              <a:t>parallel plate geometry</a:t>
            </a:r>
            <a:r>
              <a:rPr lang="en-US" sz="2800" dirty="0">
                <a:latin typeface="+mj-lt"/>
              </a:rPr>
              <a:t>.</a:t>
            </a:r>
          </a:p>
          <a:p>
            <a:pPr marL="457200" lvl="1" indent="0">
              <a:buNone/>
              <a:defRPr/>
            </a:pPr>
            <a:endParaRPr lang="en-US" dirty="0">
              <a:latin typeface="+mj-lt"/>
            </a:endParaRPr>
          </a:p>
        </p:txBody>
      </p:sp>
    </p:spTree>
    <p:extLst>
      <p:ext uri="{BB962C8B-B14F-4D97-AF65-F5344CB8AC3E}">
        <p14:creationId xmlns:p14="http://schemas.microsoft.com/office/powerpoint/2010/main" val="961883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BA3D8E-A639-41D5-BF98-39B57FB9D0F4}"/>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42</a:t>
            </a:fld>
            <a:endParaRPr lang="en-US" dirty="0">
              <a:solidFill>
                <a:srgbClr val="1B587C">
                  <a:shade val="75000"/>
                </a:srgbClr>
              </a:solidFill>
            </a:endParaRPr>
          </a:p>
        </p:txBody>
      </p:sp>
      <p:sp>
        <p:nvSpPr>
          <p:cNvPr id="6"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dirty="0"/>
              <a:t>Takeaway</a:t>
            </a:r>
          </a:p>
        </p:txBody>
      </p:sp>
      <p:sp>
        <p:nvSpPr>
          <p:cNvPr id="7" name="Subtitle 4"/>
          <p:cNvSpPr>
            <a:spLocks noGrp="1"/>
          </p:cNvSpPr>
          <p:nvPr>
            <p:ph sz="quarter" idx="1"/>
          </p:nvPr>
        </p:nvSpPr>
        <p:spPr>
          <a:xfrm>
            <a:off x="338328" y="1654298"/>
            <a:ext cx="8503920" cy="4838865"/>
          </a:xfrm>
        </p:spPr>
        <p:txBody>
          <a:bodyPr>
            <a:normAutofit fontScale="92500"/>
          </a:bodyPr>
          <a:lstStyle/>
          <a:p>
            <a:pPr>
              <a:buFont typeface="Wingdings 2" panose="05020102010507070707" pitchFamily="18" charset="2"/>
              <a:buChar char=""/>
              <a:defRPr/>
            </a:pPr>
            <a:r>
              <a:rPr lang="en-US" sz="2800" dirty="0">
                <a:latin typeface="+mj-lt"/>
              </a:rPr>
              <a:t>Separation: Needs to be considered for Asphalt Rubber Material. (</a:t>
            </a:r>
            <a:r>
              <a:rPr lang="en-US" sz="2800" dirty="0">
                <a:solidFill>
                  <a:srgbClr val="00B050"/>
                </a:solidFill>
                <a:latin typeface="+mj-lt"/>
              </a:rPr>
              <a:t>ASTM </a:t>
            </a:r>
            <a:r>
              <a:rPr lang="en-US" sz="2800" dirty="0" err="1">
                <a:solidFill>
                  <a:srgbClr val="00B050"/>
                </a:solidFill>
                <a:latin typeface="+mj-lt"/>
              </a:rPr>
              <a:t>D7173</a:t>
            </a:r>
            <a:r>
              <a:rPr lang="en-US" sz="2800" dirty="0">
                <a:latin typeface="+mj-lt"/>
              </a:rPr>
              <a:t>)</a:t>
            </a:r>
          </a:p>
          <a:p>
            <a:pPr>
              <a:buFont typeface="Wingdings 2" panose="05020102010507070707" pitchFamily="18" charset="2"/>
              <a:buChar char=""/>
              <a:defRPr/>
            </a:pPr>
            <a:endParaRPr lang="en-US" sz="2800" dirty="0">
              <a:latin typeface="+mj-lt"/>
            </a:endParaRPr>
          </a:p>
          <a:p>
            <a:pPr>
              <a:buFont typeface="Wingdings 2" panose="05020102010507070707" pitchFamily="18" charset="2"/>
              <a:buChar char=""/>
              <a:defRPr/>
            </a:pPr>
            <a:r>
              <a:rPr lang="en-US" sz="2800" dirty="0">
                <a:latin typeface="+mj-lt"/>
              </a:rPr>
              <a:t>DSR testing: All Asphalt Rubber Binders are </a:t>
            </a:r>
            <a:r>
              <a:rPr lang="en-US" sz="2800" b="1" dirty="0">
                <a:solidFill>
                  <a:srgbClr val="FF0000"/>
                </a:solidFill>
                <a:latin typeface="+mj-lt"/>
              </a:rPr>
              <a:t>not</a:t>
            </a:r>
            <a:r>
              <a:rPr lang="en-US" sz="2800" dirty="0">
                <a:latin typeface="+mj-lt"/>
              </a:rPr>
              <a:t> the same ! Some may work with PP and some not. </a:t>
            </a:r>
            <a:br>
              <a:rPr lang="en-US" sz="2800" dirty="0">
                <a:latin typeface="+mj-lt"/>
              </a:rPr>
            </a:br>
            <a:r>
              <a:rPr lang="en-US" sz="2800" b="1" dirty="0">
                <a:solidFill>
                  <a:srgbClr val="00B050"/>
                </a:solidFill>
                <a:latin typeface="+mj-lt"/>
              </a:rPr>
              <a:t>Cup &amp; Bob</a:t>
            </a:r>
            <a:r>
              <a:rPr lang="en-US" sz="2800" dirty="0">
                <a:latin typeface="+mj-lt"/>
              </a:rPr>
              <a:t> is a scientific &amp; practical solution.</a:t>
            </a:r>
          </a:p>
          <a:p>
            <a:pPr>
              <a:buFont typeface="Wingdings 2" panose="05020102010507070707" pitchFamily="18" charset="2"/>
              <a:buChar char=""/>
              <a:defRPr/>
            </a:pPr>
            <a:endParaRPr lang="en-US" sz="2800" dirty="0">
              <a:latin typeface="+mj-lt"/>
            </a:endParaRPr>
          </a:p>
          <a:p>
            <a:pPr>
              <a:buFont typeface="Wingdings 2" panose="05020102010507070707" pitchFamily="18" charset="2"/>
              <a:buChar char=""/>
              <a:defRPr/>
            </a:pPr>
            <a:r>
              <a:rPr lang="en-US" sz="2800" dirty="0">
                <a:latin typeface="+mj-lt"/>
              </a:rPr>
              <a:t>DSR testing:</a:t>
            </a:r>
          </a:p>
          <a:p>
            <a:pPr lvl="1">
              <a:buFont typeface="Wingdings 2" panose="05020102010507070707" pitchFamily="18" charset="2"/>
              <a:buChar char=""/>
              <a:defRPr/>
            </a:pPr>
            <a:r>
              <a:rPr lang="en-US" sz="2300" b="1" dirty="0">
                <a:solidFill>
                  <a:srgbClr val="FF0000"/>
                </a:solidFill>
                <a:latin typeface="+mj-lt"/>
              </a:rPr>
              <a:t>PP issues</a:t>
            </a:r>
            <a:r>
              <a:rPr lang="en-US" sz="2300" dirty="0">
                <a:latin typeface="+mj-lt"/>
              </a:rPr>
              <a:t>: trimming, edge effect, particle interactions, rubber swelling, rubber mesh size and percentage, etc.</a:t>
            </a:r>
          </a:p>
          <a:p>
            <a:pPr lvl="1">
              <a:buFont typeface="Wingdings 2" panose="05020102010507070707" pitchFamily="18" charset="2"/>
              <a:buChar char=""/>
              <a:defRPr/>
            </a:pPr>
            <a:r>
              <a:rPr lang="en-US" sz="2300" b="1" dirty="0">
                <a:solidFill>
                  <a:srgbClr val="00B050"/>
                </a:solidFill>
                <a:latin typeface="+mj-lt"/>
              </a:rPr>
              <a:t>Cup &amp; Bob</a:t>
            </a:r>
            <a:r>
              <a:rPr lang="en-US" sz="2300" dirty="0">
                <a:latin typeface="+mj-lt"/>
              </a:rPr>
              <a:t>: no trimming, exact volume filling, no edge effect</a:t>
            </a:r>
            <a:endParaRPr lang="en-US" dirty="0">
              <a:latin typeface="+mj-lt"/>
            </a:endParaRPr>
          </a:p>
        </p:txBody>
      </p:sp>
    </p:spTree>
    <p:extLst>
      <p:ext uri="{BB962C8B-B14F-4D97-AF65-F5344CB8AC3E}">
        <p14:creationId xmlns:p14="http://schemas.microsoft.com/office/powerpoint/2010/main" val="2754196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you have upcoming projects for which you would like MATT technical assistance, contact:</a:t>
            </a:r>
          </a:p>
          <a:p>
            <a:endParaRPr lang="en-US" dirty="0"/>
          </a:p>
          <a:p>
            <a:pPr lvl="1"/>
            <a:r>
              <a:rPr lang="en-US" dirty="0"/>
              <a:t>Amir Golalipour, </a:t>
            </a:r>
            <a:r>
              <a:rPr lang="en-US" dirty="0">
                <a:hlinkClick r:id="rId3"/>
              </a:rPr>
              <a:t>amir.golalipour.ctr@dot.gov</a:t>
            </a:r>
            <a:r>
              <a:rPr lang="en-US" dirty="0"/>
              <a:t>, 202.366.3982</a:t>
            </a:r>
          </a:p>
          <a:p>
            <a:pPr lvl="1"/>
            <a:r>
              <a:rPr lang="en-US" dirty="0"/>
              <a:t>Dave Mensching, </a:t>
            </a:r>
            <a:r>
              <a:rPr lang="en-US" dirty="0">
                <a:hlinkClick r:id="rId4"/>
              </a:rPr>
              <a:t>david.mensching@dot.gov</a:t>
            </a:r>
            <a:r>
              <a:rPr lang="en-US" dirty="0"/>
              <a:t>, 202.493.3232</a:t>
            </a:r>
          </a:p>
          <a:p>
            <a:pPr lvl="1"/>
            <a:endParaRPr lang="en-US" dirty="0"/>
          </a:p>
          <a:p>
            <a:pPr marL="274320" lvl="1" indent="0">
              <a:buNone/>
            </a:pPr>
            <a:endParaRPr lang="en-US" dirty="0"/>
          </a:p>
          <a:p>
            <a:pPr marL="0" lvl="1" indent="0" algn="ctr">
              <a:buClr>
                <a:schemeClr val="accent1"/>
              </a:buClr>
              <a:buSzPct val="85000"/>
              <a:buNone/>
            </a:pPr>
            <a:r>
              <a:rPr lang="en-US" altLang="en-US" sz="2400" dirty="0">
                <a:solidFill>
                  <a:schemeClr val="tx1"/>
                </a:solidFill>
                <a:hlinkClick r:id="rId5"/>
              </a:rPr>
              <a:t>https://www.fhwa.dot.gov/pavement/asphalt/trailer/</a:t>
            </a:r>
            <a:endParaRPr lang="en-US" altLang="en-US" sz="2400" dirty="0">
              <a:solidFill>
                <a:schemeClr val="tx1"/>
              </a:solidFill>
            </a:endParaRPr>
          </a:p>
          <a:p>
            <a:pPr marL="274320" lvl="1">
              <a:buClr>
                <a:schemeClr val="accent1"/>
              </a:buClr>
              <a:buSzPct val="85000"/>
              <a:buFont typeface="Wingdings 2"/>
              <a:buChar char=""/>
            </a:pPr>
            <a:endParaRPr lang="en-US" dirty="0"/>
          </a:p>
        </p:txBody>
      </p:sp>
      <p:sp>
        <p:nvSpPr>
          <p:cNvPr id="2" name="Title 1"/>
          <p:cNvSpPr>
            <a:spLocks noGrp="1"/>
          </p:cNvSpPr>
          <p:nvPr>
            <p:ph type="title"/>
          </p:nvPr>
        </p:nvSpPr>
        <p:spPr/>
        <p:txBody>
          <a:bodyPr/>
          <a:lstStyle/>
          <a:p>
            <a:r>
              <a:rPr lang="en-US" dirty="0"/>
              <a:t>Technical Assistance</a:t>
            </a:r>
          </a:p>
        </p:txBody>
      </p:sp>
      <p:sp>
        <p:nvSpPr>
          <p:cNvPr id="4" name="Slide Number Placeholder 3"/>
          <p:cNvSpPr>
            <a:spLocks noGrp="1"/>
          </p:cNvSpPr>
          <p:nvPr>
            <p:ph type="sldNum" sz="quarter" idx="12"/>
          </p:nvPr>
        </p:nvSpPr>
        <p:spPr/>
        <p:txBody>
          <a:bodyPr/>
          <a:lstStyle/>
          <a:p>
            <a:fld id="{1E268930-64B1-452B-9A45-DAC41979D0C8}" type="slidenum">
              <a:rPr lang="en-US" altLang="en-US" smtClean="0"/>
              <a:pPr/>
              <a:t>43</a:t>
            </a:fld>
            <a:endParaRPr lang="en-US" altLang="en-US"/>
          </a:p>
        </p:txBody>
      </p:sp>
    </p:spTree>
    <p:extLst>
      <p:ext uri="{BB962C8B-B14F-4D97-AF65-F5344CB8AC3E}">
        <p14:creationId xmlns:p14="http://schemas.microsoft.com/office/powerpoint/2010/main" val="2077648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t>Trailer is parked outside! Come in for a tour!</a:t>
            </a:r>
          </a:p>
          <a:p>
            <a:pPr>
              <a:defRPr/>
            </a:pPr>
            <a:r>
              <a:rPr lang="en-US" dirty="0"/>
              <a:t>We’re here to assist!  Please stop by anytime for more discussion.</a:t>
            </a:r>
          </a:p>
        </p:txBody>
      </p:sp>
      <p:sp>
        <p:nvSpPr>
          <p:cNvPr id="4" name="Text Box 6"/>
          <p:cNvSpPr txBox="1">
            <a:spLocks noGrp="1" noChangeArrowheads="1"/>
          </p:cNvSpPr>
          <p:nvPr>
            <p:ph type="title"/>
          </p:nvPr>
        </p:nvSpPr>
        <p:spPr/>
        <p:txBody>
          <a:bodyPr/>
          <a:lstStyle/>
          <a:p>
            <a:r>
              <a:rPr lang="en-US" altLang="en-US" dirty="0"/>
              <a:t>Thank You – Questions?</a:t>
            </a:r>
          </a:p>
        </p:txBody>
      </p:sp>
      <p:sp>
        <p:nvSpPr>
          <p:cNvPr id="2" name="Slide Number Placeholder 1"/>
          <p:cNvSpPr>
            <a:spLocks noGrp="1"/>
          </p:cNvSpPr>
          <p:nvPr>
            <p:ph type="sldNum" sz="quarter" idx="12"/>
          </p:nvPr>
        </p:nvSpPr>
        <p:spPr/>
        <p:txBody>
          <a:bodyPr/>
          <a:lstStyle/>
          <a:p>
            <a:fld id="{2C374B4C-1B29-40EC-A64F-6DA066FB8066}" type="slidenum">
              <a:rPr lang="en-US" altLang="en-US" smtClean="0"/>
              <a:pPr/>
              <a:t>44</a:t>
            </a:fld>
            <a:endParaRPr lang="en-US" altLang="en-US"/>
          </a:p>
        </p:txBody>
      </p:sp>
      <p:pic>
        <p:nvPicPr>
          <p:cNvPr id="6" name="Picture 5"/>
          <p:cNvPicPr>
            <a:picLocks noChangeAspect="1"/>
          </p:cNvPicPr>
          <p:nvPr/>
        </p:nvPicPr>
        <p:blipFill>
          <a:blip r:embed="rId3"/>
          <a:stretch>
            <a:fillRect/>
          </a:stretch>
        </p:blipFill>
        <p:spPr>
          <a:xfrm>
            <a:off x="920132" y="2895920"/>
            <a:ext cx="7602439" cy="3701562"/>
          </a:xfrm>
          <a:prstGeom prst="rect">
            <a:avLst/>
          </a:prstGeom>
        </p:spPr>
      </p:pic>
    </p:spTree>
    <p:extLst>
      <p:ext uri="{BB962C8B-B14F-4D97-AF65-F5344CB8AC3E}">
        <p14:creationId xmlns:p14="http://schemas.microsoft.com/office/powerpoint/2010/main" val="143687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sz="quarter" idx="1"/>
          </p:nvPr>
        </p:nvSpPr>
        <p:spPr/>
        <p:txBody>
          <a:bodyPr/>
          <a:lstStyle/>
          <a:p>
            <a:r>
              <a:rPr lang="en-US" altLang="en-US" dirty="0"/>
              <a:t>Provide Support to National Initiatives</a:t>
            </a:r>
          </a:p>
          <a:p>
            <a:pPr lvl="1"/>
            <a:r>
              <a:rPr lang="en-US" altLang="en-US" dirty="0"/>
              <a:t>Performance-Engineered Mixture Design (PEMD) </a:t>
            </a:r>
          </a:p>
          <a:p>
            <a:pPr lvl="1"/>
            <a:r>
              <a:rPr lang="en-US" altLang="en-US" dirty="0"/>
              <a:t>Increased Pavement Density</a:t>
            </a:r>
          </a:p>
          <a:p>
            <a:pPr lvl="1"/>
            <a:r>
              <a:rPr lang="en-US" altLang="en-US" dirty="0"/>
              <a:t>Development of New QA Concepts for HMA</a:t>
            </a:r>
          </a:p>
          <a:p>
            <a:pPr lvl="1"/>
            <a:r>
              <a:rPr lang="en-US" altLang="en-US" dirty="0"/>
              <a:t>Understanding Asphalt Rubber Testing</a:t>
            </a:r>
          </a:p>
          <a:p>
            <a:pPr lvl="1"/>
            <a:r>
              <a:rPr lang="en-US" altLang="en-US" dirty="0"/>
              <a:t>Binder Performance Testing</a:t>
            </a:r>
          </a:p>
          <a:p>
            <a:pPr lvl="1"/>
            <a:endParaRPr lang="en-US" altLang="en-US" dirty="0"/>
          </a:p>
          <a:p>
            <a:r>
              <a:rPr lang="en-US" altLang="en-US" dirty="0"/>
              <a:t>Provide Assistance with State-specific Issues</a:t>
            </a:r>
          </a:p>
          <a:p>
            <a:pPr lvl="1"/>
            <a:r>
              <a:rPr lang="en-US" altLang="en-US" dirty="0"/>
              <a:t>Technical Guidance</a:t>
            </a:r>
          </a:p>
          <a:p>
            <a:pPr lvl="1"/>
            <a:r>
              <a:rPr lang="en-US" altLang="en-US" dirty="0"/>
              <a:t>Forensics</a:t>
            </a:r>
          </a:p>
        </p:txBody>
      </p:sp>
      <p:sp>
        <p:nvSpPr>
          <p:cNvPr id="904194" name="Rectangle 2"/>
          <p:cNvSpPr>
            <a:spLocks noGrp="1" noChangeArrowheads="1"/>
          </p:cNvSpPr>
          <p:nvPr>
            <p:ph type="title"/>
          </p:nvPr>
        </p:nvSpPr>
        <p:spPr/>
        <p:txBody>
          <a:bodyPr/>
          <a:lstStyle/>
          <a:p>
            <a:r>
              <a:rPr lang="en-US" altLang="en-US"/>
              <a:t>Program Objective</a:t>
            </a:r>
            <a:endParaRPr lang="en-US" altLang="en-US" dirty="0"/>
          </a:p>
        </p:txBody>
      </p:sp>
      <p:sp>
        <p:nvSpPr>
          <p:cNvPr id="6" name="Slide Number Placeholder 5"/>
          <p:cNvSpPr>
            <a:spLocks noGrp="1"/>
          </p:cNvSpPr>
          <p:nvPr>
            <p:ph type="sldNum" sz="quarter" idx="12"/>
          </p:nvPr>
        </p:nvSpPr>
        <p:spPr/>
        <p:txBody>
          <a:bodyPr/>
          <a:lstStyle/>
          <a:p>
            <a:fld id="{650E7E02-D630-4375-8A1E-AB0F8C2D0BE0}" type="slidenum">
              <a:rPr lang="en-US" altLang="en-US" smtClean="0"/>
              <a:pPr/>
              <a:t>5</a:t>
            </a:fld>
            <a:endParaRPr lang="en-US" altLang="en-US" dirty="0"/>
          </a:p>
        </p:txBody>
      </p:sp>
    </p:spTree>
    <p:extLst>
      <p:ext uri="{BB962C8B-B14F-4D97-AF65-F5344CB8AC3E}">
        <p14:creationId xmlns:p14="http://schemas.microsoft.com/office/powerpoint/2010/main" val="260051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dirty="0"/>
              <a:t>Projects began in 1988</a:t>
            </a:r>
          </a:p>
          <a:p>
            <a:pPr lvl="1"/>
            <a:r>
              <a:rPr lang="en-US" dirty="0"/>
              <a:t>Demonstration Project 74: Field Management of Asphalt Mixes Using Volumetric Quality Control</a:t>
            </a:r>
          </a:p>
          <a:p>
            <a:r>
              <a:rPr lang="en-US" dirty="0"/>
              <a:t>Transition to Superpave implementation</a:t>
            </a:r>
          </a:p>
          <a:p>
            <a:pPr lvl="1"/>
            <a:r>
              <a:rPr lang="en-US" dirty="0"/>
              <a:t>Early </a:t>
            </a:r>
            <a:r>
              <a:rPr lang="en-US" dirty="0" err="1"/>
              <a:t>1990s</a:t>
            </a:r>
            <a:endParaRPr lang="en-US" dirty="0"/>
          </a:p>
          <a:p>
            <a:pPr lvl="1"/>
            <a:r>
              <a:rPr lang="en-US" dirty="0"/>
              <a:t>Classroom and hands-on training</a:t>
            </a:r>
          </a:p>
          <a:p>
            <a:r>
              <a:rPr lang="en-US" dirty="0"/>
              <a:t>Transition to performance-related specifications</a:t>
            </a:r>
          </a:p>
          <a:p>
            <a:pPr lvl="1"/>
            <a:r>
              <a:rPr lang="en-US" dirty="0"/>
              <a:t>Shadow testing</a:t>
            </a:r>
          </a:p>
          <a:p>
            <a:pPr lvl="1"/>
            <a:r>
              <a:rPr lang="en-US" dirty="0"/>
              <a:t>AMPT user since 2003</a:t>
            </a:r>
          </a:p>
          <a:p>
            <a:r>
              <a:rPr lang="en-US" dirty="0"/>
              <a:t>Innovative materials and practices</a:t>
            </a:r>
          </a:p>
          <a:p>
            <a:pPr lvl="1"/>
            <a:r>
              <a:rPr lang="en-US" dirty="0"/>
              <a:t>WMA, SMA, GTR, RAP/RAS, increased density</a:t>
            </a:r>
          </a:p>
        </p:txBody>
      </p:sp>
      <p:sp>
        <p:nvSpPr>
          <p:cNvPr id="2" name="Title 1"/>
          <p:cNvSpPr>
            <a:spLocks noGrp="1"/>
          </p:cNvSpPr>
          <p:nvPr>
            <p:ph type="title"/>
          </p:nvPr>
        </p:nvSpPr>
        <p:spPr/>
        <p:txBody>
          <a:bodyPr/>
          <a:lstStyle/>
          <a:p>
            <a:r>
              <a:rPr lang="en-US"/>
              <a:t>MATT Program History</a:t>
            </a:r>
            <a:endParaRPr lang="en-US" dirty="0"/>
          </a:p>
        </p:txBody>
      </p:sp>
      <p:sp>
        <p:nvSpPr>
          <p:cNvPr id="4" name="Slide Number Placeholder 3"/>
          <p:cNvSpPr>
            <a:spLocks noGrp="1"/>
          </p:cNvSpPr>
          <p:nvPr>
            <p:ph type="sldNum" sz="quarter" idx="12"/>
          </p:nvPr>
        </p:nvSpPr>
        <p:spPr/>
        <p:txBody>
          <a:bodyPr/>
          <a:lstStyle/>
          <a:p>
            <a:fld id="{09BBEC1F-AFDB-4B6D-83E3-9E3178B031B1}" type="slidenum">
              <a:rPr lang="en-US" altLang="en-US" smtClean="0"/>
              <a:pPr/>
              <a:t>6</a:t>
            </a:fld>
            <a:endParaRPr lang="en-US" altLang="en-US" dirty="0"/>
          </a:p>
        </p:txBody>
      </p:sp>
    </p:spTree>
    <p:extLst>
      <p:ext uri="{BB962C8B-B14F-4D97-AF65-F5344CB8AC3E}">
        <p14:creationId xmlns:p14="http://schemas.microsoft.com/office/powerpoint/2010/main" val="181001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 visits since 2007</a:t>
            </a:r>
          </a:p>
        </p:txBody>
      </p:sp>
      <p:sp>
        <p:nvSpPr>
          <p:cNvPr id="4" name="Slide Number Placeholder 3"/>
          <p:cNvSpPr>
            <a:spLocks noGrp="1"/>
          </p:cNvSpPr>
          <p:nvPr>
            <p:ph type="sldNum" sz="quarter" idx="12"/>
          </p:nvPr>
        </p:nvSpPr>
        <p:spPr/>
        <p:txBody>
          <a:bodyPr/>
          <a:lstStyle/>
          <a:p>
            <a:fld id="{09BBEC1F-AFDB-4B6D-83E3-9E3178B031B1}" type="slidenum">
              <a:rPr lang="en-US" altLang="en-US" smtClean="0"/>
              <a:pPr/>
              <a:t>7</a:t>
            </a:fld>
            <a:endParaRPr lang="en-US" altLang="en-US" dirty="0"/>
          </a:p>
        </p:txBody>
      </p:sp>
      <p:grpSp>
        <p:nvGrpSpPr>
          <p:cNvPr id="6" name="Group 5"/>
          <p:cNvGrpSpPr/>
          <p:nvPr/>
        </p:nvGrpSpPr>
        <p:grpSpPr>
          <a:xfrm>
            <a:off x="584346" y="1506517"/>
            <a:ext cx="8011884" cy="4636816"/>
            <a:chOff x="2" y="-2"/>
            <a:chExt cx="7664552" cy="5166830"/>
          </a:xfrm>
        </p:grpSpPr>
        <p:grpSp>
          <p:nvGrpSpPr>
            <p:cNvPr id="7" name="Group 6"/>
            <p:cNvGrpSpPr/>
            <p:nvPr/>
          </p:nvGrpSpPr>
          <p:grpSpPr>
            <a:xfrm>
              <a:off x="2" y="-2"/>
              <a:ext cx="7122817" cy="4467226"/>
              <a:chOff x="0" y="0"/>
              <a:chExt cx="7199312" cy="4543425"/>
            </a:xfrm>
          </p:grpSpPr>
          <p:sp>
            <p:nvSpPr>
              <p:cNvPr id="16" name="Freeform 13"/>
              <p:cNvSpPr>
                <a:spLocks/>
              </p:cNvSpPr>
              <p:nvPr/>
            </p:nvSpPr>
            <p:spPr bwMode="auto">
              <a:xfrm>
                <a:off x="6792912" y="1008063"/>
                <a:ext cx="96838" cy="127000"/>
              </a:xfrm>
              <a:custGeom>
                <a:avLst/>
                <a:gdLst/>
                <a:ahLst/>
                <a:cxnLst>
                  <a:cxn ang="0">
                    <a:pos x="50" y="29"/>
                  </a:cxn>
                  <a:cxn ang="0">
                    <a:pos x="56" y="30"/>
                  </a:cxn>
                  <a:cxn ang="0">
                    <a:pos x="57" y="37"/>
                  </a:cxn>
                  <a:cxn ang="0">
                    <a:pos x="61" y="46"/>
                  </a:cxn>
                  <a:cxn ang="0">
                    <a:pos x="57" y="52"/>
                  </a:cxn>
                  <a:cxn ang="0">
                    <a:pos x="55" y="47"/>
                  </a:cxn>
                  <a:cxn ang="0">
                    <a:pos x="53" y="47"/>
                  </a:cxn>
                  <a:cxn ang="0">
                    <a:pos x="49" y="54"/>
                  </a:cxn>
                  <a:cxn ang="0">
                    <a:pos x="41" y="54"/>
                  </a:cxn>
                  <a:cxn ang="0">
                    <a:pos x="37" y="66"/>
                  </a:cxn>
                  <a:cxn ang="0">
                    <a:pos x="28" y="69"/>
                  </a:cxn>
                  <a:cxn ang="0">
                    <a:pos x="12" y="80"/>
                  </a:cxn>
                  <a:cxn ang="0">
                    <a:pos x="10" y="77"/>
                  </a:cxn>
                  <a:cxn ang="0">
                    <a:pos x="12" y="77"/>
                  </a:cxn>
                  <a:cxn ang="0">
                    <a:pos x="15" y="67"/>
                  </a:cxn>
                  <a:cxn ang="0">
                    <a:pos x="10" y="49"/>
                  </a:cxn>
                  <a:cxn ang="0">
                    <a:pos x="10" y="47"/>
                  </a:cxn>
                  <a:cxn ang="0">
                    <a:pos x="9" y="44"/>
                  </a:cxn>
                  <a:cxn ang="0">
                    <a:pos x="9" y="43"/>
                  </a:cxn>
                  <a:cxn ang="0">
                    <a:pos x="9" y="42"/>
                  </a:cxn>
                  <a:cxn ang="0">
                    <a:pos x="7" y="36"/>
                  </a:cxn>
                  <a:cxn ang="0">
                    <a:pos x="7" y="34"/>
                  </a:cxn>
                  <a:cxn ang="0">
                    <a:pos x="1" y="18"/>
                  </a:cxn>
                  <a:cxn ang="0">
                    <a:pos x="0" y="9"/>
                  </a:cxn>
                  <a:cxn ang="0">
                    <a:pos x="2" y="8"/>
                  </a:cxn>
                  <a:cxn ang="0">
                    <a:pos x="17" y="4"/>
                  </a:cxn>
                  <a:cxn ang="0">
                    <a:pos x="21" y="4"/>
                  </a:cxn>
                  <a:cxn ang="0">
                    <a:pos x="24" y="2"/>
                  </a:cxn>
                  <a:cxn ang="0">
                    <a:pos x="29" y="0"/>
                  </a:cxn>
                  <a:cxn ang="0">
                    <a:pos x="29" y="4"/>
                  </a:cxn>
                  <a:cxn ang="0">
                    <a:pos x="31" y="13"/>
                  </a:cxn>
                  <a:cxn ang="0">
                    <a:pos x="35" y="12"/>
                  </a:cxn>
                  <a:cxn ang="0">
                    <a:pos x="40" y="22"/>
                  </a:cxn>
                  <a:cxn ang="0">
                    <a:pos x="44" y="25"/>
                  </a:cxn>
                  <a:cxn ang="0">
                    <a:pos x="46" y="25"/>
                  </a:cxn>
                  <a:cxn ang="0">
                    <a:pos x="50" y="29"/>
                  </a:cxn>
                </a:cxnLst>
                <a:rect l="0" t="0" r="r" b="b"/>
                <a:pathLst>
                  <a:path w="61" h="80">
                    <a:moveTo>
                      <a:pt x="50" y="29"/>
                    </a:moveTo>
                    <a:lnTo>
                      <a:pt x="56" y="30"/>
                    </a:lnTo>
                    <a:lnTo>
                      <a:pt x="57" y="37"/>
                    </a:lnTo>
                    <a:lnTo>
                      <a:pt x="61" y="46"/>
                    </a:lnTo>
                    <a:lnTo>
                      <a:pt x="57" y="52"/>
                    </a:lnTo>
                    <a:lnTo>
                      <a:pt x="55" y="47"/>
                    </a:lnTo>
                    <a:lnTo>
                      <a:pt x="53" y="47"/>
                    </a:lnTo>
                    <a:lnTo>
                      <a:pt x="49" y="54"/>
                    </a:lnTo>
                    <a:lnTo>
                      <a:pt x="41" y="54"/>
                    </a:lnTo>
                    <a:lnTo>
                      <a:pt x="37" y="66"/>
                    </a:lnTo>
                    <a:lnTo>
                      <a:pt x="28" y="69"/>
                    </a:lnTo>
                    <a:lnTo>
                      <a:pt x="12" y="80"/>
                    </a:lnTo>
                    <a:lnTo>
                      <a:pt x="10" y="77"/>
                    </a:lnTo>
                    <a:lnTo>
                      <a:pt x="12" y="77"/>
                    </a:lnTo>
                    <a:lnTo>
                      <a:pt x="15" y="67"/>
                    </a:lnTo>
                    <a:lnTo>
                      <a:pt x="10" y="49"/>
                    </a:lnTo>
                    <a:lnTo>
                      <a:pt x="10" y="47"/>
                    </a:lnTo>
                    <a:lnTo>
                      <a:pt x="9" y="44"/>
                    </a:lnTo>
                    <a:lnTo>
                      <a:pt x="9" y="43"/>
                    </a:lnTo>
                    <a:lnTo>
                      <a:pt x="9" y="42"/>
                    </a:lnTo>
                    <a:lnTo>
                      <a:pt x="7" y="36"/>
                    </a:lnTo>
                    <a:lnTo>
                      <a:pt x="7" y="34"/>
                    </a:lnTo>
                    <a:lnTo>
                      <a:pt x="1" y="18"/>
                    </a:lnTo>
                    <a:lnTo>
                      <a:pt x="0" y="9"/>
                    </a:lnTo>
                    <a:lnTo>
                      <a:pt x="2" y="8"/>
                    </a:lnTo>
                    <a:lnTo>
                      <a:pt x="17" y="4"/>
                    </a:lnTo>
                    <a:lnTo>
                      <a:pt x="21" y="4"/>
                    </a:lnTo>
                    <a:lnTo>
                      <a:pt x="24" y="2"/>
                    </a:lnTo>
                    <a:lnTo>
                      <a:pt x="29" y="0"/>
                    </a:lnTo>
                    <a:lnTo>
                      <a:pt x="29" y="4"/>
                    </a:lnTo>
                    <a:lnTo>
                      <a:pt x="31" y="13"/>
                    </a:lnTo>
                    <a:lnTo>
                      <a:pt x="35" y="12"/>
                    </a:lnTo>
                    <a:lnTo>
                      <a:pt x="40" y="22"/>
                    </a:lnTo>
                    <a:lnTo>
                      <a:pt x="44" y="25"/>
                    </a:lnTo>
                    <a:lnTo>
                      <a:pt x="46" y="25"/>
                    </a:lnTo>
                    <a:lnTo>
                      <a:pt x="50" y="29"/>
                    </a:lnTo>
                    <a:close/>
                  </a:path>
                </a:pathLst>
              </a:custGeom>
              <a:noFill/>
              <a:ln w="1588">
                <a:solidFill>
                  <a:schemeClr val="tx1"/>
                </a:solidFill>
                <a:prstDash val="solid"/>
                <a:round/>
                <a:headEnd/>
                <a:tailEnd/>
              </a:ln>
            </p:spPr>
            <p:txBody>
              <a:bodyPr/>
              <a:lstStyle/>
              <a:p>
                <a:endParaRPr lang="en-US"/>
              </a:p>
            </p:txBody>
          </p:sp>
          <p:sp>
            <p:nvSpPr>
              <p:cNvPr id="17" name="Freeform 14"/>
              <p:cNvSpPr>
                <a:spLocks/>
              </p:cNvSpPr>
              <p:nvPr/>
            </p:nvSpPr>
            <p:spPr bwMode="auto">
              <a:xfrm>
                <a:off x="5513387" y="1984375"/>
                <a:ext cx="1095375" cy="490538"/>
              </a:xfrm>
              <a:custGeom>
                <a:avLst/>
                <a:gdLst/>
                <a:ahLst/>
                <a:cxnLst>
                  <a:cxn ang="0">
                    <a:pos x="149" y="132"/>
                  </a:cxn>
                  <a:cxn ang="0">
                    <a:pos x="163" y="132"/>
                  </a:cxn>
                  <a:cxn ang="0">
                    <a:pos x="173" y="111"/>
                  </a:cxn>
                  <a:cxn ang="0">
                    <a:pos x="185" y="82"/>
                  </a:cxn>
                  <a:cxn ang="0">
                    <a:pos x="209" y="80"/>
                  </a:cxn>
                  <a:cxn ang="0">
                    <a:pos x="247" y="75"/>
                  </a:cxn>
                  <a:cxn ang="0">
                    <a:pos x="252" y="74"/>
                  </a:cxn>
                  <a:cxn ang="0">
                    <a:pos x="271" y="70"/>
                  </a:cxn>
                  <a:cxn ang="0">
                    <a:pos x="305" y="66"/>
                  </a:cxn>
                  <a:cxn ang="0">
                    <a:pos x="325" y="62"/>
                  </a:cxn>
                  <a:cxn ang="0">
                    <a:pos x="353" y="58"/>
                  </a:cxn>
                  <a:cxn ang="0">
                    <a:pos x="383" y="53"/>
                  </a:cxn>
                  <a:cxn ang="0">
                    <a:pos x="409" y="47"/>
                  </a:cxn>
                  <a:cxn ang="0">
                    <a:pos x="432" y="42"/>
                  </a:cxn>
                  <a:cxn ang="0">
                    <a:pos x="445" y="40"/>
                  </a:cxn>
                  <a:cxn ang="0">
                    <a:pos x="470" y="35"/>
                  </a:cxn>
                  <a:cxn ang="0">
                    <a:pos x="485" y="32"/>
                  </a:cxn>
                  <a:cxn ang="0">
                    <a:pos x="524" y="24"/>
                  </a:cxn>
                  <a:cxn ang="0">
                    <a:pos x="540" y="21"/>
                  </a:cxn>
                  <a:cxn ang="0">
                    <a:pos x="566" y="14"/>
                  </a:cxn>
                  <a:cxn ang="0">
                    <a:pos x="598" y="7"/>
                  </a:cxn>
                  <a:cxn ang="0">
                    <a:pos x="614" y="4"/>
                  </a:cxn>
                  <a:cxn ang="0">
                    <a:pos x="648" y="29"/>
                  </a:cxn>
                  <a:cxn ang="0">
                    <a:pos x="655" y="148"/>
                  </a:cxn>
                  <a:cxn ang="0">
                    <a:pos x="615" y="197"/>
                  </a:cxn>
                  <a:cxn ang="0">
                    <a:pos x="550" y="235"/>
                  </a:cxn>
                  <a:cxn ang="0">
                    <a:pos x="526" y="297"/>
                  </a:cxn>
                  <a:cxn ang="0">
                    <a:pos x="477" y="307"/>
                  </a:cxn>
                  <a:cxn ang="0">
                    <a:pos x="435" y="277"/>
                  </a:cxn>
                  <a:cxn ang="0">
                    <a:pos x="393" y="247"/>
                  </a:cxn>
                  <a:cxn ang="0">
                    <a:pos x="371" y="232"/>
                  </a:cxn>
                  <a:cxn ang="0">
                    <a:pos x="346" y="236"/>
                  </a:cxn>
                  <a:cxn ang="0">
                    <a:pos x="302" y="243"/>
                  </a:cxn>
                  <a:cxn ang="0">
                    <a:pos x="275" y="227"/>
                  </a:cxn>
                  <a:cxn ang="0">
                    <a:pos x="257" y="218"/>
                  </a:cxn>
                  <a:cxn ang="0">
                    <a:pos x="235" y="219"/>
                  </a:cxn>
                  <a:cxn ang="0">
                    <a:pos x="200" y="224"/>
                  </a:cxn>
                  <a:cxn ang="0">
                    <a:pos x="171" y="227"/>
                  </a:cxn>
                  <a:cxn ang="0">
                    <a:pos x="153" y="229"/>
                  </a:cxn>
                  <a:cxn ang="0">
                    <a:pos x="128" y="240"/>
                  </a:cxn>
                  <a:cxn ang="0">
                    <a:pos x="104" y="253"/>
                  </a:cxn>
                  <a:cxn ang="0">
                    <a:pos x="80" y="260"/>
                  </a:cxn>
                  <a:cxn ang="0">
                    <a:pos x="56" y="264"/>
                  </a:cxn>
                  <a:cxn ang="0">
                    <a:pos x="15" y="270"/>
                  </a:cxn>
                  <a:cxn ang="0">
                    <a:pos x="0" y="259"/>
                  </a:cxn>
                  <a:cxn ang="0">
                    <a:pos x="19" y="239"/>
                  </a:cxn>
                  <a:cxn ang="0">
                    <a:pos x="23" y="221"/>
                  </a:cxn>
                  <a:cxn ang="0">
                    <a:pos x="47" y="207"/>
                  </a:cxn>
                  <a:cxn ang="0">
                    <a:pos x="84" y="181"/>
                  </a:cxn>
                  <a:cxn ang="0">
                    <a:pos x="99" y="166"/>
                  </a:cxn>
                  <a:cxn ang="0">
                    <a:pos x="121" y="148"/>
                  </a:cxn>
                  <a:cxn ang="0">
                    <a:pos x="132" y="150"/>
                  </a:cxn>
                </a:cxnLst>
                <a:rect l="0" t="0" r="r" b="b"/>
                <a:pathLst>
                  <a:path w="690" h="309">
                    <a:moveTo>
                      <a:pt x="135" y="143"/>
                    </a:moveTo>
                    <a:lnTo>
                      <a:pt x="138" y="138"/>
                    </a:lnTo>
                    <a:lnTo>
                      <a:pt x="147" y="135"/>
                    </a:lnTo>
                    <a:lnTo>
                      <a:pt x="149" y="132"/>
                    </a:lnTo>
                    <a:lnTo>
                      <a:pt x="156" y="134"/>
                    </a:lnTo>
                    <a:lnTo>
                      <a:pt x="157" y="136"/>
                    </a:lnTo>
                    <a:lnTo>
                      <a:pt x="160" y="136"/>
                    </a:lnTo>
                    <a:lnTo>
                      <a:pt x="163" y="132"/>
                    </a:lnTo>
                    <a:lnTo>
                      <a:pt x="165" y="132"/>
                    </a:lnTo>
                    <a:lnTo>
                      <a:pt x="170" y="117"/>
                    </a:lnTo>
                    <a:lnTo>
                      <a:pt x="171" y="115"/>
                    </a:lnTo>
                    <a:lnTo>
                      <a:pt x="173" y="111"/>
                    </a:lnTo>
                    <a:lnTo>
                      <a:pt x="183" y="108"/>
                    </a:lnTo>
                    <a:lnTo>
                      <a:pt x="184" y="102"/>
                    </a:lnTo>
                    <a:lnTo>
                      <a:pt x="184" y="91"/>
                    </a:lnTo>
                    <a:lnTo>
                      <a:pt x="185" y="82"/>
                    </a:lnTo>
                    <a:lnTo>
                      <a:pt x="188" y="82"/>
                    </a:lnTo>
                    <a:lnTo>
                      <a:pt x="200" y="81"/>
                    </a:lnTo>
                    <a:lnTo>
                      <a:pt x="202" y="81"/>
                    </a:lnTo>
                    <a:lnTo>
                      <a:pt x="209" y="80"/>
                    </a:lnTo>
                    <a:lnTo>
                      <a:pt x="213" y="79"/>
                    </a:lnTo>
                    <a:lnTo>
                      <a:pt x="233" y="76"/>
                    </a:lnTo>
                    <a:lnTo>
                      <a:pt x="245" y="75"/>
                    </a:lnTo>
                    <a:lnTo>
                      <a:pt x="247" y="75"/>
                    </a:lnTo>
                    <a:lnTo>
                      <a:pt x="248" y="75"/>
                    </a:lnTo>
                    <a:lnTo>
                      <a:pt x="249" y="74"/>
                    </a:lnTo>
                    <a:lnTo>
                      <a:pt x="250" y="74"/>
                    </a:lnTo>
                    <a:lnTo>
                      <a:pt x="252" y="74"/>
                    </a:lnTo>
                    <a:lnTo>
                      <a:pt x="255" y="73"/>
                    </a:lnTo>
                    <a:lnTo>
                      <a:pt x="261" y="73"/>
                    </a:lnTo>
                    <a:lnTo>
                      <a:pt x="268" y="72"/>
                    </a:lnTo>
                    <a:lnTo>
                      <a:pt x="271" y="70"/>
                    </a:lnTo>
                    <a:lnTo>
                      <a:pt x="276" y="70"/>
                    </a:lnTo>
                    <a:lnTo>
                      <a:pt x="281" y="69"/>
                    </a:lnTo>
                    <a:lnTo>
                      <a:pt x="292" y="68"/>
                    </a:lnTo>
                    <a:lnTo>
                      <a:pt x="305" y="66"/>
                    </a:lnTo>
                    <a:lnTo>
                      <a:pt x="311" y="66"/>
                    </a:lnTo>
                    <a:lnTo>
                      <a:pt x="314" y="65"/>
                    </a:lnTo>
                    <a:lnTo>
                      <a:pt x="316" y="65"/>
                    </a:lnTo>
                    <a:lnTo>
                      <a:pt x="325" y="62"/>
                    </a:lnTo>
                    <a:lnTo>
                      <a:pt x="337" y="61"/>
                    </a:lnTo>
                    <a:lnTo>
                      <a:pt x="344" y="60"/>
                    </a:lnTo>
                    <a:lnTo>
                      <a:pt x="349" y="59"/>
                    </a:lnTo>
                    <a:lnTo>
                      <a:pt x="353" y="58"/>
                    </a:lnTo>
                    <a:lnTo>
                      <a:pt x="364" y="56"/>
                    </a:lnTo>
                    <a:lnTo>
                      <a:pt x="373" y="54"/>
                    </a:lnTo>
                    <a:lnTo>
                      <a:pt x="376" y="54"/>
                    </a:lnTo>
                    <a:lnTo>
                      <a:pt x="383" y="53"/>
                    </a:lnTo>
                    <a:lnTo>
                      <a:pt x="406" y="48"/>
                    </a:lnTo>
                    <a:lnTo>
                      <a:pt x="407" y="47"/>
                    </a:lnTo>
                    <a:lnTo>
                      <a:pt x="408" y="47"/>
                    </a:lnTo>
                    <a:lnTo>
                      <a:pt x="409" y="47"/>
                    </a:lnTo>
                    <a:lnTo>
                      <a:pt x="412" y="47"/>
                    </a:lnTo>
                    <a:lnTo>
                      <a:pt x="413" y="46"/>
                    </a:lnTo>
                    <a:lnTo>
                      <a:pt x="422" y="45"/>
                    </a:lnTo>
                    <a:lnTo>
                      <a:pt x="432" y="42"/>
                    </a:lnTo>
                    <a:lnTo>
                      <a:pt x="435" y="42"/>
                    </a:lnTo>
                    <a:lnTo>
                      <a:pt x="439" y="41"/>
                    </a:lnTo>
                    <a:lnTo>
                      <a:pt x="441" y="41"/>
                    </a:lnTo>
                    <a:lnTo>
                      <a:pt x="445" y="40"/>
                    </a:lnTo>
                    <a:lnTo>
                      <a:pt x="450" y="39"/>
                    </a:lnTo>
                    <a:lnTo>
                      <a:pt x="453" y="39"/>
                    </a:lnTo>
                    <a:lnTo>
                      <a:pt x="467" y="35"/>
                    </a:lnTo>
                    <a:lnTo>
                      <a:pt x="470" y="35"/>
                    </a:lnTo>
                    <a:lnTo>
                      <a:pt x="474" y="34"/>
                    </a:lnTo>
                    <a:lnTo>
                      <a:pt x="477" y="33"/>
                    </a:lnTo>
                    <a:lnTo>
                      <a:pt x="482" y="33"/>
                    </a:lnTo>
                    <a:lnTo>
                      <a:pt x="485" y="32"/>
                    </a:lnTo>
                    <a:lnTo>
                      <a:pt x="488" y="32"/>
                    </a:lnTo>
                    <a:lnTo>
                      <a:pt x="503" y="28"/>
                    </a:lnTo>
                    <a:lnTo>
                      <a:pt x="505" y="28"/>
                    </a:lnTo>
                    <a:lnTo>
                      <a:pt x="524" y="24"/>
                    </a:lnTo>
                    <a:lnTo>
                      <a:pt x="528" y="24"/>
                    </a:lnTo>
                    <a:lnTo>
                      <a:pt x="535" y="21"/>
                    </a:lnTo>
                    <a:lnTo>
                      <a:pt x="538" y="21"/>
                    </a:lnTo>
                    <a:lnTo>
                      <a:pt x="540" y="21"/>
                    </a:lnTo>
                    <a:lnTo>
                      <a:pt x="553" y="18"/>
                    </a:lnTo>
                    <a:lnTo>
                      <a:pt x="553" y="17"/>
                    </a:lnTo>
                    <a:lnTo>
                      <a:pt x="557" y="17"/>
                    </a:lnTo>
                    <a:lnTo>
                      <a:pt x="566" y="14"/>
                    </a:lnTo>
                    <a:lnTo>
                      <a:pt x="583" y="11"/>
                    </a:lnTo>
                    <a:lnTo>
                      <a:pt x="586" y="11"/>
                    </a:lnTo>
                    <a:lnTo>
                      <a:pt x="595" y="8"/>
                    </a:lnTo>
                    <a:lnTo>
                      <a:pt x="598" y="7"/>
                    </a:lnTo>
                    <a:lnTo>
                      <a:pt x="600" y="7"/>
                    </a:lnTo>
                    <a:lnTo>
                      <a:pt x="604" y="6"/>
                    </a:lnTo>
                    <a:lnTo>
                      <a:pt x="605" y="6"/>
                    </a:lnTo>
                    <a:lnTo>
                      <a:pt x="614" y="4"/>
                    </a:lnTo>
                    <a:lnTo>
                      <a:pt x="623" y="3"/>
                    </a:lnTo>
                    <a:lnTo>
                      <a:pt x="634" y="0"/>
                    </a:lnTo>
                    <a:lnTo>
                      <a:pt x="636" y="5"/>
                    </a:lnTo>
                    <a:lnTo>
                      <a:pt x="648" y="29"/>
                    </a:lnTo>
                    <a:lnTo>
                      <a:pt x="685" y="83"/>
                    </a:lnTo>
                    <a:lnTo>
                      <a:pt x="690" y="122"/>
                    </a:lnTo>
                    <a:lnTo>
                      <a:pt x="673" y="131"/>
                    </a:lnTo>
                    <a:lnTo>
                      <a:pt x="655" y="148"/>
                    </a:lnTo>
                    <a:lnTo>
                      <a:pt x="655" y="149"/>
                    </a:lnTo>
                    <a:lnTo>
                      <a:pt x="637" y="171"/>
                    </a:lnTo>
                    <a:lnTo>
                      <a:pt x="623" y="200"/>
                    </a:lnTo>
                    <a:lnTo>
                      <a:pt x="615" y="197"/>
                    </a:lnTo>
                    <a:lnTo>
                      <a:pt x="605" y="197"/>
                    </a:lnTo>
                    <a:lnTo>
                      <a:pt x="578" y="208"/>
                    </a:lnTo>
                    <a:lnTo>
                      <a:pt x="568" y="215"/>
                    </a:lnTo>
                    <a:lnTo>
                      <a:pt x="550" y="235"/>
                    </a:lnTo>
                    <a:lnTo>
                      <a:pt x="537" y="253"/>
                    </a:lnTo>
                    <a:lnTo>
                      <a:pt x="535" y="257"/>
                    </a:lnTo>
                    <a:lnTo>
                      <a:pt x="526" y="291"/>
                    </a:lnTo>
                    <a:lnTo>
                      <a:pt x="526" y="297"/>
                    </a:lnTo>
                    <a:lnTo>
                      <a:pt x="512" y="297"/>
                    </a:lnTo>
                    <a:lnTo>
                      <a:pt x="492" y="302"/>
                    </a:lnTo>
                    <a:lnTo>
                      <a:pt x="480" y="309"/>
                    </a:lnTo>
                    <a:lnTo>
                      <a:pt x="477" y="307"/>
                    </a:lnTo>
                    <a:lnTo>
                      <a:pt x="470" y="302"/>
                    </a:lnTo>
                    <a:lnTo>
                      <a:pt x="469" y="302"/>
                    </a:lnTo>
                    <a:lnTo>
                      <a:pt x="448" y="287"/>
                    </a:lnTo>
                    <a:lnTo>
                      <a:pt x="435" y="277"/>
                    </a:lnTo>
                    <a:lnTo>
                      <a:pt x="429" y="273"/>
                    </a:lnTo>
                    <a:lnTo>
                      <a:pt x="411" y="260"/>
                    </a:lnTo>
                    <a:lnTo>
                      <a:pt x="404" y="254"/>
                    </a:lnTo>
                    <a:lnTo>
                      <a:pt x="393" y="247"/>
                    </a:lnTo>
                    <a:lnTo>
                      <a:pt x="392" y="246"/>
                    </a:lnTo>
                    <a:lnTo>
                      <a:pt x="378" y="236"/>
                    </a:lnTo>
                    <a:lnTo>
                      <a:pt x="372" y="232"/>
                    </a:lnTo>
                    <a:lnTo>
                      <a:pt x="371" y="232"/>
                    </a:lnTo>
                    <a:lnTo>
                      <a:pt x="366" y="233"/>
                    </a:lnTo>
                    <a:lnTo>
                      <a:pt x="356" y="234"/>
                    </a:lnTo>
                    <a:lnTo>
                      <a:pt x="352" y="235"/>
                    </a:lnTo>
                    <a:lnTo>
                      <a:pt x="346" y="236"/>
                    </a:lnTo>
                    <a:lnTo>
                      <a:pt x="325" y="240"/>
                    </a:lnTo>
                    <a:lnTo>
                      <a:pt x="321" y="240"/>
                    </a:lnTo>
                    <a:lnTo>
                      <a:pt x="310" y="242"/>
                    </a:lnTo>
                    <a:lnTo>
                      <a:pt x="302" y="243"/>
                    </a:lnTo>
                    <a:lnTo>
                      <a:pt x="283" y="246"/>
                    </a:lnTo>
                    <a:lnTo>
                      <a:pt x="282" y="234"/>
                    </a:lnTo>
                    <a:lnTo>
                      <a:pt x="276" y="228"/>
                    </a:lnTo>
                    <a:lnTo>
                      <a:pt x="275" y="227"/>
                    </a:lnTo>
                    <a:lnTo>
                      <a:pt x="273" y="225"/>
                    </a:lnTo>
                    <a:lnTo>
                      <a:pt x="270" y="222"/>
                    </a:lnTo>
                    <a:lnTo>
                      <a:pt x="262" y="225"/>
                    </a:lnTo>
                    <a:lnTo>
                      <a:pt x="257" y="218"/>
                    </a:lnTo>
                    <a:lnTo>
                      <a:pt x="259" y="217"/>
                    </a:lnTo>
                    <a:lnTo>
                      <a:pt x="249" y="218"/>
                    </a:lnTo>
                    <a:lnTo>
                      <a:pt x="241" y="219"/>
                    </a:lnTo>
                    <a:lnTo>
                      <a:pt x="235" y="219"/>
                    </a:lnTo>
                    <a:lnTo>
                      <a:pt x="232" y="219"/>
                    </a:lnTo>
                    <a:lnTo>
                      <a:pt x="221" y="221"/>
                    </a:lnTo>
                    <a:lnTo>
                      <a:pt x="201" y="222"/>
                    </a:lnTo>
                    <a:lnTo>
                      <a:pt x="200" y="224"/>
                    </a:lnTo>
                    <a:lnTo>
                      <a:pt x="192" y="224"/>
                    </a:lnTo>
                    <a:lnTo>
                      <a:pt x="184" y="225"/>
                    </a:lnTo>
                    <a:lnTo>
                      <a:pt x="177" y="226"/>
                    </a:lnTo>
                    <a:lnTo>
                      <a:pt x="171" y="227"/>
                    </a:lnTo>
                    <a:lnTo>
                      <a:pt x="164" y="227"/>
                    </a:lnTo>
                    <a:lnTo>
                      <a:pt x="163" y="227"/>
                    </a:lnTo>
                    <a:lnTo>
                      <a:pt x="161" y="227"/>
                    </a:lnTo>
                    <a:lnTo>
                      <a:pt x="153" y="229"/>
                    </a:lnTo>
                    <a:lnTo>
                      <a:pt x="143" y="234"/>
                    </a:lnTo>
                    <a:lnTo>
                      <a:pt x="137" y="236"/>
                    </a:lnTo>
                    <a:lnTo>
                      <a:pt x="131" y="240"/>
                    </a:lnTo>
                    <a:lnTo>
                      <a:pt x="128" y="240"/>
                    </a:lnTo>
                    <a:lnTo>
                      <a:pt x="123" y="247"/>
                    </a:lnTo>
                    <a:lnTo>
                      <a:pt x="114" y="248"/>
                    </a:lnTo>
                    <a:lnTo>
                      <a:pt x="112" y="249"/>
                    </a:lnTo>
                    <a:lnTo>
                      <a:pt x="104" y="253"/>
                    </a:lnTo>
                    <a:lnTo>
                      <a:pt x="104" y="254"/>
                    </a:lnTo>
                    <a:lnTo>
                      <a:pt x="96" y="257"/>
                    </a:lnTo>
                    <a:lnTo>
                      <a:pt x="91" y="259"/>
                    </a:lnTo>
                    <a:lnTo>
                      <a:pt x="80" y="260"/>
                    </a:lnTo>
                    <a:lnTo>
                      <a:pt x="67" y="262"/>
                    </a:lnTo>
                    <a:lnTo>
                      <a:pt x="66" y="262"/>
                    </a:lnTo>
                    <a:lnTo>
                      <a:pt x="62" y="263"/>
                    </a:lnTo>
                    <a:lnTo>
                      <a:pt x="56" y="264"/>
                    </a:lnTo>
                    <a:lnTo>
                      <a:pt x="30" y="268"/>
                    </a:lnTo>
                    <a:lnTo>
                      <a:pt x="29" y="268"/>
                    </a:lnTo>
                    <a:lnTo>
                      <a:pt x="26" y="269"/>
                    </a:lnTo>
                    <a:lnTo>
                      <a:pt x="15" y="270"/>
                    </a:lnTo>
                    <a:lnTo>
                      <a:pt x="6" y="272"/>
                    </a:lnTo>
                    <a:lnTo>
                      <a:pt x="0" y="273"/>
                    </a:lnTo>
                    <a:lnTo>
                      <a:pt x="0" y="272"/>
                    </a:lnTo>
                    <a:lnTo>
                      <a:pt x="0" y="259"/>
                    </a:lnTo>
                    <a:lnTo>
                      <a:pt x="0" y="250"/>
                    </a:lnTo>
                    <a:lnTo>
                      <a:pt x="2" y="246"/>
                    </a:lnTo>
                    <a:lnTo>
                      <a:pt x="15" y="243"/>
                    </a:lnTo>
                    <a:lnTo>
                      <a:pt x="19" y="239"/>
                    </a:lnTo>
                    <a:lnTo>
                      <a:pt x="20" y="231"/>
                    </a:lnTo>
                    <a:lnTo>
                      <a:pt x="20" y="225"/>
                    </a:lnTo>
                    <a:lnTo>
                      <a:pt x="22" y="221"/>
                    </a:lnTo>
                    <a:lnTo>
                      <a:pt x="23" y="221"/>
                    </a:lnTo>
                    <a:lnTo>
                      <a:pt x="28" y="214"/>
                    </a:lnTo>
                    <a:lnTo>
                      <a:pt x="38" y="208"/>
                    </a:lnTo>
                    <a:lnTo>
                      <a:pt x="45" y="207"/>
                    </a:lnTo>
                    <a:lnTo>
                      <a:pt x="47" y="207"/>
                    </a:lnTo>
                    <a:lnTo>
                      <a:pt x="57" y="206"/>
                    </a:lnTo>
                    <a:lnTo>
                      <a:pt x="75" y="190"/>
                    </a:lnTo>
                    <a:lnTo>
                      <a:pt x="75" y="188"/>
                    </a:lnTo>
                    <a:lnTo>
                      <a:pt x="84" y="181"/>
                    </a:lnTo>
                    <a:lnTo>
                      <a:pt x="94" y="179"/>
                    </a:lnTo>
                    <a:lnTo>
                      <a:pt x="96" y="177"/>
                    </a:lnTo>
                    <a:lnTo>
                      <a:pt x="99" y="167"/>
                    </a:lnTo>
                    <a:lnTo>
                      <a:pt x="99" y="166"/>
                    </a:lnTo>
                    <a:lnTo>
                      <a:pt x="99" y="162"/>
                    </a:lnTo>
                    <a:lnTo>
                      <a:pt x="108" y="155"/>
                    </a:lnTo>
                    <a:lnTo>
                      <a:pt x="118" y="146"/>
                    </a:lnTo>
                    <a:lnTo>
                      <a:pt x="121" y="148"/>
                    </a:lnTo>
                    <a:lnTo>
                      <a:pt x="121" y="152"/>
                    </a:lnTo>
                    <a:lnTo>
                      <a:pt x="130" y="153"/>
                    </a:lnTo>
                    <a:lnTo>
                      <a:pt x="130" y="152"/>
                    </a:lnTo>
                    <a:lnTo>
                      <a:pt x="132" y="150"/>
                    </a:lnTo>
                    <a:lnTo>
                      <a:pt x="135" y="143"/>
                    </a:lnTo>
                    <a:close/>
                  </a:path>
                </a:pathLst>
              </a:custGeom>
              <a:solidFill>
                <a:srgbClr val="00B0F0"/>
              </a:solidFill>
              <a:ln w="1588">
                <a:solidFill>
                  <a:schemeClr val="tx1"/>
                </a:solidFill>
                <a:prstDash val="solid"/>
                <a:round/>
                <a:headEnd/>
                <a:tailEnd/>
              </a:ln>
            </p:spPr>
            <p:txBody>
              <a:bodyPr/>
              <a:lstStyle/>
              <a:p>
                <a:endParaRPr lang="en-US"/>
              </a:p>
            </p:txBody>
          </p:sp>
          <p:sp>
            <p:nvSpPr>
              <p:cNvPr id="18" name="Freeform 15"/>
              <p:cNvSpPr>
                <a:spLocks/>
              </p:cNvSpPr>
              <p:nvPr/>
            </p:nvSpPr>
            <p:spPr bwMode="auto">
              <a:xfrm>
                <a:off x="6419850" y="1463675"/>
                <a:ext cx="131762" cy="219075"/>
              </a:xfrm>
              <a:custGeom>
                <a:avLst/>
                <a:gdLst/>
                <a:ahLst/>
                <a:cxnLst>
                  <a:cxn ang="0">
                    <a:pos x="28" y="45"/>
                  </a:cxn>
                  <a:cxn ang="0">
                    <a:pos x="21" y="33"/>
                  </a:cxn>
                  <a:cxn ang="0">
                    <a:pos x="20" y="24"/>
                  </a:cxn>
                  <a:cxn ang="0">
                    <a:pos x="21" y="23"/>
                  </a:cxn>
                  <a:cxn ang="0">
                    <a:pos x="19" y="21"/>
                  </a:cxn>
                  <a:cxn ang="0">
                    <a:pos x="22" y="12"/>
                  </a:cxn>
                  <a:cxn ang="0">
                    <a:pos x="24" y="4"/>
                  </a:cxn>
                  <a:cxn ang="0">
                    <a:pos x="26" y="2"/>
                  </a:cxn>
                  <a:cxn ang="0">
                    <a:pos x="26" y="1"/>
                  </a:cxn>
                  <a:cxn ang="0">
                    <a:pos x="19" y="0"/>
                  </a:cxn>
                  <a:cxn ang="0">
                    <a:pos x="13" y="1"/>
                  </a:cxn>
                  <a:cxn ang="0">
                    <a:pos x="12" y="1"/>
                  </a:cxn>
                  <a:cxn ang="0">
                    <a:pos x="2" y="12"/>
                  </a:cxn>
                  <a:cxn ang="0">
                    <a:pos x="1" y="15"/>
                  </a:cxn>
                  <a:cxn ang="0">
                    <a:pos x="0" y="15"/>
                  </a:cxn>
                  <a:cxn ang="0">
                    <a:pos x="1" y="21"/>
                  </a:cxn>
                  <a:cxn ang="0">
                    <a:pos x="1" y="23"/>
                  </a:cxn>
                  <a:cxn ang="0">
                    <a:pos x="9" y="49"/>
                  </a:cxn>
                  <a:cxn ang="0">
                    <a:pos x="10" y="52"/>
                  </a:cxn>
                  <a:cxn ang="0">
                    <a:pos x="12" y="57"/>
                  </a:cxn>
                  <a:cxn ang="0">
                    <a:pos x="12" y="59"/>
                  </a:cxn>
                  <a:cxn ang="0">
                    <a:pos x="13" y="60"/>
                  </a:cxn>
                  <a:cxn ang="0">
                    <a:pos x="13" y="62"/>
                  </a:cxn>
                  <a:cxn ang="0">
                    <a:pos x="15" y="69"/>
                  </a:cxn>
                  <a:cxn ang="0">
                    <a:pos x="15" y="70"/>
                  </a:cxn>
                  <a:cxn ang="0">
                    <a:pos x="16" y="71"/>
                  </a:cxn>
                  <a:cxn ang="0">
                    <a:pos x="20" y="85"/>
                  </a:cxn>
                  <a:cxn ang="0">
                    <a:pos x="24" y="101"/>
                  </a:cxn>
                  <a:cxn ang="0">
                    <a:pos x="27" y="108"/>
                  </a:cxn>
                  <a:cxn ang="0">
                    <a:pos x="29" y="118"/>
                  </a:cxn>
                  <a:cxn ang="0">
                    <a:pos x="30" y="120"/>
                  </a:cxn>
                  <a:cxn ang="0">
                    <a:pos x="30" y="121"/>
                  </a:cxn>
                  <a:cxn ang="0">
                    <a:pos x="31" y="125"/>
                  </a:cxn>
                  <a:cxn ang="0">
                    <a:pos x="31" y="128"/>
                  </a:cxn>
                  <a:cxn ang="0">
                    <a:pos x="35" y="138"/>
                  </a:cxn>
                  <a:cxn ang="0">
                    <a:pos x="49" y="135"/>
                  </a:cxn>
                  <a:cxn ang="0">
                    <a:pos x="62" y="132"/>
                  </a:cxn>
                  <a:cxn ang="0">
                    <a:pos x="70" y="131"/>
                  </a:cxn>
                  <a:cxn ang="0">
                    <a:pos x="78" y="128"/>
                  </a:cxn>
                  <a:cxn ang="0">
                    <a:pos x="83" y="127"/>
                  </a:cxn>
                  <a:cxn ang="0">
                    <a:pos x="72" y="93"/>
                  </a:cxn>
                  <a:cxn ang="0">
                    <a:pos x="70" y="97"/>
                  </a:cxn>
                  <a:cxn ang="0">
                    <a:pos x="52" y="84"/>
                  </a:cxn>
                  <a:cxn ang="0">
                    <a:pos x="45" y="74"/>
                  </a:cxn>
                  <a:cxn ang="0">
                    <a:pos x="38" y="55"/>
                  </a:cxn>
                  <a:cxn ang="0">
                    <a:pos x="28" y="45"/>
                  </a:cxn>
                </a:cxnLst>
                <a:rect l="0" t="0" r="r" b="b"/>
                <a:pathLst>
                  <a:path w="83" h="138">
                    <a:moveTo>
                      <a:pt x="28" y="45"/>
                    </a:moveTo>
                    <a:lnTo>
                      <a:pt x="21" y="33"/>
                    </a:lnTo>
                    <a:lnTo>
                      <a:pt x="20" y="24"/>
                    </a:lnTo>
                    <a:lnTo>
                      <a:pt x="21" y="23"/>
                    </a:lnTo>
                    <a:lnTo>
                      <a:pt x="19" y="21"/>
                    </a:lnTo>
                    <a:lnTo>
                      <a:pt x="22" y="12"/>
                    </a:lnTo>
                    <a:lnTo>
                      <a:pt x="24" y="4"/>
                    </a:lnTo>
                    <a:lnTo>
                      <a:pt x="26" y="2"/>
                    </a:lnTo>
                    <a:lnTo>
                      <a:pt x="26" y="1"/>
                    </a:lnTo>
                    <a:lnTo>
                      <a:pt x="19" y="0"/>
                    </a:lnTo>
                    <a:lnTo>
                      <a:pt x="13" y="1"/>
                    </a:lnTo>
                    <a:lnTo>
                      <a:pt x="12" y="1"/>
                    </a:lnTo>
                    <a:lnTo>
                      <a:pt x="2" y="12"/>
                    </a:lnTo>
                    <a:lnTo>
                      <a:pt x="1" y="15"/>
                    </a:lnTo>
                    <a:lnTo>
                      <a:pt x="0" y="15"/>
                    </a:lnTo>
                    <a:lnTo>
                      <a:pt x="1" y="21"/>
                    </a:lnTo>
                    <a:lnTo>
                      <a:pt x="1" y="23"/>
                    </a:lnTo>
                    <a:lnTo>
                      <a:pt x="9" y="49"/>
                    </a:lnTo>
                    <a:lnTo>
                      <a:pt x="10" y="52"/>
                    </a:lnTo>
                    <a:lnTo>
                      <a:pt x="12" y="57"/>
                    </a:lnTo>
                    <a:lnTo>
                      <a:pt x="12" y="59"/>
                    </a:lnTo>
                    <a:lnTo>
                      <a:pt x="13" y="60"/>
                    </a:lnTo>
                    <a:lnTo>
                      <a:pt x="13" y="62"/>
                    </a:lnTo>
                    <a:lnTo>
                      <a:pt x="15" y="69"/>
                    </a:lnTo>
                    <a:lnTo>
                      <a:pt x="15" y="70"/>
                    </a:lnTo>
                    <a:lnTo>
                      <a:pt x="16" y="71"/>
                    </a:lnTo>
                    <a:lnTo>
                      <a:pt x="20" y="85"/>
                    </a:lnTo>
                    <a:lnTo>
                      <a:pt x="24" y="101"/>
                    </a:lnTo>
                    <a:lnTo>
                      <a:pt x="27" y="108"/>
                    </a:lnTo>
                    <a:lnTo>
                      <a:pt x="29" y="118"/>
                    </a:lnTo>
                    <a:lnTo>
                      <a:pt x="30" y="120"/>
                    </a:lnTo>
                    <a:lnTo>
                      <a:pt x="30" y="121"/>
                    </a:lnTo>
                    <a:lnTo>
                      <a:pt x="31" y="125"/>
                    </a:lnTo>
                    <a:lnTo>
                      <a:pt x="31" y="128"/>
                    </a:lnTo>
                    <a:lnTo>
                      <a:pt x="35" y="138"/>
                    </a:lnTo>
                    <a:lnTo>
                      <a:pt x="49" y="135"/>
                    </a:lnTo>
                    <a:lnTo>
                      <a:pt x="62" y="132"/>
                    </a:lnTo>
                    <a:lnTo>
                      <a:pt x="70" y="131"/>
                    </a:lnTo>
                    <a:lnTo>
                      <a:pt x="78" y="128"/>
                    </a:lnTo>
                    <a:lnTo>
                      <a:pt x="83" y="127"/>
                    </a:lnTo>
                    <a:lnTo>
                      <a:pt x="72" y="93"/>
                    </a:lnTo>
                    <a:lnTo>
                      <a:pt x="70" y="97"/>
                    </a:lnTo>
                    <a:lnTo>
                      <a:pt x="52" y="84"/>
                    </a:lnTo>
                    <a:lnTo>
                      <a:pt x="45" y="74"/>
                    </a:lnTo>
                    <a:lnTo>
                      <a:pt x="38" y="55"/>
                    </a:lnTo>
                    <a:lnTo>
                      <a:pt x="28" y="45"/>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19" name="Freeform 16"/>
              <p:cNvSpPr>
                <a:spLocks/>
              </p:cNvSpPr>
              <p:nvPr/>
            </p:nvSpPr>
            <p:spPr bwMode="auto">
              <a:xfrm>
                <a:off x="6289675" y="1635125"/>
                <a:ext cx="25400" cy="30163"/>
              </a:xfrm>
              <a:custGeom>
                <a:avLst/>
                <a:gdLst/>
                <a:ahLst/>
                <a:cxnLst>
                  <a:cxn ang="0">
                    <a:pos x="0" y="6"/>
                  </a:cxn>
                  <a:cxn ang="0">
                    <a:pos x="6" y="11"/>
                  </a:cxn>
                  <a:cxn ang="0">
                    <a:pos x="7" y="11"/>
                  </a:cxn>
                  <a:cxn ang="0">
                    <a:pos x="7" y="14"/>
                  </a:cxn>
                  <a:cxn ang="0">
                    <a:pos x="9" y="19"/>
                  </a:cxn>
                  <a:cxn ang="0">
                    <a:pos x="13" y="12"/>
                  </a:cxn>
                  <a:cxn ang="0">
                    <a:pos x="16" y="6"/>
                  </a:cxn>
                  <a:cxn ang="0">
                    <a:pos x="7" y="0"/>
                  </a:cxn>
                  <a:cxn ang="0">
                    <a:pos x="2" y="2"/>
                  </a:cxn>
                  <a:cxn ang="0">
                    <a:pos x="1" y="4"/>
                  </a:cxn>
                  <a:cxn ang="0">
                    <a:pos x="0" y="6"/>
                  </a:cxn>
                </a:cxnLst>
                <a:rect l="0" t="0" r="r" b="b"/>
                <a:pathLst>
                  <a:path w="16" h="19">
                    <a:moveTo>
                      <a:pt x="0" y="6"/>
                    </a:moveTo>
                    <a:lnTo>
                      <a:pt x="6" y="11"/>
                    </a:lnTo>
                    <a:lnTo>
                      <a:pt x="7" y="11"/>
                    </a:lnTo>
                    <a:lnTo>
                      <a:pt x="7" y="14"/>
                    </a:lnTo>
                    <a:lnTo>
                      <a:pt x="9" y="19"/>
                    </a:lnTo>
                    <a:lnTo>
                      <a:pt x="13" y="12"/>
                    </a:lnTo>
                    <a:lnTo>
                      <a:pt x="16" y="6"/>
                    </a:lnTo>
                    <a:lnTo>
                      <a:pt x="7" y="0"/>
                    </a:lnTo>
                    <a:lnTo>
                      <a:pt x="2" y="2"/>
                    </a:lnTo>
                    <a:lnTo>
                      <a:pt x="1" y="4"/>
                    </a:lnTo>
                    <a:lnTo>
                      <a:pt x="0" y="6"/>
                    </a:lnTo>
                    <a:close/>
                  </a:path>
                </a:pathLst>
              </a:custGeom>
              <a:noFill/>
              <a:ln w="1588">
                <a:solidFill>
                  <a:schemeClr val="tx1"/>
                </a:solidFill>
                <a:prstDash val="solid"/>
                <a:round/>
                <a:headEnd/>
                <a:tailEnd/>
              </a:ln>
            </p:spPr>
            <p:txBody>
              <a:bodyPr/>
              <a:lstStyle/>
              <a:p>
                <a:endParaRPr lang="en-US"/>
              </a:p>
            </p:txBody>
          </p:sp>
          <p:sp>
            <p:nvSpPr>
              <p:cNvPr id="20" name="Freeform 17"/>
              <p:cNvSpPr>
                <a:spLocks/>
              </p:cNvSpPr>
              <p:nvPr/>
            </p:nvSpPr>
            <p:spPr bwMode="auto">
              <a:xfrm>
                <a:off x="5986462" y="1487488"/>
                <a:ext cx="566738" cy="285750"/>
              </a:xfrm>
              <a:custGeom>
                <a:avLst/>
                <a:gdLst/>
                <a:ahLst/>
                <a:cxnLst>
                  <a:cxn ang="0">
                    <a:pos x="92" y="38"/>
                  </a:cxn>
                  <a:cxn ang="0">
                    <a:pos x="147" y="28"/>
                  </a:cxn>
                  <a:cxn ang="0">
                    <a:pos x="152" y="27"/>
                  </a:cxn>
                  <a:cxn ang="0">
                    <a:pos x="179" y="21"/>
                  </a:cxn>
                  <a:cxn ang="0">
                    <a:pos x="191" y="18"/>
                  </a:cxn>
                  <a:cxn ang="0">
                    <a:pos x="213" y="14"/>
                  </a:cxn>
                  <a:cxn ang="0">
                    <a:pos x="220" y="11"/>
                  </a:cxn>
                  <a:cxn ang="0">
                    <a:pos x="259" y="3"/>
                  </a:cxn>
                  <a:cxn ang="0">
                    <a:pos x="274" y="6"/>
                  </a:cxn>
                  <a:cxn ang="0">
                    <a:pos x="283" y="37"/>
                  </a:cxn>
                  <a:cxn ang="0">
                    <a:pos x="286" y="45"/>
                  </a:cxn>
                  <a:cxn ang="0">
                    <a:pos x="288" y="55"/>
                  </a:cxn>
                  <a:cxn ang="0">
                    <a:pos x="297" y="86"/>
                  </a:cxn>
                  <a:cxn ang="0">
                    <a:pos x="303" y="105"/>
                  </a:cxn>
                  <a:cxn ang="0">
                    <a:pos x="304" y="113"/>
                  </a:cxn>
                  <a:cxn ang="0">
                    <a:pos x="335" y="117"/>
                  </a:cxn>
                  <a:cxn ang="0">
                    <a:pos x="356" y="112"/>
                  </a:cxn>
                  <a:cxn ang="0">
                    <a:pos x="339" y="161"/>
                  </a:cxn>
                  <a:cxn ang="0">
                    <a:pos x="321" y="172"/>
                  </a:cxn>
                  <a:cxn ang="0">
                    <a:pos x="304" y="158"/>
                  </a:cxn>
                  <a:cxn ang="0">
                    <a:pos x="295" y="146"/>
                  </a:cxn>
                  <a:cxn ang="0">
                    <a:pos x="288" y="145"/>
                  </a:cxn>
                  <a:cxn ang="0">
                    <a:pos x="276" y="151"/>
                  </a:cxn>
                  <a:cxn ang="0">
                    <a:pos x="265" y="125"/>
                  </a:cxn>
                  <a:cxn ang="0">
                    <a:pos x="260" y="105"/>
                  </a:cxn>
                  <a:cxn ang="0">
                    <a:pos x="261" y="92"/>
                  </a:cxn>
                  <a:cxn ang="0">
                    <a:pos x="251" y="92"/>
                  </a:cxn>
                  <a:cxn ang="0">
                    <a:pos x="261" y="77"/>
                  </a:cxn>
                  <a:cxn ang="0">
                    <a:pos x="251" y="59"/>
                  </a:cxn>
                  <a:cxn ang="0">
                    <a:pos x="261" y="20"/>
                  </a:cxn>
                  <a:cxn ang="0">
                    <a:pos x="247" y="43"/>
                  </a:cxn>
                  <a:cxn ang="0">
                    <a:pos x="239" y="51"/>
                  </a:cxn>
                  <a:cxn ang="0">
                    <a:pos x="228" y="63"/>
                  </a:cxn>
                  <a:cxn ang="0">
                    <a:pos x="237" y="107"/>
                  </a:cxn>
                  <a:cxn ang="0">
                    <a:pos x="258" y="142"/>
                  </a:cxn>
                  <a:cxn ang="0">
                    <a:pos x="259" y="154"/>
                  </a:cxn>
                  <a:cxn ang="0">
                    <a:pos x="260" y="167"/>
                  </a:cxn>
                  <a:cxn ang="0">
                    <a:pos x="230" y="162"/>
                  </a:cxn>
                  <a:cxn ang="0">
                    <a:pos x="219" y="159"/>
                  </a:cxn>
                  <a:cxn ang="0">
                    <a:pos x="199" y="154"/>
                  </a:cxn>
                  <a:cxn ang="0">
                    <a:pos x="196" y="128"/>
                  </a:cxn>
                  <a:cxn ang="0">
                    <a:pos x="198" y="121"/>
                  </a:cxn>
                  <a:cxn ang="0">
                    <a:pos x="200" y="112"/>
                  </a:cxn>
                  <a:cxn ang="0">
                    <a:pos x="198" y="93"/>
                  </a:cxn>
                  <a:cxn ang="0">
                    <a:pos x="191" y="99"/>
                  </a:cxn>
                  <a:cxn ang="0">
                    <a:pos x="179" y="92"/>
                  </a:cxn>
                  <a:cxn ang="0">
                    <a:pos x="157" y="86"/>
                  </a:cxn>
                  <a:cxn ang="0">
                    <a:pos x="144" y="70"/>
                  </a:cxn>
                  <a:cxn ang="0">
                    <a:pos x="136" y="70"/>
                  </a:cxn>
                  <a:cxn ang="0">
                    <a:pos x="121" y="43"/>
                  </a:cxn>
                  <a:cxn ang="0">
                    <a:pos x="101" y="41"/>
                  </a:cxn>
                  <a:cxn ang="0">
                    <a:pos x="83" y="49"/>
                  </a:cxn>
                  <a:cxn ang="0">
                    <a:pos x="76" y="62"/>
                  </a:cxn>
                  <a:cxn ang="0">
                    <a:pos x="52" y="56"/>
                  </a:cxn>
                  <a:cxn ang="0">
                    <a:pos x="26" y="86"/>
                  </a:cxn>
                  <a:cxn ang="0">
                    <a:pos x="16" y="99"/>
                  </a:cxn>
                  <a:cxn ang="0">
                    <a:pos x="3" y="75"/>
                  </a:cxn>
                  <a:cxn ang="0">
                    <a:pos x="4" y="55"/>
                  </a:cxn>
                  <a:cxn ang="0">
                    <a:pos x="32" y="50"/>
                  </a:cxn>
                  <a:cxn ang="0">
                    <a:pos x="47" y="47"/>
                  </a:cxn>
                  <a:cxn ang="0">
                    <a:pos x="73" y="42"/>
                  </a:cxn>
                  <a:cxn ang="0">
                    <a:pos x="85" y="40"/>
                  </a:cxn>
                </a:cxnLst>
                <a:rect l="0" t="0" r="r" b="b"/>
                <a:pathLst>
                  <a:path w="357" h="180">
                    <a:moveTo>
                      <a:pt x="85" y="40"/>
                    </a:moveTo>
                    <a:lnTo>
                      <a:pt x="90" y="38"/>
                    </a:lnTo>
                    <a:lnTo>
                      <a:pt x="92" y="38"/>
                    </a:lnTo>
                    <a:lnTo>
                      <a:pt x="102" y="36"/>
                    </a:lnTo>
                    <a:lnTo>
                      <a:pt x="109" y="35"/>
                    </a:lnTo>
                    <a:lnTo>
                      <a:pt x="147" y="28"/>
                    </a:lnTo>
                    <a:lnTo>
                      <a:pt x="149" y="27"/>
                    </a:lnTo>
                    <a:lnTo>
                      <a:pt x="150" y="27"/>
                    </a:lnTo>
                    <a:lnTo>
                      <a:pt x="152" y="27"/>
                    </a:lnTo>
                    <a:lnTo>
                      <a:pt x="159" y="24"/>
                    </a:lnTo>
                    <a:lnTo>
                      <a:pt x="168" y="23"/>
                    </a:lnTo>
                    <a:lnTo>
                      <a:pt x="179" y="21"/>
                    </a:lnTo>
                    <a:lnTo>
                      <a:pt x="184" y="20"/>
                    </a:lnTo>
                    <a:lnTo>
                      <a:pt x="190" y="18"/>
                    </a:lnTo>
                    <a:lnTo>
                      <a:pt x="191" y="18"/>
                    </a:lnTo>
                    <a:lnTo>
                      <a:pt x="199" y="16"/>
                    </a:lnTo>
                    <a:lnTo>
                      <a:pt x="204" y="15"/>
                    </a:lnTo>
                    <a:lnTo>
                      <a:pt x="213" y="14"/>
                    </a:lnTo>
                    <a:lnTo>
                      <a:pt x="216" y="13"/>
                    </a:lnTo>
                    <a:lnTo>
                      <a:pt x="219" y="13"/>
                    </a:lnTo>
                    <a:lnTo>
                      <a:pt x="220" y="11"/>
                    </a:lnTo>
                    <a:lnTo>
                      <a:pt x="240" y="8"/>
                    </a:lnTo>
                    <a:lnTo>
                      <a:pt x="247" y="6"/>
                    </a:lnTo>
                    <a:lnTo>
                      <a:pt x="259" y="3"/>
                    </a:lnTo>
                    <a:lnTo>
                      <a:pt x="267" y="2"/>
                    </a:lnTo>
                    <a:lnTo>
                      <a:pt x="273" y="0"/>
                    </a:lnTo>
                    <a:lnTo>
                      <a:pt x="274" y="6"/>
                    </a:lnTo>
                    <a:lnTo>
                      <a:pt x="274" y="8"/>
                    </a:lnTo>
                    <a:lnTo>
                      <a:pt x="282" y="34"/>
                    </a:lnTo>
                    <a:lnTo>
                      <a:pt x="283" y="37"/>
                    </a:lnTo>
                    <a:lnTo>
                      <a:pt x="285" y="42"/>
                    </a:lnTo>
                    <a:lnTo>
                      <a:pt x="285" y="44"/>
                    </a:lnTo>
                    <a:lnTo>
                      <a:pt x="286" y="45"/>
                    </a:lnTo>
                    <a:lnTo>
                      <a:pt x="286" y="47"/>
                    </a:lnTo>
                    <a:lnTo>
                      <a:pt x="288" y="54"/>
                    </a:lnTo>
                    <a:lnTo>
                      <a:pt x="288" y="55"/>
                    </a:lnTo>
                    <a:lnTo>
                      <a:pt x="289" y="56"/>
                    </a:lnTo>
                    <a:lnTo>
                      <a:pt x="293" y="70"/>
                    </a:lnTo>
                    <a:lnTo>
                      <a:pt x="297" y="86"/>
                    </a:lnTo>
                    <a:lnTo>
                      <a:pt x="300" y="93"/>
                    </a:lnTo>
                    <a:lnTo>
                      <a:pt x="302" y="103"/>
                    </a:lnTo>
                    <a:lnTo>
                      <a:pt x="303" y="105"/>
                    </a:lnTo>
                    <a:lnTo>
                      <a:pt x="303" y="106"/>
                    </a:lnTo>
                    <a:lnTo>
                      <a:pt x="304" y="110"/>
                    </a:lnTo>
                    <a:lnTo>
                      <a:pt x="304" y="113"/>
                    </a:lnTo>
                    <a:lnTo>
                      <a:pt x="308" y="123"/>
                    </a:lnTo>
                    <a:lnTo>
                      <a:pt x="322" y="120"/>
                    </a:lnTo>
                    <a:lnTo>
                      <a:pt x="335" y="117"/>
                    </a:lnTo>
                    <a:lnTo>
                      <a:pt x="343" y="116"/>
                    </a:lnTo>
                    <a:lnTo>
                      <a:pt x="351" y="113"/>
                    </a:lnTo>
                    <a:lnTo>
                      <a:pt x="356" y="112"/>
                    </a:lnTo>
                    <a:lnTo>
                      <a:pt x="357" y="120"/>
                    </a:lnTo>
                    <a:lnTo>
                      <a:pt x="351" y="158"/>
                    </a:lnTo>
                    <a:lnTo>
                      <a:pt x="339" y="161"/>
                    </a:lnTo>
                    <a:lnTo>
                      <a:pt x="334" y="164"/>
                    </a:lnTo>
                    <a:lnTo>
                      <a:pt x="323" y="167"/>
                    </a:lnTo>
                    <a:lnTo>
                      <a:pt x="321" y="172"/>
                    </a:lnTo>
                    <a:lnTo>
                      <a:pt x="314" y="172"/>
                    </a:lnTo>
                    <a:lnTo>
                      <a:pt x="304" y="180"/>
                    </a:lnTo>
                    <a:lnTo>
                      <a:pt x="304" y="158"/>
                    </a:lnTo>
                    <a:lnTo>
                      <a:pt x="296" y="160"/>
                    </a:lnTo>
                    <a:lnTo>
                      <a:pt x="300" y="148"/>
                    </a:lnTo>
                    <a:lnTo>
                      <a:pt x="295" y="146"/>
                    </a:lnTo>
                    <a:lnTo>
                      <a:pt x="294" y="145"/>
                    </a:lnTo>
                    <a:lnTo>
                      <a:pt x="294" y="148"/>
                    </a:lnTo>
                    <a:lnTo>
                      <a:pt x="288" y="145"/>
                    </a:lnTo>
                    <a:lnTo>
                      <a:pt x="287" y="138"/>
                    </a:lnTo>
                    <a:lnTo>
                      <a:pt x="286" y="148"/>
                    </a:lnTo>
                    <a:lnTo>
                      <a:pt x="276" y="151"/>
                    </a:lnTo>
                    <a:lnTo>
                      <a:pt x="269" y="146"/>
                    </a:lnTo>
                    <a:lnTo>
                      <a:pt x="259" y="130"/>
                    </a:lnTo>
                    <a:lnTo>
                      <a:pt x="265" y="125"/>
                    </a:lnTo>
                    <a:lnTo>
                      <a:pt x="260" y="116"/>
                    </a:lnTo>
                    <a:lnTo>
                      <a:pt x="269" y="113"/>
                    </a:lnTo>
                    <a:lnTo>
                      <a:pt x="260" y="105"/>
                    </a:lnTo>
                    <a:lnTo>
                      <a:pt x="255" y="112"/>
                    </a:lnTo>
                    <a:lnTo>
                      <a:pt x="253" y="104"/>
                    </a:lnTo>
                    <a:lnTo>
                      <a:pt x="261" y="92"/>
                    </a:lnTo>
                    <a:lnTo>
                      <a:pt x="255" y="85"/>
                    </a:lnTo>
                    <a:lnTo>
                      <a:pt x="256" y="89"/>
                    </a:lnTo>
                    <a:lnTo>
                      <a:pt x="251" y="92"/>
                    </a:lnTo>
                    <a:lnTo>
                      <a:pt x="249" y="76"/>
                    </a:lnTo>
                    <a:lnTo>
                      <a:pt x="255" y="80"/>
                    </a:lnTo>
                    <a:lnTo>
                      <a:pt x="261" y="77"/>
                    </a:lnTo>
                    <a:lnTo>
                      <a:pt x="260" y="68"/>
                    </a:lnTo>
                    <a:lnTo>
                      <a:pt x="252" y="66"/>
                    </a:lnTo>
                    <a:lnTo>
                      <a:pt x="251" y="59"/>
                    </a:lnTo>
                    <a:lnTo>
                      <a:pt x="255" y="42"/>
                    </a:lnTo>
                    <a:lnTo>
                      <a:pt x="265" y="37"/>
                    </a:lnTo>
                    <a:lnTo>
                      <a:pt x="261" y="20"/>
                    </a:lnTo>
                    <a:lnTo>
                      <a:pt x="255" y="22"/>
                    </a:lnTo>
                    <a:lnTo>
                      <a:pt x="254" y="36"/>
                    </a:lnTo>
                    <a:lnTo>
                      <a:pt x="247" y="43"/>
                    </a:lnTo>
                    <a:lnTo>
                      <a:pt x="245" y="50"/>
                    </a:lnTo>
                    <a:lnTo>
                      <a:pt x="241" y="45"/>
                    </a:lnTo>
                    <a:lnTo>
                      <a:pt x="239" y="51"/>
                    </a:lnTo>
                    <a:lnTo>
                      <a:pt x="239" y="56"/>
                    </a:lnTo>
                    <a:lnTo>
                      <a:pt x="230" y="63"/>
                    </a:lnTo>
                    <a:lnTo>
                      <a:pt x="228" y="63"/>
                    </a:lnTo>
                    <a:lnTo>
                      <a:pt x="238" y="69"/>
                    </a:lnTo>
                    <a:lnTo>
                      <a:pt x="242" y="82"/>
                    </a:lnTo>
                    <a:lnTo>
                      <a:pt x="237" y="107"/>
                    </a:lnTo>
                    <a:lnTo>
                      <a:pt x="240" y="112"/>
                    </a:lnTo>
                    <a:lnTo>
                      <a:pt x="246" y="132"/>
                    </a:lnTo>
                    <a:lnTo>
                      <a:pt x="258" y="142"/>
                    </a:lnTo>
                    <a:lnTo>
                      <a:pt x="256" y="149"/>
                    </a:lnTo>
                    <a:lnTo>
                      <a:pt x="260" y="149"/>
                    </a:lnTo>
                    <a:lnTo>
                      <a:pt x="259" y="154"/>
                    </a:lnTo>
                    <a:lnTo>
                      <a:pt x="267" y="166"/>
                    </a:lnTo>
                    <a:lnTo>
                      <a:pt x="269" y="174"/>
                    </a:lnTo>
                    <a:lnTo>
                      <a:pt x="260" y="167"/>
                    </a:lnTo>
                    <a:lnTo>
                      <a:pt x="256" y="171"/>
                    </a:lnTo>
                    <a:lnTo>
                      <a:pt x="242" y="161"/>
                    </a:lnTo>
                    <a:lnTo>
                      <a:pt x="230" y="162"/>
                    </a:lnTo>
                    <a:lnTo>
                      <a:pt x="225" y="155"/>
                    </a:lnTo>
                    <a:lnTo>
                      <a:pt x="223" y="160"/>
                    </a:lnTo>
                    <a:lnTo>
                      <a:pt x="219" y="159"/>
                    </a:lnTo>
                    <a:lnTo>
                      <a:pt x="211" y="148"/>
                    </a:lnTo>
                    <a:lnTo>
                      <a:pt x="201" y="151"/>
                    </a:lnTo>
                    <a:lnTo>
                      <a:pt x="199" y="154"/>
                    </a:lnTo>
                    <a:lnTo>
                      <a:pt x="192" y="155"/>
                    </a:lnTo>
                    <a:lnTo>
                      <a:pt x="190" y="141"/>
                    </a:lnTo>
                    <a:lnTo>
                      <a:pt x="196" y="128"/>
                    </a:lnTo>
                    <a:lnTo>
                      <a:pt x="196" y="125"/>
                    </a:lnTo>
                    <a:lnTo>
                      <a:pt x="196" y="124"/>
                    </a:lnTo>
                    <a:lnTo>
                      <a:pt x="198" y="121"/>
                    </a:lnTo>
                    <a:lnTo>
                      <a:pt x="200" y="116"/>
                    </a:lnTo>
                    <a:lnTo>
                      <a:pt x="200" y="113"/>
                    </a:lnTo>
                    <a:lnTo>
                      <a:pt x="200" y="112"/>
                    </a:lnTo>
                    <a:lnTo>
                      <a:pt x="204" y="105"/>
                    </a:lnTo>
                    <a:lnTo>
                      <a:pt x="207" y="99"/>
                    </a:lnTo>
                    <a:lnTo>
                      <a:pt x="198" y="93"/>
                    </a:lnTo>
                    <a:lnTo>
                      <a:pt x="193" y="95"/>
                    </a:lnTo>
                    <a:lnTo>
                      <a:pt x="192" y="97"/>
                    </a:lnTo>
                    <a:lnTo>
                      <a:pt x="191" y="99"/>
                    </a:lnTo>
                    <a:lnTo>
                      <a:pt x="189" y="97"/>
                    </a:lnTo>
                    <a:lnTo>
                      <a:pt x="179" y="95"/>
                    </a:lnTo>
                    <a:lnTo>
                      <a:pt x="179" y="92"/>
                    </a:lnTo>
                    <a:lnTo>
                      <a:pt x="172" y="90"/>
                    </a:lnTo>
                    <a:lnTo>
                      <a:pt x="169" y="90"/>
                    </a:lnTo>
                    <a:lnTo>
                      <a:pt x="157" y="86"/>
                    </a:lnTo>
                    <a:lnTo>
                      <a:pt x="159" y="76"/>
                    </a:lnTo>
                    <a:lnTo>
                      <a:pt x="157" y="73"/>
                    </a:lnTo>
                    <a:lnTo>
                      <a:pt x="144" y="70"/>
                    </a:lnTo>
                    <a:lnTo>
                      <a:pt x="142" y="69"/>
                    </a:lnTo>
                    <a:lnTo>
                      <a:pt x="138" y="70"/>
                    </a:lnTo>
                    <a:lnTo>
                      <a:pt x="136" y="70"/>
                    </a:lnTo>
                    <a:lnTo>
                      <a:pt x="134" y="62"/>
                    </a:lnTo>
                    <a:lnTo>
                      <a:pt x="127" y="55"/>
                    </a:lnTo>
                    <a:lnTo>
                      <a:pt x="121" y="43"/>
                    </a:lnTo>
                    <a:lnTo>
                      <a:pt x="111" y="47"/>
                    </a:lnTo>
                    <a:lnTo>
                      <a:pt x="110" y="45"/>
                    </a:lnTo>
                    <a:lnTo>
                      <a:pt x="101" y="41"/>
                    </a:lnTo>
                    <a:lnTo>
                      <a:pt x="92" y="48"/>
                    </a:lnTo>
                    <a:lnTo>
                      <a:pt x="87" y="48"/>
                    </a:lnTo>
                    <a:lnTo>
                      <a:pt x="83" y="49"/>
                    </a:lnTo>
                    <a:lnTo>
                      <a:pt x="83" y="51"/>
                    </a:lnTo>
                    <a:lnTo>
                      <a:pt x="79" y="62"/>
                    </a:lnTo>
                    <a:lnTo>
                      <a:pt x="76" y="62"/>
                    </a:lnTo>
                    <a:lnTo>
                      <a:pt x="67" y="62"/>
                    </a:lnTo>
                    <a:lnTo>
                      <a:pt x="65" y="63"/>
                    </a:lnTo>
                    <a:lnTo>
                      <a:pt x="52" y="56"/>
                    </a:lnTo>
                    <a:lnTo>
                      <a:pt x="40" y="76"/>
                    </a:lnTo>
                    <a:lnTo>
                      <a:pt x="34" y="75"/>
                    </a:lnTo>
                    <a:lnTo>
                      <a:pt x="26" y="86"/>
                    </a:lnTo>
                    <a:lnTo>
                      <a:pt x="24" y="89"/>
                    </a:lnTo>
                    <a:lnTo>
                      <a:pt x="23" y="92"/>
                    </a:lnTo>
                    <a:lnTo>
                      <a:pt x="16" y="99"/>
                    </a:lnTo>
                    <a:lnTo>
                      <a:pt x="10" y="107"/>
                    </a:lnTo>
                    <a:lnTo>
                      <a:pt x="9" y="107"/>
                    </a:lnTo>
                    <a:lnTo>
                      <a:pt x="3" y="75"/>
                    </a:lnTo>
                    <a:lnTo>
                      <a:pt x="0" y="56"/>
                    </a:lnTo>
                    <a:lnTo>
                      <a:pt x="3" y="56"/>
                    </a:lnTo>
                    <a:lnTo>
                      <a:pt x="4" y="55"/>
                    </a:lnTo>
                    <a:lnTo>
                      <a:pt x="6" y="55"/>
                    </a:lnTo>
                    <a:lnTo>
                      <a:pt x="28" y="50"/>
                    </a:lnTo>
                    <a:lnTo>
                      <a:pt x="32" y="50"/>
                    </a:lnTo>
                    <a:lnTo>
                      <a:pt x="41" y="48"/>
                    </a:lnTo>
                    <a:lnTo>
                      <a:pt x="45" y="48"/>
                    </a:lnTo>
                    <a:lnTo>
                      <a:pt x="47" y="47"/>
                    </a:lnTo>
                    <a:lnTo>
                      <a:pt x="49" y="47"/>
                    </a:lnTo>
                    <a:lnTo>
                      <a:pt x="69" y="43"/>
                    </a:lnTo>
                    <a:lnTo>
                      <a:pt x="73" y="42"/>
                    </a:lnTo>
                    <a:lnTo>
                      <a:pt x="81" y="41"/>
                    </a:lnTo>
                    <a:lnTo>
                      <a:pt x="82" y="41"/>
                    </a:lnTo>
                    <a:lnTo>
                      <a:pt x="85" y="40"/>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21" name="Freeform 18"/>
              <p:cNvSpPr>
                <a:spLocks/>
              </p:cNvSpPr>
              <p:nvPr/>
            </p:nvSpPr>
            <p:spPr bwMode="auto">
              <a:xfrm>
                <a:off x="6450012" y="1204913"/>
                <a:ext cx="166688" cy="384175"/>
              </a:xfrm>
              <a:custGeom>
                <a:avLst/>
                <a:gdLst/>
                <a:ahLst/>
                <a:cxnLst>
                  <a:cxn ang="0">
                    <a:pos x="97" y="174"/>
                  </a:cxn>
                  <a:cxn ang="0">
                    <a:pos x="101" y="111"/>
                  </a:cxn>
                  <a:cxn ang="0">
                    <a:pos x="95" y="75"/>
                  </a:cxn>
                  <a:cxn ang="0">
                    <a:pos x="83" y="80"/>
                  </a:cxn>
                  <a:cxn ang="0">
                    <a:pos x="77" y="80"/>
                  </a:cxn>
                  <a:cxn ang="0">
                    <a:pos x="76" y="75"/>
                  </a:cxn>
                  <a:cxn ang="0">
                    <a:pos x="78" y="67"/>
                  </a:cxn>
                  <a:cxn ang="0">
                    <a:pos x="77" y="63"/>
                  </a:cxn>
                  <a:cxn ang="0">
                    <a:pos x="80" y="61"/>
                  </a:cxn>
                  <a:cxn ang="0">
                    <a:pos x="87" y="58"/>
                  </a:cxn>
                  <a:cxn ang="0">
                    <a:pos x="87" y="51"/>
                  </a:cxn>
                  <a:cxn ang="0">
                    <a:pos x="88" y="42"/>
                  </a:cxn>
                  <a:cxn ang="0">
                    <a:pos x="91" y="33"/>
                  </a:cxn>
                  <a:cxn ang="0">
                    <a:pos x="91" y="25"/>
                  </a:cxn>
                  <a:cxn ang="0">
                    <a:pos x="91" y="21"/>
                  </a:cxn>
                  <a:cxn ang="0">
                    <a:pos x="71" y="15"/>
                  </a:cxn>
                  <a:cxn ang="0">
                    <a:pos x="63" y="14"/>
                  </a:cxn>
                  <a:cxn ang="0">
                    <a:pos x="59" y="13"/>
                  </a:cxn>
                  <a:cxn ang="0">
                    <a:pos x="51" y="9"/>
                  </a:cxn>
                  <a:cxn ang="0">
                    <a:pos x="36" y="5"/>
                  </a:cxn>
                  <a:cxn ang="0">
                    <a:pos x="21" y="2"/>
                  </a:cxn>
                  <a:cxn ang="0">
                    <a:pos x="15" y="21"/>
                  </a:cxn>
                  <a:cxn ang="0">
                    <a:pos x="10" y="30"/>
                  </a:cxn>
                  <a:cxn ang="0">
                    <a:pos x="1" y="43"/>
                  </a:cxn>
                  <a:cxn ang="0">
                    <a:pos x="9" y="54"/>
                  </a:cxn>
                  <a:cxn ang="0">
                    <a:pos x="4" y="82"/>
                  </a:cxn>
                  <a:cxn ang="0">
                    <a:pos x="5" y="83"/>
                  </a:cxn>
                  <a:cxn ang="0">
                    <a:pos x="28" y="101"/>
                  </a:cxn>
                  <a:cxn ang="0">
                    <a:pos x="36" y="106"/>
                  </a:cxn>
                  <a:cxn ang="0">
                    <a:pos x="50" y="119"/>
                  </a:cxn>
                  <a:cxn ang="0">
                    <a:pos x="40" y="127"/>
                  </a:cxn>
                  <a:cxn ang="0">
                    <a:pos x="32" y="135"/>
                  </a:cxn>
                  <a:cxn ang="0">
                    <a:pos x="24" y="144"/>
                  </a:cxn>
                  <a:cxn ang="0">
                    <a:pos x="25" y="151"/>
                  </a:cxn>
                  <a:cxn ang="0">
                    <a:pos x="21" y="154"/>
                  </a:cxn>
                  <a:cxn ang="0">
                    <a:pos x="9" y="161"/>
                  </a:cxn>
                  <a:cxn ang="0">
                    <a:pos x="7" y="165"/>
                  </a:cxn>
                  <a:cxn ang="0">
                    <a:pos x="3" y="175"/>
                  </a:cxn>
                  <a:cxn ang="0">
                    <a:pos x="2" y="186"/>
                  </a:cxn>
                  <a:cxn ang="0">
                    <a:pos x="4" y="196"/>
                  </a:cxn>
                  <a:cxn ang="0">
                    <a:pos x="28" y="212"/>
                  </a:cxn>
                  <a:cxn ang="0">
                    <a:pos x="42" y="219"/>
                  </a:cxn>
                  <a:cxn ang="0">
                    <a:pos x="58" y="218"/>
                  </a:cxn>
                  <a:cxn ang="0">
                    <a:pos x="66" y="240"/>
                  </a:cxn>
                  <a:cxn ang="0">
                    <a:pos x="83" y="199"/>
                  </a:cxn>
                  <a:cxn ang="0">
                    <a:pos x="95" y="177"/>
                  </a:cxn>
                </a:cxnLst>
                <a:rect l="0" t="0" r="r" b="b"/>
                <a:pathLst>
                  <a:path w="105" h="242">
                    <a:moveTo>
                      <a:pt x="94" y="175"/>
                    </a:moveTo>
                    <a:lnTo>
                      <a:pt x="97" y="174"/>
                    </a:lnTo>
                    <a:lnTo>
                      <a:pt x="105" y="145"/>
                    </a:lnTo>
                    <a:lnTo>
                      <a:pt x="101" y="111"/>
                    </a:lnTo>
                    <a:lnTo>
                      <a:pt x="99" y="83"/>
                    </a:lnTo>
                    <a:lnTo>
                      <a:pt x="95" y="75"/>
                    </a:lnTo>
                    <a:lnTo>
                      <a:pt x="97" y="78"/>
                    </a:lnTo>
                    <a:lnTo>
                      <a:pt x="83" y="80"/>
                    </a:lnTo>
                    <a:lnTo>
                      <a:pt x="81" y="81"/>
                    </a:lnTo>
                    <a:lnTo>
                      <a:pt x="77" y="80"/>
                    </a:lnTo>
                    <a:lnTo>
                      <a:pt x="76" y="76"/>
                    </a:lnTo>
                    <a:lnTo>
                      <a:pt x="76" y="75"/>
                    </a:lnTo>
                    <a:lnTo>
                      <a:pt x="76" y="73"/>
                    </a:lnTo>
                    <a:lnTo>
                      <a:pt x="78" y="67"/>
                    </a:lnTo>
                    <a:lnTo>
                      <a:pt x="77" y="64"/>
                    </a:lnTo>
                    <a:lnTo>
                      <a:pt x="77" y="63"/>
                    </a:lnTo>
                    <a:lnTo>
                      <a:pt x="79" y="61"/>
                    </a:lnTo>
                    <a:lnTo>
                      <a:pt x="80" y="61"/>
                    </a:lnTo>
                    <a:lnTo>
                      <a:pt x="85" y="58"/>
                    </a:lnTo>
                    <a:lnTo>
                      <a:pt x="87" y="58"/>
                    </a:lnTo>
                    <a:lnTo>
                      <a:pt x="87" y="55"/>
                    </a:lnTo>
                    <a:lnTo>
                      <a:pt x="87" y="51"/>
                    </a:lnTo>
                    <a:lnTo>
                      <a:pt x="87" y="47"/>
                    </a:lnTo>
                    <a:lnTo>
                      <a:pt x="88" y="42"/>
                    </a:lnTo>
                    <a:lnTo>
                      <a:pt x="90" y="34"/>
                    </a:lnTo>
                    <a:lnTo>
                      <a:pt x="91" y="33"/>
                    </a:lnTo>
                    <a:lnTo>
                      <a:pt x="91" y="29"/>
                    </a:lnTo>
                    <a:lnTo>
                      <a:pt x="91" y="25"/>
                    </a:lnTo>
                    <a:lnTo>
                      <a:pt x="91" y="23"/>
                    </a:lnTo>
                    <a:lnTo>
                      <a:pt x="91" y="21"/>
                    </a:lnTo>
                    <a:lnTo>
                      <a:pt x="90" y="22"/>
                    </a:lnTo>
                    <a:lnTo>
                      <a:pt x="71" y="15"/>
                    </a:lnTo>
                    <a:lnTo>
                      <a:pt x="64" y="14"/>
                    </a:lnTo>
                    <a:lnTo>
                      <a:pt x="63" y="14"/>
                    </a:lnTo>
                    <a:lnTo>
                      <a:pt x="63" y="13"/>
                    </a:lnTo>
                    <a:lnTo>
                      <a:pt x="59" y="13"/>
                    </a:lnTo>
                    <a:lnTo>
                      <a:pt x="55" y="11"/>
                    </a:lnTo>
                    <a:lnTo>
                      <a:pt x="51" y="9"/>
                    </a:lnTo>
                    <a:lnTo>
                      <a:pt x="44" y="7"/>
                    </a:lnTo>
                    <a:lnTo>
                      <a:pt x="36" y="5"/>
                    </a:lnTo>
                    <a:lnTo>
                      <a:pt x="24" y="0"/>
                    </a:lnTo>
                    <a:lnTo>
                      <a:pt x="21" y="2"/>
                    </a:lnTo>
                    <a:lnTo>
                      <a:pt x="15" y="13"/>
                    </a:lnTo>
                    <a:lnTo>
                      <a:pt x="15" y="21"/>
                    </a:lnTo>
                    <a:lnTo>
                      <a:pt x="9" y="32"/>
                    </a:lnTo>
                    <a:lnTo>
                      <a:pt x="10" y="30"/>
                    </a:lnTo>
                    <a:lnTo>
                      <a:pt x="9" y="33"/>
                    </a:lnTo>
                    <a:lnTo>
                      <a:pt x="1" y="43"/>
                    </a:lnTo>
                    <a:lnTo>
                      <a:pt x="2" y="46"/>
                    </a:lnTo>
                    <a:lnTo>
                      <a:pt x="9" y="54"/>
                    </a:lnTo>
                    <a:lnTo>
                      <a:pt x="2" y="68"/>
                    </a:lnTo>
                    <a:lnTo>
                      <a:pt x="4" y="82"/>
                    </a:lnTo>
                    <a:lnTo>
                      <a:pt x="5" y="82"/>
                    </a:lnTo>
                    <a:lnTo>
                      <a:pt x="5" y="83"/>
                    </a:lnTo>
                    <a:lnTo>
                      <a:pt x="11" y="84"/>
                    </a:lnTo>
                    <a:lnTo>
                      <a:pt x="28" y="101"/>
                    </a:lnTo>
                    <a:lnTo>
                      <a:pt x="29" y="104"/>
                    </a:lnTo>
                    <a:lnTo>
                      <a:pt x="36" y="106"/>
                    </a:lnTo>
                    <a:lnTo>
                      <a:pt x="39" y="111"/>
                    </a:lnTo>
                    <a:lnTo>
                      <a:pt x="50" y="119"/>
                    </a:lnTo>
                    <a:lnTo>
                      <a:pt x="44" y="123"/>
                    </a:lnTo>
                    <a:lnTo>
                      <a:pt x="40" y="127"/>
                    </a:lnTo>
                    <a:lnTo>
                      <a:pt x="33" y="133"/>
                    </a:lnTo>
                    <a:lnTo>
                      <a:pt x="32" y="135"/>
                    </a:lnTo>
                    <a:lnTo>
                      <a:pt x="29" y="139"/>
                    </a:lnTo>
                    <a:lnTo>
                      <a:pt x="24" y="144"/>
                    </a:lnTo>
                    <a:lnTo>
                      <a:pt x="25" y="150"/>
                    </a:lnTo>
                    <a:lnTo>
                      <a:pt x="25" y="151"/>
                    </a:lnTo>
                    <a:lnTo>
                      <a:pt x="21" y="153"/>
                    </a:lnTo>
                    <a:lnTo>
                      <a:pt x="21" y="154"/>
                    </a:lnTo>
                    <a:lnTo>
                      <a:pt x="18" y="157"/>
                    </a:lnTo>
                    <a:lnTo>
                      <a:pt x="9" y="161"/>
                    </a:lnTo>
                    <a:lnTo>
                      <a:pt x="7" y="164"/>
                    </a:lnTo>
                    <a:lnTo>
                      <a:pt x="7" y="165"/>
                    </a:lnTo>
                    <a:lnTo>
                      <a:pt x="5" y="167"/>
                    </a:lnTo>
                    <a:lnTo>
                      <a:pt x="3" y="175"/>
                    </a:lnTo>
                    <a:lnTo>
                      <a:pt x="0" y="184"/>
                    </a:lnTo>
                    <a:lnTo>
                      <a:pt x="2" y="186"/>
                    </a:lnTo>
                    <a:lnTo>
                      <a:pt x="2" y="187"/>
                    </a:lnTo>
                    <a:lnTo>
                      <a:pt x="4" y="196"/>
                    </a:lnTo>
                    <a:lnTo>
                      <a:pt x="17" y="206"/>
                    </a:lnTo>
                    <a:lnTo>
                      <a:pt x="28" y="212"/>
                    </a:lnTo>
                    <a:lnTo>
                      <a:pt x="30" y="212"/>
                    </a:lnTo>
                    <a:lnTo>
                      <a:pt x="42" y="219"/>
                    </a:lnTo>
                    <a:lnTo>
                      <a:pt x="43" y="218"/>
                    </a:lnTo>
                    <a:lnTo>
                      <a:pt x="58" y="218"/>
                    </a:lnTo>
                    <a:lnTo>
                      <a:pt x="59" y="242"/>
                    </a:lnTo>
                    <a:lnTo>
                      <a:pt x="66" y="240"/>
                    </a:lnTo>
                    <a:lnTo>
                      <a:pt x="71" y="232"/>
                    </a:lnTo>
                    <a:lnTo>
                      <a:pt x="83" y="199"/>
                    </a:lnTo>
                    <a:lnTo>
                      <a:pt x="83" y="198"/>
                    </a:lnTo>
                    <a:lnTo>
                      <a:pt x="95" y="177"/>
                    </a:lnTo>
                    <a:lnTo>
                      <a:pt x="94" y="175"/>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22" name="Freeform 19"/>
              <p:cNvSpPr>
                <a:spLocks/>
              </p:cNvSpPr>
              <p:nvPr/>
            </p:nvSpPr>
            <p:spPr bwMode="auto">
              <a:xfrm>
                <a:off x="5800725" y="1123950"/>
                <a:ext cx="728662" cy="474663"/>
              </a:xfrm>
              <a:custGeom>
                <a:avLst/>
                <a:gdLst/>
                <a:ahLst/>
                <a:cxnLst>
                  <a:cxn ang="0">
                    <a:pos x="308" y="247"/>
                  </a:cxn>
                  <a:cxn ang="0">
                    <a:pos x="330" y="243"/>
                  </a:cxn>
                  <a:cxn ang="0">
                    <a:pos x="337" y="240"/>
                  </a:cxn>
                  <a:cxn ang="0">
                    <a:pos x="376" y="232"/>
                  </a:cxn>
                  <a:cxn ang="0">
                    <a:pos x="391" y="229"/>
                  </a:cxn>
                  <a:cxn ang="0">
                    <a:pos x="403" y="215"/>
                  </a:cxn>
                  <a:cxn ang="0">
                    <a:pos x="418" y="212"/>
                  </a:cxn>
                  <a:cxn ang="0">
                    <a:pos x="430" y="204"/>
                  </a:cxn>
                  <a:cxn ang="0">
                    <a:pos x="433" y="195"/>
                  </a:cxn>
                  <a:cxn ang="0">
                    <a:pos x="442" y="184"/>
                  </a:cxn>
                  <a:cxn ang="0">
                    <a:pos x="459" y="170"/>
                  </a:cxn>
                  <a:cxn ang="0">
                    <a:pos x="438" y="155"/>
                  </a:cxn>
                  <a:cxn ang="0">
                    <a:pos x="414" y="134"/>
                  </a:cxn>
                  <a:cxn ang="0">
                    <a:pos x="411" y="119"/>
                  </a:cxn>
                  <a:cxn ang="0">
                    <a:pos x="410" y="94"/>
                  </a:cxn>
                  <a:cxn ang="0">
                    <a:pos x="418" y="83"/>
                  </a:cxn>
                  <a:cxn ang="0">
                    <a:pos x="430" y="53"/>
                  </a:cxn>
                  <a:cxn ang="0">
                    <a:pos x="427" y="45"/>
                  </a:cxn>
                  <a:cxn ang="0">
                    <a:pos x="400" y="33"/>
                  </a:cxn>
                  <a:cxn ang="0">
                    <a:pos x="390" y="11"/>
                  </a:cxn>
                  <a:cxn ang="0">
                    <a:pos x="371" y="0"/>
                  </a:cxn>
                  <a:cxn ang="0">
                    <a:pos x="340" y="7"/>
                  </a:cxn>
                  <a:cxn ang="0">
                    <a:pos x="316" y="12"/>
                  </a:cxn>
                  <a:cxn ang="0">
                    <a:pos x="299" y="16"/>
                  </a:cxn>
                  <a:cxn ang="0">
                    <a:pos x="262" y="23"/>
                  </a:cxn>
                  <a:cxn ang="0">
                    <a:pos x="247" y="26"/>
                  </a:cxn>
                  <a:cxn ang="0">
                    <a:pos x="209" y="35"/>
                  </a:cxn>
                  <a:cxn ang="0">
                    <a:pos x="189" y="39"/>
                  </a:cxn>
                  <a:cxn ang="0">
                    <a:pos x="164" y="44"/>
                  </a:cxn>
                  <a:cxn ang="0">
                    <a:pos x="120" y="52"/>
                  </a:cxn>
                  <a:cxn ang="0">
                    <a:pos x="106" y="55"/>
                  </a:cxn>
                  <a:cxn ang="0">
                    <a:pos x="66" y="63"/>
                  </a:cxn>
                  <a:cxn ang="0">
                    <a:pos x="49" y="38"/>
                  </a:cxn>
                  <a:cxn ang="0">
                    <a:pos x="0" y="76"/>
                  </a:cxn>
                  <a:cxn ang="0">
                    <a:pos x="5" y="102"/>
                  </a:cxn>
                  <a:cxn ang="0">
                    <a:pos x="9" y="125"/>
                  </a:cxn>
                  <a:cxn ang="0">
                    <a:pos x="16" y="160"/>
                  </a:cxn>
                  <a:cxn ang="0">
                    <a:pos x="19" y="182"/>
                  </a:cxn>
                  <a:cxn ang="0">
                    <a:pos x="21" y="193"/>
                  </a:cxn>
                  <a:cxn ang="0">
                    <a:pos x="24" y="210"/>
                  </a:cxn>
                  <a:cxn ang="0">
                    <a:pos x="26" y="226"/>
                  </a:cxn>
                  <a:cxn ang="0">
                    <a:pos x="30" y="246"/>
                  </a:cxn>
                  <a:cxn ang="0">
                    <a:pos x="32" y="257"/>
                  </a:cxn>
                  <a:cxn ang="0">
                    <a:pos x="34" y="271"/>
                  </a:cxn>
                  <a:cxn ang="0">
                    <a:pos x="39" y="298"/>
                  </a:cxn>
                  <a:cxn ang="0">
                    <a:pos x="46" y="298"/>
                  </a:cxn>
                  <a:cxn ang="0">
                    <a:pos x="87" y="291"/>
                  </a:cxn>
                  <a:cxn ang="0">
                    <a:pos x="109" y="286"/>
                  </a:cxn>
                  <a:cxn ang="0">
                    <a:pos x="120" y="285"/>
                  </a:cxn>
                  <a:cxn ang="0">
                    <a:pos x="145" y="279"/>
                  </a:cxn>
                  <a:cxn ang="0">
                    <a:pos x="162" y="277"/>
                  </a:cxn>
                  <a:cxn ang="0">
                    <a:pos x="186" y="272"/>
                  </a:cxn>
                  <a:cxn ang="0">
                    <a:pos x="199" y="270"/>
                  </a:cxn>
                  <a:cxn ang="0">
                    <a:pos x="209" y="267"/>
                  </a:cxn>
                  <a:cxn ang="0">
                    <a:pos x="264" y="257"/>
                  </a:cxn>
                  <a:cxn ang="0">
                    <a:pos x="269" y="256"/>
                  </a:cxn>
                  <a:cxn ang="0">
                    <a:pos x="296" y="250"/>
                  </a:cxn>
                </a:cxnLst>
                <a:rect l="0" t="0" r="r" b="b"/>
                <a:pathLst>
                  <a:path w="459" h="299">
                    <a:moveTo>
                      <a:pt x="301" y="249"/>
                    </a:moveTo>
                    <a:lnTo>
                      <a:pt x="307" y="247"/>
                    </a:lnTo>
                    <a:lnTo>
                      <a:pt x="308" y="247"/>
                    </a:lnTo>
                    <a:lnTo>
                      <a:pt x="316" y="245"/>
                    </a:lnTo>
                    <a:lnTo>
                      <a:pt x="321" y="244"/>
                    </a:lnTo>
                    <a:lnTo>
                      <a:pt x="330" y="243"/>
                    </a:lnTo>
                    <a:lnTo>
                      <a:pt x="333" y="242"/>
                    </a:lnTo>
                    <a:lnTo>
                      <a:pt x="336" y="242"/>
                    </a:lnTo>
                    <a:lnTo>
                      <a:pt x="337" y="240"/>
                    </a:lnTo>
                    <a:lnTo>
                      <a:pt x="357" y="237"/>
                    </a:lnTo>
                    <a:lnTo>
                      <a:pt x="364" y="235"/>
                    </a:lnTo>
                    <a:lnTo>
                      <a:pt x="376" y="232"/>
                    </a:lnTo>
                    <a:lnTo>
                      <a:pt x="384" y="231"/>
                    </a:lnTo>
                    <a:lnTo>
                      <a:pt x="390" y="229"/>
                    </a:lnTo>
                    <a:lnTo>
                      <a:pt x="391" y="229"/>
                    </a:lnTo>
                    <a:lnTo>
                      <a:pt x="392" y="226"/>
                    </a:lnTo>
                    <a:lnTo>
                      <a:pt x="402" y="215"/>
                    </a:lnTo>
                    <a:lnTo>
                      <a:pt x="403" y="215"/>
                    </a:lnTo>
                    <a:lnTo>
                      <a:pt x="409" y="214"/>
                    </a:lnTo>
                    <a:lnTo>
                      <a:pt x="416" y="215"/>
                    </a:lnTo>
                    <a:lnTo>
                      <a:pt x="418" y="212"/>
                    </a:lnTo>
                    <a:lnTo>
                      <a:pt x="427" y="208"/>
                    </a:lnTo>
                    <a:lnTo>
                      <a:pt x="430" y="205"/>
                    </a:lnTo>
                    <a:lnTo>
                      <a:pt x="430" y="204"/>
                    </a:lnTo>
                    <a:lnTo>
                      <a:pt x="434" y="202"/>
                    </a:lnTo>
                    <a:lnTo>
                      <a:pt x="434" y="201"/>
                    </a:lnTo>
                    <a:lnTo>
                      <a:pt x="433" y="195"/>
                    </a:lnTo>
                    <a:lnTo>
                      <a:pt x="438" y="190"/>
                    </a:lnTo>
                    <a:lnTo>
                      <a:pt x="441" y="186"/>
                    </a:lnTo>
                    <a:lnTo>
                      <a:pt x="442" y="184"/>
                    </a:lnTo>
                    <a:lnTo>
                      <a:pt x="449" y="178"/>
                    </a:lnTo>
                    <a:lnTo>
                      <a:pt x="453" y="174"/>
                    </a:lnTo>
                    <a:lnTo>
                      <a:pt x="459" y="170"/>
                    </a:lnTo>
                    <a:lnTo>
                      <a:pt x="448" y="162"/>
                    </a:lnTo>
                    <a:lnTo>
                      <a:pt x="445" y="157"/>
                    </a:lnTo>
                    <a:lnTo>
                      <a:pt x="438" y="155"/>
                    </a:lnTo>
                    <a:lnTo>
                      <a:pt x="437" y="152"/>
                    </a:lnTo>
                    <a:lnTo>
                      <a:pt x="420" y="135"/>
                    </a:lnTo>
                    <a:lnTo>
                      <a:pt x="414" y="134"/>
                    </a:lnTo>
                    <a:lnTo>
                      <a:pt x="414" y="133"/>
                    </a:lnTo>
                    <a:lnTo>
                      <a:pt x="413" y="133"/>
                    </a:lnTo>
                    <a:lnTo>
                      <a:pt x="411" y="119"/>
                    </a:lnTo>
                    <a:lnTo>
                      <a:pt x="418" y="105"/>
                    </a:lnTo>
                    <a:lnTo>
                      <a:pt x="411" y="97"/>
                    </a:lnTo>
                    <a:lnTo>
                      <a:pt x="410" y="94"/>
                    </a:lnTo>
                    <a:lnTo>
                      <a:pt x="418" y="84"/>
                    </a:lnTo>
                    <a:lnTo>
                      <a:pt x="419" y="81"/>
                    </a:lnTo>
                    <a:lnTo>
                      <a:pt x="418" y="83"/>
                    </a:lnTo>
                    <a:lnTo>
                      <a:pt x="424" y="72"/>
                    </a:lnTo>
                    <a:lnTo>
                      <a:pt x="424" y="64"/>
                    </a:lnTo>
                    <a:lnTo>
                      <a:pt x="430" y="53"/>
                    </a:lnTo>
                    <a:lnTo>
                      <a:pt x="433" y="51"/>
                    </a:lnTo>
                    <a:lnTo>
                      <a:pt x="432" y="50"/>
                    </a:lnTo>
                    <a:lnTo>
                      <a:pt x="427" y="45"/>
                    </a:lnTo>
                    <a:lnTo>
                      <a:pt x="418" y="46"/>
                    </a:lnTo>
                    <a:lnTo>
                      <a:pt x="407" y="42"/>
                    </a:lnTo>
                    <a:lnTo>
                      <a:pt x="400" y="33"/>
                    </a:lnTo>
                    <a:lnTo>
                      <a:pt x="402" y="31"/>
                    </a:lnTo>
                    <a:lnTo>
                      <a:pt x="399" y="19"/>
                    </a:lnTo>
                    <a:lnTo>
                      <a:pt x="390" y="11"/>
                    </a:lnTo>
                    <a:lnTo>
                      <a:pt x="387" y="9"/>
                    </a:lnTo>
                    <a:lnTo>
                      <a:pt x="382" y="11"/>
                    </a:lnTo>
                    <a:lnTo>
                      <a:pt x="371" y="0"/>
                    </a:lnTo>
                    <a:lnTo>
                      <a:pt x="370" y="0"/>
                    </a:lnTo>
                    <a:lnTo>
                      <a:pt x="362" y="2"/>
                    </a:lnTo>
                    <a:lnTo>
                      <a:pt x="340" y="7"/>
                    </a:lnTo>
                    <a:lnTo>
                      <a:pt x="326" y="10"/>
                    </a:lnTo>
                    <a:lnTo>
                      <a:pt x="317" y="11"/>
                    </a:lnTo>
                    <a:lnTo>
                      <a:pt x="316" y="12"/>
                    </a:lnTo>
                    <a:lnTo>
                      <a:pt x="315" y="12"/>
                    </a:lnTo>
                    <a:lnTo>
                      <a:pt x="308" y="14"/>
                    </a:lnTo>
                    <a:lnTo>
                      <a:pt x="299" y="16"/>
                    </a:lnTo>
                    <a:lnTo>
                      <a:pt x="286" y="18"/>
                    </a:lnTo>
                    <a:lnTo>
                      <a:pt x="268" y="22"/>
                    </a:lnTo>
                    <a:lnTo>
                      <a:pt x="262" y="23"/>
                    </a:lnTo>
                    <a:lnTo>
                      <a:pt x="259" y="24"/>
                    </a:lnTo>
                    <a:lnTo>
                      <a:pt x="256" y="24"/>
                    </a:lnTo>
                    <a:lnTo>
                      <a:pt x="247" y="26"/>
                    </a:lnTo>
                    <a:lnTo>
                      <a:pt x="217" y="32"/>
                    </a:lnTo>
                    <a:lnTo>
                      <a:pt x="210" y="35"/>
                    </a:lnTo>
                    <a:lnTo>
                      <a:pt x="209" y="35"/>
                    </a:lnTo>
                    <a:lnTo>
                      <a:pt x="203" y="36"/>
                    </a:lnTo>
                    <a:lnTo>
                      <a:pt x="199" y="37"/>
                    </a:lnTo>
                    <a:lnTo>
                      <a:pt x="189" y="39"/>
                    </a:lnTo>
                    <a:lnTo>
                      <a:pt x="172" y="42"/>
                    </a:lnTo>
                    <a:lnTo>
                      <a:pt x="166" y="43"/>
                    </a:lnTo>
                    <a:lnTo>
                      <a:pt x="164" y="44"/>
                    </a:lnTo>
                    <a:lnTo>
                      <a:pt x="159" y="44"/>
                    </a:lnTo>
                    <a:lnTo>
                      <a:pt x="137" y="49"/>
                    </a:lnTo>
                    <a:lnTo>
                      <a:pt x="120" y="52"/>
                    </a:lnTo>
                    <a:lnTo>
                      <a:pt x="116" y="53"/>
                    </a:lnTo>
                    <a:lnTo>
                      <a:pt x="110" y="55"/>
                    </a:lnTo>
                    <a:lnTo>
                      <a:pt x="106" y="55"/>
                    </a:lnTo>
                    <a:lnTo>
                      <a:pt x="96" y="57"/>
                    </a:lnTo>
                    <a:lnTo>
                      <a:pt x="75" y="60"/>
                    </a:lnTo>
                    <a:lnTo>
                      <a:pt x="66" y="63"/>
                    </a:lnTo>
                    <a:lnTo>
                      <a:pt x="62" y="63"/>
                    </a:lnTo>
                    <a:lnTo>
                      <a:pt x="55" y="64"/>
                    </a:lnTo>
                    <a:lnTo>
                      <a:pt x="49" y="38"/>
                    </a:lnTo>
                    <a:lnTo>
                      <a:pt x="25" y="57"/>
                    </a:lnTo>
                    <a:lnTo>
                      <a:pt x="5" y="73"/>
                    </a:lnTo>
                    <a:lnTo>
                      <a:pt x="0" y="76"/>
                    </a:lnTo>
                    <a:lnTo>
                      <a:pt x="3" y="86"/>
                    </a:lnTo>
                    <a:lnTo>
                      <a:pt x="3" y="88"/>
                    </a:lnTo>
                    <a:lnTo>
                      <a:pt x="5" y="102"/>
                    </a:lnTo>
                    <a:lnTo>
                      <a:pt x="6" y="111"/>
                    </a:lnTo>
                    <a:lnTo>
                      <a:pt x="9" y="124"/>
                    </a:lnTo>
                    <a:lnTo>
                      <a:pt x="9" y="125"/>
                    </a:lnTo>
                    <a:lnTo>
                      <a:pt x="11" y="135"/>
                    </a:lnTo>
                    <a:lnTo>
                      <a:pt x="12" y="143"/>
                    </a:lnTo>
                    <a:lnTo>
                      <a:pt x="16" y="160"/>
                    </a:lnTo>
                    <a:lnTo>
                      <a:pt x="17" y="173"/>
                    </a:lnTo>
                    <a:lnTo>
                      <a:pt x="18" y="175"/>
                    </a:lnTo>
                    <a:lnTo>
                      <a:pt x="19" y="182"/>
                    </a:lnTo>
                    <a:lnTo>
                      <a:pt x="19" y="184"/>
                    </a:lnTo>
                    <a:lnTo>
                      <a:pt x="20" y="187"/>
                    </a:lnTo>
                    <a:lnTo>
                      <a:pt x="21" y="193"/>
                    </a:lnTo>
                    <a:lnTo>
                      <a:pt x="21" y="200"/>
                    </a:lnTo>
                    <a:lnTo>
                      <a:pt x="24" y="208"/>
                    </a:lnTo>
                    <a:lnTo>
                      <a:pt x="24" y="210"/>
                    </a:lnTo>
                    <a:lnTo>
                      <a:pt x="24" y="212"/>
                    </a:lnTo>
                    <a:lnTo>
                      <a:pt x="26" y="224"/>
                    </a:lnTo>
                    <a:lnTo>
                      <a:pt x="26" y="226"/>
                    </a:lnTo>
                    <a:lnTo>
                      <a:pt x="27" y="229"/>
                    </a:lnTo>
                    <a:lnTo>
                      <a:pt x="27" y="232"/>
                    </a:lnTo>
                    <a:lnTo>
                      <a:pt x="30" y="246"/>
                    </a:lnTo>
                    <a:lnTo>
                      <a:pt x="31" y="249"/>
                    </a:lnTo>
                    <a:lnTo>
                      <a:pt x="32" y="256"/>
                    </a:lnTo>
                    <a:lnTo>
                      <a:pt x="32" y="257"/>
                    </a:lnTo>
                    <a:lnTo>
                      <a:pt x="33" y="265"/>
                    </a:lnTo>
                    <a:lnTo>
                      <a:pt x="34" y="270"/>
                    </a:lnTo>
                    <a:lnTo>
                      <a:pt x="34" y="271"/>
                    </a:lnTo>
                    <a:lnTo>
                      <a:pt x="35" y="276"/>
                    </a:lnTo>
                    <a:lnTo>
                      <a:pt x="39" y="297"/>
                    </a:lnTo>
                    <a:lnTo>
                      <a:pt x="39" y="298"/>
                    </a:lnTo>
                    <a:lnTo>
                      <a:pt x="39" y="299"/>
                    </a:lnTo>
                    <a:lnTo>
                      <a:pt x="41" y="299"/>
                    </a:lnTo>
                    <a:lnTo>
                      <a:pt x="46" y="298"/>
                    </a:lnTo>
                    <a:lnTo>
                      <a:pt x="49" y="297"/>
                    </a:lnTo>
                    <a:lnTo>
                      <a:pt x="85" y="291"/>
                    </a:lnTo>
                    <a:lnTo>
                      <a:pt x="87" y="291"/>
                    </a:lnTo>
                    <a:lnTo>
                      <a:pt x="92" y="290"/>
                    </a:lnTo>
                    <a:lnTo>
                      <a:pt x="95" y="288"/>
                    </a:lnTo>
                    <a:lnTo>
                      <a:pt x="109" y="286"/>
                    </a:lnTo>
                    <a:lnTo>
                      <a:pt x="111" y="286"/>
                    </a:lnTo>
                    <a:lnTo>
                      <a:pt x="117" y="285"/>
                    </a:lnTo>
                    <a:lnTo>
                      <a:pt x="120" y="285"/>
                    </a:lnTo>
                    <a:lnTo>
                      <a:pt x="121" y="284"/>
                    </a:lnTo>
                    <a:lnTo>
                      <a:pt x="123" y="284"/>
                    </a:lnTo>
                    <a:lnTo>
                      <a:pt x="145" y="279"/>
                    </a:lnTo>
                    <a:lnTo>
                      <a:pt x="149" y="279"/>
                    </a:lnTo>
                    <a:lnTo>
                      <a:pt x="158" y="277"/>
                    </a:lnTo>
                    <a:lnTo>
                      <a:pt x="162" y="277"/>
                    </a:lnTo>
                    <a:lnTo>
                      <a:pt x="164" y="276"/>
                    </a:lnTo>
                    <a:lnTo>
                      <a:pt x="166" y="276"/>
                    </a:lnTo>
                    <a:lnTo>
                      <a:pt x="186" y="272"/>
                    </a:lnTo>
                    <a:lnTo>
                      <a:pt x="190" y="271"/>
                    </a:lnTo>
                    <a:lnTo>
                      <a:pt x="198" y="270"/>
                    </a:lnTo>
                    <a:lnTo>
                      <a:pt x="199" y="270"/>
                    </a:lnTo>
                    <a:lnTo>
                      <a:pt x="202" y="269"/>
                    </a:lnTo>
                    <a:lnTo>
                      <a:pt x="207" y="267"/>
                    </a:lnTo>
                    <a:lnTo>
                      <a:pt x="209" y="267"/>
                    </a:lnTo>
                    <a:lnTo>
                      <a:pt x="219" y="265"/>
                    </a:lnTo>
                    <a:lnTo>
                      <a:pt x="226" y="264"/>
                    </a:lnTo>
                    <a:lnTo>
                      <a:pt x="264" y="257"/>
                    </a:lnTo>
                    <a:lnTo>
                      <a:pt x="266" y="256"/>
                    </a:lnTo>
                    <a:lnTo>
                      <a:pt x="267" y="256"/>
                    </a:lnTo>
                    <a:lnTo>
                      <a:pt x="269" y="256"/>
                    </a:lnTo>
                    <a:lnTo>
                      <a:pt x="276" y="253"/>
                    </a:lnTo>
                    <a:lnTo>
                      <a:pt x="285" y="252"/>
                    </a:lnTo>
                    <a:lnTo>
                      <a:pt x="296" y="250"/>
                    </a:lnTo>
                    <a:lnTo>
                      <a:pt x="301" y="249"/>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23" name="Freeform 20"/>
              <p:cNvSpPr>
                <a:spLocks/>
              </p:cNvSpPr>
              <p:nvPr/>
            </p:nvSpPr>
            <p:spPr bwMode="auto">
              <a:xfrm>
                <a:off x="5559425" y="1590675"/>
                <a:ext cx="960437" cy="558800"/>
              </a:xfrm>
              <a:custGeom>
                <a:avLst/>
                <a:gdLst/>
                <a:ahLst/>
                <a:cxnLst>
                  <a:cxn ang="0">
                    <a:pos x="562" y="211"/>
                  </a:cxn>
                  <a:cxn ang="0">
                    <a:pos x="578" y="217"/>
                  </a:cxn>
                  <a:cxn ang="0">
                    <a:pos x="576" y="254"/>
                  </a:cxn>
                  <a:cxn ang="0">
                    <a:pos x="557" y="259"/>
                  </a:cxn>
                  <a:cxn ang="0">
                    <a:pos x="524" y="266"/>
                  </a:cxn>
                  <a:cxn ang="0">
                    <a:pos x="495" y="272"/>
                  </a:cxn>
                  <a:cxn ang="0">
                    <a:pos x="453" y="281"/>
                  </a:cxn>
                  <a:cxn ang="0">
                    <a:pos x="424" y="287"/>
                  </a:cxn>
                  <a:cxn ang="0">
                    <a:pos x="406" y="290"/>
                  </a:cxn>
                  <a:cxn ang="0">
                    <a:pos x="380" y="295"/>
                  </a:cxn>
                  <a:cxn ang="0">
                    <a:pos x="347" y="302"/>
                  </a:cxn>
                  <a:cxn ang="0">
                    <a:pos x="315" y="308"/>
                  </a:cxn>
                  <a:cxn ang="0">
                    <a:pos x="282" y="314"/>
                  </a:cxn>
                  <a:cxn ang="0">
                    <a:pos x="242" y="318"/>
                  </a:cxn>
                  <a:cxn ang="0">
                    <a:pos x="221" y="322"/>
                  </a:cxn>
                  <a:cxn ang="0">
                    <a:pos x="204" y="324"/>
                  </a:cxn>
                  <a:cxn ang="0">
                    <a:pos x="159" y="330"/>
                  </a:cxn>
                  <a:cxn ang="0">
                    <a:pos x="136" y="330"/>
                  </a:cxn>
                  <a:cxn ang="0">
                    <a:pos x="111" y="336"/>
                  </a:cxn>
                  <a:cxn ang="0">
                    <a:pos x="83" y="341"/>
                  </a:cxn>
                  <a:cxn ang="0">
                    <a:pos x="54" y="345"/>
                  </a:cxn>
                  <a:cxn ang="0">
                    <a:pos x="3" y="352"/>
                  </a:cxn>
                  <a:cxn ang="0">
                    <a:pos x="40" y="331"/>
                  </a:cxn>
                  <a:cxn ang="0">
                    <a:pos x="66" y="300"/>
                  </a:cxn>
                  <a:cxn ang="0">
                    <a:pos x="90" y="272"/>
                  </a:cxn>
                  <a:cxn ang="0">
                    <a:pos x="121" y="241"/>
                  </a:cxn>
                  <a:cxn ang="0">
                    <a:pos x="162" y="260"/>
                  </a:cxn>
                  <a:cxn ang="0">
                    <a:pos x="187" y="255"/>
                  </a:cxn>
                  <a:cxn ang="0">
                    <a:pos x="205" y="237"/>
                  </a:cxn>
                  <a:cxn ang="0">
                    <a:pos x="248" y="211"/>
                  </a:cxn>
                  <a:cxn ang="0">
                    <a:pos x="247" y="193"/>
                  </a:cxn>
                  <a:cxn ang="0">
                    <a:pos x="262" y="162"/>
                  </a:cxn>
                  <a:cxn ang="0">
                    <a:pos x="274" y="128"/>
                  </a:cxn>
                  <a:cxn ang="0">
                    <a:pos x="309" y="113"/>
                  </a:cxn>
                  <a:cxn ang="0">
                    <a:pos x="321" y="72"/>
                  </a:cxn>
                  <a:cxn ang="0">
                    <a:pos x="351" y="44"/>
                  </a:cxn>
                  <a:cxn ang="0">
                    <a:pos x="363" y="3"/>
                  </a:cxn>
                  <a:cxn ang="0">
                    <a:pos x="385" y="15"/>
                  </a:cxn>
                  <a:cxn ang="0">
                    <a:pos x="407" y="5"/>
                  </a:cxn>
                  <a:cxn ang="0">
                    <a:pos x="426" y="21"/>
                  </a:cxn>
                  <a:cxn ang="0">
                    <a:pos x="458" y="32"/>
                  </a:cxn>
                  <a:cxn ang="0">
                    <a:pos x="469" y="47"/>
                  </a:cxn>
                  <a:cxn ang="0">
                    <a:pos x="465" y="60"/>
                  </a:cxn>
                  <a:cxn ang="0">
                    <a:pos x="456" y="73"/>
                  </a:cxn>
                  <a:cxn ang="0">
                    <a:pos x="462" y="95"/>
                  </a:cxn>
                  <a:cxn ang="0">
                    <a:pos x="494" y="106"/>
                  </a:cxn>
                  <a:cxn ang="0">
                    <a:pos x="547" y="144"/>
                  </a:cxn>
                  <a:cxn ang="0">
                    <a:pos x="510" y="132"/>
                  </a:cxn>
                  <a:cxn ang="0">
                    <a:pos x="530" y="153"/>
                  </a:cxn>
                  <a:cxn ang="0">
                    <a:pos x="558" y="173"/>
                  </a:cxn>
                  <a:cxn ang="0">
                    <a:pos x="542" y="191"/>
                  </a:cxn>
                </a:cxnLst>
                <a:rect l="0" t="0" r="r" b="b"/>
                <a:pathLst>
                  <a:path w="605" h="352">
                    <a:moveTo>
                      <a:pt x="551" y="196"/>
                    </a:moveTo>
                    <a:lnTo>
                      <a:pt x="552" y="197"/>
                    </a:lnTo>
                    <a:lnTo>
                      <a:pt x="554" y="197"/>
                    </a:lnTo>
                    <a:lnTo>
                      <a:pt x="561" y="200"/>
                    </a:lnTo>
                    <a:lnTo>
                      <a:pt x="562" y="211"/>
                    </a:lnTo>
                    <a:lnTo>
                      <a:pt x="563" y="213"/>
                    </a:lnTo>
                    <a:lnTo>
                      <a:pt x="563" y="214"/>
                    </a:lnTo>
                    <a:lnTo>
                      <a:pt x="568" y="214"/>
                    </a:lnTo>
                    <a:lnTo>
                      <a:pt x="573" y="215"/>
                    </a:lnTo>
                    <a:lnTo>
                      <a:pt x="578" y="217"/>
                    </a:lnTo>
                    <a:lnTo>
                      <a:pt x="586" y="213"/>
                    </a:lnTo>
                    <a:lnTo>
                      <a:pt x="605" y="248"/>
                    </a:lnTo>
                    <a:lnTo>
                      <a:pt x="594" y="251"/>
                    </a:lnTo>
                    <a:lnTo>
                      <a:pt x="585" y="252"/>
                    </a:lnTo>
                    <a:lnTo>
                      <a:pt x="576" y="254"/>
                    </a:lnTo>
                    <a:lnTo>
                      <a:pt x="575" y="254"/>
                    </a:lnTo>
                    <a:lnTo>
                      <a:pt x="571" y="255"/>
                    </a:lnTo>
                    <a:lnTo>
                      <a:pt x="569" y="255"/>
                    </a:lnTo>
                    <a:lnTo>
                      <a:pt x="566" y="256"/>
                    </a:lnTo>
                    <a:lnTo>
                      <a:pt x="557" y="259"/>
                    </a:lnTo>
                    <a:lnTo>
                      <a:pt x="554" y="259"/>
                    </a:lnTo>
                    <a:lnTo>
                      <a:pt x="537" y="262"/>
                    </a:lnTo>
                    <a:lnTo>
                      <a:pt x="528" y="265"/>
                    </a:lnTo>
                    <a:lnTo>
                      <a:pt x="524" y="265"/>
                    </a:lnTo>
                    <a:lnTo>
                      <a:pt x="524" y="266"/>
                    </a:lnTo>
                    <a:lnTo>
                      <a:pt x="511" y="269"/>
                    </a:lnTo>
                    <a:lnTo>
                      <a:pt x="509" y="269"/>
                    </a:lnTo>
                    <a:lnTo>
                      <a:pt x="506" y="269"/>
                    </a:lnTo>
                    <a:lnTo>
                      <a:pt x="499" y="272"/>
                    </a:lnTo>
                    <a:lnTo>
                      <a:pt x="495" y="272"/>
                    </a:lnTo>
                    <a:lnTo>
                      <a:pt x="476" y="276"/>
                    </a:lnTo>
                    <a:lnTo>
                      <a:pt x="474" y="276"/>
                    </a:lnTo>
                    <a:lnTo>
                      <a:pt x="459" y="280"/>
                    </a:lnTo>
                    <a:lnTo>
                      <a:pt x="456" y="280"/>
                    </a:lnTo>
                    <a:lnTo>
                      <a:pt x="453" y="281"/>
                    </a:lnTo>
                    <a:lnTo>
                      <a:pt x="448" y="281"/>
                    </a:lnTo>
                    <a:lnTo>
                      <a:pt x="445" y="282"/>
                    </a:lnTo>
                    <a:lnTo>
                      <a:pt x="441" y="283"/>
                    </a:lnTo>
                    <a:lnTo>
                      <a:pt x="438" y="283"/>
                    </a:lnTo>
                    <a:lnTo>
                      <a:pt x="424" y="287"/>
                    </a:lnTo>
                    <a:lnTo>
                      <a:pt x="421" y="287"/>
                    </a:lnTo>
                    <a:lnTo>
                      <a:pt x="416" y="288"/>
                    </a:lnTo>
                    <a:lnTo>
                      <a:pt x="412" y="289"/>
                    </a:lnTo>
                    <a:lnTo>
                      <a:pt x="410" y="289"/>
                    </a:lnTo>
                    <a:lnTo>
                      <a:pt x="406" y="290"/>
                    </a:lnTo>
                    <a:lnTo>
                      <a:pt x="403" y="290"/>
                    </a:lnTo>
                    <a:lnTo>
                      <a:pt x="393" y="293"/>
                    </a:lnTo>
                    <a:lnTo>
                      <a:pt x="384" y="294"/>
                    </a:lnTo>
                    <a:lnTo>
                      <a:pt x="383" y="295"/>
                    </a:lnTo>
                    <a:lnTo>
                      <a:pt x="380" y="295"/>
                    </a:lnTo>
                    <a:lnTo>
                      <a:pt x="379" y="295"/>
                    </a:lnTo>
                    <a:lnTo>
                      <a:pt x="378" y="295"/>
                    </a:lnTo>
                    <a:lnTo>
                      <a:pt x="377" y="296"/>
                    </a:lnTo>
                    <a:lnTo>
                      <a:pt x="354" y="301"/>
                    </a:lnTo>
                    <a:lnTo>
                      <a:pt x="347" y="302"/>
                    </a:lnTo>
                    <a:lnTo>
                      <a:pt x="344" y="302"/>
                    </a:lnTo>
                    <a:lnTo>
                      <a:pt x="335" y="304"/>
                    </a:lnTo>
                    <a:lnTo>
                      <a:pt x="324" y="306"/>
                    </a:lnTo>
                    <a:lnTo>
                      <a:pt x="320" y="307"/>
                    </a:lnTo>
                    <a:lnTo>
                      <a:pt x="315" y="308"/>
                    </a:lnTo>
                    <a:lnTo>
                      <a:pt x="308" y="309"/>
                    </a:lnTo>
                    <a:lnTo>
                      <a:pt x="296" y="310"/>
                    </a:lnTo>
                    <a:lnTo>
                      <a:pt x="287" y="313"/>
                    </a:lnTo>
                    <a:lnTo>
                      <a:pt x="285" y="313"/>
                    </a:lnTo>
                    <a:lnTo>
                      <a:pt x="282" y="314"/>
                    </a:lnTo>
                    <a:lnTo>
                      <a:pt x="276" y="314"/>
                    </a:lnTo>
                    <a:lnTo>
                      <a:pt x="263" y="316"/>
                    </a:lnTo>
                    <a:lnTo>
                      <a:pt x="252" y="317"/>
                    </a:lnTo>
                    <a:lnTo>
                      <a:pt x="247" y="318"/>
                    </a:lnTo>
                    <a:lnTo>
                      <a:pt x="242" y="318"/>
                    </a:lnTo>
                    <a:lnTo>
                      <a:pt x="239" y="320"/>
                    </a:lnTo>
                    <a:lnTo>
                      <a:pt x="232" y="321"/>
                    </a:lnTo>
                    <a:lnTo>
                      <a:pt x="226" y="321"/>
                    </a:lnTo>
                    <a:lnTo>
                      <a:pt x="223" y="322"/>
                    </a:lnTo>
                    <a:lnTo>
                      <a:pt x="221" y="322"/>
                    </a:lnTo>
                    <a:lnTo>
                      <a:pt x="220" y="322"/>
                    </a:lnTo>
                    <a:lnTo>
                      <a:pt x="219" y="323"/>
                    </a:lnTo>
                    <a:lnTo>
                      <a:pt x="218" y="323"/>
                    </a:lnTo>
                    <a:lnTo>
                      <a:pt x="216" y="323"/>
                    </a:lnTo>
                    <a:lnTo>
                      <a:pt x="204" y="324"/>
                    </a:lnTo>
                    <a:lnTo>
                      <a:pt x="184" y="327"/>
                    </a:lnTo>
                    <a:lnTo>
                      <a:pt x="180" y="328"/>
                    </a:lnTo>
                    <a:lnTo>
                      <a:pt x="173" y="329"/>
                    </a:lnTo>
                    <a:lnTo>
                      <a:pt x="171" y="329"/>
                    </a:lnTo>
                    <a:lnTo>
                      <a:pt x="159" y="330"/>
                    </a:lnTo>
                    <a:lnTo>
                      <a:pt x="156" y="330"/>
                    </a:lnTo>
                    <a:lnTo>
                      <a:pt x="157" y="328"/>
                    </a:lnTo>
                    <a:lnTo>
                      <a:pt x="149" y="329"/>
                    </a:lnTo>
                    <a:lnTo>
                      <a:pt x="143" y="330"/>
                    </a:lnTo>
                    <a:lnTo>
                      <a:pt x="136" y="330"/>
                    </a:lnTo>
                    <a:lnTo>
                      <a:pt x="135" y="332"/>
                    </a:lnTo>
                    <a:lnTo>
                      <a:pt x="118" y="336"/>
                    </a:lnTo>
                    <a:lnTo>
                      <a:pt x="116" y="336"/>
                    </a:lnTo>
                    <a:lnTo>
                      <a:pt x="114" y="336"/>
                    </a:lnTo>
                    <a:lnTo>
                      <a:pt x="111" y="336"/>
                    </a:lnTo>
                    <a:lnTo>
                      <a:pt x="110" y="337"/>
                    </a:lnTo>
                    <a:lnTo>
                      <a:pt x="108" y="337"/>
                    </a:lnTo>
                    <a:lnTo>
                      <a:pt x="101" y="338"/>
                    </a:lnTo>
                    <a:lnTo>
                      <a:pt x="92" y="339"/>
                    </a:lnTo>
                    <a:lnTo>
                      <a:pt x="83" y="341"/>
                    </a:lnTo>
                    <a:lnTo>
                      <a:pt x="82" y="342"/>
                    </a:lnTo>
                    <a:lnTo>
                      <a:pt x="79" y="342"/>
                    </a:lnTo>
                    <a:lnTo>
                      <a:pt x="66" y="344"/>
                    </a:lnTo>
                    <a:lnTo>
                      <a:pt x="62" y="344"/>
                    </a:lnTo>
                    <a:lnTo>
                      <a:pt x="54" y="345"/>
                    </a:lnTo>
                    <a:lnTo>
                      <a:pt x="32" y="349"/>
                    </a:lnTo>
                    <a:lnTo>
                      <a:pt x="31" y="349"/>
                    </a:lnTo>
                    <a:lnTo>
                      <a:pt x="16" y="351"/>
                    </a:lnTo>
                    <a:lnTo>
                      <a:pt x="4" y="352"/>
                    </a:lnTo>
                    <a:lnTo>
                      <a:pt x="3" y="352"/>
                    </a:lnTo>
                    <a:lnTo>
                      <a:pt x="0" y="352"/>
                    </a:lnTo>
                    <a:lnTo>
                      <a:pt x="3" y="350"/>
                    </a:lnTo>
                    <a:lnTo>
                      <a:pt x="12" y="344"/>
                    </a:lnTo>
                    <a:lnTo>
                      <a:pt x="16" y="344"/>
                    </a:lnTo>
                    <a:lnTo>
                      <a:pt x="40" y="331"/>
                    </a:lnTo>
                    <a:lnTo>
                      <a:pt x="40" y="328"/>
                    </a:lnTo>
                    <a:lnTo>
                      <a:pt x="58" y="315"/>
                    </a:lnTo>
                    <a:lnTo>
                      <a:pt x="58" y="314"/>
                    </a:lnTo>
                    <a:lnTo>
                      <a:pt x="56" y="307"/>
                    </a:lnTo>
                    <a:lnTo>
                      <a:pt x="66" y="300"/>
                    </a:lnTo>
                    <a:lnTo>
                      <a:pt x="67" y="289"/>
                    </a:lnTo>
                    <a:lnTo>
                      <a:pt x="78" y="281"/>
                    </a:lnTo>
                    <a:lnTo>
                      <a:pt x="78" y="280"/>
                    </a:lnTo>
                    <a:lnTo>
                      <a:pt x="86" y="274"/>
                    </a:lnTo>
                    <a:lnTo>
                      <a:pt x="90" y="272"/>
                    </a:lnTo>
                    <a:lnTo>
                      <a:pt x="95" y="268"/>
                    </a:lnTo>
                    <a:lnTo>
                      <a:pt x="102" y="259"/>
                    </a:lnTo>
                    <a:lnTo>
                      <a:pt x="110" y="248"/>
                    </a:lnTo>
                    <a:lnTo>
                      <a:pt x="117" y="240"/>
                    </a:lnTo>
                    <a:lnTo>
                      <a:pt x="121" y="241"/>
                    </a:lnTo>
                    <a:lnTo>
                      <a:pt x="120" y="244"/>
                    </a:lnTo>
                    <a:lnTo>
                      <a:pt x="123" y="255"/>
                    </a:lnTo>
                    <a:lnTo>
                      <a:pt x="141" y="267"/>
                    </a:lnTo>
                    <a:lnTo>
                      <a:pt x="145" y="269"/>
                    </a:lnTo>
                    <a:lnTo>
                      <a:pt x="162" y="260"/>
                    </a:lnTo>
                    <a:lnTo>
                      <a:pt x="168" y="252"/>
                    </a:lnTo>
                    <a:lnTo>
                      <a:pt x="171" y="255"/>
                    </a:lnTo>
                    <a:lnTo>
                      <a:pt x="178" y="259"/>
                    </a:lnTo>
                    <a:lnTo>
                      <a:pt x="179" y="260"/>
                    </a:lnTo>
                    <a:lnTo>
                      <a:pt x="187" y="255"/>
                    </a:lnTo>
                    <a:lnTo>
                      <a:pt x="198" y="251"/>
                    </a:lnTo>
                    <a:lnTo>
                      <a:pt x="198" y="252"/>
                    </a:lnTo>
                    <a:lnTo>
                      <a:pt x="207" y="245"/>
                    </a:lnTo>
                    <a:lnTo>
                      <a:pt x="204" y="241"/>
                    </a:lnTo>
                    <a:lnTo>
                      <a:pt x="205" y="237"/>
                    </a:lnTo>
                    <a:lnTo>
                      <a:pt x="212" y="241"/>
                    </a:lnTo>
                    <a:lnTo>
                      <a:pt x="232" y="228"/>
                    </a:lnTo>
                    <a:lnTo>
                      <a:pt x="234" y="232"/>
                    </a:lnTo>
                    <a:lnTo>
                      <a:pt x="245" y="222"/>
                    </a:lnTo>
                    <a:lnTo>
                      <a:pt x="248" y="211"/>
                    </a:lnTo>
                    <a:lnTo>
                      <a:pt x="251" y="208"/>
                    </a:lnTo>
                    <a:lnTo>
                      <a:pt x="247" y="207"/>
                    </a:lnTo>
                    <a:lnTo>
                      <a:pt x="245" y="206"/>
                    </a:lnTo>
                    <a:lnTo>
                      <a:pt x="242" y="203"/>
                    </a:lnTo>
                    <a:lnTo>
                      <a:pt x="247" y="193"/>
                    </a:lnTo>
                    <a:lnTo>
                      <a:pt x="251" y="183"/>
                    </a:lnTo>
                    <a:lnTo>
                      <a:pt x="256" y="173"/>
                    </a:lnTo>
                    <a:lnTo>
                      <a:pt x="260" y="169"/>
                    </a:lnTo>
                    <a:lnTo>
                      <a:pt x="261" y="169"/>
                    </a:lnTo>
                    <a:lnTo>
                      <a:pt x="262" y="162"/>
                    </a:lnTo>
                    <a:lnTo>
                      <a:pt x="262" y="155"/>
                    </a:lnTo>
                    <a:lnTo>
                      <a:pt x="266" y="145"/>
                    </a:lnTo>
                    <a:lnTo>
                      <a:pt x="272" y="139"/>
                    </a:lnTo>
                    <a:lnTo>
                      <a:pt x="273" y="130"/>
                    </a:lnTo>
                    <a:lnTo>
                      <a:pt x="274" y="128"/>
                    </a:lnTo>
                    <a:lnTo>
                      <a:pt x="276" y="106"/>
                    </a:lnTo>
                    <a:lnTo>
                      <a:pt x="283" y="107"/>
                    </a:lnTo>
                    <a:lnTo>
                      <a:pt x="292" y="116"/>
                    </a:lnTo>
                    <a:lnTo>
                      <a:pt x="306" y="118"/>
                    </a:lnTo>
                    <a:lnTo>
                      <a:pt x="309" y="113"/>
                    </a:lnTo>
                    <a:lnTo>
                      <a:pt x="310" y="110"/>
                    </a:lnTo>
                    <a:lnTo>
                      <a:pt x="311" y="108"/>
                    </a:lnTo>
                    <a:lnTo>
                      <a:pt x="311" y="107"/>
                    </a:lnTo>
                    <a:lnTo>
                      <a:pt x="318" y="80"/>
                    </a:lnTo>
                    <a:lnTo>
                      <a:pt x="321" y="72"/>
                    </a:lnTo>
                    <a:lnTo>
                      <a:pt x="321" y="70"/>
                    </a:lnTo>
                    <a:lnTo>
                      <a:pt x="332" y="77"/>
                    </a:lnTo>
                    <a:lnTo>
                      <a:pt x="338" y="60"/>
                    </a:lnTo>
                    <a:lnTo>
                      <a:pt x="350" y="49"/>
                    </a:lnTo>
                    <a:lnTo>
                      <a:pt x="351" y="44"/>
                    </a:lnTo>
                    <a:lnTo>
                      <a:pt x="352" y="40"/>
                    </a:lnTo>
                    <a:lnTo>
                      <a:pt x="357" y="35"/>
                    </a:lnTo>
                    <a:lnTo>
                      <a:pt x="358" y="17"/>
                    </a:lnTo>
                    <a:lnTo>
                      <a:pt x="358" y="0"/>
                    </a:lnTo>
                    <a:lnTo>
                      <a:pt x="363" y="3"/>
                    </a:lnTo>
                    <a:lnTo>
                      <a:pt x="365" y="4"/>
                    </a:lnTo>
                    <a:lnTo>
                      <a:pt x="368" y="6"/>
                    </a:lnTo>
                    <a:lnTo>
                      <a:pt x="375" y="10"/>
                    </a:lnTo>
                    <a:lnTo>
                      <a:pt x="377" y="11"/>
                    </a:lnTo>
                    <a:lnTo>
                      <a:pt x="385" y="15"/>
                    </a:lnTo>
                    <a:lnTo>
                      <a:pt x="387" y="17"/>
                    </a:lnTo>
                    <a:lnTo>
                      <a:pt x="403" y="25"/>
                    </a:lnTo>
                    <a:lnTo>
                      <a:pt x="405" y="13"/>
                    </a:lnTo>
                    <a:lnTo>
                      <a:pt x="406" y="8"/>
                    </a:lnTo>
                    <a:lnTo>
                      <a:pt x="407" y="5"/>
                    </a:lnTo>
                    <a:lnTo>
                      <a:pt x="411" y="4"/>
                    </a:lnTo>
                    <a:lnTo>
                      <a:pt x="413" y="5"/>
                    </a:lnTo>
                    <a:lnTo>
                      <a:pt x="426" y="8"/>
                    </a:lnTo>
                    <a:lnTo>
                      <a:pt x="428" y="11"/>
                    </a:lnTo>
                    <a:lnTo>
                      <a:pt x="426" y="21"/>
                    </a:lnTo>
                    <a:lnTo>
                      <a:pt x="438" y="25"/>
                    </a:lnTo>
                    <a:lnTo>
                      <a:pt x="441" y="25"/>
                    </a:lnTo>
                    <a:lnTo>
                      <a:pt x="448" y="27"/>
                    </a:lnTo>
                    <a:lnTo>
                      <a:pt x="448" y="30"/>
                    </a:lnTo>
                    <a:lnTo>
                      <a:pt x="458" y="32"/>
                    </a:lnTo>
                    <a:lnTo>
                      <a:pt x="460" y="34"/>
                    </a:lnTo>
                    <a:lnTo>
                      <a:pt x="466" y="39"/>
                    </a:lnTo>
                    <a:lnTo>
                      <a:pt x="467" y="39"/>
                    </a:lnTo>
                    <a:lnTo>
                      <a:pt x="467" y="42"/>
                    </a:lnTo>
                    <a:lnTo>
                      <a:pt x="469" y="47"/>
                    </a:lnTo>
                    <a:lnTo>
                      <a:pt x="469" y="48"/>
                    </a:lnTo>
                    <a:lnTo>
                      <a:pt x="469" y="51"/>
                    </a:lnTo>
                    <a:lnTo>
                      <a:pt x="467" y="56"/>
                    </a:lnTo>
                    <a:lnTo>
                      <a:pt x="465" y="59"/>
                    </a:lnTo>
                    <a:lnTo>
                      <a:pt x="465" y="60"/>
                    </a:lnTo>
                    <a:lnTo>
                      <a:pt x="465" y="63"/>
                    </a:lnTo>
                    <a:lnTo>
                      <a:pt x="460" y="67"/>
                    </a:lnTo>
                    <a:lnTo>
                      <a:pt x="459" y="65"/>
                    </a:lnTo>
                    <a:lnTo>
                      <a:pt x="456" y="66"/>
                    </a:lnTo>
                    <a:lnTo>
                      <a:pt x="456" y="73"/>
                    </a:lnTo>
                    <a:lnTo>
                      <a:pt x="455" y="79"/>
                    </a:lnTo>
                    <a:lnTo>
                      <a:pt x="455" y="80"/>
                    </a:lnTo>
                    <a:lnTo>
                      <a:pt x="455" y="86"/>
                    </a:lnTo>
                    <a:lnTo>
                      <a:pt x="459" y="94"/>
                    </a:lnTo>
                    <a:lnTo>
                      <a:pt x="462" y="95"/>
                    </a:lnTo>
                    <a:lnTo>
                      <a:pt x="479" y="87"/>
                    </a:lnTo>
                    <a:lnTo>
                      <a:pt x="482" y="97"/>
                    </a:lnTo>
                    <a:lnTo>
                      <a:pt x="486" y="99"/>
                    </a:lnTo>
                    <a:lnTo>
                      <a:pt x="488" y="103"/>
                    </a:lnTo>
                    <a:lnTo>
                      <a:pt x="494" y="106"/>
                    </a:lnTo>
                    <a:lnTo>
                      <a:pt x="514" y="103"/>
                    </a:lnTo>
                    <a:lnTo>
                      <a:pt x="524" y="113"/>
                    </a:lnTo>
                    <a:lnTo>
                      <a:pt x="548" y="123"/>
                    </a:lnTo>
                    <a:lnTo>
                      <a:pt x="545" y="137"/>
                    </a:lnTo>
                    <a:lnTo>
                      <a:pt x="547" y="144"/>
                    </a:lnTo>
                    <a:lnTo>
                      <a:pt x="550" y="149"/>
                    </a:lnTo>
                    <a:lnTo>
                      <a:pt x="534" y="151"/>
                    </a:lnTo>
                    <a:lnTo>
                      <a:pt x="525" y="142"/>
                    </a:lnTo>
                    <a:lnTo>
                      <a:pt x="520" y="138"/>
                    </a:lnTo>
                    <a:lnTo>
                      <a:pt x="510" y="132"/>
                    </a:lnTo>
                    <a:lnTo>
                      <a:pt x="508" y="132"/>
                    </a:lnTo>
                    <a:lnTo>
                      <a:pt x="510" y="137"/>
                    </a:lnTo>
                    <a:lnTo>
                      <a:pt x="517" y="142"/>
                    </a:lnTo>
                    <a:lnTo>
                      <a:pt x="522" y="143"/>
                    </a:lnTo>
                    <a:lnTo>
                      <a:pt x="530" y="153"/>
                    </a:lnTo>
                    <a:lnTo>
                      <a:pt x="545" y="156"/>
                    </a:lnTo>
                    <a:lnTo>
                      <a:pt x="547" y="160"/>
                    </a:lnTo>
                    <a:lnTo>
                      <a:pt x="549" y="162"/>
                    </a:lnTo>
                    <a:lnTo>
                      <a:pt x="554" y="162"/>
                    </a:lnTo>
                    <a:lnTo>
                      <a:pt x="558" y="173"/>
                    </a:lnTo>
                    <a:lnTo>
                      <a:pt x="549" y="176"/>
                    </a:lnTo>
                    <a:lnTo>
                      <a:pt x="547" y="173"/>
                    </a:lnTo>
                    <a:lnTo>
                      <a:pt x="543" y="177"/>
                    </a:lnTo>
                    <a:lnTo>
                      <a:pt x="551" y="186"/>
                    </a:lnTo>
                    <a:lnTo>
                      <a:pt x="542" y="191"/>
                    </a:lnTo>
                    <a:lnTo>
                      <a:pt x="551" y="190"/>
                    </a:lnTo>
                    <a:lnTo>
                      <a:pt x="551" y="196"/>
                    </a:lnTo>
                    <a:close/>
                  </a:path>
                </a:pathLst>
              </a:custGeom>
              <a:solidFill>
                <a:srgbClr val="FFC000"/>
              </a:solidFill>
              <a:ln w="1588">
                <a:solidFill>
                  <a:schemeClr val="tx1"/>
                </a:solidFill>
                <a:prstDash val="solid"/>
                <a:round/>
                <a:headEnd/>
                <a:tailEnd/>
              </a:ln>
            </p:spPr>
            <p:txBody>
              <a:bodyPr/>
              <a:lstStyle/>
              <a:p>
                <a:endParaRPr lang="en-US"/>
              </a:p>
            </p:txBody>
          </p:sp>
          <p:sp>
            <p:nvSpPr>
              <p:cNvPr id="24" name="Freeform 21"/>
              <p:cNvSpPr>
                <a:spLocks/>
              </p:cNvSpPr>
              <p:nvPr/>
            </p:nvSpPr>
            <p:spPr bwMode="auto">
              <a:xfrm>
                <a:off x="6477000" y="1738313"/>
                <a:ext cx="66675" cy="165100"/>
              </a:xfrm>
              <a:custGeom>
                <a:avLst/>
                <a:gdLst/>
                <a:ahLst/>
                <a:cxnLst>
                  <a:cxn ang="0">
                    <a:pos x="0" y="58"/>
                  </a:cxn>
                  <a:cxn ang="0">
                    <a:pos x="0" y="89"/>
                  </a:cxn>
                  <a:cxn ang="0">
                    <a:pos x="9" y="104"/>
                  </a:cxn>
                  <a:cxn ang="0">
                    <a:pos x="9" y="99"/>
                  </a:cxn>
                  <a:cxn ang="0">
                    <a:pos x="12" y="99"/>
                  </a:cxn>
                  <a:cxn ang="0">
                    <a:pos x="11" y="100"/>
                  </a:cxn>
                  <a:cxn ang="0">
                    <a:pos x="18" y="86"/>
                  </a:cxn>
                  <a:cxn ang="0">
                    <a:pos x="22" y="62"/>
                  </a:cxn>
                  <a:cxn ang="0">
                    <a:pos x="27" y="24"/>
                  </a:cxn>
                  <a:cxn ang="0">
                    <a:pos x="30" y="17"/>
                  </a:cxn>
                  <a:cxn ang="0">
                    <a:pos x="36" y="18"/>
                  </a:cxn>
                  <a:cxn ang="0">
                    <a:pos x="42" y="0"/>
                  </a:cxn>
                  <a:cxn ang="0">
                    <a:pos x="30" y="3"/>
                  </a:cxn>
                  <a:cxn ang="0">
                    <a:pos x="25" y="6"/>
                  </a:cxn>
                  <a:cxn ang="0">
                    <a:pos x="14" y="9"/>
                  </a:cxn>
                  <a:cxn ang="0">
                    <a:pos x="12" y="14"/>
                  </a:cxn>
                  <a:cxn ang="0">
                    <a:pos x="7" y="21"/>
                  </a:cxn>
                  <a:cxn ang="0">
                    <a:pos x="12" y="22"/>
                  </a:cxn>
                  <a:cxn ang="0">
                    <a:pos x="1" y="50"/>
                  </a:cxn>
                  <a:cxn ang="0">
                    <a:pos x="0" y="58"/>
                  </a:cxn>
                </a:cxnLst>
                <a:rect l="0" t="0" r="r" b="b"/>
                <a:pathLst>
                  <a:path w="42" h="104">
                    <a:moveTo>
                      <a:pt x="0" y="58"/>
                    </a:moveTo>
                    <a:lnTo>
                      <a:pt x="0" y="89"/>
                    </a:lnTo>
                    <a:lnTo>
                      <a:pt x="9" y="104"/>
                    </a:lnTo>
                    <a:lnTo>
                      <a:pt x="9" y="99"/>
                    </a:lnTo>
                    <a:lnTo>
                      <a:pt x="12" y="99"/>
                    </a:lnTo>
                    <a:lnTo>
                      <a:pt x="11" y="100"/>
                    </a:lnTo>
                    <a:lnTo>
                      <a:pt x="18" y="86"/>
                    </a:lnTo>
                    <a:lnTo>
                      <a:pt x="22" y="62"/>
                    </a:lnTo>
                    <a:lnTo>
                      <a:pt x="27" y="24"/>
                    </a:lnTo>
                    <a:lnTo>
                      <a:pt x="30" y="17"/>
                    </a:lnTo>
                    <a:lnTo>
                      <a:pt x="36" y="18"/>
                    </a:lnTo>
                    <a:lnTo>
                      <a:pt x="42" y="0"/>
                    </a:lnTo>
                    <a:lnTo>
                      <a:pt x="30" y="3"/>
                    </a:lnTo>
                    <a:lnTo>
                      <a:pt x="25" y="6"/>
                    </a:lnTo>
                    <a:lnTo>
                      <a:pt x="14" y="9"/>
                    </a:lnTo>
                    <a:lnTo>
                      <a:pt x="12" y="14"/>
                    </a:lnTo>
                    <a:lnTo>
                      <a:pt x="7" y="21"/>
                    </a:lnTo>
                    <a:lnTo>
                      <a:pt x="12" y="22"/>
                    </a:lnTo>
                    <a:lnTo>
                      <a:pt x="1" y="50"/>
                    </a:lnTo>
                    <a:lnTo>
                      <a:pt x="0" y="58"/>
                    </a:lnTo>
                    <a:close/>
                  </a:path>
                </a:pathLst>
              </a:custGeom>
              <a:solidFill>
                <a:srgbClr val="FFC000"/>
              </a:solidFill>
              <a:ln w="1588">
                <a:solidFill>
                  <a:schemeClr val="tx1"/>
                </a:solidFill>
                <a:prstDash val="solid"/>
                <a:round/>
                <a:headEnd/>
                <a:tailEnd/>
              </a:ln>
            </p:spPr>
            <p:txBody>
              <a:bodyPr/>
              <a:lstStyle/>
              <a:p>
                <a:endParaRPr lang="en-US"/>
              </a:p>
            </p:txBody>
          </p:sp>
          <p:sp>
            <p:nvSpPr>
              <p:cNvPr id="25" name="Freeform 22"/>
              <p:cNvSpPr>
                <a:spLocks/>
              </p:cNvSpPr>
              <p:nvPr/>
            </p:nvSpPr>
            <p:spPr bwMode="auto">
              <a:xfrm>
                <a:off x="5648325" y="1454150"/>
                <a:ext cx="557212" cy="563563"/>
              </a:xfrm>
              <a:custGeom>
                <a:avLst/>
                <a:gdLst/>
                <a:ahLst/>
                <a:cxnLst>
                  <a:cxn ang="0">
                    <a:pos x="86" y="133"/>
                  </a:cxn>
                  <a:cxn ang="0">
                    <a:pos x="100" y="116"/>
                  </a:cxn>
                  <a:cxn ang="0">
                    <a:pos x="110" y="105"/>
                  </a:cxn>
                  <a:cxn ang="0">
                    <a:pos x="110" y="82"/>
                  </a:cxn>
                  <a:cxn ang="0">
                    <a:pos x="114" y="63"/>
                  </a:cxn>
                  <a:cxn ang="0">
                    <a:pos x="115" y="48"/>
                  </a:cxn>
                  <a:cxn ang="0">
                    <a:pos x="115" y="25"/>
                  </a:cxn>
                  <a:cxn ang="0">
                    <a:pos x="109" y="8"/>
                  </a:cxn>
                  <a:cxn ang="0">
                    <a:pos x="120" y="0"/>
                  </a:cxn>
                  <a:cxn ang="0">
                    <a:pos x="122" y="16"/>
                  </a:cxn>
                  <a:cxn ang="0">
                    <a:pos x="123" y="24"/>
                  </a:cxn>
                  <a:cxn ang="0">
                    <a:pos x="128" y="48"/>
                  </a:cxn>
                  <a:cxn ang="0">
                    <a:pos x="130" y="62"/>
                  </a:cxn>
                  <a:cxn ang="0">
                    <a:pos x="135" y="89"/>
                  </a:cxn>
                  <a:cxn ang="0">
                    <a:pos x="137" y="91"/>
                  </a:cxn>
                  <a:cxn ang="0">
                    <a:pos x="181" y="83"/>
                  </a:cxn>
                  <a:cxn ang="0">
                    <a:pos x="191" y="80"/>
                  </a:cxn>
                  <a:cxn ang="0">
                    <a:pos x="213" y="77"/>
                  </a:cxn>
                  <a:cxn ang="0">
                    <a:pos x="223" y="128"/>
                  </a:cxn>
                  <a:cxn ang="0">
                    <a:pos x="237" y="110"/>
                  </a:cxn>
                  <a:cxn ang="0">
                    <a:pos x="253" y="97"/>
                  </a:cxn>
                  <a:cxn ang="0">
                    <a:pos x="280" y="83"/>
                  </a:cxn>
                  <a:cxn ang="0">
                    <a:pos x="296" y="72"/>
                  </a:cxn>
                  <a:cxn ang="0">
                    <a:pos x="305" y="69"/>
                  </a:cxn>
                  <a:cxn ang="0">
                    <a:pos x="324" y="68"/>
                  </a:cxn>
                  <a:cxn ang="0">
                    <a:pos x="347" y="83"/>
                  </a:cxn>
                  <a:cxn ang="0">
                    <a:pos x="350" y="94"/>
                  </a:cxn>
                  <a:cxn ang="0">
                    <a:pos x="331" y="103"/>
                  </a:cxn>
                  <a:cxn ang="0">
                    <a:pos x="319" y="96"/>
                  </a:cxn>
                  <a:cxn ang="0">
                    <a:pos x="307" y="89"/>
                  </a:cxn>
                  <a:cxn ang="0">
                    <a:pos x="301" y="121"/>
                  </a:cxn>
                  <a:cxn ang="0">
                    <a:pos x="294" y="135"/>
                  </a:cxn>
                  <a:cxn ang="0">
                    <a:pos x="265" y="156"/>
                  </a:cxn>
                  <a:cxn ang="0">
                    <a:pos x="255" y="193"/>
                  </a:cxn>
                  <a:cxn ang="0">
                    <a:pos x="253" y="199"/>
                  </a:cxn>
                  <a:cxn ang="0">
                    <a:pos x="227" y="193"/>
                  </a:cxn>
                  <a:cxn ang="0">
                    <a:pos x="217" y="216"/>
                  </a:cxn>
                  <a:cxn ang="0">
                    <a:pos x="206" y="241"/>
                  </a:cxn>
                  <a:cxn ang="0">
                    <a:pos x="204" y="255"/>
                  </a:cxn>
                  <a:cxn ang="0">
                    <a:pos x="191" y="279"/>
                  </a:cxn>
                  <a:cxn ang="0">
                    <a:pos x="191" y="293"/>
                  </a:cxn>
                  <a:cxn ang="0">
                    <a:pos x="189" y="308"/>
                  </a:cxn>
                  <a:cxn ang="0">
                    <a:pos x="156" y="327"/>
                  </a:cxn>
                  <a:cxn ang="0">
                    <a:pos x="151" y="331"/>
                  </a:cxn>
                  <a:cxn ang="0">
                    <a:pos x="131" y="341"/>
                  </a:cxn>
                  <a:cxn ang="0">
                    <a:pos x="115" y="341"/>
                  </a:cxn>
                  <a:cxn ang="0">
                    <a:pos x="89" y="355"/>
                  </a:cxn>
                  <a:cxn ang="0">
                    <a:pos x="64" y="330"/>
                  </a:cxn>
                  <a:cxn ang="0">
                    <a:pos x="50" y="326"/>
                  </a:cxn>
                  <a:cxn ang="0">
                    <a:pos x="31" y="308"/>
                  </a:cxn>
                  <a:cxn ang="0">
                    <a:pos x="22" y="298"/>
                  </a:cxn>
                  <a:cxn ang="0">
                    <a:pos x="14" y="286"/>
                  </a:cxn>
                  <a:cxn ang="0">
                    <a:pos x="4" y="262"/>
                  </a:cxn>
                  <a:cxn ang="0">
                    <a:pos x="7" y="245"/>
                  </a:cxn>
                  <a:cxn ang="0">
                    <a:pos x="22" y="225"/>
                  </a:cxn>
                  <a:cxn ang="0">
                    <a:pos x="30" y="220"/>
                  </a:cxn>
                  <a:cxn ang="0">
                    <a:pos x="32" y="181"/>
                  </a:cxn>
                  <a:cxn ang="0">
                    <a:pos x="47" y="192"/>
                  </a:cxn>
                  <a:cxn ang="0">
                    <a:pos x="53" y="166"/>
                  </a:cxn>
                  <a:cxn ang="0">
                    <a:pos x="52" y="159"/>
                  </a:cxn>
                  <a:cxn ang="0">
                    <a:pos x="65" y="149"/>
                  </a:cxn>
                </a:cxnLst>
                <a:rect l="0" t="0" r="r" b="b"/>
                <a:pathLst>
                  <a:path w="351" h="355">
                    <a:moveTo>
                      <a:pt x="78" y="139"/>
                    </a:moveTo>
                    <a:lnTo>
                      <a:pt x="83" y="135"/>
                    </a:lnTo>
                    <a:lnTo>
                      <a:pt x="86" y="133"/>
                    </a:lnTo>
                    <a:lnTo>
                      <a:pt x="95" y="125"/>
                    </a:lnTo>
                    <a:lnTo>
                      <a:pt x="96" y="120"/>
                    </a:lnTo>
                    <a:lnTo>
                      <a:pt x="100" y="116"/>
                    </a:lnTo>
                    <a:lnTo>
                      <a:pt x="102" y="112"/>
                    </a:lnTo>
                    <a:lnTo>
                      <a:pt x="106" y="107"/>
                    </a:lnTo>
                    <a:lnTo>
                      <a:pt x="110" y="105"/>
                    </a:lnTo>
                    <a:lnTo>
                      <a:pt x="112" y="94"/>
                    </a:lnTo>
                    <a:lnTo>
                      <a:pt x="109" y="92"/>
                    </a:lnTo>
                    <a:lnTo>
                      <a:pt x="110" y="82"/>
                    </a:lnTo>
                    <a:lnTo>
                      <a:pt x="112" y="75"/>
                    </a:lnTo>
                    <a:lnTo>
                      <a:pt x="114" y="70"/>
                    </a:lnTo>
                    <a:lnTo>
                      <a:pt x="114" y="63"/>
                    </a:lnTo>
                    <a:lnTo>
                      <a:pt x="114" y="54"/>
                    </a:lnTo>
                    <a:lnTo>
                      <a:pt x="114" y="50"/>
                    </a:lnTo>
                    <a:lnTo>
                      <a:pt x="115" y="48"/>
                    </a:lnTo>
                    <a:lnTo>
                      <a:pt x="119" y="38"/>
                    </a:lnTo>
                    <a:lnTo>
                      <a:pt x="117" y="28"/>
                    </a:lnTo>
                    <a:lnTo>
                      <a:pt x="115" y="25"/>
                    </a:lnTo>
                    <a:lnTo>
                      <a:pt x="116" y="25"/>
                    </a:lnTo>
                    <a:lnTo>
                      <a:pt x="115" y="15"/>
                    </a:lnTo>
                    <a:lnTo>
                      <a:pt x="109" y="8"/>
                    </a:lnTo>
                    <a:lnTo>
                      <a:pt x="112" y="3"/>
                    </a:lnTo>
                    <a:lnTo>
                      <a:pt x="117" y="2"/>
                    </a:lnTo>
                    <a:lnTo>
                      <a:pt x="120" y="0"/>
                    </a:lnTo>
                    <a:lnTo>
                      <a:pt x="120" y="2"/>
                    </a:lnTo>
                    <a:lnTo>
                      <a:pt x="120" y="4"/>
                    </a:lnTo>
                    <a:lnTo>
                      <a:pt x="122" y="16"/>
                    </a:lnTo>
                    <a:lnTo>
                      <a:pt x="122" y="18"/>
                    </a:lnTo>
                    <a:lnTo>
                      <a:pt x="123" y="21"/>
                    </a:lnTo>
                    <a:lnTo>
                      <a:pt x="123" y="24"/>
                    </a:lnTo>
                    <a:lnTo>
                      <a:pt x="126" y="38"/>
                    </a:lnTo>
                    <a:lnTo>
                      <a:pt x="127" y="41"/>
                    </a:lnTo>
                    <a:lnTo>
                      <a:pt x="128" y="48"/>
                    </a:lnTo>
                    <a:lnTo>
                      <a:pt x="128" y="49"/>
                    </a:lnTo>
                    <a:lnTo>
                      <a:pt x="129" y="57"/>
                    </a:lnTo>
                    <a:lnTo>
                      <a:pt x="130" y="62"/>
                    </a:lnTo>
                    <a:lnTo>
                      <a:pt x="130" y="63"/>
                    </a:lnTo>
                    <a:lnTo>
                      <a:pt x="131" y="68"/>
                    </a:lnTo>
                    <a:lnTo>
                      <a:pt x="135" y="89"/>
                    </a:lnTo>
                    <a:lnTo>
                      <a:pt x="135" y="90"/>
                    </a:lnTo>
                    <a:lnTo>
                      <a:pt x="135" y="91"/>
                    </a:lnTo>
                    <a:lnTo>
                      <a:pt x="137" y="91"/>
                    </a:lnTo>
                    <a:lnTo>
                      <a:pt x="142" y="90"/>
                    </a:lnTo>
                    <a:lnTo>
                      <a:pt x="145" y="89"/>
                    </a:lnTo>
                    <a:lnTo>
                      <a:pt x="181" y="83"/>
                    </a:lnTo>
                    <a:lnTo>
                      <a:pt x="183" y="83"/>
                    </a:lnTo>
                    <a:lnTo>
                      <a:pt x="188" y="82"/>
                    </a:lnTo>
                    <a:lnTo>
                      <a:pt x="191" y="80"/>
                    </a:lnTo>
                    <a:lnTo>
                      <a:pt x="205" y="78"/>
                    </a:lnTo>
                    <a:lnTo>
                      <a:pt x="207" y="78"/>
                    </a:lnTo>
                    <a:lnTo>
                      <a:pt x="213" y="77"/>
                    </a:lnTo>
                    <a:lnTo>
                      <a:pt x="216" y="96"/>
                    </a:lnTo>
                    <a:lnTo>
                      <a:pt x="222" y="128"/>
                    </a:lnTo>
                    <a:lnTo>
                      <a:pt x="223" y="128"/>
                    </a:lnTo>
                    <a:lnTo>
                      <a:pt x="229" y="120"/>
                    </a:lnTo>
                    <a:lnTo>
                      <a:pt x="236" y="113"/>
                    </a:lnTo>
                    <a:lnTo>
                      <a:pt x="237" y="110"/>
                    </a:lnTo>
                    <a:lnTo>
                      <a:pt x="239" y="107"/>
                    </a:lnTo>
                    <a:lnTo>
                      <a:pt x="247" y="96"/>
                    </a:lnTo>
                    <a:lnTo>
                      <a:pt x="253" y="97"/>
                    </a:lnTo>
                    <a:lnTo>
                      <a:pt x="265" y="77"/>
                    </a:lnTo>
                    <a:lnTo>
                      <a:pt x="278" y="84"/>
                    </a:lnTo>
                    <a:lnTo>
                      <a:pt x="280" y="83"/>
                    </a:lnTo>
                    <a:lnTo>
                      <a:pt x="289" y="83"/>
                    </a:lnTo>
                    <a:lnTo>
                      <a:pt x="292" y="83"/>
                    </a:lnTo>
                    <a:lnTo>
                      <a:pt x="296" y="72"/>
                    </a:lnTo>
                    <a:lnTo>
                      <a:pt x="296" y="70"/>
                    </a:lnTo>
                    <a:lnTo>
                      <a:pt x="300" y="69"/>
                    </a:lnTo>
                    <a:lnTo>
                      <a:pt x="305" y="69"/>
                    </a:lnTo>
                    <a:lnTo>
                      <a:pt x="314" y="62"/>
                    </a:lnTo>
                    <a:lnTo>
                      <a:pt x="323" y="66"/>
                    </a:lnTo>
                    <a:lnTo>
                      <a:pt x="324" y="68"/>
                    </a:lnTo>
                    <a:lnTo>
                      <a:pt x="334" y="64"/>
                    </a:lnTo>
                    <a:lnTo>
                      <a:pt x="340" y="76"/>
                    </a:lnTo>
                    <a:lnTo>
                      <a:pt x="347" y="83"/>
                    </a:lnTo>
                    <a:lnTo>
                      <a:pt x="349" y="91"/>
                    </a:lnTo>
                    <a:lnTo>
                      <a:pt x="351" y="91"/>
                    </a:lnTo>
                    <a:lnTo>
                      <a:pt x="350" y="94"/>
                    </a:lnTo>
                    <a:lnTo>
                      <a:pt x="349" y="99"/>
                    </a:lnTo>
                    <a:lnTo>
                      <a:pt x="347" y="111"/>
                    </a:lnTo>
                    <a:lnTo>
                      <a:pt x="331" y="103"/>
                    </a:lnTo>
                    <a:lnTo>
                      <a:pt x="329" y="101"/>
                    </a:lnTo>
                    <a:lnTo>
                      <a:pt x="321" y="97"/>
                    </a:lnTo>
                    <a:lnTo>
                      <a:pt x="319" y="96"/>
                    </a:lnTo>
                    <a:lnTo>
                      <a:pt x="312" y="92"/>
                    </a:lnTo>
                    <a:lnTo>
                      <a:pt x="309" y="90"/>
                    </a:lnTo>
                    <a:lnTo>
                      <a:pt x="307" y="89"/>
                    </a:lnTo>
                    <a:lnTo>
                      <a:pt x="302" y="86"/>
                    </a:lnTo>
                    <a:lnTo>
                      <a:pt x="302" y="103"/>
                    </a:lnTo>
                    <a:lnTo>
                      <a:pt x="301" y="121"/>
                    </a:lnTo>
                    <a:lnTo>
                      <a:pt x="296" y="126"/>
                    </a:lnTo>
                    <a:lnTo>
                      <a:pt x="295" y="130"/>
                    </a:lnTo>
                    <a:lnTo>
                      <a:pt x="294" y="135"/>
                    </a:lnTo>
                    <a:lnTo>
                      <a:pt x="282" y="146"/>
                    </a:lnTo>
                    <a:lnTo>
                      <a:pt x="276" y="163"/>
                    </a:lnTo>
                    <a:lnTo>
                      <a:pt x="265" y="156"/>
                    </a:lnTo>
                    <a:lnTo>
                      <a:pt x="265" y="158"/>
                    </a:lnTo>
                    <a:lnTo>
                      <a:pt x="262" y="166"/>
                    </a:lnTo>
                    <a:lnTo>
                      <a:pt x="255" y="193"/>
                    </a:lnTo>
                    <a:lnTo>
                      <a:pt x="255" y="194"/>
                    </a:lnTo>
                    <a:lnTo>
                      <a:pt x="254" y="196"/>
                    </a:lnTo>
                    <a:lnTo>
                      <a:pt x="253" y="199"/>
                    </a:lnTo>
                    <a:lnTo>
                      <a:pt x="250" y="204"/>
                    </a:lnTo>
                    <a:lnTo>
                      <a:pt x="236" y="202"/>
                    </a:lnTo>
                    <a:lnTo>
                      <a:pt x="227" y="193"/>
                    </a:lnTo>
                    <a:lnTo>
                      <a:pt x="220" y="192"/>
                    </a:lnTo>
                    <a:lnTo>
                      <a:pt x="218" y="214"/>
                    </a:lnTo>
                    <a:lnTo>
                      <a:pt x="217" y="216"/>
                    </a:lnTo>
                    <a:lnTo>
                      <a:pt x="216" y="225"/>
                    </a:lnTo>
                    <a:lnTo>
                      <a:pt x="210" y="231"/>
                    </a:lnTo>
                    <a:lnTo>
                      <a:pt x="206" y="241"/>
                    </a:lnTo>
                    <a:lnTo>
                      <a:pt x="206" y="248"/>
                    </a:lnTo>
                    <a:lnTo>
                      <a:pt x="205" y="255"/>
                    </a:lnTo>
                    <a:lnTo>
                      <a:pt x="204" y="255"/>
                    </a:lnTo>
                    <a:lnTo>
                      <a:pt x="200" y="259"/>
                    </a:lnTo>
                    <a:lnTo>
                      <a:pt x="195" y="269"/>
                    </a:lnTo>
                    <a:lnTo>
                      <a:pt x="191" y="279"/>
                    </a:lnTo>
                    <a:lnTo>
                      <a:pt x="186" y="289"/>
                    </a:lnTo>
                    <a:lnTo>
                      <a:pt x="189" y="292"/>
                    </a:lnTo>
                    <a:lnTo>
                      <a:pt x="191" y="293"/>
                    </a:lnTo>
                    <a:lnTo>
                      <a:pt x="195" y="294"/>
                    </a:lnTo>
                    <a:lnTo>
                      <a:pt x="192" y="297"/>
                    </a:lnTo>
                    <a:lnTo>
                      <a:pt x="189" y="308"/>
                    </a:lnTo>
                    <a:lnTo>
                      <a:pt x="178" y="318"/>
                    </a:lnTo>
                    <a:lnTo>
                      <a:pt x="176" y="314"/>
                    </a:lnTo>
                    <a:lnTo>
                      <a:pt x="156" y="327"/>
                    </a:lnTo>
                    <a:lnTo>
                      <a:pt x="149" y="323"/>
                    </a:lnTo>
                    <a:lnTo>
                      <a:pt x="148" y="327"/>
                    </a:lnTo>
                    <a:lnTo>
                      <a:pt x="151" y="331"/>
                    </a:lnTo>
                    <a:lnTo>
                      <a:pt x="142" y="338"/>
                    </a:lnTo>
                    <a:lnTo>
                      <a:pt x="142" y="337"/>
                    </a:lnTo>
                    <a:lnTo>
                      <a:pt x="131" y="341"/>
                    </a:lnTo>
                    <a:lnTo>
                      <a:pt x="123" y="346"/>
                    </a:lnTo>
                    <a:lnTo>
                      <a:pt x="122" y="345"/>
                    </a:lnTo>
                    <a:lnTo>
                      <a:pt x="115" y="341"/>
                    </a:lnTo>
                    <a:lnTo>
                      <a:pt x="112" y="338"/>
                    </a:lnTo>
                    <a:lnTo>
                      <a:pt x="106" y="346"/>
                    </a:lnTo>
                    <a:lnTo>
                      <a:pt x="89" y="355"/>
                    </a:lnTo>
                    <a:lnTo>
                      <a:pt x="85" y="353"/>
                    </a:lnTo>
                    <a:lnTo>
                      <a:pt x="67" y="341"/>
                    </a:lnTo>
                    <a:lnTo>
                      <a:pt x="64" y="330"/>
                    </a:lnTo>
                    <a:lnTo>
                      <a:pt x="65" y="327"/>
                    </a:lnTo>
                    <a:lnTo>
                      <a:pt x="61" y="326"/>
                    </a:lnTo>
                    <a:lnTo>
                      <a:pt x="50" y="326"/>
                    </a:lnTo>
                    <a:lnTo>
                      <a:pt x="50" y="324"/>
                    </a:lnTo>
                    <a:lnTo>
                      <a:pt x="31" y="310"/>
                    </a:lnTo>
                    <a:lnTo>
                      <a:pt x="31" y="308"/>
                    </a:lnTo>
                    <a:lnTo>
                      <a:pt x="26" y="304"/>
                    </a:lnTo>
                    <a:lnTo>
                      <a:pt x="23" y="299"/>
                    </a:lnTo>
                    <a:lnTo>
                      <a:pt x="22" y="298"/>
                    </a:lnTo>
                    <a:lnTo>
                      <a:pt x="14" y="293"/>
                    </a:lnTo>
                    <a:lnTo>
                      <a:pt x="14" y="291"/>
                    </a:lnTo>
                    <a:lnTo>
                      <a:pt x="14" y="286"/>
                    </a:lnTo>
                    <a:lnTo>
                      <a:pt x="3" y="275"/>
                    </a:lnTo>
                    <a:lnTo>
                      <a:pt x="2" y="263"/>
                    </a:lnTo>
                    <a:lnTo>
                      <a:pt x="4" y="262"/>
                    </a:lnTo>
                    <a:lnTo>
                      <a:pt x="0" y="250"/>
                    </a:lnTo>
                    <a:lnTo>
                      <a:pt x="0" y="245"/>
                    </a:lnTo>
                    <a:lnTo>
                      <a:pt x="7" y="245"/>
                    </a:lnTo>
                    <a:lnTo>
                      <a:pt x="17" y="241"/>
                    </a:lnTo>
                    <a:lnTo>
                      <a:pt x="22" y="234"/>
                    </a:lnTo>
                    <a:lnTo>
                      <a:pt x="22" y="225"/>
                    </a:lnTo>
                    <a:lnTo>
                      <a:pt x="24" y="223"/>
                    </a:lnTo>
                    <a:lnTo>
                      <a:pt x="26" y="224"/>
                    </a:lnTo>
                    <a:lnTo>
                      <a:pt x="30" y="220"/>
                    </a:lnTo>
                    <a:lnTo>
                      <a:pt x="25" y="208"/>
                    </a:lnTo>
                    <a:lnTo>
                      <a:pt x="30" y="186"/>
                    </a:lnTo>
                    <a:lnTo>
                      <a:pt x="32" y="181"/>
                    </a:lnTo>
                    <a:lnTo>
                      <a:pt x="36" y="179"/>
                    </a:lnTo>
                    <a:lnTo>
                      <a:pt x="45" y="192"/>
                    </a:lnTo>
                    <a:lnTo>
                      <a:pt x="47" y="192"/>
                    </a:lnTo>
                    <a:lnTo>
                      <a:pt x="52" y="185"/>
                    </a:lnTo>
                    <a:lnTo>
                      <a:pt x="54" y="168"/>
                    </a:lnTo>
                    <a:lnTo>
                      <a:pt x="53" y="166"/>
                    </a:lnTo>
                    <a:lnTo>
                      <a:pt x="52" y="162"/>
                    </a:lnTo>
                    <a:lnTo>
                      <a:pt x="52" y="160"/>
                    </a:lnTo>
                    <a:lnTo>
                      <a:pt x="52" y="159"/>
                    </a:lnTo>
                    <a:lnTo>
                      <a:pt x="53" y="156"/>
                    </a:lnTo>
                    <a:lnTo>
                      <a:pt x="55" y="152"/>
                    </a:lnTo>
                    <a:lnTo>
                      <a:pt x="65" y="149"/>
                    </a:lnTo>
                    <a:lnTo>
                      <a:pt x="68" y="138"/>
                    </a:lnTo>
                    <a:lnTo>
                      <a:pt x="78" y="139"/>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26" name="Freeform 23"/>
              <p:cNvSpPr>
                <a:spLocks/>
              </p:cNvSpPr>
              <p:nvPr/>
            </p:nvSpPr>
            <p:spPr bwMode="auto">
              <a:xfrm>
                <a:off x="4625975" y="2473325"/>
                <a:ext cx="441325" cy="779463"/>
              </a:xfrm>
              <a:custGeom>
                <a:avLst/>
                <a:gdLst/>
                <a:ahLst/>
                <a:cxnLst>
                  <a:cxn ang="0">
                    <a:pos x="27" y="333"/>
                  </a:cxn>
                  <a:cxn ang="0">
                    <a:pos x="36" y="312"/>
                  </a:cxn>
                  <a:cxn ang="0">
                    <a:pos x="44" y="306"/>
                  </a:cxn>
                  <a:cxn ang="0">
                    <a:pos x="35" y="298"/>
                  </a:cxn>
                  <a:cxn ang="0">
                    <a:pos x="34" y="269"/>
                  </a:cxn>
                  <a:cxn ang="0">
                    <a:pos x="39" y="261"/>
                  </a:cxn>
                  <a:cxn ang="0">
                    <a:pos x="26" y="218"/>
                  </a:cxn>
                  <a:cxn ang="0">
                    <a:pos x="26" y="172"/>
                  </a:cxn>
                  <a:cxn ang="0">
                    <a:pos x="19" y="166"/>
                  </a:cxn>
                  <a:cxn ang="0">
                    <a:pos x="25" y="148"/>
                  </a:cxn>
                  <a:cxn ang="0">
                    <a:pos x="26" y="120"/>
                  </a:cxn>
                  <a:cxn ang="0">
                    <a:pos x="44" y="92"/>
                  </a:cxn>
                  <a:cxn ang="0">
                    <a:pos x="56" y="79"/>
                  </a:cxn>
                  <a:cxn ang="0">
                    <a:pos x="64" y="63"/>
                  </a:cxn>
                  <a:cxn ang="0">
                    <a:pos x="66" y="52"/>
                  </a:cxn>
                  <a:cxn ang="0">
                    <a:pos x="64" y="40"/>
                  </a:cxn>
                  <a:cxn ang="0">
                    <a:pos x="70" y="37"/>
                  </a:cxn>
                  <a:cxn ang="0">
                    <a:pos x="83" y="28"/>
                  </a:cxn>
                  <a:cxn ang="0">
                    <a:pos x="81" y="14"/>
                  </a:cxn>
                  <a:cxn ang="0">
                    <a:pos x="128" y="10"/>
                  </a:cxn>
                  <a:cxn ang="0">
                    <a:pos x="150" y="9"/>
                  </a:cxn>
                  <a:cxn ang="0">
                    <a:pos x="166" y="7"/>
                  </a:cxn>
                  <a:cxn ang="0">
                    <a:pos x="181" y="6"/>
                  </a:cxn>
                  <a:cxn ang="0">
                    <a:pos x="192" y="4"/>
                  </a:cxn>
                  <a:cxn ang="0">
                    <a:pos x="211" y="3"/>
                  </a:cxn>
                  <a:cxn ang="0">
                    <a:pos x="236" y="1"/>
                  </a:cxn>
                  <a:cxn ang="0">
                    <a:pos x="257" y="8"/>
                  </a:cxn>
                  <a:cxn ang="0">
                    <a:pos x="259" y="31"/>
                  </a:cxn>
                  <a:cxn ang="0">
                    <a:pos x="259" y="52"/>
                  </a:cxn>
                  <a:cxn ang="0">
                    <a:pos x="259" y="66"/>
                  </a:cxn>
                  <a:cxn ang="0">
                    <a:pos x="259" y="91"/>
                  </a:cxn>
                  <a:cxn ang="0">
                    <a:pos x="259" y="116"/>
                  </a:cxn>
                  <a:cxn ang="0">
                    <a:pos x="259" y="146"/>
                  </a:cxn>
                  <a:cxn ang="0">
                    <a:pos x="257" y="172"/>
                  </a:cxn>
                  <a:cxn ang="0">
                    <a:pos x="257" y="201"/>
                  </a:cxn>
                  <a:cxn ang="0">
                    <a:pos x="257" y="230"/>
                  </a:cxn>
                  <a:cxn ang="0">
                    <a:pos x="257" y="261"/>
                  </a:cxn>
                  <a:cxn ang="0">
                    <a:pos x="257" y="276"/>
                  </a:cxn>
                  <a:cxn ang="0">
                    <a:pos x="257" y="282"/>
                  </a:cxn>
                  <a:cxn ang="0">
                    <a:pos x="257" y="313"/>
                  </a:cxn>
                  <a:cxn ang="0">
                    <a:pos x="263" y="351"/>
                  </a:cxn>
                  <a:cxn ang="0">
                    <a:pos x="264" y="363"/>
                  </a:cxn>
                  <a:cxn ang="0">
                    <a:pos x="268" y="393"/>
                  </a:cxn>
                  <a:cxn ang="0">
                    <a:pos x="273" y="425"/>
                  </a:cxn>
                  <a:cxn ang="0">
                    <a:pos x="277" y="454"/>
                  </a:cxn>
                  <a:cxn ang="0">
                    <a:pos x="248" y="468"/>
                  </a:cxn>
                  <a:cxn ang="0">
                    <a:pos x="227" y="466"/>
                  </a:cxn>
                  <a:cxn ang="0">
                    <a:pos x="200" y="476"/>
                  </a:cxn>
                  <a:cxn ang="0">
                    <a:pos x="175" y="484"/>
                  </a:cxn>
                  <a:cxn ang="0">
                    <a:pos x="161" y="461"/>
                  </a:cxn>
                  <a:cxn ang="0">
                    <a:pos x="159" y="417"/>
                  </a:cxn>
                  <a:cxn ang="0">
                    <a:pos x="158" y="410"/>
                  </a:cxn>
                  <a:cxn ang="0">
                    <a:pos x="117" y="414"/>
                  </a:cxn>
                  <a:cxn ang="0">
                    <a:pos x="106" y="415"/>
                  </a:cxn>
                  <a:cxn ang="0">
                    <a:pos x="90" y="416"/>
                  </a:cxn>
                  <a:cxn ang="0">
                    <a:pos x="68" y="417"/>
                  </a:cxn>
                  <a:cxn ang="0">
                    <a:pos x="39" y="420"/>
                  </a:cxn>
                  <a:cxn ang="0">
                    <a:pos x="0" y="422"/>
                  </a:cxn>
                  <a:cxn ang="0">
                    <a:pos x="2" y="402"/>
                  </a:cxn>
                  <a:cxn ang="0">
                    <a:pos x="16" y="347"/>
                  </a:cxn>
                  <a:cxn ang="0">
                    <a:pos x="22" y="345"/>
                  </a:cxn>
                </a:cxnLst>
                <a:rect l="0" t="0" r="r" b="b"/>
                <a:pathLst>
                  <a:path w="278" h="491">
                    <a:moveTo>
                      <a:pt x="22" y="345"/>
                    </a:moveTo>
                    <a:lnTo>
                      <a:pt x="26" y="345"/>
                    </a:lnTo>
                    <a:lnTo>
                      <a:pt x="27" y="333"/>
                    </a:lnTo>
                    <a:lnTo>
                      <a:pt x="28" y="332"/>
                    </a:lnTo>
                    <a:lnTo>
                      <a:pt x="40" y="319"/>
                    </a:lnTo>
                    <a:lnTo>
                      <a:pt x="36" y="312"/>
                    </a:lnTo>
                    <a:lnTo>
                      <a:pt x="43" y="307"/>
                    </a:lnTo>
                    <a:lnTo>
                      <a:pt x="43" y="306"/>
                    </a:lnTo>
                    <a:lnTo>
                      <a:pt x="44" y="306"/>
                    </a:lnTo>
                    <a:lnTo>
                      <a:pt x="41" y="306"/>
                    </a:lnTo>
                    <a:lnTo>
                      <a:pt x="35" y="306"/>
                    </a:lnTo>
                    <a:lnTo>
                      <a:pt x="35" y="298"/>
                    </a:lnTo>
                    <a:lnTo>
                      <a:pt x="46" y="299"/>
                    </a:lnTo>
                    <a:lnTo>
                      <a:pt x="43" y="273"/>
                    </a:lnTo>
                    <a:lnTo>
                      <a:pt x="34" y="269"/>
                    </a:lnTo>
                    <a:lnTo>
                      <a:pt x="43" y="270"/>
                    </a:lnTo>
                    <a:lnTo>
                      <a:pt x="37" y="263"/>
                    </a:lnTo>
                    <a:lnTo>
                      <a:pt x="39" y="261"/>
                    </a:lnTo>
                    <a:lnTo>
                      <a:pt x="42" y="256"/>
                    </a:lnTo>
                    <a:lnTo>
                      <a:pt x="33" y="261"/>
                    </a:lnTo>
                    <a:lnTo>
                      <a:pt x="26" y="218"/>
                    </a:lnTo>
                    <a:lnTo>
                      <a:pt x="27" y="180"/>
                    </a:lnTo>
                    <a:lnTo>
                      <a:pt x="23" y="181"/>
                    </a:lnTo>
                    <a:lnTo>
                      <a:pt x="26" y="172"/>
                    </a:lnTo>
                    <a:lnTo>
                      <a:pt x="18" y="175"/>
                    </a:lnTo>
                    <a:lnTo>
                      <a:pt x="21" y="168"/>
                    </a:lnTo>
                    <a:lnTo>
                      <a:pt x="19" y="166"/>
                    </a:lnTo>
                    <a:lnTo>
                      <a:pt x="18" y="166"/>
                    </a:lnTo>
                    <a:lnTo>
                      <a:pt x="18" y="163"/>
                    </a:lnTo>
                    <a:lnTo>
                      <a:pt x="25" y="148"/>
                    </a:lnTo>
                    <a:lnTo>
                      <a:pt x="25" y="140"/>
                    </a:lnTo>
                    <a:lnTo>
                      <a:pt x="34" y="141"/>
                    </a:lnTo>
                    <a:lnTo>
                      <a:pt x="26" y="120"/>
                    </a:lnTo>
                    <a:lnTo>
                      <a:pt x="33" y="117"/>
                    </a:lnTo>
                    <a:lnTo>
                      <a:pt x="36" y="106"/>
                    </a:lnTo>
                    <a:lnTo>
                      <a:pt x="44" y="92"/>
                    </a:lnTo>
                    <a:lnTo>
                      <a:pt x="51" y="87"/>
                    </a:lnTo>
                    <a:lnTo>
                      <a:pt x="49" y="80"/>
                    </a:lnTo>
                    <a:lnTo>
                      <a:pt x="56" y="79"/>
                    </a:lnTo>
                    <a:lnTo>
                      <a:pt x="55" y="84"/>
                    </a:lnTo>
                    <a:lnTo>
                      <a:pt x="56" y="85"/>
                    </a:lnTo>
                    <a:lnTo>
                      <a:pt x="64" y="63"/>
                    </a:lnTo>
                    <a:lnTo>
                      <a:pt x="62" y="51"/>
                    </a:lnTo>
                    <a:lnTo>
                      <a:pt x="64" y="49"/>
                    </a:lnTo>
                    <a:lnTo>
                      <a:pt x="66" y="52"/>
                    </a:lnTo>
                    <a:lnTo>
                      <a:pt x="71" y="47"/>
                    </a:lnTo>
                    <a:lnTo>
                      <a:pt x="62" y="42"/>
                    </a:lnTo>
                    <a:lnTo>
                      <a:pt x="64" y="40"/>
                    </a:lnTo>
                    <a:lnTo>
                      <a:pt x="68" y="42"/>
                    </a:lnTo>
                    <a:lnTo>
                      <a:pt x="71" y="40"/>
                    </a:lnTo>
                    <a:lnTo>
                      <a:pt x="70" y="37"/>
                    </a:lnTo>
                    <a:lnTo>
                      <a:pt x="75" y="31"/>
                    </a:lnTo>
                    <a:lnTo>
                      <a:pt x="76" y="29"/>
                    </a:lnTo>
                    <a:lnTo>
                      <a:pt x="83" y="28"/>
                    </a:lnTo>
                    <a:lnTo>
                      <a:pt x="87" y="23"/>
                    </a:lnTo>
                    <a:lnTo>
                      <a:pt x="87" y="18"/>
                    </a:lnTo>
                    <a:lnTo>
                      <a:pt x="81" y="14"/>
                    </a:lnTo>
                    <a:lnTo>
                      <a:pt x="106" y="13"/>
                    </a:lnTo>
                    <a:lnTo>
                      <a:pt x="118" y="11"/>
                    </a:lnTo>
                    <a:lnTo>
                      <a:pt x="128" y="10"/>
                    </a:lnTo>
                    <a:lnTo>
                      <a:pt x="135" y="10"/>
                    </a:lnTo>
                    <a:lnTo>
                      <a:pt x="143" y="9"/>
                    </a:lnTo>
                    <a:lnTo>
                      <a:pt x="150" y="9"/>
                    </a:lnTo>
                    <a:lnTo>
                      <a:pt x="158" y="8"/>
                    </a:lnTo>
                    <a:lnTo>
                      <a:pt x="163" y="8"/>
                    </a:lnTo>
                    <a:lnTo>
                      <a:pt x="166" y="7"/>
                    </a:lnTo>
                    <a:lnTo>
                      <a:pt x="170" y="7"/>
                    </a:lnTo>
                    <a:lnTo>
                      <a:pt x="178" y="7"/>
                    </a:lnTo>
                    <a:lnTo>
                      <a:pt x="181" y="6"/>
                    </a:lnTo>
                    <a:lnTo>
                      <a:pt x="185" y="6"/>
                    </a:lnTo>
                    <a:lnTo>
                      <a:pt x="186" y="6"/>
                    </a:lnTo>
                    <a:lnTo>
                      <a:pt x="192" y="4"/>
                    </a:lnTo>
                    <a:lnTo>
                      <a:pt x="200" y="4"/>
                    </a:lnTo>
                    <a:lnTo>
                      <a:pt x="204" y="4"/>
                    </a:lnTo>
                    <a:lnTo>
                      <a:pt x="211" y="3"/>
                    </a:lnTo>
                    <a:lnTo>
                      <a:pt x="218" y="2"/>
                    </a:lnTo>
                    <a:lnTo>
                      <a:pt x="235" y="1"/>
                    </a:lnTo>
                    <a:lnTo>
                      <a:pt x="236" y="1"/>
                    </a:lnTo>
                    <a:lnTo>
                      <a:pt x="246" y="0"/>
                    </a:lnTo>
                    <a:lnTo>
                      <a:pt x="250" y="0"/>
                    </a:lnTo>
                    <a:lnTo>
                      <a:pt x="257" y="8"/>
                    </a:lnTo>
                    <a:lnTo>
                      <a:pt x="259" y="9"/>
                    </a:lnTo>
                    <a:lnTo>
                      <a:pt x="259" y="15"/>
                    </a:lnTo>
                    <a:lnTo>
                      <a:pt x="259" y="31"/>
                    </a:lnTo>
                    <a:lnTo>
                      <a:pt x="259" y="41"/>
                    </a:lnTo>
                    <a:lnTo>
                      <a:pt x="259" y="49"/>
                    </a:lnTo>
                    <a:lnTo>
                      <a:pt x="259" y="52"/>
                    </a:lnTo>
                    <a:lnTo>
                      <a:pt x="259" y="55"/>
                    </a:lnTo>
                    <a:lnTo>
                      <a:pt x="259" y="62"/>
                    </a:lnTo>
                    <a:lnTo>
                      <a:pt x="259" y="66"/>
                    </a:lnTo>
                    <a:lnTo>
                      <a:pt x="259" y="80"/>
                    </a:lnTo>
                    <a:lnTo>
                      <a:pt x="259" y="83"/>
                    </a:lnTo>
                    <a:lnTo>
                      <a:pt x="259" y="91"/>
                    </a:lnTo>
                    <a:lnTo>
                      <a:pt x="259" y="93"/>
                    </a:lnTo>
                    <a:lnTo>
                      <a:pt x="259" y="99"/>
                    </a:lnTo>
                    <a:lnTo>
                      <a:pt x="259" y="116"/>
                    </a:lnTo>
                    <a:lnTo>
                      <a:pt x="259" y="125"/>
                    </a:lnTo>
                    <a:lnTo>
                      <a:pt x="259" y="126"/>
                    </a:lnTo>
                    <a:lnTo>
                      <a:pt x="259" y="146"/>
                    </a:lnTo>
                    <a:lnTo>
                      <a:pt x="259" y="149"/>
                    </a:lnTo>
                    <a:lnTo>
                      <a:pt x="259" y="159"/>
                    </a:lnTo>
                    <a:lnTo>
                      <a:pt x="257" y="172"/>
                    </a:lnTo>
                    <a:lnTo>
                      <a:pt x="257" y="178"/>
                    </a:lnTo>
                    <a:lnTo>
                      <a:pt x="257" y="180"/>
                    </a:lnTo>
                    <a:lnTo>
                      <a:pt x="257" y="201"/>
                    </a:lnTo>
                    <a:lnTo>
                      <a:pt x="257" y="204"/>
                    </a:lnTo>
                    <a:lnTo>
                      <a:pt x="257" y="208"/>
                    </a:lnTo>
                    <a:lnTo>
                      <a:pt x="257" y="230"/>
                    </a:lnTo>
                    <a:lnTo>
                      <a:pt x="257" y="234"/>
                    </a:lnTo>
                    <a:lnTo>
                      <a:pt x="257" y="243"/>
                    </a:lnTo>
                    <a:lnTo>
                      <a:pt x="257" y="261"/>
                    </a:lnTo>
                    <a:lnTo>
                      <a:pt x="257" y="263"/>
                    </a:lnTo>
                    <a:lnTo>
                      <a:pt x="257" y="270"/>
                    </a:lnTo>
                    <a:lnTo>
                      <a:pt x="257" y="276"/>
                    </a:lnTo>
                    <a:lnTo>
                      <a:pt x="257" y="277"/>
                    </a:lnTo>
                    <a:lnTo>
                      <a:pt x="257" y="278"/>
                    </a:lnTo>
                    <a:lnTo>
                      <a:pt x="257" y="282"/>
                    </a:lnTo>
                    <a:lnTo>
                      <a:pt x="257" y="289"/>
                    </a:lnTo>
                    <a:lnTo>
                      <a:pt x="257" y="312"/>
                    </a:lnTo>
                    <a:lnTo>
                      <a:pt x="257" y="313"/>
                    </a:lnTo>
                    <a:lnTo>
                      <a:pt x="257" y="316"/>
                    </a:lnTo>
                    <a:lnTo>
                      <a:pt x="260" y="331"/>
                    </a:lnTo>
                    <a:lnTo>
                      <a:pt x="263" y="351"/>
                    </a:lnTo>
                    <a:lnTo>
                      <a:pt x="263" y="353"/>
                    </a:lnTo>
                    <a:lnTo>
                      <a:pt x="263" y="358"/>
                    </a:lnTo>
                    <a:lnTo>
                      <a:pt x="264" y="363"/>
                    </a:lnTo>
                    <a:lnTo>
                      <a:pt x="266" y="375"/>
                    </a:lnTo>
                    <a:lnTo>
                      <a:pt x="268" y="389"/>
                    </a:lnTo>
                    <a:lnTo>
                      <a:pt x="268" y="393"/>
                    </a:lnTo>
                    <a:lnTo>
                      <a:pt x="269" y="396"/>
                    </a:lnTo>
                    <a:lnTo>
                      <a:pt x="270" y="401"/>
                    </a:lnTo>
                    <a:lnTo>
                      <a:pt x="273" y="425"/>
                    </a:lnTo>
                    <a:lnTo>
                      <a:pt x="274" y="427"/>
                    </a:lnTo>
                    <a:lnTo>
                      <a:pt x="275" y="441"/>
                    </a:lnTo>
                    <a:lnTo>
                      <a:pt x="277" y="454"/>
                    </a:lnTo>
                    <a:lnTo>
                      <a:pt x="278" y="465"/>
                    </a:lnTo>
                    <a:lnTo>
                      <a:pt x="270" y="469"/>
                    </a:lnTo>
                    <a:lnTo>
                      <a:pt x="248" y="468"/>
                    </a:lnTo>
                    <a:lnTo>
                      <a:pt x="240" y="463"/>
                    </a:lnTo>
                    <a:lnTo>
                      <a:pt x="240" y="466"/>
                    </a:lnTo>
                    <a:lnTo>
                      <a:pt x="227" y="466"/>
                    </a:lnTo>
                    <a:lnTo>
                      <a:pt x="204" y="476"/>
                    </a:lnTo>
                    <a:lnTo>
                      <a:pt x="198" y="470"/>
                    </a:lnTo>
                    <a:lnTo>
                      <a:pt x="200" y="476"/>
                    </a:lnTo>
                    <a:lnTo>
                      <a:pt x="186" y="490"/>
                    </a:lnTo>
                    <a:lnTo>
                      <a:pt x="185" y="491"/>
                    </a:lnTo>
                    <a:lnTo>
                      <a:pt x="175" y="484"/>
                    </a:lnTo>
                    <a:lnTo>
                      <a:pt x="168" y="464"/>
                    </a:lnTo>
                    <a:lnTo>
                      <a:pt x="163" y="461"/>
                    </a:lnTo>
                    <a:lnTo>
                      <a:pt x="161" y="461"/>
                    </a:lnTo>
                    <a:lnTo>
                      <a:pt x="153" y="444"/>
                    </a:lnTo>
                    <a:lnTo>
                      <a:pt x="154" y="436"/>
                    </a:lnTo>
                    <a:lnTo>
                      <a:pt x="159" y="417"/>
                    </a:lnTo>
                    <a:lnTo>
                      <a:pt x="160" y="410"/>
                    </a:lnTo>
                    <a:lnTo>
                      <a:pt x="159" y="410"/>
                    </a:lnTo>
                    <a:lnTo>
                      <a:pt x="158" y="410"/>
                    </a:lnTo>
                    <a:lnTo>
                      <a:pt x="151" y="410"/>
                    </a:lnTo>
                    <a:lnTo>
                      <a:pt x="128" y="413"/>
                    </a:lnTo>
                    <a:lnTo>
                      <a:pt x="117" y="414"/>
                    </a:lnTo>
                    <a:lnTo>
                      <a:pt x="116" y="414"/>
                    </a:lnTo>
                    <a:lnTo>
                      <a:pt x="109" y="414"/>
                    </a:lnTo>
                    <a:lnTo>
                      <a:pt x="106" y="415"/>
                    </a:lnTo>
                    <a:lnTo>
                      <a:pt x="96" y="415"/>
                    </a:lnTo>
                    <a:lnTo>
                      <a:pt x="91" y="416"/>
                    </a:lnTo>
                    <a:lnTo>
                      <a:pt x="90" y="416"/>
                    </a:lnTo>
                    <a:lnTo>
                      <a:pt x="78" y="416"/>
                    </a:lnTo>
                    <a:lnTo>
                      <a:pt x="75" y="417"/>
                    </a:lnTo>
                    <a:lnTo>
                      <a:pt x="68" y="417"/>
                    </a:lnTo>
                    <a:lnTo>
                      <a:pt x="54" y="418"/>
                    </a:lnTo>
                    <a:lnTo>
                      <a:pt x="49" y="418"/>
                    </a:lnTo>
                    <a:lnTo>
                      <a:pt x="39" y="420"/>
                    </a:lnTo>
                    <a:lnTo>
                      <a:pt x="33" y="420"/>
                    </a:lnTo>
                    <a:lnTo>
                      <a:pt x="22" y="421"/>
                    </a:lnTo>
                    <a:lnTo>
                      <a:pt x="0" y="422"/>
                    </a:lnTo>
                    <a:lnTo>
                      <a:pt x="2" y="421"/>
                    </a:lnTo>
                    <a:lnTo>
                      <a:pt x="0" y="409"/>
                    </a:lnTo>
                    <a:lnTo>
                      <a:pt x="2" y="402"/>
                    </a:lnTo>
                    <a:lnTo>
                      <a:pt x="9" y="385"/>
                    </a:lnTo>
                    <a:lnTo>
                      <a:pt x="7" y="356"/>
                    </a:lnTo>
                    <a:lnTo>
                      <a:pt x="16" y="347"/>
                    </a:lnTo>
                    <a:lnTo>
                      <a:pt x="18" y="346"/>
                    </a:lnTo>
                    <a:lnTo>
                      <a:pt x="19" y="345"/>
                    </a:lnTo>
                    <a:lnTo>
                      <a:pt x="22" y="345"/>
                    </a:lnTo>
                    <a:close/>
                  </a:path>
                </a:pathLst>
              </a:custGeom>
              <a:noFill/>
              <a:ln w="1588">
                <a:solidFill>
                  <a:schemeClr val="tx1"/>
                </a:solidFill>
                <a:prstDash val="solid"/>
                <a:round/>
                <a:headEnd/>
                <a:tailEnd/>
              </a:ln>
            </p:spPr>
            <p:txBody>
              <a:bodyPr/>
              <a:lstStyle/>
              <a:p>
                <a:endParaRPr lang="en-US"/>
              </a:p>
            </p:txBody>
          </p:sp>
          <p:sp>
            <p:nvSpPr>
              <p:cNvPr id="27" name="Freeform 24"/>
              <p:cNvSpPr>
                <a:spLocks/>
              </p:cNvSpPr>
              <p:nvPr/>
            </p:nvSpPr>
            <p:spPr bwMode="auto">
              <a:xfrm>
                <a:off x="5021262" y="2438400"/>
                <a:ext cx="488950" cy="788988"/>
              </a:xfrm>
              <a:custGeom>
                <a:avLst/>
                <a:gdLst/>
                <a:ahLst/>
                <a:cxnLst>
                  <a:cxn ang="0">
                    <a:pos x="20" y="418"/>
                  </a:cxn>
                  <a:cxn ang="0">
                    <a:pos x="25" y="449"/>
                  </a:cxn>
                  <a:cxn ang="0">
                    <a:pos x="29" y="487"/>
                  </a:cxn>
                  <a:cxn ang="0">
                    <a:pos x="46" y="488"/>
                  </a:cxn>
                  <a:cxn ang="0">
                    <a:pos x="59" y="451"/>
                  </a:cxn>
                  <a:cxn ang="0">
                    <a:pos x="61" y="497"/>
                  </a:cxn>
                  <a:cxn ang="0">
                    <a:pos x="109" y="464"/>
                  </a:cxn>
                  <a:cxn ang="0">
                    <a:pos x="90" y="416"/>
                  </a:cxn>
                  <a:cxn ang="0">
                    <a:pos x="126" y="412"/>
                  </a:cxn>
                  <a:cxn ang="0">
                    <a:pos x="158" y="409"/>
                  </a:cxn>
                  <a:cxn ang="0">
                    <a:pos x="166" y="408"/>
                  </a:cxn>
                  <a:cxn ang="0">
                    <a:pos x="192" y="405"/>
                  </a:cxn>
                  <a:cxn ang="0">
                    <a:pos x="211" y="403"/>
                  </a:cxn>
                  <a:cxn ang="0">
                    <a:pos x="228" y="401"/>
                  </a:cxn>
                  <a:cxn ang="0">
                    <a:pos x="267" y="396"/>
                  </a:cxn>
                  <a:cxn ang="0">
                    <a:pos x="308" y="390"/>
                  </a:cxn>
                  <a:cxn ang="0">
                    <a:pos x="301" y="378"/>
                  </a:cxn>
                  <a:cxn ang="0">
                    <a:pos x="295" y="354"/>
                  </a:cxn>
                  <a:cxn ang="0">
                    <a:pos x="294" y="329"/>
                  </a:cxn>
                  <a:cxn ang="0">
                    <a:pos x="287" y="315"/>
                  </a:cxn>
                  <a:cxn ang="0">
                    <a:pos x="286" y="304"/>
                  </a:cxn>
                  <a:cxn ang="0">
                    <a:pos x="289" y="285"/>
                  </a:cxn>
                  <a:cxn ang="0">
                    <a:pos x="298" y="267"/>
                  </a:cxn>
                  <a:cxn ang="0">
                    <a:pos x="293" y="253"/>
                  </a:cxn>
                  <a:cxn ang="0">
                    <a:pos x="280" y="231"/>
                  </a:cxn>
                  <a:cxn ang="0">
                    <a:pos x="274" y="218"/>
                  </a:cxn>
                  <a:cxn ang="0">
                    <a:pos x="266" y="198"/>
                  </a:cxn>
                  <a:cxn ang="0">
                    <a:pos x="261" y="182"/>
                  </a:cxn>
                  <a:cxn ang="0">
                    <a:pos x="254" y="157"/>
                  </a:cxn>
                  <a:cxn ang="0">
                    <a:pos x="250" y="145"/>
                  </a:cxn>
                  <a:cxn ang="0">
                    <a:pos x="241" y="112"/>
                  </a:cxn>
                  <a:cxn ang="0">
                    <a:pos x="238" y="100"/>
                  </a:cxn>
                  <a:cxn ang="0">
                    <a:pos x="234" y="88"/>
                  </a:cxn>
                  <a:cxn ang="0">
                    <a:pos x="228" y="69"/>
                  </a:cxn>
                  <a:cxn ang="0">
                    <a:pos x="221" y="45"/>
                  </a:cxn>
                  <a:cxn ang="0">
                    <a:pos x="214" y="23"/>
                  </a:cxn>
                  <a:cxn ang="0">
                    <a:pos x="211" y="10"/>
                  </a:cxn>
                  <a:cxn ang="0">
                    <a:pos x="190" y="2"/>
                  </a:cxn>
                  <a:cxn ang="0">
                    <a:pos x="155" y="5"/>
                  </a:cxn>
                  <a:cxn ang="0">
                    <a:pos x="146" y="7"/>
                  </a:cxn>
                  <a:cxn ang="0">
                    <a:pos x="110" y="10"/>
                  </a:cxn>
                  <a:cxn ang="0">
                    <a:pos x="80" y="14"/>
                  </a:cxn>
                  <a:cxn ang="0">
                    <a:pos x="67" y="15"/>
                  </a:cxn>
                  <a:cxn ang="0">
                    <a:pos x="25" y="18"/>
                  </a:cxn>
                  <a:cxn ang="0">
                    <a:pos x="1" y="22"/>
                  </a:cxn>
                  <a:cxn ang="0">
                    <a:pos x="10" y="37"/>
                  </a:cxn>
                  <a:cxn ang="0">
                    <a:pos x="10" y="71"/>
                  </a:cxn>
                  <a:cxn ang="0">
                    <a:pos x="10" y="84"/>
                  </a:cxn>
                  <a:cxn ang="0">
                    <a:pos x="10" y="105"/>
                  </a:cxn>
                  <a:cxn ang="0">
                    <a:pos x="10" y="121"/>
                  </a:cxn>
                  <a:cxn ang="0">
                    <a:pos x="10" y="148"/>
                  </a:cxn>
                  <a:cxn ang="0">
                    <a:pos x="10" y="181"/>
                  </a:cxn>
                  <a:cxn ang="0">
                    <a:pos x="8" y="202"/>
                  </a:cxn>
                  <a:cxn ang="0">
                    <a:pos x="8" y="230"/>
                  </a:cxn>
                  <a:cxn ang="0">
                    <a:pos x="8" y="265"/>
                  </a:cxn>
                  <a:cxn ang="0">
                    <a:pos x="8" y="292"/>
                  </a:cxn>
                  <a:cxn ang="0">
                    <a:pos x="8" y="300"/>
                  </a:cxn>
                  <a:cxn ang="0">
                    <a:pos x="8" y="334"/>
                  </a:cxn>
                  <a:cxn ang="0">
                    <a:pos x="11" y="353"/>
                  </a:cxn>
                  <a:cxn ang="0">
                    <a:pos x="14" y="380"/>
                  </a:cxn>
                  <a:cxn ang="0">
                    <a:pos x="19" y="411"/>
                  </a:cxn>
                </a:cxnLst>
                <a:rect l="0" t="0" r="r" b="b"/>
                <a:pathLst>
                  <a:path w="308" h="497">
                    <a:moveTo>
                      <a:pt x="19" y="411"/>
                    </a:moveTo>
                    <a:lnTo>
                      <a:pt x="19" y="415"/>
                    </a:lnTo>
                    <a:lnTo>
                      <a:pt x="20" y="418"/>
                    </a:lnTo>
                    <a:lnTo>
                      <a:pt x="21" y="423"/>
                    </a:lnTo>
                    <a:lnTo>
                      <a:pt x="24" y="447"/>
                    </a:lnTo>
                    <a:lnTo>
                      <a:pt x="25" y="449"/>
                    </a:lnTo>
                    <a:lnTo>
                      <a:pt x="26" y="463"/>
                    </a:lnTo>
                    <a:lnTo>
                      <a:pt x="28" y="476"/>
                    </a:lnTo>
                    <a:lnTo>
                      <a:pt x="29" y="487"/>
                    </a:lnTo>
                    <a:lnTo>
                      <a:pt x="31" y="484"/>
                    </a:lnTo>
                    <a:lnTo>
                      <a:pt x="41" y="483"/>
                    </a:lnTo>
                    <a:lnTo>
                      <a:pt x="46" y="488"/>
                    </a:lnTo>
                    <a:lnTo>
                      <a:pt x="53" y="486"/>
                    </a:lnTo>
                    <a:lnTo>
                      <a:pt x="53" y="470"/>
                    </a:lnTo>
                    <a:lnTo>
                      <a:pt x="59" y="451"/>
                    </a:lnTo>
                    <a:lnTo>
                      <a:pt x="67" y="456"/>
                    </a:lnTo>
                    <a:lnTo>
                      <a:pt x="68" y="469"/>
                    </a:lnTo>
                    <a:lnTo>
                      <a:pt x="61" y="497"/>
                    </a:lnTo>
                    <a:lnTo>
                      <a:pt x="102" y="487"/>
                    </a:lnTo>
                    <a:lnTo>
                      <a:pt x="115" y="469"/>
                    </a:lnTo>
                    <a:lnTo>
                      <a:pt x="109" y="464"/>
                    </a:lnTo>
                    <a:lnTo>
                      <a:pt x="111" y="451"/>
                    </a:lnTo>
                    <a:lnTo>
                      <a:pt x="89" y="431"/>
                    </a:lnTo>
                    <a:lnTo>
                      <a:pt x="90" y="416"/>
                    </a:lnTo>
                    <a:lnTo>
                      <a:pt x="118" y="414"/>
                    </a:lnTo>
                    <a:lnTo>
                      <a:pt x="121" y="414"/>
                    </a:lnTo>
                    <a:lnTo>
                      <a:pt x="126" y="412"/>
                    </a:lnTo>
                    <a:lnTo>
                      <a:pt x="129" y="411"/>
                    </a:lnTo>
                    <a:lnTo>
                      <a:pt x="140" y="410"/>
                    </a:lnTo>
                    <a:lnTo>
                      <a:pt x="158" y="409"/>
                    </a:lnTo>
                    <a:lnTo>
                      <a:pt x="164" y="408"/>
                    </a:lnTo>
                    <a:lnTo>
                      <a:pt x="165" y="408"/>
                    </a:lnTo>
                    <a:lnTo>
                      <a:pt x="166" y="408"/>
                    </a:lnTo>
                    <a:lnTo>
                      <a:pt x="177" y="407"/>
                    </a:lnTo>
                    <a:lnTo>
                      <a:pt x="179" y="407"/>
                    </a:lnTo>
                    <a:lnTo>
                      <a:pt x="192" y="405"/>
                    </a:lnTo>
                    <a:lnTo>
                      <a:pt x="202" y="404"/>
                    </a:lnTo>
                    <a:lnTo>
                      <a:pt x="208" y="403"/>
                    </a:lnTo>
                    <a:lnTo>
                      <a:pt x="211" y="403"/>
                    </a:lnTo>
                    <a:lnTo>
                      <a:pt x="213" y="403"/>
                    </a:lnTo>
                    <a:lnTo>
                      <a:pt x="221" y="402"/>
                    </a:lnTo>
                    <a:lnTo>
                      <a:pt x="228" y="401"/>
                    </a:lnTo>
                    <a:lnTo>
                      <a:pt x="243" y="400"/>
                    </a:lnTo>
                    <a:lnTo>
                      <a:pt x="266" y="396"/>
                    </a:lnTo>
                    <a:lnTo>
                      <a:pt x="267" y="396"/>
                    </a:lnTo>
                    <a:lnTo>
                      <a:pt x="287" y="394"/>
                    </a:lnTo>
                    <a:lnTo>
                      <a:pt x="294" y="392"/>
                    </a:lnTo>
                    <a:lnTo>
                      <a:pt x="308" y="390"/>
                    </a:lnTo>
                    <a:lnTo>
                      <a:pt x="308" y="389"/>
                    </a:lnTo>
                    <a:lnTo>
                      <a:pt x="304" y="383"/>
                    </a:lnTo>
                    <a:lnTo>
                      <a:pt x="301" y="378"/>
                    </a:lnTo>
                    <a:lnTo>
                      <a:pt x="295" y="367"/>
                    </a:lnTo>
                    <a:lnTo>
                      <a:pt x="296" y="361"/>
                    </a:lnTo>
                    <a:lnTo>
                      <a:pt x="295" y="354"/>
                    </a:lnTo>
                    <a:lnTo>
                      <a:pt x="296" y="341"/>
                    </a:lnTo>
                    <a:lnTo>
                      <a:pt x="297" y="340"/>
                    </a:lnTo>
                    <a:lnTo>
                      <a:pt x="294" y="329"/>
                    </a:lnTo>
                    <a:lnTo>
                      <a:pt x="288" y="323"/>
                    </a:lnTo>
                    <a:lnTo>
                      <a:pt x="287" y="316"/>
                    </a:lnTo>
                    <a:lnTo>
                      <a:pt x="287" y="315"/>
                    </a:lnTo>
                    <a:lnTo>
                      <a:pt x="286" y="314"/>
                    </a:lnTo>
                    <a:lnTo>
                      <a:pt x="286" y="305"/>
                    </a:lnTo>
                    <a:lnTo>
                      <a:pt x="286" y="304"/>
                    </a:lnTo>
                    <a:lnTo>
                      <a:pt x="289" y="293"/>
                    </a:lnTo>
                    <a:lnTo>
                      <a:pt x="289" y="292"/>
                    </a:lnTo>
                    <a:lnTo>
                      <a:pt x="289" y="285"/>
                    </a:lnTo>
                    <a:lnTo>
                      <a:pt x="288" y="279"/>
                    </a:lnTo>
                    <a:lnTo>
                      <a:pt x="293" y="273"/>
                    </a:lnTo>
                    <a:lnTo>
                      <a:pt x="298" y="267"/>
                    </a:lnTo>
                    <a:lnTo>
                      <a:pt x="300" y="265"/>
                    </a:lnTo>
                    <a:lnTo>
                      <a:pt x="290" y="259"/>
                    </a:lnTo>
                    <a:lnTo>
                      <a:pt x="293" y="253"/>
                    </a:lnTo>
                    <a:lnTo>
                      <a:pt x="288" y="242"/>
                    </a:lnTo>
                    <a:lnTo>
                      <a:pt x="288" y="240"/>
                    </a:lnTo>
                    <a:lnTo>
                      <a:pt x="280" y="231"/>
                    </a:lnTo>
                    <a:lnTo>
                      <a:pt x="279" y="229"/>
                    </a:lnTo>
                    <a:lnTo>
                      <a:pt x="275" y="218"/>
                    </a:lnTo>
                    <a:lnTo>
                      <a:pt x="274" y="218"/>
                    </a:lnTo>
                    <a:lnTo>
                      <a:pt x="274" y="215"/>
                    </a:lnTo>
                    <a:lnTo>
                      <a:pt x="268" y="207"/>
                    </a:lnTo>
                    <a:lnTo>
                      <a:pt x="266" y="198"/>
                    </a:lnTo>
                    <a:lnTo>
                      <a:pt x="264" y="195"/>
                    </a:lnTo>
                    <a:lnTo>
                      <a:pt x="261" y="183"/>
                    </a:lnTo>
                    <a:lnTo>
                      <a:pt x="261" y="182"/>
                    </a:lnTo>
                    <a:lnTo>
                      <a:pt x="261" y="181"/>
                    </a:lnTo>
                    <a:lnTo>
                      <a:pt x="259" y="173"/>
                    </a:lnTo>
                    <a:lnTo>
                      <a:pt x="254" y="157"/>
                    </a:lnTo>
                    <a:lnTo>
                      <a:pt x="253" y="152"/>
                    </a:lnTo>
                    <a:lnTo>
                      <a:pt x="250" y="147"/>
                    </a:lnTo>
                    <a:lnTo>
                      <a:pt x="250" y="145"/>
                    </a:lnTo>
                    <a:lnTo>
                      <a:pt x="247" y="133"/>
                    </a:lnTo>
                    <a:lnTo>
                      <a:pt x="246" y="131"/>
                    </a:lnTo>
                    <a:lnTo>
                      <a:pt x="241" y="112"/>
                    </a:lnTo>
                    <a:lnTo>
                      <a:pt x="240" y="109"/>
                    </a:lnTo>
                    <a:lnTo>
                      <a:pt x="239" y="106"/>
                    </a:lnTo>
                    <a:lnTo>
                      <a:pt x="238" y="100"/>
                    </a:lnTo>
                    <a:lnTo>
                      <a:pt x="236" y="97"/>
                    </a:lnTo>
                    <a:lnTo>
                      <a:pt x="235" y="93"/>
                    </a:lnTo>
                    <a:lnTo>
                      <a:pt x="234" y="88"/>
                    </a:lnTo>
                    <a:lnTo>
                      <a:pt x="232" y="80"/>
                    </a:lnTo>
                    <a:lnTo>
                      <a:pt x="229" y="74"/>
                    </a:lnTo>
                    <a:lnTo>
                      <a:pt x="228" y="69"/>
                    </a:lnTo>
                    <a:lnTo>
                      <a:pt x="225" y="57"/>
                    </a:lnTo>
                    <a:lnTo>
                      <a:pt x="222" y="51"/>
                    </a:lnTo>
                    <a:lnTo>
                      <a:pt x="221" y="45"/>
                    </a:lnTo>
                    <a:lnTo>
                      <a:pt x="219" y="38"/>
                    </a:lnTo>
                    <a:lnTo>
                      <a:pt x="218" y="35"/>
                    </a:lnTo>
                    <a:lnTo>
                      <a:pt x="214" y="23"/>
                    </a:lnTo>
                    <a:lnTo>
                      <a:pt x="212" y="16"/>
                    </a:lnTo>
                    <a:lnTo>
                      <a:pt x="212" y="12"/>
                    </a:lnTo>
                    <a:lnTo>
                      <a:pt x="211" y="10"/>
                    </a:lnTo>
                    <a:lnTo>
                      <a:pt x="208" y="0"/>
                    </a:lnTo>
                    <a:lnTo>
                      <a:pt x="206" y="0"/>
                    </a:lnTo>
                    <a:lnTo>
                      <a:pt x="190" y="2"/>
                    </a:lnTo>
                    <a:lnTo>
                      <a:pt x="186" y="2"/>
                    </a:lnTo>
                    <a:lnTo>
                      <a:pt x="172" y="4"/>
                    </a:lnTo>
                    <a:lnTo>
                      <a:pt x="155" y="5"/>
                    </a:lnTo>
                    <a:lnTo>
                      <a:pt x="152" y="5"/>
                    </a:lnTo>
                    <a:lnTo>
                      <a:pt x="151" y="7"/>
                    </a:lnTo>
                    <a:lnTo>
                      <a:pt x="146" y="7"/>
                    </a:lnTo>
                    <a:lnTo>
                      <a:pt x="137" y="8"/>
                    </a:lnTo>
                    <a:lnTo>
                      <a:pt x="114" y="10"/>
                    </a:lnTo>
                    <a:lnTo>
                      <a:pt x="110" y="10"/>
                    </a:lnTo>
                    <a:lnTo>
                      <a:pt x="108" y="11"/>
                    </a:lnTo>
                    <a:lnTo>
                      <a:pt x="103" y="11"/>
                    </a:lnTo>
                    <a:lnTo>
                      <a:pt x="80" y="14"/>
                    </a:lnTo>
                    <a:lnTo>
                      <a:pt x="79" y="14"/>
                    </a:lnTo>
                    <a:lnTo>
                      <a:pt x="76" y="14"/>
                    </a:lnTo>
                    <a:lnTo>
                      <a:pt x="67" y="15"/>
                    </a:lnTo>
                    <a:lnTo>
                      <a:pt x="48" y="16"/>
                    </a:lnTo>
                    <a:lnTo>
                      <a:pt x="42" y="17"/>
                    </a:lnTo>
                    <a:lnTo>
                      <a:pt x="25" y="18"/>
                    </a:lnTo>
                    <a:lnTo>
                      <a:pt x="18" y="18"/>
                    </a:lnTo>
                    <a:lnTo>
                      <a:pt x="0" y="21"/>
                    </a:lnTo>
                    <a:lnTo>
                      <a:pt x="1" y="22"/>
                    </a:lnTo>
                    <a:lnTo>
                      <a:pt x="8" y="30"/>
                    </a:lnTo>
                    <a:lnTo>
                      <a:pt x="10" y="31"/>
                    </a:lnTo>
                    <a:lnTo>
                      <a:pt x="10" y="37"/>
                    </a:lnTo>
                    <a:lnTo>
                      <a:pt x="10" y="53"/>
                    </a:lnTo>
                    <a:lnTo>
                      <a:pt x="10" y="63"/>
                    </a:lnTo>
                    <a:lnTo>
                      <a:pt x="10" y="71"/>
                    </a:lnTo>
                    <a:lnTo>
                      <a:pt x="10" y="74"/>
                    </a:lnTo>
                    <a:lnTo>
                      <a:pt x="10" y="77"/>
                    </a:lnTo>
                    <a:lnTo>
                      <a:pt x="10" y="84"/>
                    </a:lnTo>
                    <a:lnTo>
                      <a:pt x="10" y="88"/>
                    </a:lnTo>
                    <a:lnTo>
                      <a:pt x="10" y="102"/>
                    </a:lnTo>
                    <a:lnTo>
                      <a:pt x="10" y="105"/>
                    </a:lnTo>
                    <a:lnTo>
                      <a:pt x="10" y="113"/>
                    </a:lnTo>
                    <a:lnTo>
                      <a:pt x="10" y="115"/>
                    </a:lnTo>
                    <a:lnTo>
                      <a:pt x="10" y="121"/>
                    </a:lnTo>
                    <a:lnTo>
                      <a:pt x="10" y="138"/>
                    </a:lnTo>
                    <a:lnTo>
                      <a:pt x="10" y="147"/>
                    </a:lnTo>
                    <a:lnTo>
                      <a:pt x="10" y="148"/>
                    </a:lnTo>
                    <a:lnTo>
                      <a:pt x="10" y="168"/>
                    </a:lnTo>
                    <a:lnTo>
                      <a:pt x="10" y="171"/>
                    </a:lnTo>
                    <a:lnTo>
                      <a:pt x="10" y="181"/>
                    </a:lnTo>
                    <a:lnTo>
                      <a:pt x="8" y="194"/>
                    </a:lnTo>
                    <a:lnTo>
                      <a:pt x="8" y="200"/>
                    </a:lnTo>
                    <a:lnTo>
                      <a:pt x="8" y="202"/>
                    </a:lnTo>
                    <a:lnTo>
                      <a:pt x="8" y="223"/>
                    </a:lnTo>
                    <a:lnTo>
                      <a:pt x="8" y="226"/>
                    </a:lnTo>
                    <a:lnTo>
                      <a:pt x="8" y="230"/>
                    </a:lnTo>
                    <a:lnTo>
                      <a:pt x="8" y="252"/>
                    </a:lnTo>
                    <a:lnTo>
                      <a:pt x="8" y="256"/>
                    </a:lnTo>
                    <a:lnTo>
                      <a:pt x="8" y="265"/>
                    </a:lnTo>
                    <a:lnTo>
                      <a:pt x="8" y="283"/>
                    </a:lnTo>
                    <a:lnTo>
                      <a:pt x="8" y="285"/>
                    </a:lnTo>
                    <a:lnTo>
                      <a:pt x="8" y="292"/>
                    </a:lnTo>
                    <a:lnTo>
                      <a:pt x="8" y="298"/>
                    </a:lnTo>
                    <a:lnTo>
                      <a:pt x="8" y="299"/>
                    </a:lnTo>
                    <a:lnTo>
                      <a:pt x="8" y="300"/>
                    </a:lnTo>
                    <a:lnTo>
                      <a:pt x="8" y="304"/>
                    </a:lnTo>
                    <a:lnTo>
                      <a:pt x="8" y="311"/>
                    </a:lnTo>
                    <a:lnTo>
                      <a:pt x="8" y="334"/>
                    </a:lnTo>
                    <a:lnTo>
                      <a:pt x="8" y="335"/>
                    </a:lnTo>
                    <a:lnTo>
                      <a:pt x="8" y="338"/>
                    </a:lnTo>
                    <a:lnTo>
                      <a:pt x="11" y="353"/>
                    </a:lnTo>
                    <a:lnTo>
                      <a:pt x="14" y="373"/>
                    </a:lnTo>
                    <a:lnTo>
                      <a:pt x="14" y="375"/>
                    </a:lnTo>
                    <a:lnTo>
                      <a:pt x="14" y="380"/>
                    </a:lnTo>
                    <a:lnTo>
                      <a:pt x="15" y="385"/>
                    </a:lnTo>
                    <a:lnTo>
                      <a:pt x="17" y="397"/>
                    </a:lnTo>
                    <a:lnTo>
                      <a:pt x="19" y="411"/>
                    </a:lnTo>
                    <a:close/>
                  </a:path>
                </a:pathLst>
              </a:custGeom>
              <a:noFill/>
              <a:ln w="1588">
                <a:solidFill>
                  <a:schemeClr val="tx1"/>
                </a:solidFill>
                <a:prstDash val="solid"/>
                <a:round/>
                <a:headEnd/>
                <a:tailEnd/>
              </a:ln>
            </p:spPr>
            <p:txBody>
              <a:bodyPr/>
              <a:lstStyle/>
              <a:p>
                <a:endParaRPr lang="en-US"/>
              </a:p>
            </p:txBody>
          </p:sp>
          <p:sp>
            <p:nvSpPr>
              <p:cNvPr id="28" name="Freeform 25"/>
              <p:cNvSpPr>
                <a:spLocks/>
              </p:cNvSpPr>
              <p:nvPr/>
            </p:nvSpPr>
            <p:spPr bwMode="auto">
              <a:xfrm>
                <a:off x="5162550" y="3025775"/>
                <a:ext cx="1136650" cy="896938"/>
              </a:xfrm>
              <a:custGeom>
                <a:avLst/>
                <a:gdLst/>
                <a:ahLst/>
                <a:cxnLst>
                  <a:cxn ang="0">
                    <a:pos x="199" y="131"/>
                  </a:cxn>
                  <a:cxn ang="0">
                    <a:pos x="216" y="155"/>
                  </a:cxn>
                  <a:cxn ang="0">
                    <a:pos x="244" y="142"/>
                  </a:cxn>
                  <a:cxn ang="0">
                    <a:pos x="287" y="116"/>
                  </a:cxn>
                  <a:cxn ang="0">
                    <a:pos x="315" y="100"/>
                  </a:cxn>
                  <a:cxn ang="0">
                    <a:pos x="368" y="135"/>
                  </a:cxn>
                  <a:cxn ang="0">
                    <a:pos x="405" y="171"/>
                  </a:cxn>
                  <a:cxn ang="0">
                    <a:pos x="423" y="178"/>
                  </a:cxn>
                  <a:cxn ang="0">
                    <a:pos x="439" y="212"/>
                  </a:cxn>
                  <a:cxn ang="0">
                    <a:pos x="448" y="222"/>
                  </a:cxn>
                  <a:cxn ang="0">
                    <a:pos x="447" y="279"/>
                  </a:cxn>
                  <a:cxn ang="0">
                    <a:pos x="456" y="325"/>
                  </a:cxn>
                  <a:cxn ang="0">
                    <a:pos x="463" y="297"/>
                  </a:cxn>
                  <a:cxn ang="0">
                    <a:pos x="476" y="300"/>
                  </a:cxn>
                  <a:cxn ang="0">
                    <a:pos x="468" y="332"/>
                  </a:cxn>
                  <a:cxn ang="0">
                    <a:pos x="481" y="362"/>
                  </a:cxn>
                  <a:cxn ang="0">
                    <a:pos x="523" y="431"/>
                  </a:cxn>
                  <a:cxn ang="0">
                    <a:pos x="556" y="442"/>
                  </a:cxn>
                  <a:cxn ang="0">
                    <a:pos x="581" y="482"/>
                  </a:cxn>
                  <a:cxn ang="0">
                    <a:pos x="635" y="529"/>
                  </a:cxn>
                  <a:cxn ang="0">
                    <a:pos x="649" y="549"/>
                  </a:cxn>
                  <a:cxn ang="0">
                    <a:pos x="675" y="542"/>
                  </a:cxn>
                  <a:cxn ang="0">
                    <a:pos x="680" y="541"/>
                  </a:cxn>
                  <a:cxn ang="0">
                    <a:pos x="695" y="549"/>
                  </a:cxn>
                  <a:cxn ang="0">
                    <a:pos x="690" y="558"/>
                  </a:cxn>
                  <a:cxn ang="0">
                    <a:pos x="716" y="497"/>
                  </a:cxn>
                  <a:cxn ang="0">
                    <a:pos x="702" y="501"/>
                  </a:cxn>
                  <a:cxn ang="0">
                    <a:pos x="712" y="452"/>
                  </a:cxn>
                  <a:cxn ang="0">
                    <a:pos x="698" y="353"/>
                  </a:cxn>
                  <a:cxn ang="0">
                    <a:pos x="636" y="248"/>
                  </a:cxn>
                  <a:cxn ang="0">
                    <a:pos x="584" y="151"/>
                  </a:cxn>
                  <a:cxn ang="0">
                    <a:pos x="554" y="106"/>
                  </a:cxn>
                  <a:cxn ang="0">
                    <a:pos x="525" y="27"/>
                  </a:cxn>
                  <a:cxn ang="0">
                    <a:pos x="482" y="3"/>
                  </a:cxn>
                  <a:cxn ang="0">
                    <a:pos x="475" y="48"/>
                  </a:cxn>
                  <a:cxn ang="0">
                    <a:pos x="454" y="31"/>
                  </a:cxn>
                  <a:cxn ang="0">
                    <a:pos x="433" y="32"/>
                  </a:cxn>
                  <a:cxn ang="0">
                    <a:pos x="412" y="34"/>
                  </a:cxn>
                  <a:cxn ang="0">
                    <a:pos x="370" y="37"/>
                  </a:cxn>
                  <a:cxn ang="0">
                    <a:pos x="358" y="38"/>
                  </a:cxn>
                  <a:cxn ang="0">
                    <a:pos x="333" y="40"/>
                  </a:cxn>
                  <a:cxn ang="0">
                    <a:pos x="305" y="42"/>
                  </a:cxn>
                  <a:cxn ang="0">
                    <a:pos x="285" y="44"/>
                  </a:cxn>
                  <a:cxn ang="0">
                    <a:pos x="274" y="45"/>
                  </a:cxn>
                  <a:cxn ang="0">
                    <a:pos x="233" y="46"/>
                  </a:cxn>
                  <a:cxn ang="0">
                    <a:pos x="198" y="24"/>
                  </a:cxn>
                  <a:cxn ang="0">
                    <a:pos x="139" y="31"/>
                  </a:cxn>
                  <a:cxn ang="0">
                    <a:pos x="119" y="33"/>
                  </a:cxn>
                  <a:cxn ang="0">
                    <a:pos x="88" y="37"/>
                  </a:cxn>
                  <a:cxn ang="0">
                    <a:pos x="69" y="39"/>
                  </a:cxn>
                  <a:cxn ang="0">
                    <a:pos x="32" y="44"/>
                  </a:cxn>
                  <a:cxn ang="0">
                    <a:pos x="22" y="81"/>
                  </a:cxn>
                  <a:cxn ang="0">
                    <a:pos x="27" y="113"/>
                  </a:cxn>
                  <a:cxn ang="0">
                    <a:pos x="109" y="96"/>
                  </a:cxn>
                </a:cxnLst>
                <a:rect l="0" t="0" r="r" b="b"/>
                <a:pathLst>
                  <a:path w="716" h="565">
                    <a:moveTo>
                      <a:pt x="144" y="103"/>
                    </a:moveTo>
                    <a:lnTo>
                      <a:pt x="178" y="118"/>
                    </a:lnTo>
                    <a:lnTo>
                      <a:pt x="190" y="129"/>
                    </a:lnTo>
                    <a:lnTo>
                      <a:pt x="199" y="131"/>
                    </a:lnTo>
                    <a:lnTo>
                      <a:pt x="204" y="153"/>
                    </a:lnTo>
                    <a:lnTo>
                      <a:pt x="200" y="137"/>
                    </a:lnTo>
                    <a:lnTo>
                      <a:pt x="204" y="155"/>
                    </a:lnTo>
                    <a:lnTo>
                      <a:pt x="216" y="155"/>
                    </a:lnTo>
                    <a:lnTo>
                      <a:pt x="226" y="158"/>
                    </a:lnTo>
                    <a:lnTo>
                      <a:pt x="225" y="150"/>
                    </a:lnTo>
                    <a:lnTo>
                      <a:pt x="235" y="149"/>
                    </a:lnTo>
                    <a:lnTo>
                      <a:pt x="244" y="142"/>
                    </a:lnTo>
                    <a:lnTo>
                      <a:pt x="242" y="145"/>
                    </a:lnTo>
                    <a:lnTo>
                      <a:pt x="275" y="123"/>
                    </a:lnTo>
                    <a:lnTo>
                      <a:pt x="285" y="123"/>
                    </a:lnTo>
                    <a:lnTo>
                      <a:pt x="287" y="116"/>
                    </a:lnTo>
                    <a:lnTo>
                      <a:pt x="285" y="113"/>
                    </a:lnTo>
                    <a:lnTo>
                      <a:pt x="294" y="103"/>
                    </a:lnTo>
                    <a:lnTo>
                      <a:pt x="308" y="100"/>
                    </a:lnTo>
                    <a:lnTo>
                      <a:pt x="315" y="100"/>
                    </a:lnTo>
                    <a:lnTo>
                      <a:pt x="315" y="101"/>
                    </a:lnTo>
                    <a:lnTo>
                      <a:pt x="349" y="116"/>
                    </a:lnTo>
                    <a:lnTo>
                      <a:pt x="354" y="128"/>
                    </a:lnTo>
                    <a:lnTo>
                      <a:pt x="368" y="135"/>
                    </a:lnTo>
                    <a:lnTo>
                      <a:pt x="375" y="151"/>
                    </a:lnTo>
                    <a:lnTo>
                      <a:pt x="387" y="156"/>
                    </a:lnTo>
                    <a:lnTo>
                      <a:pt x="397" y="169"/>
                    </a:lnTo>
                    <a:lnTo>
                      <a:pt x="405" y="171"/>
                    </a:lnTo>
                    <a:lnTo>
                      <a:pt x="405" y="184"/>
                    </a:lnTo>
                    <a:lnTo>
                      <a:pt x="411" y="184"/>
                    </a:lnTo>
                    <a:lnTo>
                      <a:pt x="413" y="180"/>
                    </a:lnTo>
                    <a:lnTo>
                      <a:pt x="423" y="178"/>
                    </a:lnTo>
                    <a:lnTo>
                      <a:pt x="429" y="180"/>
                    </a:lnTo>
                    <a:lnTo>
                      <a:pt x="435" y="193"/>
                    </a:lnTo>
                    <a:lnTo>
                      <a:pt x="443" y="201"/>
                    </a:lnTo>
                    <a:lnTo>
                      <a:pt x="439" y="212"/>
                    </a:lnTo>
                    <a:lnTo>
                      <a:pt x="444" y="215"/>
                    </a:lnTo>
                    <a:lnTo>
                      <a:pt x="443" y="220"/>
                    </a:lnTo>
                    <a:lnTo>
                      <a:pt x="447" y="221"/>
                    </a:lnTo>
                    <a:lnTo>
                      <a:pt x="448" y="222"/>
                    </a:lnTo>
                    <a:lnTo>
                      <a:pt x="450" y="247"/>
                    </a:lnTo>
                    <a:lnTo>
                      <a:pt x="446" y="267"/>
                    </a:lnTo>
                    <a:lnTo>
                      <a:pt x="443" y="274"/>
                    </a:lnTo>
                    <a:lnTo>
                      <a:pt x="447" y="279"/>
                    </a:lnTo>
                    <a:lnTo>
                      <a:pt x="442" y="282"/>
                    </a:lnTo>
                    <a:lnTo>
                      <a:pt x="444" y="304"/>
                    </a:lnTo>
                    <a:lnTo>
                      <a:pt x="454" y="316"/>
                    </a:lnTo>
                    <a:lnTo>
                      <a:pt x="456" y="325"/>
                    </a:lnTo>
                    <a:lnTo>
                      <a:pt x="460" y="328"/>
                    </a:lnTo>
                    <a:lnTo>
                      <a:pt x="466" y="315"/>
                    </a:lnTo>
                    <a:lnTo>
                      <a:pt x="466" y="301"/>
                    </a:lnTo>
                    <a:lnTo>
                      <a:pt x="463" y="297"/>
                    </a:lnTo>
                    <a:lnTo>
                      <a:pt x="454" y="296"/>
                    </a:lnTo>
                    <a:lnTo>
                      <a:pt x="460" y="293"/>
                    </a:lnTo>
                    <a:lnTo>
                      <a:pt x="475" y="304"/>
                    </a:lnTo>
                    <a:lnTo>
                      <a:pt x="476" y="300"/>
                    </a:lnTo>
                    <a:lnTo>
                      <a:pt x="483" y="298"/>
                    </a:lnTo>
                    <a:lnTo>
                      <a:pt x="474" y="323"/>
                    </a:lnTo>
                    <a:lnTo>
                      <a:pt x="468" y="330"/>
                    </a:lnTo>
                    <a:lnTo>
                      <a:pt x="468" y="332"/>
                    </a:lnTo>
                    <a:lnTo>
                      <a:pt x="459" y="336"/>
                    </a:lnTo>
                    <a:lnTo>
                      <a:pt x="469" y="349"/>
                    </a:lnTo>
                    <a:lnTo>
                      <a:pt x="469" y="350"/>
                    </a:lnTo>
                    <a:lnTo>
                      <a:pt x="481" y="362"/>
                    </a:lnTo>
                    <a:lnTo>
                      <a:pt x="499" y="390"/>
                    </a:lnTo>
                    <a:lnTo>
                      <a:pt x="505" y="396"/>
                    </a:lnTo>
                    <a:lnTo>
                      <a:pt x="511" y="404"/>
                    </a:lnTo>
                    <a:lnTo>
                      <a:pt x="523" y="431"/>
                    </a:lnTo>
                    <a:lnTo>
                      <a:pt x="529" y="436"/>
                    </a:lnTo>
                    <a:lnTo>
                      <a:pt x="538" y="433"/>
                    </a:lnTo>
                    <a:lnTo>
                      <a:pt x="539" y="429"/>
                    </a:lnTo>
                    <a:lnTo>
                      <a:pt x="556" y="442"/>
                    </a:lnTo>
                    <a:lnTo>
                      <a:pt x="563" y="462"/>
                    </a:lnTo>
                    <a:lnTo>
                      <a:pt x="578" y="488"/>
                    </a:lnTo>
                    <a:lnTo>
                      <a:pt x="578" y="484"/>
                    </a:lnTo>
                    <a:lnTo>
                      <a:pt x="581" y="482"/>
                    </a:lnTo>
                    <a:lnTo>
                      <a:pt x="597" y="489"/>
                    </a:lnTo>
                    <a:lnTo>
                      <a:pt x="604" y="490"/>
                    </a:lnTo>
                    <a:lnTo>
                      <a:pt x="619" y="503"/>
                    </a:lnTo>
                    <a:lnTo>
                      <a:pt x="635" y="529"/>
                    </a:lnTo>
                    <a:lnTo>
                      <a:pt x="633" y="531"/>
                    </a:lnTo>
                    <a:lnTo>
                      <a:pt x="633" y="541"/>
                    </a:lnTo>
                    <a:lnTo>
                      <a:pt x="641" y="550"/>
                    </a:lnTo>
                    <a:lnTo>
                      <a:pt x="649" y="549"/>
                    </a:lnTo>
                    <a:lnTo>
                      <a:pt x="661" y="541"/>
                    </a:lnTo>
                    <a:lnTo>
                      <a:pt x="667" y="542"/>
                    </a:lnTo>
                    <a:lnTo>
                      <a:pt x="667" y="543"/>
                    </a:lnTo>
                    <a:lnTo>
                      <a:pt x="675" y="542"/>
                    </a:lnTo>
                    <a:lnTo>
                      <a:pt x="673" y="553"/>
                    </a:lnTo>
                    <a:lnTo>
                      <a:pt x="676" y="556"/>
                    </a:lnTo>
                    <a:lnTo>
                      <a:pt x="682" y="552"/>
                    </a:lnTo>
                    <a:lnTo>
                      <a:pt x="680" y="541"/>
                    </a:lnTo>
                    <a:lnTo>
                      <a:pt x="681" y="536"/>
                    </a:lnTo>
                    <a:lnTo>
                      <a:pt x="683" y="537"/>
                    </a:lnTo>
                    <a:lnTo>
                      <a:pt x="694" y="532"/>
                    </a:lnTo>
                    <a:lnTo>
                      <a:pt x="695" y="549"/>
                    </a:lnTo>
                    <a:lnTo>
                      <a:pt x="690" y="552"/>
                    </a:lnTo>
                    <a:lnTo>
                      <a:pt x="691" y="555"/>
                    </a:lnTo>
                    <a:lnTo>
                      <a:pt x="683" y="565"/>
                    </a:lnTo>
                    <a:lnTo>
                      <a:pt x="690" y="558"/>
                    </a:lnTo>
                    <a:lnTo>
                      <a:pt x="704" y="537"/>
                    </a:lnTo>
                    <a:lnTo>
                      <a:pt x="712" y="515"/>
                    </a:lnTo>
                    <a:lnTo>
                      <a:pt x="716" y="498"/>
                    </a:lnTo>
                    <a:lnTo>
                      <a:pt x="716" y="497"/>
                    </a:lnTo>
                    <a:lnTo>
                      <a:pt x="711" y="515"/>
                    </a:lnTo>
                    <a:lnTo>
                      <a:pt x="702" y="521"/>
                    </a:lnTo>
                    <a:lnTo>
                      <a:pt x="706" y="514"/>
                    </a:lnTo>
                    <a:lnTo>
                      <a:pt x="702" y="501"/>
                    </a:lnTo>
                    <a:lnTo>
                      <a:pt x="706" y="481"/>
                    </a:lnTo>
                    <a:lnTo>
                      <a:pt x="712" y="479"/>
                    </a:lnTo>
                    <a:lnTo>
                      <a:pt x="715" y="482"/>
                    </a:lnTo>
                    <a:lnTo>
                      <a:pt x="712" y="452"/>
                    </a:lnTo>
                    <a:lnTo>
                      <a:pt x="712" y="449"/>
                    </a:lnTo>
                    <a:lnTo>
                      <a:pt x="710" y="417"/>
                    </a:lnTo>
                    <a:lnTo>
                      <a:pt x="706" y="371"/>
                    </a:lnTo>
                    <a:lnTo>
                      <a:pt x="698" y="353"/>
                    </a:lnTo>
                    <a:lnTo>
                      <a:pt x="683" y="327"/>
                    </a:lnTo>
                    <a:lnTo>
                      <a:pt x="668" y="300"/>
                    </a:lnTo>
                    <a:lnTo>
                      <a:pt x="651" y="272"/>
                    </a:lnTo>
                    <a:lnTo>
                      <a:pt x="636" y="248"/>
                    </a:lnTo>
                    <a:lnTo>
                      <a:pt x="629" y="227"/>
                    </a:lnTo>
                    <a:lnTo>
                      <a:pt x="632" y="211"/>
                    </a:lnTo>
                    <a:lnTo>
                      <a:pt x="612" y="185"/>
                    </a:lnTo>
                    <a:lnTo>
                      <a:pt x="584" y="151"/>
                    </a:lnTo>
                    <a:lnTo>
                      <a:pt x="571" y="129"/>
                    </a:lnTo>
                    <a:lnTo>
                      <a:pt x="570" y="128"/>
                    </a:lnTo>
                    <a:lnTo>
                      <a:pt x="556" y="106"/>
                    </a:lnTo>
                    <a:lnTo>
                      <a:pt x="554" y="106"/>
                    </a:lnTo>
                    <a:lnTo>
                      <a:pt x="552" y="97"/>
                    </a:lnTo>
                    <a:lnTo>
                      <a:pt x="546" y="82"/>
                    </a:lnTo>
                    <a:lnTo>
                      <a:pt x="532" y="51"/>
                    </a:lnTo>
                    <a:lnTo>
                      <a:pt x="525" y="27"/>
                    </a:lnTo>
                    <a:lnTo>
                      <a:pt x="523" y="26"/>
                    </a:lnTo>
                    <a:lnTo>
                      <a:pt x="519" y="6"/>
                    </a:lnTo>
                    <a:lnTo>
                      <a:pt x="495" y="6"/>
                    </a:lnTo>
                    <a:lnTo>
                      <a:pt x="482" y="3"/>
                    </a:lnTo>
                    <a:lnTo>
                      <a:pt x="480" y="0"/>
                    </a:lnTo>
                    <a:lnTo>
                      <a:pt x="469" y="10"/>
                    </a:lnTo>
                    <a:lnTo>
                      <a:pt x="475" y="34"/>
                    </a:lnTo>
                    <a:lnTo>
                      <a:pt x="475" y="48"/>
                    </a:lnTo>
                    <a:lnTo>
                      <a:pt x="463" y="48"/>
                    </a:lnTo>
                    <a:lnTo>
                      <a:pt x="459" y="37"/>
                    </a:lnTo>
                    <a:lnTo>
                      <a:pt x="457" y="31"/>
                    </a:lnTo>
                    <a:lnTo>
                      <a:pt x="454" y="31"/>
                    </a:lnTo>
                    <a:lnTo>
                      <a:pt x="443" y="31"/>
                    </a:lnTo>
                    <a:lnTo>
                      <a:pt x="440" y="32"/>
                    </a:lnTo>
                    <a:lnTo>
                      <a:pt x="436" y="32"/>
                    </a:lnTo>
                    <a:lnTo>
                      <a:pt x="433" y="32"/>
                    </a:lnTo>
                    <a:lnTo>
                      <a:pt x="426" y="33"/>
                    </a:lnTo>
                    <a:lnTo>
                      <a:pt x="419" y="33"/>
                    </a:lnTo>
                    <a:lnTo>
                      <a:pt x="418" y="33"/>
                    </a:lnTo>
                    <a:lnTo>
                      <a:pt x="412" y="34"/>
                    </a:lnTo>
                    <a:lnTo>
                      <a:pt x="401" y="34"/>
                    </a:lnTo>
                    <a:lnTo>
                      <a:pt x="379" y="37"/>
                    </a:lnTo>
                    <a:lnTo>
                      <a:pt x="374" y="37"/>
                    </a:lnTo>
                    <a:lnTo>
                      <a:pt x="370" y="37"/>
                    </a:lnTo>
                    <a:lnTo>
                      <a:pt x="365" y="38"/>
                    </a:lnTo>
                    <a:lnTo>
                      <a:pt x="363" y="38"/>
                    </a:lnTo>
                    <a:lnTo>
                      <a:pt x="360" y="38"/>
                    </a:lnTo>
                    <a:lnTo>
                      <a:pt x="358" y="38"/>
                    </a:lnTo>
                    <a:lnTo>
                      <a:pt x="349" y="39"/>
                    </a:lnTo>
                    <a:lnTo>
                      <a:pt x="339" y="39"/>
                    </a:lnTo>
                    <a:lnTo>
                      <a:pt x="337" y="40"/>
                    </a:lnTo>
                    <a:lnTo>
                      <a:pt x="333" y="40"/>
                    </a:lnTo>
                    <a:lnTo>
                      <a:pt x="328" y="40"/>
                    </a:lnTo>
                    <a:lnTo>
                      <a:pt x="317" y="41"/>
                    </a:lnTo>
                    <a:lnTo>
                      <a:pt x="311" y="41"/>
                    </a:lnTo>
                    <a:lnTo>
                      <a:pt x="305" y="42"/>
                    </a:lnTo>
                    <a:lnTo>
                      <a:pt x="302" y="42"/>
                    </a:lnTo>
                    <a:lnTo>
                      <a:pt x="299" y="42"/>
                    </a:lnTo>
                    <a:lnTo>
                      <a:pt x="290" y="44"/>
                    </a:lnTo>
                    <a:lnTo>
                      <a:pt x="285" y="44"/>
                    </a:lnTo>
                    <a:lnTo>
                      <a:pt x="283" y="44"/>
                    </a:lnTo>
                    <a:lnTo>
                      <a:pt x="280" y="44"/>
                    </a:lnTo>
                    <a:lnTo>
                      <a:pt x="275" y="45"/>
                    </a:lnTo>
                    <a:lnTo>
                      <a:pt x="274" y="45"/>
                    </a:lnTo>
                    <a:lnTo>
                      <a:pt x="267" y="46"/>
                    </a:lnTo>
                    <a:lnTo>
                      <a:pt x="251" y="46"/>
                    </a:lnTo>
                    <a:lnTo>
                      <a:pt x="234" y="48"/>
                    </a:lnTo>
                    <a:lnTo>
                      <a:pt x="233" y="46"/>
                    </a:lnTo>
                    <a:lnTo>
                      <a:pt x="219" y="24"/>
                    </a:lnTo>
                    <a:lnTo>
                      <a:pt x="219" y="20"/>
                    </a:lnTo>
                    <a:lnTo>
                      <a:pt x="205" y="22"/>
                    </a:lnTo>
                    <a:lnTo>
                      <a:pt x="198" y="24"/>
                    </a:lnTo>
                    <a:lnTo>
                      <a:pt x="178" y="26"/>
                    </a:lnTo>
                    <a:lnTo>
                      <a:pt x="177" y="26"/>
                    </a:lnTo>
                    <a:lnTo>
                      <a:pt x="154" y="30"/>
                    </a:lnTo>
                    <a:lnTo>
                      <a:pt x="139" y="31"/>
                    </a:lnTo>
                    <a:lnTo>
                      <a:pt x="132" y="32"/>
                    </a:lnTo>
                    <a:lnTo>
                      <a:pt x="124" y="33"/>
                    </a:lnTo>
                    <a:lnTo>
                      <a:pt x="122" y="33"/>
                    </a:lnTo>
                    <a:lnTo>
                      <a:pt x="119" y="33"/>
                    </a:lnTo>
                    <a:lnTo>
                      <a:pt x="113" y="34"/>
                    </a:lnTo>
                    <a:lnTo>
                      <a:pt x="103" y="35"/>
                    </a:lnTo>
                    <a:lnTo>
                      <a:pt x="90" y="37"/>
                    </a:lnTo>
                    <a:lnTo>
                      <a:pt x="88" y="37"/>
                    </a:lnTo>
                    <a:lnTo>
                      <a:pt x="77" y="38"/>
                    </a:lnTo>
                    <a:lnTo>
                      <a:pt x="76" y="38"/>
                    </a:lnTo>
                    <a:lnTo>
                      <a:pt x="75" y="38"/>
                    </a:lnTo>
                    <a:lnTo>
                      <a:pt x="69" y="39"/>
                    </a:lnTo>
                    <a:lnTo>
                      <a:pt x="51" y="40"/>
                    </a:lnTo>
                    <a:lnTo>
                      <a:pt x="40" y="41"/>
                    </a:lnTo>
                    <a:lnTo>
                      <a:pt x="37" y="42"/>
                    </a:lnTo>
                    <a:lnTo>
                      <a:pt x="32" y="44"/>
                    </a:lnTo>
                    <a:lnTo>
                      <a:pt x="29" y="44"/>
                    </a:lnTo>
                    <a:lnTo>
                      <a:pt x="1" y="46"/>
                    </a:lnTo>
                    <a:lnTo>
                      <a:pt x="0" y="61"/>
                    </a:lnTo>
                    <a:lnTo>
                      <a:pt x="22" y="81"/>
                    </a:lnTo>
                    <a:lnTo>
                      <a:pt x="20" y="94"/>
                    </a:lnTo>
                    <a:lnTo>
                      <a:pt x="26" y="99"/>
                    </a:lnTo>
                    <a:lnTo>
                      <a:pt x="13" y="117"/>
                    </a:lnTo>
                    <a:lnTo>
                      <a:pt x="27" y="113"/>
                    </a:lnTo>
                    <a:lnTo>
                      <a:pt x="70" y="101"/>
                    </a:lnTo>
                    <a:lnTo>
                      <a:pt x="75" y="100"/>
                    </a:lnTo>
                    <a:lnTo>
                      <a:pt x="99" y="97"/>
                    </a:lnTo>
                    <a:lnTo>
                      <a:pt x="109" y="96"/>
                    </a:lnTo>
                    <a:lnTo>
                      <a:pt x="110" y="96"/>
                    </a:lnTo>
                    <a:lnTo>
                      <a:pt x="144" y="103"/>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29" name="Freeform 26"/>
              <p:cNvSpPr>
                <a:spLocks/>
              </p:cNvSpPr>
              <p:nvPr/>
            </p:nvSpPr>
            <p:spPr bwMode="auto">
              <a:xfrm>
                <a:off x="6094412" y="3957638"/>
                <a:ext cx="68263" cy="47625"/>
              </a:xfrm>
              <a:custGeom>
                <a:avLst/>
                <a:gdLst/>
                <a:ahLst/>
                <a:cxnLst>
                  <a:cxn ang="0">
                    <a:pos x="0" y="30"/>
                  </a:cxn>
                  <a:cxn ang="0">
                    <a:pos x="25" y="18"/>
                  </a:cxn>
                  <a:cxn ang="0">
                    <a:pos x="25" y="13"/>
                  </a:cxn>
                  <a:cxn ang="0">
                    <a:pos x="35" y="16"/>
                  </a:cxn>
                  <a:cxn ang="0">
                    <a:pos x="43" y="11"/>
                  </a:cxn>
                  <a:cxn ang="0">
                    <a:pos x="35" y="4"/>
                  </a:cxn>
                  <a:cxn ang="0">
                    <a:pos x="24" y="0"/>
                  </a:cxn>
                  <a:cxn ang="0">
                    <a:pos x="25" y="7"/>
                  </a:cxn>
                  <a:cxn ang="0">
                    <a:pos x="22" y="10"/>
                  </a:cxn>
                  <a:cxn ang="0">
                    <a:pos x="17" y="7"/>
                  </a:cxn>
                  <a:cxn ang="0">
                    <a:pos x="4" y="18"/>
                  </a:cxn>
                  <a:cxn ang="0">
                    <a:pos x="5" y="25"/>
                  </a:cxn>
                  <a:cxn ang="0">
                    <a:pos x="0" y="30"/>
                  </a:cxn>
                </a:cxnLst>
                <a:rect l="0" t="0" r="r" b="b"/>
                <a:pathLst>
                  <a:path w="43" h="30">
                    <a:moveTo>
                      <a:pt x="0" y="30"/>
                    </a:moveTo>
                    <a:lnTo>
                      <a:pt x="25" y="18"/>
                    </a:lnTo>
                    <a:lnTo>
                      <a:pt x="25" y="13"/>
                    </a:lnTo>
                    <a:lnTo>
                      <a:pt x="35" y="16"/>
                    </a:lnTo>
                    <a:lnTo>
                      <a:pt x="43" y="11"/>
                    </a:lnTo>
                    <a:lnTo>
                      <a:pt x="35" y="4"/>
                    </a:lnTo>
                    <a:lnTo>
                      <a:pt x="24" y="0"/>
                    </a:lnTo>
                    <a:lnTo>
                      <a:pt x="25" y="7"/>
                    </a:lnTo>
                    <a:lnTo>
                      <a:pt x="22" y="10"/>
                    </a:lnTo>
                    <a:lnTo>
                      <a:pt x="17" y="7"/>
                    </a:lnTo>
                    <a:lnTo>
                      <a:pt x="4" y="18"/>
                    </a:lnTo>
                    <a:lnTo>
                      <a:pt x="5" y="25"/>
                    </a:lnTo>
                    <a:lnTo>
                      <a:pt x="0" y="30"/>
                    </a:lnTo>
                    <a:close/>
                  </a:path>
                </a:pathLst>
              </a:custGeom>
              <a:noFill/>
              <a:ln w="1588">
                <a:solidFill>
                  <a:schemeClr val="tx1"/>
                </a:solidFill>
                <a:prstDash val="solid"/>
                <a:round/>
                <a:headEnd/>
                <a:tailEnd/>
              </a:ln>
            </p:spPr>
            <p:txBody>
              <a:bodyPr/>
              <a:lstStyle/>
              <a:p>
                <a:endParaRPr lang="en-US"/>
              </a:p>
            </p:txBody>
          </p:sp>
          <p:sp>
            <p:nvSpPr>
              <p:cNvPr id="30" name="Freeform 27"/>
              <p:cNvSpPr>
                <a:spLocks/>
              </p:cNvSpPr>
              <p:nvPr/>
            </p:nvSpPr>
            <p:spPr bwMode="auto">
              <a:xfrm>
                <a:off x="6188075" y="3944938"/>
                <a:ext cx="31750" cy="20637"/>
              </a:xfrm>
              <a:custGeom>
                <a:avLst/>
                <a:gdLst/>
                <a:ahLst/>
                <a:cxnLst>
                  <a:cxn ang="0">
                    <a:pos x="0" y="12"/>
                  </a:cxn>
                  <a:cxn ang="0">
                    <a:pos x="1" y="13"/>
                  </a:cxn>
                  <a:cxn ang="0">
                    <a:pos x="20" y="0"/>
                  </a:cxn>
                  <a:cxn ang="0">
                    <a:pos x="10" y="5"/>
                  </a:cxn>
                  <a:cxn ang="0">
                    <a:pos x="0" y="12"/>
                  </a:cxn>
                </a:cxnLst>
                <a:rect l="0" t="0" r="r" b="b"/>
                <a:pathLst>
                  <a:path w="20" h="13">
                    <a:moveTo>
                      <a:pt x="0" y="12"/>
                    </a:moveTo>
                    <a:lnTo>
                      <a:pt x="1" y="13"/>
                    </a:lnTo>
                    <a:lnTo>
                      <a:pt x="20" y="0"/>
                    </a:lnTo>
                    <a:lnTo>
                      <a:pt x="10" y="5"/>
                    </a:lnTo>
                    <a:lnTo>
                      <a:pt x="0" y="12"/>
                    </a:lnTo>
                    <a:close/>
                  </a:path>
                </a:pathLst>
              </a:custGeom>
              <a:noFill/>
              <a:ln w="1588">
                <a:solidFill>
                  <a:schemeClr val="tx1"/>
                </a:solidFill>
                <a:prstDash val="solid"/>
                <a:round/>
                <a:headEnd/>
                <a:tailEnd/>
              </a:ln>
            </p:spPr>
            <p:txBody>
              <a:bodyPr/>
              <a:lstStyle/>
              <a:p>
                <a:endParaRPr lang="en-US"/>
              </a:p>
            </p:txBody>
          </p:sp>
          <p:sp>
            <p:nvSpPr>
              <p:cNvPr id="31" name="Freeform 28"/>
              <p:cNvSpPr>
                <a:spLocks/>
              </p:cNvSpPr>
              <p:nvPr/>
            </p:nvSpPr>
            <p:spPr bwMode="auto">
              <a:xfrm>
                <a:off x="6223000" y="3933825"/>
                <a:ext cx="7937" cy="7938"/>
              </a:xfrm>
              <a:custGeom>
                <a:avLst/>
                <a:gdLst/>
                <a:ahLst/>
                <a:cxnLst>
                  <a:cxn ang="0">
                    <a:pos x="0" y="5"/>
                  </a:cxn>
                  <a:cxn ang="0">
                    <a:pos x="5" y="0"/>
                  </a:cxn>
                  <a:cxn ang="0">
                    <a:pos x="5" y="4"/>
                  </a:cxn>
                  <a:cxn ang="0">
                    <a:pos x="0" y="5"/>
                  </a:cxn>
                </a:cxnLst>
                <a:rect l="0" t="0" r="r" b="b"/>
                <a:pathLst>
                  <a:path w="5" h="5">
                    <a:moveTo>
                      <a:pt x="0" y="5"/>
                    </a:moveTo>
                    <a:lnTo>
                      <a:pt x="5" y="0"/>
                    </a:lnTo>
                    <a:lnTo>
                      <a:pt x="5" y="4"/>
                    </a:lnTo>
                    <a:lnTo>
                      <a:pt x="0" y="5"/>
                    </a:lnTo>
                    <a:close/>
                  </a:path>
                </a:pathLst>
              </a:custGeom>
              <a:noFill/>
              <a:ln w="1588">
                <a:solidFill>
                  <a:schemeClr val="tx1"/>
                </a:solidFill>
                <a:prstDash val="solid"/>
                <a:round/>
                <a:headEnd/>
                <a:tailEnd/>
              </a:ln>
            </p:spPr>
            <p:txBody>
              <a:bodyPr/>
              <a:lstStyle/>
              <a:p>
                <a:endParaRPr lang="en-US"/>
              </a:p>
            </p:txBody>
          </p:sp>
          <p:sp>
            <p:nvSpPr>
              <p:cNvPr id="32" name="Freeform 29"/>
              <p:cNvSpPr>
                <a:spLocks/>
              </p:cNvSpPr>
              <p:nvPr/>
            </p:nvSpPr>
            <p:spPr bwMode="auto">
              <a:xfrm>
                <a:off x="6154737" y="3960813"/>
                <a:ext cx="4763" cy="4762"/>
              </a:xfrm>
              <a:custGeom>
                <a:avLst/>
                <a:gdLst/>
                <a:ahLst/>
                <a:cxnLst>
                  <a:cxn ang="0">
                    <a:pos x="0" y="0"/>
                  </a:cxn>
                  <a:cxn ang="0">
                    <a:pos x="2" y="3"/>
                  </a:cxn>
                  <a:cxn ang="0">
                    <a:pos x="3" y="0"/>
                  </a:cxn>
                  <a:cxn ang="0">
                    <a:pos x="0" y="0"/>
                  </a:cxn>
                </a:cxnLst>
                <a:rect l="0" t="0" r="r" b="b"/>
                <a:pathLst>
                  <a:path w="3" h="3">
                    <a:moveTo>
                      <a:pt x="0" y="0"/>
                    </a:moveTo>
                    <a:lnTo>
                      <a:pt x="2" y="3"/>
                    </a:lnTo>
                    <a:lnTo>
                      <a:pt x="3" y="0"/>
                    </a:lnTo>
                    <a:lnTo>
                      <a:pt x="0" y="0"/>
                    </a:lnTo>
                    <a:close/>
                  </a:path>
                </a:pathLst>
              </a:custGeom>
              <a:noFill/>
              <a:ln w="1588">
                <a:solidFill>
                  <a:schemeClr val="tx1"/>
                </a:solidFill>
                <a:prstDash val="solid"/>
                <a:round/>
                <a:headEnd/>
                <a:tailEnd/>
              </a:ln>
            </p:spPr>
            <p:txBody>
              <a:bodyPr/>
              <a:lstStyle/>
              <a:p>
                <a:endParaRPr lang="en-US"/>
              </a:p>
            </p:txBody>
          </p:sp>
          <p:sp>
            <p:nvSpPr>
              <p:cNvPr id="33" name="Freeform 30"/>
              <p:cNvSpPr>
                <a:spLocks/>
              </p:cNvSpPr>
              <p:nvPr/>
            </p:nvSpPr>
            <p:spPr bwMode="auto">
              <a:xfrm>
                <a:off x="6235700" y="3924300"/>
                <a:ext cx="7937" cy="7938"/>
              </a:xfrm>
              <a:custGeom>
                <a:avLst/>
                <a:gdLst/>
                <a:ahLst/>
                <a:cxnLst>
                  <a:cxn ang="0">
                    <a:pos x="0" y="5"/>
                  </a:cxn>
                  <a:cxn ang="0">
                    <a:pos x="5" y="1"/>
                  </a:cxn>
                  <a:cxn ang="0">
                    <a:pos x="5" y="0"/>
                  </a:cxn>
                  <a:cxn ang="0">
                    <a:pos x="0" y="5"/>
                  </a:cxn>
                </a:cxnLst>
                <a:rect l="0" t="0" r="r" b="b"/>
                <a:pathLst>
                  <a:path w="5" h="5">
                    <a:moveTo>
                      <a:pt x="0" y="5"/>
                    </a:moveTo>
                    <a:lnTo>
                      <a:pt x="5" y="1"/>
                    </a:lnTo>
                    <a:lnTo>
                      <a:pt x="5" y="0"/>
                    </a:lnTo>
                    <a:lnTo>
                      <a:pt x="0" y="5"/>
                    </a:lnTo>
                    <a:close/>
                  </a:path>
                </a:pathLst>
              </a:custGeom>
              <a:noFill/>
              <a:ln w="1588">
                <a:solidFill>
                  <a:schemeClr val="tx1"/>
                </a:solidFill>
                <a:prstDash val="solid"/>
                <a:round/>
                <a:headEnd/>
                <a:tailEnd/>
              </a:ln>
            </p:spPr>
            <p:txBody>
              <a:bodyPr/>
              <a:lstStyle/>
              <a:p>
                <a:endParaRPr lang="en-US"/>
              </a:p>
            </p:txBody>
          </p:sp>
          <p:sp>
            <p:nvSpPr>
              <p:cNvPr id="34" name="Freeform 31"/>
              <p:cNvSpPr>
                <a:spLocks/>
              </p:cNvSpPr>
              <p:nvPr/>
            </p:nvSpPr>
            <p:spPr bwMode="auto">
              <a:xfrm>
                <a:off x="6234112" y="3933825"/>
                <a:ext cx="1588" cy="1588"/>
              </a:xfrm>
              <a:custGeom>
                <a:avLst/>
                <a:gdLst/>
                <a:ahLst/>
                <a:cxnLst>
                  <a:cxn ang="0">
                    <a:pos x="0" y="0"/>
                  </a:cxn>
                  <a:cxn ang="0">
                    <a:pos x="1" y="0"/>
                  </a:cxn>
                  <a:cxn ang="0">
                    <a:pos x="0" y="0"/>
                  </a:cxn>
                </a:cxnLst>
                <a:rect l="0" t="0" r="r" b="b"/>
                <a:pathLst>
                  <a:path w="1">
                    <a:moveTo>
                      <a:pt x="0" y="0"/>
                    </a:moveTo>
                    <a:lnTo>
                      <a:pt x="1" y="0"/>
                    </a:lnTo>
                    <a:lnTo>
                      <a:pt x="0" y="0"/>
                    </a:lnTo>
                    <a:close/>
                  </a:path>
                </a:pathLst>
              </a:custGeom>
              <a:noFill/>
              <a:ln w="1588">
                <a:solidFill>
                  <a:schemeClr val="tx1"/>
                </a:solidFill>
                <a:prstDash val="solid"/>
                <a:round/>
                <a:headEnd/>
                <a:tailEnd/>
              </a:ln>
            </p:spPr>
            <p:txBody>
              <a:bodyPr/>
              <a:lstStyle/>
              <a:p>
                <a:endParaRPr lang="en-US"/>
              </a:p>
            </p:txBody>
          </p:sp>
          <p:sp>
            <p:nvSpPr>
              <p:cNvPr id="35" name="Freeform 32"/>
              <p:cNvSpPr>
                <a:spLocks/>
              </p:cNvSpPr>
              <p:nvPr/>
            </p:nvSpPr>
            <p:spPr bwMode="auto">
              <a:xfrm>
                <a:off x="3275012" y="1724025"/>
                <a:ext cx="920750" cy="488950"/>
              </a:xfrm>
              <a:custGeom>
                <a:avLst/>
                <a:gdLst/>
                <a:ahLst/>
                <a:cxnLst>
                  <a:cxn ang="0">
                    <a:pos x="575" y="112"/>
                  </a:cxn>
                  <a:cxn ang="0">
                    <a:pos x="575" y="129"/>
                  </a:cxn>
                  <a:cxn ang="0">
                    <a:pos x="575" y="155"/>
                  </a:cxn>
                  <a:cxn ang="0">
                    <a:pos x="576" y="188"/>
                  </a:cxn>
                  <a:cxn ang="0">
                    <a:pos x="577" y="210"/>
                  </a:cxn>
                  <a:cxn ang="0">
                    <a:pos x="579" y="238"/>
                  </a:cxn>
                  <a:cxn ang="0">
                    <a:pos x="579" y="267"/>
                  </a:cxn>
                  <a:cxn ang="0">
                    <a:pos x="580" y="295"/>
                  </a:cxn>
                  <a:cxn ang="0">
                    <a:pos x="580" y="303"/>
                  </a:cxn>
                  <a:cxn ang="0">
                    <a:pos x="545" y="305"/>
                  </a:cxn>
                  <a:cxn ang="0">
                    <a:pos x="519" y="306"/>
                  </a:cxn>
                  <a:cxn ang="0">
                    <a:pos x="501" y="306"/>
                  </a:cxn>
                  <a:cxn ang="0">
                    <a:pos x="481" y="306"/>
                  </a:cxn>
                  <a:cxn ang="0">
                    <a:pos x="463" y="307"/>
                  </a:cxn>
                  <a:cxn ang="0">
                    <a:pos x="423" y="307"/>
                  </a:cxn>
                  <a:cxn ang="0">
                    <a:pos x="394" y="308"/>
                  </a:cxn>
                  <a:cxn ang="0">
                    <a:pos x="365" y="308"/>
                  </a:cxn>
                  <a:cxn ang="0">
                    <a:pos x="340" y="308"/>
                  </a:cxn>
                  <a:cxn ang="0">
                    <a:pos x="312" y="308"/>
                  </a:cxn>
                  <a:cxn ang="0">
                    <a:pos x="292" y="308"/>
                  </a:cxn>
                  <a:cxn ang="0">
                    <a:pos x="277" y="308"/>
                  </a:cxn>
                  <a:cxn ang="0">
                    <a:pos x="251" y="308"/>
                  </a:cxn>
                  <a:cxn ang="0">
                    <a:pos x="208" y="307"/>
                  </a:cxn>
                  <a:cxn ang="0">
                    <a:pos x="195" y="307"/>
                  </a:cxn>
                  <a:cxn ang="0">
                    <a:pos x="159" y="306"/>
                  </a:cxn>
                  <a:cxn ang="0">
                    <a:pos x="149" y="306"/>
                  </a:cxn>
                  <a:cxn ang="0">
                    <a:pos x="85" y="305"/>
                  </a:cxn>
                  <a:cxn ang="0">
                    <a:pos x="71" y="305"/>
                  </a:cxn>
                  <a:cxn ang="0">
                    <a:pos x="22" y="303"/>
                  </a:cxn>
                  <a:cxn ang="0">
                    <a:pos x="0" y="289"/>
                  </a:cxn>
                  <a:cxn ang="0">
                    <a:pos x="1" y="252"/>
                  </a:cxn>
                  <a:cxn ang="0">
                    <a:pos x="2" y="227"/>
                  </a:cxn>
                  <a:cxn ang="0">
                    <a:pos x="4" y="175"/>
                  </a:cxn>
                  <a:cxn ang="0">
                    <a:pos x="5" y="140"/>
                  </a:cxn>
                  <a:cxn ang="0">
                    <a:pos x="5" y="121"/>
                  </a:cxn>
                  <a:cxn ang="0">
                    <a:pos x="7" y="93"/>
                  </a:cxn>
                  <a:cxn ang="0">
                    <a:pos x="8" y="64"/>
                  </a:cxn>
                  <a:cxn ang="0">
                    <a:pos x="9" y="43"/>
                  </a:cxn>
                  <a:cxn ang="0">
                    <a:pos x="62" y="2"/>
                  </a:cxn>
                  <a:cxn ang="0">
                    <a:pos x="99" y="3"/>
                  </a:cxn>
                  <a:cxn ang="0">
                    <a:pos x="110" y="4"/>
                  </a:cxn>
                  <a:cxn ang="0">
                    <a:pos x="150" y="4"/>
                  </a:cxn>
                  <a:cxn ang="0">
                    <a:pos x="179" y="5"/>
                  </a:cxn>
                  <a:cxn ang="0">
                    <a:pos x="217" y="5"/>
                  </a:cxn>
                  <a:cxn ang="0">
                    <a:pos x="235" y="6"/>
                  </a:cxn>
                  <a:cxn ang="0">
                    <a:pos x="260" y="6"/>
                  </a:cxn>
                  <a:cxn ang="0">
                    <a:pos x="287" y="6"/>
                  </a:cxn>
                  <a:cxn ang="0">
                    <a:pos x="315" y="6"/>
                  </a:cxn>
                  <a:cxn ang="0">
                    <a:pos x="329" y="6"/>
                  </a:cxn>
                  <a:cxn ang="0">
                    <a:pos x="363" y="6"/>
                  </a:cxn>
                  <a:cxn ang="0">
                    <a:pos x="397" y="6"/>
                  </a:cxn>
                  <a:cxn ang="0">
                    <a:pos x="410" y="6"/>
                  </a:cxn>
                  <a:cxn ang="0">
                    <a:pos x="438" y="5"/>
                  </a:cxn>
                  <a:cxn ang="0">
                    <a:pos x="465" y="5"/>
                  </a:cxn>
                  <a:cxn ang="0">
                    <a:pos x="481" y="5"/>
                  </a:cxn>
                  <a:cxn ang="0">
                    <a:pos x="532" y="16"/>
                  </a:cxn>
                  <a:cxn ang="0">
                    <a:pos x="547" y="16"/>
                  </a:cxn>
                  <a:cxn ang="0">
                    <a:pos x="542" y="36"/>
                  </a:cxn>
                  <a:cxn ang="0">
                    <a:pos x="539" y="53"/>
                  </a:cxn>
                  <a:cxn ang="0">
                    <a:pos x="553" y="66"/>
                  </a:cxn>
                  <a:cxn ang="0">
                    <a:pos x="563" y="86"/>
                  </a:cxn>
                  <a:cxn ang="0">
                    <a:pos x="574" y="91"/>
                  </a:cxn>
                </a:cxnLst>
                <a:rect l="0" t="0" r="r" b="b"/>
                <a:pathLst>
                  <a:path w="580" h="308">
                    <a:moveTo>
                      <a:pt x="574" y="99"/>
                    </a:moveTo>
                    <a:lnTo>
                      <a:pt x="574" y="105"/>
                    </a:lnTo>
                    <a:lnTo>
                      <a:pt x="575" y="112"/>
                    </a:lnTo>
                    <a:lnTo>
                      <a:pt x="575" y="117"/>
                    </a:lnTo>
                    <a:lnTo>
                      <a:pt x="575" y="128"/>
                    </a:lnTo>
                    <a:lnTo>
                      <a:pt x="575" y="129"/>
                    </a:lnTo>
                    <a:lnTo>
                      <a:pt x="575" y="141"/>
                    </a:lnTo>
                    <a:lnTo>
                      <a:pt x="575" y="153"/>
                    </a:lnTo>
                    <a:lnTo>
                      <a:pt x="575" y="155"/>
                    </a:lnTo>
                    <a:lnTo>
                      <a:pt x="576" y="164"/>
                    </a:lnTo>
                    <a:lnTo>
                      <a:pt x="576" y="178"/>
                    </a:lnTo>
                    <a:lnTo>
                      <a:pt x="576" y="188"/>
                    </a:lnTo>
                    <a:lnTo>
                      <a:pt x="577" y="197"/>
                    </a:lnTo>
                    <a:lnTo>
                      <a:pt x="577" y="199"/>
                    </a:lnTo>
                    <a:lnTo>
                      <a:pt x="577" y="210"/>
                    </a:lnTo>
                    <a:lnTo>
                      <a:pt x="577" y="225"/>
                    </a:lnTo>
                    <a:lnTo>
                      <a:pt x="577" y="236"/>
                    </a:lnTo>
                    <a:lnTo>
                      <a:pt x="579" y="238"/>
                    </a:lnTo>
                    <a:lnTo>
                      <a:pt x="579" y="253"/>
                    </a:lnTo>
                    <a:lnTo>
                      <a:pt x="579" y="266"/>
                    </a:lnTo>
                    <a:lnTo>
                      <a:pt x="579" y="267"/>
                    </a:lnTo>
                    <a:lnTo>
                      <a:pt x="579" y="269"/>
                    </a:lnTo>
                    <a:lnTo>
                      <a:pt x="580" y="287"/>
                    </a:lnTo>
                    <a:lnTo>
                      <a:pt x="580" y="295"/>
                    </a:lnTo>
                    <a:lnTo>
                      <a:pt x="580" y="298"/>
                    </a:lnTo>
                    <a:lnTo>
                      <a:pt x="580" y="300"/>
                    </a:lnTo>
                    <a:lnTo>
                      <a:pt x="580" y="303"/>
                    </a:lnTo>
                    <a:lnTo>
                      <a:pt x="570" y="305"/>
                    </a:lnTo>
                    <a:lnTo>
                      <a:pt x="549" y="305"/>
                    </a:lnTo>
                    <a:lnTo>
                      <a:pt x="545" y="305"/>
                    </a:lnTo>
                    <a:lnTo>
                      <a:pt x="531" y="305"/>
                    </a:lnTo>
                    <a:lnTo>
                      <a:pt x="526" y="306"/>
                    </a:lnTo>
                    <a:lnTo>
                      <a:pt x="519" y="306"/>
                    </a:lnTo>
                    <a:lnTo>
                      <a:pt x="511" y="306"/>
                    </a:lnTo>
                    <a:lnTo>
                      <a:pt x="510" y="306"/>
                    </a:lnTo>
                    <a:lnTo>
                      <a:pt x="501" y="306"/>
                    </a:lnTo>
                    <a:lnTo>
                      <a:pt x="498" y="306"/>
                    </a:lnTo>
                    <a:lnTo>
                      <a:pt x="488" y="306"/>
                    </a:lnTo>
                    <a:lnTo>
                      <a:pt x="481" y="306"/>
                    </a:lnTo>
                    <a:lnTo>
                      <a:pt x="474" y="307"/>
                    </a:lnTo>
                    <a:lnTo>
                      <a:pt x="472" y="307"/>
                    </a:lnTo>
                    <a:lnTo>
                      <a:pt x="463" y="307"/>
                    </a:lnTo>
                    <a:lnTo>
                      <a:pt x="437" y="307"/>
                    </a:lnTo>
                    <a:lnTo>
                      <a:pt x="431" y="307"/>
                    </a:lnTo>
                    <a:lnTo>
                      <a:pt x="423" y="307"/>
                    </a:lnTo>
                    <a:lnTo>
                      <a:pt x="414" y="307"/>
                    </a:lnTo>
                    <a:lnTo>
                      <a:pt x="403" y="308"/>
                    </a:lnTo>
                    <a:lnTo>
                      <a:pt x="394" y="308"/>
                    </a:lnTo>
                    <a:lnTo>
                      <a:pt x="382" y="308"/>
                    </a:lnTo>
                    <a:lnTo>
                      <a:pt x="369" y="308"/>
                    </a:lnTo>
                    <a:lnTo>
                      <a:pt x="365" y="308"/>
                    </a:lnTo>
                    <a:lnTo>
                      <a:pt x="357" y="308"/>
                    </a:lnTo>
                    <a:lnTo>
                      <a:pt x="354" y="308"/>
                    </a:lnTo>
                    <a:lnTo>
                      <a:pt x="340" y="308"/>
                    </a:lnTo>
                    <a:lnTo>
                      <a:pt x="331" y="308"/>
                    </a:lnTo>
                    <a:lnTo>
                      <a:pt x="315" y="308"/>
                    </a:lnTo>
                    <a:lnTo>
                      <a:pt x="312" y="308"/>
                    </a:lnTo>
                    <a:lnTo>
                      <a:pt x="307" y="308"/>
                    </a:lnTo>
                    <a:lnTo>
                      <a:pt x="306" y="308"/>
                    </a:lnTo>
                    <a:lnTo>
                      <a:pt x="292" y="308"/>
                    </a:lnTo>
                    <a:lnTo>
                      <a:pt x="288" y="308"/>
                    </a:lnTo>
                    <a:lnTo>
                      <a:pt x="286" y="308"/>
                    </a:lnTo>
                    <a:lnTo>
                      <a:pt x="277" y="308"/>
                    </a:lnTo>
                    <a:lnTo>
                      <a:pt x="273" y="308"/>
                    </a:lnTo>
                    <a:lnTo>
                      <a:pt x="257" y="308"/>
                    </a:lnTo>
                    <a:lnTo>
                      <a:pt x="251" y="308"/>
                    </a:lnTo>
                    <a:lnTo>
                      <a:pt x="237" y="308"/>
                    </a:lnTo>
                    <a:lnTo>
                      <a:pt x="210" y="307"/>
                    </a:lnTo>
                    <a:lnTo>
                      <a:pt x="208" y="307"/>
                    </a:lnTo>
                    <a:lnTo>
                      <a:pt x="202" y="307"/>
                    </a:lnTo>
                    <a:lnTo>
                      <a:pt x="198" y="307"/>
                    </a:lnTo>
                    <a:lnTo>
                      <a:pt x="195" y="307"/>
                    </a:lnTo>
                    <a:lnTo>
                      <a:pt x="165" y="307"/>
                    </a:lnTo>
                    <a:lnTo>
                      <a:pt x="159" y="307"/>
                    </a:lnTo>
                    <a:lnTo>
                      <a:pt x="159" y="306"/>
                    </a:lnTo>
                    <a:lnTo>
                      <a:pt x="155" y="306"/>
                    </a:lnTo>
                    <a:lnTo>
                      <a:pt x="152" y="306"/>
                    </a:lnTo>
                    <a:lnTo>
                      <a:pt x="149" y="306"/>
                    </a:lnTo>
                    <a:lnTo>
                      <a:pt x="114" y="306"/>
                    </a:lnTo>
                    <a:lnTo>
                      <a:pt x="110" y="306"/>
                    </a:lnTo>
                    <a:lnTo>
                      <a:pt x="85" y="305"/>
                    </a:lnTo>
                    <a:lnTo>
                      <a:pt x="80" y="305"/>
                    </a:lnTo>
                    <a:lnTo>
                      <a:pt x="76" y="305"/>
                    </a:lnTo>
                    <a:lnTo>
                      <a:pt x="71" y="305"/>
                    </a:lnTo>
                    <a:lnTo>
                      <a:pt x="51" y="303"/>
                    </a:lnTo>
                    <a:lnTo>
                      <a:pt x="37" y="303"/>
                    </a:lnTo>
                    <a:lnTo>
                      <a:pt x="22" y="303"/>
                    </a:lnTo>
                    <a:lnTo>
                      <a:pt x="17" y="303"/>
                    </a:lnTo>
                    <a:lnTo>
                      <a:pt x="0" y="302"/>
                    </a:lnTo>
                    <a:lnTo>
                      <a:pt x="0" y="289"/>
                    </a:lnTo>
                    <a:lnTo>
                      <a:pt x="0" y="276"/>
                    </a:lnTo>
                    <a:lnTo>
                      <a:pt x="1" y="262"/>
                    </a:lnTo>
                    <a:lnTo>
                      <a:pt x="1" y="252"/>
                    </a:lnTo>
                    <a:lnTo>
                      <a:pt x="2" y="239"/>
                    </a:lnTo>
                    <a:lnTo>
                      <a:pt x="2" y="237"/>
                    </a:lnTo>
                    <a:lnTo>
                      <a:pt x="2" y="227"/>
                    </a:lnTo>
                    <a:lnTo>
                      <a:pt x="3" y="202"/>
                    </a:lnTo>
                    <a:lnTo>
                      <a:pt x="3" y="189"/>
                    </a:lnTo>
                    <a:lnTo>
                      <a:pt x="4" y="175"/>
                    </a:lnTo>
                    <a:lnTo>
                      <a:pt x="4" y="163"/>
                    </a:lnTo>
                    <a:lnTo>
                      <a:pt x="4" y="157"/>
                    </a:lnTo>
                    <a:lnTo>
                      <a:pt x="5" y="140"/>
                    </a:lnTo>
                    <a:lnTo>
                      <a:pt x="5" y="138"/>
                    </a:lnTo>
                    <a:lnTo>
                      <a:pt x="5" y="131"/>
                    </a:lnTo>
                    <a:lnTo>
                      <a:pt x="5" y="121"/>
                    </a:lnTo>
                    <a:lnTo>
                      <a:pt x="7" y="101"/>
                    </a:lnTo>
                    <a:lnTo>
                      <a:pt x="7" y="96"/>
                    </a:lnTo>
                    <a:lnTo>
                      <a:pt x="7" y="93"/>
                    </a:lnTo>
                    <a:lnTo>
                      <a:pt x="7" y="88"/>
                    </a:lnTo>
                    <a:lnTo>
                      <a:pt x="8" y="87"/>
                    </a:lnTo>
                    <a:lnTo>
                      <a:pt x="8" y="64"/>
                    </a:lnTo>
                    <a:lnTo>
                      <a:pt x="9" y="51"/>
                    </a:lnTo>
                    <a:lnTo>
                      <a:pt x="9" y="44"/>
                    </a:lnTo>
                    <a:lnTo>
                      <a:pt x="9" y="43"/>
                    </a:lnTo>
                    <a:lnTo>
                      <a:pt x="10" y="0"/>
                    </a:lnTo>
                    <a:lnTo>
                      <a:pt x="58" y="2"/>
                    </a:lnTo>
                    <a:lnTo>
                      <a:pt x="62" y="2"/>
                    </a:lnTo>
                    <a:lnTo>
                      <a:pt x="65" y="2"/>
                    </a:lnTo>
                    <a:lnTo>
                      <a:pt x="80" y="3"/>
                    </a:lnTo>
                    <a:lnTo>
                      <a:pt x="99" y="3"/>
                    </a:lnTo>
                    <a:lnTo>
                      <a:pt x="107" y="4"/>
                    </a:lnTo>
                    <a:lnTo>
                      <a:pt x="108" y="4"/>
                    </a:lnTo>
                    <a:lnTo>
                      <a:pt x="110" y="4"/>
                    </a:lnTo>
                    <a:lnTo>
                      <a:pt x="122" y="4"/>
                    </a:lnTo>
                    <a:lnTo>
                      <a:pt x="136" y="4"/>
                    </a:lnTo>
                    <a:lnTo>
                      <a:pt x="150" y="4"/>
                    </a:lnTo>
                    <a:lnTo>
                      <a:pt x="152" y="5"/>
                    </a:lnTo>
                    <a:lnTo>
                      <a:pt x="155" y="5"/>
                    </a:lnTo>
                    <a:lnTo>
                      <a:pt x="179" y="5"/>
                    </a:lnTo>
                    <a:lnTo>
                      <a:pt x="193" y="5"/>
                    </a:lnTo>
                    <a:lnTo>
                      <a:pt x="211" y="5"/>
                    </a:lnTo>
                    <a:lnTo>
                      <a:pt x="217" y="5"/>
                    </a:lnTo>
                    <a:lnTo>
                      <a:pt x="226" y="6"/>
                    </a:lnTo>
                    <a:lnTo>
                      <a:pt x="231" y="6"/>
                    </a:lnTo>
                    <a:lnTo>
                      <a:pt x="235" y="6"/>
                    </a:lnTo>
                    <a:lnTo>
                      <a:pt x="250" y="6"/>
                    </a:lnTo>
                    <a:lnTo>
                      <a:pt x="259" y="6"/>
                    </a:lnTo>
                    <a:lnTo>
                      <a:pt x="260" y="6"/>
                    </a:lnTo>
                    <a:lnTo>
                      <a:pt x="269" y="6"/>
                    </a:lnTo>
                    <a:lnTo>
                      <a:pt x="278" y="6"/>
                    </a:lnTo>
                    <a:lnTo>
                      <a:pt x="287" y="6"/>
                    </a:lnTo>
                    <a:lnTo>
                      <a:pt x="294" y="6"/>
                    </a:lnTo>
                    <a:lnTo>
                      <a:pt x="306" y="6"/>
                    </a:lnTo>
                    <a:lnTo>
                      <a:pt x="315" y="6"/>
                    </a:lnTo>
                    <a:lnTo>
                      <a:pt x="320" y="6"/>
                    </a:lnTo>
                    <a:lnTo>
                      <a:pt x="325" y="6"/>
                    </a:lnTo>
                    <a:lnTo>
                      <a:pt x="329" y="6"/>
                    </a:lnTo>
                    <a:lnTo>
                      <a:pt x="343" y="6"/>
                    </a:lnTo>
                    <a:lnTo>
                      <a:pt x="362" y="6"/>
                    </a:lnTo>
                    <a:lnTo>
                      <a:pt x="363" y="6"/>
                    </a:lnTo>
                    <a:lnTo>
                      <a:pt x="372" y="6"/>
                    </a:lnTo>
                    <a:lnTo>
                      <a:pt x="381" y="6"/>
                    </a:lnTo>
                    <a:lnTo>
                      <a:pt x="397" y="6"/>
                    </a:lnTo>
                    <a:lnTo>
                      <a:pt x="400" y="6"/>
                    </a:lnTo>
                    <a:lnTo>
                      <a:pt x="405" y="6"/>
                    </a:lnTo>
                    <a:lnTo>
                      <a:pt x="410" y="6"/>
                    </a:lnTo>
                    <a:lnTo>
                      <a:pt x="429" y="5"/>
                    </a:lnTo>
                    <a:lnTo>
                      <a:pt x="431" y="5"/>
                    </a:lnTo>
                    <a:lnTo>
                      <a:pt x="438" y="5"/>
                    </a:lnTo>
                    <a:lnTo>
                      <a:pt x="448" y="5"/>
                    </a:lnTo>
                    <a:lnTo>
                      <a:pt x="457" y="5"/>
                    </a:lnTo>
                    <a:lnTo>
                      <a:pt x="465" y="5"/>
                    </a:lnTo>
                    <a:lnTo>
                      <a:pt x="466" y="5"/>
                    </a:lnTo>
                    <a:lnTo>
                      <a:pt x="476" y="5"/>
                    </a:lnTo>
                    <a:lnTo>
                      <a:pt x="481" y="5"/>
                    </a:lnTo>
                    <a:lnTo>
                      <a:pt x="515" y="4"/>
                    </a:lnTo>
                    <a:lnTo>
                      <a:pt x="518" y="4"/>
                    </a:lnTo>
                    <a:lnTo>
                      <a:pt x="532" y="16"/>
                    </a:lnTo>
                    <a:lnTo>
                      <a:pt x="540" y="16"/>
                    </a:lnTo>
                    <a:lnTo>
                      <a:pt x="542" y="13"/>
                    </a:lnTo>
                    <a:lnTo>
                      <a:pt x="547" y="16"/>
                    </a:lnTo>
                    <a:lnTo>
                      <a:pt x="552" y="20"/>
                    </a:lnTo>
                    <a:lnTo>
                      <a:pt x="552" y="30"/>
                    </a:lnTo>
                    <a:lnTo>
                      <a:pt x="542" y="36"/>
                    </a:lnTo>
                    <a:lnTo>
                      <a:pt x="539" y="41"/>
                    </a:lnTo>
                    <a:lnTo>
                      <a:pt x="535" y="51"/>
                    </a:lnTo>
                    <a:lnTo>
                      <a:pt x="539" y="53"/>
                    </a:lnTo>
                    <a:lnTo>
                      <a:pt x="542" y="58"/>
                    </a:lnTo>
                    <a:lnTo>
                      <a:pt x="546" y="61"/>
                    </a:lnTo>
                    <a:lnTo>
                      <a:pt x="553" y="66"/>
                    </a:lnTo>
                    <a:lnTo>
                      <a:pt x="553" y="75"/>
                    </a:lnTo>
                    <a:lnTo>
                      <a:pt x="561" y="82"/>
                    </a:lnTo>
                    <a:lnTo>
                      <a:pt x="563" y="86"/>
                    </a:lnTo>
                    <a:lnTo>
                      <a:pt x="573" y="87"/>
                    </a:lnTo>
                    <a:lnTo>
                      <a:pt x="574" y="87"/>
                    </a:lnTo>
                    <a:lnTo>
                      <a:pt x="574" y="91"/>
                    </a:lnTo>
                    <a:lnTo>
                      <a:pt x="574" y="92"/>
                    </a:lnTo>
                    <a:lnTo>
                      <a:pt x="574" y="99"/>
                    </a:lnTo>
                    <a:close/>
                  </a:path>
                </a:pathLst>
              </a:custGeom>
              <a:solidFill>
                <a:srgbClr val="FFC000"/>
              </a:solidFill>
              <a:ln w="1588">
                <a:solidFill>
                  <a:schemeClr val="tx1"/>
                </a:solidFill>
                <a:prstDash val="solid"/>
                <a:round/>
                <a:headEnd/>
                <a:tailEnd/>
              </a:ln>
            </p:spPr>
            <p:txBody>
              <a:bodyPr/>
              <a:lstStyle/>
              <a:p>
                <a:endParaRPr lang="en-US"/>
              </a:p>
            </p:txBody>
          </p:sp>
          <p:sp>
            <p:nvSpPr>
              <p:cNvPr id="36" name="Freeform 33"/>
              <p:cNvSpPr>
                <a:spLocks/>
              </p:cNvSpPr>
              <p:nvPr/>
            </p:nvSpPr>
            <p:spPr bwMode="auto">
              <a:xfrm>
                <a:off x="3857625" y="252413"/>
                <a:ext cx="823912" cy="923925"/>
              </a:xfrm>
              <a:custGeom>
                <a:avLst/>
                <a:gdLst/>
                <a:ahLst/>
                <a:cxnLst>
                  <a:cxn ang="0">
                    <a:pos x="57" y="407"/>
                  </a:cxn>
                  <a:cxn ang="0">
                    <a:pos x="44" y="393"/>
                  </a:cxn>
                  <a:cxn ang="0">
                    <a:pos x="42" y="359"/>
                  </a:cxn>
                  <a:cxn ang="0">
                    <a:pos x="47" y="332"/>
                  </a:cxn>
                  <a:cxn ang="0">
                    <a:pos x="35" y="285"/>
                  </a:cxn>
                  <a:cxn ang="0">
                    <a:pos x="33" y="248"/>
                  </a:cxn>
                  <a:cxn ang="0">
                    <a:pos x="28" y="218"/>
                  </a:cxn>
                  <a:cxn ang="0">
                    <a:pos x="28" y="202"/>
                  </a:cxn>
                  <a:cxn ang="0">
                    <a:pos x="27" y="187"/>
                  </a:cxn>
                  <a:cxn ang="0">
                    <a:pos x="15" y="150"/>
                  </a:cxn>
                  <a:cxn ang="0">
                    <a:pos x="6" y="119"/>
                  </a:cxn>
                  <a:cxn ang="0">
                    <a:pos x="5" y="85"/>
                  </a:cxn>
                  <a:cxn ang="0">
                    <a:pos x="0" y="40"/>
                  </a:cxn>
                  <a:cxn ang="0">
                    <a:pos x="138" y="37"/>
                  </a:cxn>
                  <a:cxn ang="0">
                    <a:pos x="159" y="6"/>
                  </a:cxn>
                  <a:cxn ang="0">
                    <a:pos x="187" y="66"/>
                  </a:cxn>
                  <a:cxn ang="0">
                    <a:pos x="227" y="71"/>
                  </a:cxn>
                  <a:cxn ang="0">
                    <a:pos x="252" y="76"/>
                  </a:cxn>
                  <a:cxn ang="0">
                    <a:pos x="277" y="69"/>
                  </a:cxn>
                  <a:cxn ang="0">
                    <a:pos x="307" y="76"/>
                  </a:cxn>
                  <a:cxn ang="0">
                    <a:pos x="326" y="105"/>
                  </a:cxn>
                  <a:cxn ang="0">
                    <a:pos x="346" y="91"/>
                  </a:cxn>
                  <a:cxn ang="0">
                    <a:pos x="366" y="105"/>
                  </a:cxn>
                  <a:cxn ang="0">
                    <a:pos x="417" y="104"/>
                  </a:cxn>
                  <a:cxn ang="0">
                    <a:pos x="444" y="109"/>
                  </a:cxn>
                  <a:cxn ang="0">
                    <a:pos x="496" y="118"/>
                  </a:cxn>
                  <a:cxn ang="0">
                    <a:pos x="489" y="135"/>
                  </a:cxn>
                  <a:cxn ang="0">
                    <a:pos x="422" y="174"/>
                  </a:cxn>
                  <a:cxn ang="0">
                    <a:pos x="373" y="229"/>
                  </a:cxn>
                  <a:cxn ang="0">
                    <a:pos x="360" y="253"/>
                  </a:cxn>
                  <a:cxn ang="0">
                    <a:pos x="340" y="259"/>
                  </a:cxn>
                  <a:cxn ang="0">
                    <a:pos x="343" y="283"/>
                  </a:cxn>
                  <a:cxn ang="0">
                    <a:pos x="313" y="342"/>
                  </a:cxn>
                  <a:cxn ang="0">
                    <a:pos x="314" y="370"/>
                  </a:cxn>
                  <a:cxn ang="0">
                    <a:pos x="316" y="400"/>
                  </a:cxn>
                  <a:cxn ang="0">
                    <a:pos x="318" y="412"/>
                  </a:cxn>
                  <a:cxn ang="0">
                    <a:pos x="316" y="450"/>
                  </a:cxn>
                  <a:cxn ang="0">
                    <a:pos x="338" y="467"/>
                  </a:cxn>
                  <a:cxn ang="0">
                    <a:pos x="357" y="477"/>
                  </a:cxn>
                  <a:cxn ang="0">
                    <a:pos x="368" y="481"/>
                  </a:cxn>
                  <a:cxn ang="0">
                    <a:pos x="386" y="501"/>
                  </a:cxn>
                  <a:cxn ang="0">
                    <a:pos x="408" y="517"/>
                  </a:cxn>
                  <a:cxn ang="0">
                    <a:pos x="417" y="520"/>
                  </a:cxn>
                  <a:cxn ang="0">
                    <a:pos x="428" y="533"/>
                  </a:cxn>
                  <a:cxn ang="0">
                    <a:pos x="431" y="545"/>
                  </a:cxn>
                  <a:cxn ang="0">
                    <a:pos x="435" y="567"/>
                  </a:cxn>
                  <a:cxn ang="0">
                    <a:pos x="407" y="568"/>
                  </a:cxn>
                  <a:cxn ang="0">
                    <a:pos x="374" y="571"/>
                  </a:cxn>
                  <a:cxn ang="0">
                    <a:pos x="307" y="574"/>
                  </a:cxn>
                  <a:cxn ang="0">
                    <a:pos x="281" y="575"/>
                  </a:cxn>
                  <a:cxn ang="0">
                    <a:pos x="261" y="577"/>
                  </a:cxn>
                  <a:cxn ang="0">
                    <a:pos x="238" y="578"/>
                  </a:cxn>
                  <a:cxn ang="0">
                    <a:pos x="219" y="578"/>
                  </a:cxn>
                  <a:cxn ang="0">
                    <a:pos x="205" y="579"/>
                  </a:cxn>
                  <a:cxn ang="0">
                    <a:pos x="174" y="580"/>
                  </a:cxn>
                  <a:cxn ang="0">
                    <a:pos x="155" y="580"/>
                  </a:cxn>
                  <a:cxn ang="0">
                    <a:pos x="131" y="581"/>
                  </a:cxn>
                  <a:cxn ang="0">
                    <a:pos x="102" y="581"/>
                  </a:cxn>
                  <a:cxn ang="0">
                    <a:pos x="89" y="582"/>
                  </a:cxn>
                  <a:cxn ang="0">
                    <a:pos x="59" y="582"/>
                  </a:cxn>
                  <a:cxn ang="0">
                    <a:pos x="59" y="547"/>
                  </a:cxn>
                  <a:cxn ang="0">
                    <a:pos x="58" y="513"/>
                  </a:cxn>
                  <a:cxn ang="0">
                    <a:pos x="57" y="453"/>
                  </a:cxn>
                </a:cxnLst>
                <a:rect l="0" t="0" r="r" b="b"/>
                <a:pathLst>
                  <a:path w="519" h="582">
                    <a:moveTo>
                      <a:pt x="57" y="453"/>
                    </a:moveTo>
                    <a:lnTo>
                      <a:pt x="57" y="435"/>
                    </a:lnTo>
                    <a:lnTo>
                      <a:pt x="57" y="407"/>
                    </a:lnTo>
                    <a:lnTo>
                      <a:pt x="56" y="401"/>
                    </a:lnTo>
                    <a:lnTo>
                      <a:pt x="54" y="398"/>
                    </a:lnTo>
                    <a:lnTo>
                      <a:pt x="44" y="393"/>
                    </a:lnTo>
                    <a:lnTo>
                      <a:pt x="30" y="375"/>
                    </a:lnTo>
                    <a:lnTo>
                      <a:pt x="29" y="372"/>
                    </a:lnTo>
                    <a:lnTo>
                      <a:pt x="42" y="359"/>
                    </a:lnTo>
                    <a:lnTo>
                      <a:pt x="48" y="340"/>
                    </a:lnTo>
                    <a:lnTo>
                      <a:pt x="47" y="335"/>
                    </a:lnTo>
                    <a:lnTo>
                      <a:pt x="47" y="332"/>
                    </a:lnTo>
                    <a:lnTo>
                      <a:pt x="48" y="332"/>
                    </a:lnTo>
                    <a:lnTo>
                      <a:pt x="43" y="301"/>
                    </a:lnTo>
                    <a:lnTo>
                      <a:pt x="35" y="285"/>
                    </a:lnTo>
                    <a:lnTo>
                      <a:pt x="33" y="273"/>
                    </a:lnTo>
                    <a:lnTo>
                      <a:pt x="31" y="273"/>
                    </a:lnTo>
                    <a:lnTo>
                      <a:pt x="33" y="248"/>
                    </a:lnTo>
                    <a:lnTo>
                      <a:pt x="29" y="236"/>
                    </a:lnTo>
                    <a:lnTo>
                      <a:pt x="28" y="221"/>
                    </a:lnTo>
                    <a:lnTo>
                      <a:pt x="28" y="218"/>
                    </a:lnTo>
                    <a:lnTo>
                      <a:pt x="28" y="213"/>
                    </a:lnTo>
                    <a:lnTo>
                      <a:pt x="27" y="204"/>
                    </a:lnTo>
                    <a:lnTo>
                      <a:pt x="28" y="202"/>
                    </a:lnTo>
                    <a:lnTo>
                      <a:pt x="27" y="200"/>
                    </a:lnTo>
                    <a:lnTo>
                      <a:pt x="27" y="199"/>
                    </a:lnTo>
                    <a:lnTo>
                      <a:pt x="27" y="187"/>
                    </a:lnTo>
                    <a:lnTo>
                      <a:pt x="24" y="175"/>
                    </a:lnTo>
                    <a:lnTo>
                      <a:pt x="24" y="170"/>
                    </a:lnTo>
                    <a:lnTo>
                      <a:pt x="15" y="150"/>
                    </a:lnTo>
                    <a:lnTo>
                      <a:pt x="7" y="122"/>
                    </a:lnTo>
                    <a:lnTo>
                      <a:pt x="6" y="121"/>
                    </a:lnTo>
                    <a:lnTo>
                      <a:pt x="6" y="119"/>
                    </a:lnTo>
                    <a:lnTo>
                      <a:pt x="8" y="118"/>
                    </a:lnTo>
                    <a:lnTo>
                      <a:pt x="7" y="97"/>
                    </a:lnTo>
                    <a:lnTo>
                      <a:pt x="5" y="85"/>
                    </a:lnTo>
                    <a:lnTo>
                      <a:pt x="2" y="54"/>
                    </a:lnTo>
                    <a:lnTo>
                      <a:pt x="3" y="53"/>
                    </a:lnTo>
                    <a:lnTo>
                      <a:pt x="0" y="40"/>
                    </a:lnTo>
                    <a:lnTo>
                      <a:pt x="55" y="40"/>
                    </a:lnTo>
                    <a:lnTo>
                      <a:pt x="126" y="39"/>
                    </a:lnTo>
                    <a:lnTo>
                      <a:pt x="138" y="37"/>
                    </a:lnTo>
                    <a:lnTo>
                      <a:pt x="137" y="0"/>
                    </a:lnTo>
                    <a:lnTo>
                      <a:pt x="150" y="1"/>
                    </a:lnTo>
                    <a:lnTo>
                      <a:pt x="159" y="6"/>
                    </a:lnTo>
                    <a:lnTo>
                      <a:pt x="169" y="57"/>
                    </a:lnTo>
                    <a:lnTo>
                      <a:pt x="176" y="64"/>
                    </a:lnTo>
                    <a:lnTo>
                      <a:pt x="187" y="66"/>
                    </a:lnTo>
                    <a:lnTo>
                      <a:pt x="197" y="66"/>
                    </a:lnTo>
                    <a:lnTo>
                      <a:pt x="199" y="69"/>
                    </a:lnTo>
                    <a:lnTo>
                      <a:pt x="227" y="71"/>
                    </a:lnTo>
                    <a:lnTo>
                      <a:pt x="230" y="82"/>
                    </a:lnTo>
                    <a:lnTo>
                      <a:pt x="247" y="80"/>
                    </a:lnTo>
                    <a:lnTo>
                      <a:pt x="252" y="76"/>
                    </a:lnTo>
                    <a:lnTo>
                      <a:pt x="251" y="74"/>
                    </a:lnTo>
                    <a:lnTo>
                      <a:pt x="269" y="68"/>
                    </a:lnTo>
                    <a:lnTo>
                      <a:pt x="277" y="69"/>
                    </a:lnTo>
                    <a:lnTo>
                      <a:pt x="285" y="68"/>
                    </a:lnTo>
                    <a:lnTo>
                      <a:pt x="302" y="76"/>
                    </a:lnTo>
                    <a:lnTo>
                      <a:pt x="307" y="76"/>
                    </a:lnTo>
                    <a:lnTo>
                      <a:pt x="309" y="85"/>
                    </a:lnTo>
                    <a:lnTo>
                      <a:pt x="317" y="85"/>
                    </a:lnTo>
                    <a:lnTo>
                      <a:pt x="326" y="105"/>
                    </a:lnTo>
                    <a:lnTo>
                      <a:pt x="333" y="103"/>
                    </a:lnTo>
                    <a:lnTo>
                      <a:pt x="332" y="94"/>
                    </a:lnTo>
                    <a:lnTo>
                      <a:pt x="346" y="91"/>
                    </a:lnTo>
                    <a:lnTo>
                      <a:pt x="351" y="95"/>
                    </a:lnTo>
                    <a:lnTo>
                      <a:pt x="353" y="102"/>
                    </a:lnTo>
                    <a:lnTo>
                      <a:pt x="366" y="105"/>
                    </a:lnTo>
                    <a:lnTo>
                      <a:pt x="386" y="118"/>
                    </a:lnTo>
                    <a:lnTo>
                      <a:pt x="401" y="116"/>
                    </a:lnTo>
                    <a:lnTo>
                      <a:pt x="417" y="104"/>
                    </a:lnTo>
                    <a:lnTo>
                      <a:pt x="429" y="97"/>
                    </a:lnTo>
                    <a:lnTo>
                      <a:pt x="436" y="112"/>
                    </a:lnTo>
                    <a:lnTo>
                      <a:pt x="444" y="109"/>
                    </a:lnTo>
                    <a:lnTo>
                      <a:pt x="464" y="110"/>
                    </a:lnTo>
                    <a:lnTo>
                      <a:pt x="477" y="106"/>
                    </a:lnTo>
                    <a:lnTo>
                      <a:pt x="496" y="118"/>
                    </a:lnTo>
                    <a:lnTo>
                      <a:pt x="504" y="114"/>
                    </a:lnTo>
                    <a:lnTo>
                      <a:pt x="519" y="114"/>
                    </a:lnTo>
                    <a:lnTo>
                      <a:pt x="489" y="135"/>
                    </a:lnTo>
                    <a:lnTo>
                      <a:pt x="456" y="147"/>
                    </a:lnTo>
                    <a:lnTo>
                      <a:pt x="440" y="158"/>
                    </a:lnTo>
                    <a:lnTo>
                      <a:pt x="422" y="174"/>
                    </a:lnTo>
                    <a:lnTo>
                      <a:pt x="408" y="193"/>
                    </a:lnTo>
                    <a:lnTo>
                      <a:pt x="400" y="202"/>
                    </a:lnTo>
                    <a:lnTo>
                      <a:pt x="373" y="229"/>
                    </a:lnTo>
                    <a:lnTo>
                      <a:pt x="360" y="240"/>
                    </a:lnTo>
                    <a:lnTo>
                      <a:pt x="355" y="249"/>
                    </a:lnTo>
                    <a:lnTo>
                      <a:pt x="360" y="253"/>
                    </a:lnTo>
                    <a:lnTo>
                      <a:pt x="354" y="249"/>
                    </a:lnTo>
                    <a:lnTo>
                      <a:pt x="344" y="260"/>
                    </a:lnTo>
                    <a:lnTo>
                      <a:pt x="340" y="259"/>
                    </a:lnTo>
                    <a:lnTo>
                      <a:pt x="341" y="262"/>
                    </a:lnTo>
                    <a:lnTo>
                      <a:pt x="341" y="275"/>
                    </a:lnTo>
                    <a:lnTo>
                      <a:pt x="343" y="283"/>
                    </a:lnTo>
                    <a:lnTo>
                      <a:pt x="344" y="309"/>
                    </a:lnTo>
                    <a:lnTo>
                      <a:pt x="344" y="317"/>
                    </a:lnTo>
                    <a:lnTo>
                      <a:pt x="313" y="342"/>
                    </a:lnTo>
                    <a:lnTo>
                      <a:pt x="307" y="353"/>
                    </a:lnTo>
                    <a:lnTo>
                      <a:pt x="305" y="361"/>
                    </a:lnTo>
                    <a:lnTo>
                      <a:pt x="314" y="370"/>
                    </a:lnTo>
                    <a:lnTo>
                      <a:pt x="318" y="375"/>
                    </a:lnTo>
                    <a:lnTo>
                      <a:pt x="317" y="395"/>
                    </a:lnTo>
                    <a:lnTo>
                      <a:pt x="316" y="400"/>
                    </a:lnTo>
                    <a:lnTo>
                      <a:pt x="317" y="404"/>
                    </a:lnTo>
                    <a:lnTo>
                      <a:pt x="316" y="404"/>
                    </a:lnTo>
                    <a:lnTo>
                      <a:pt x="318" y="412"/>
                    </a:lnTo>
                    <a:lnTo>
                      <a:pt x="317" y="425"/>
                    </a:lnTo>
                    <a:lnTo>
                      <a:pt x="317" y="439"/>
                    </a:lnTo>
                    <a:lnTo>
                      <a:pt x="316" y="450"/>
                    </a:lnTo>
                    <a:lnTo>
                      <a:pt x="320" y="453"/>
                    </a:lnTo>
                    <a:lnTo>
                      <a:pt x="323" y="455"/>
                    </a:lnTo>
                    <a:lnTo>
                      <a:pt x="338" y="467"/>
                    </a:lnTo>
                    <a:lnTo>
                      <a:pt x="351" y="469"/>
                    </a:lnTo>
                    <a:lnTo>
                      <a:pt x="352" y="473"/>
                    </a:lnTo>
                    <a:lnTo>
                      <a:pt x="357" y="477"/>
                    </a:lnTo>
                    <a:lnTo>
                      <a:pt x="358" y="478"/>
                    </a:lnTo>
                    <a:lnTo>
                      <a:pt x="365" y="480"/>
                    </a:lnTo>
                    <a:lnTo>
                      <a:pt x="368" y="481"/>
                    </a:lnTo>
                    <a:lnTo>
                      <a:pt x="374" y="484"/>
                    </a:lnTo>
                    <a:lnTo>
                      <a:pt x="383" y="496"/>
                    </a:lnTo>
                    <a:lnTo>
                      <a:pt x="386" y="501"/>
                    </a:lnTo>
                    <a:lnTo>
                      <a:pt x="396" y="508"/>
                    </a:lnTo>
                    <a:lnTo>
                      <a:pt x="402" y="513"/>
                    </a:lnTo>
                    <a:lnTo>
                      <a:pt x="408" y="517"/>
                    </a:lnTo>
                    <a:lnTo>
                      <a:pt x="412" y="517"/>
                    </a:lnTo>
                    <a:lnTo>
                      <a:pt x="416" y="518"/>
                    </a:lnTo>
                    <a:lnTo>
                      <a:pt x="417" y="520"/>
                    </a:lnTo>
                    <a:lnTo>
                      <a:pt x="421" y="524"/>
                    </a:lnTo>
                    <a:lnTo>
                      <a:pt x="428" y="532"/>
                    </a:lnTo>
                    <a:lnTo>
                      <a:pt x="428" y="533"/>
                    </a:lnTo>
                    <a:lnTo>
                      <a:pt x="431" y="539"/>
                    </a:lnTo>
                    <a:lnTo>
                      <a:pt x="431" y="542"/>
                    </a:lnTo>
                    <a:lnTo>
                      <a:pt x="431" y="545"/>
                    </a:lnTo>
                    <a:lnTo>
                      <a:pt x="431" y="556"/>
                    </a:lnTo>
                    <a:lnTo>
                      <a:pt x="434" y="559"/>
                    </a:lnTo>
                    <a:lnTo>
                      <a:pt x="435" y="567"/>
                    </a:lnTo>
                    <a:lnTo>
                      <a:pt x="433" y="567"/>
                    </a:lnTo>
                    <a:lnTo>
                      <a:pt x="428" y="567"/>
                    </a:lnTo>
                    <a:lnTo>
                      <a:pt x="407" y="568"/>
                    </a:lnTo>
                    <a:lnTo>
                      <a:pt x="406" y="568"/>
                    </a:lnTo>
                    <a:lnTo>
                      <a:pt x="399" y="570"/>
                    </a:lnTo>
                    <a:lnTo>
                      <a:pt x="374" y="571"/>
                    </a:lnTo>
                    <a:lnTo>
                      <a:pt x="347" y="572"/>
                    </a:lnTo>
                    <a:lnTo>
                      <a:pt x="340" y="573"/>
                    </a:lnTo>
                    <a:lnTo>
                      <a:pt x="307" y="574"/>
                    </a:lnTo>
                    <a:lnTo>
                      <a:pt x="306" y="574"/>
                    </a:lnTo>
                    <a:lnTo>
                      <a:pt x="304" y="574"/>
                    </a:lnTo>
                    <a:lnTo>
                      <a:pt x="281" y="575"/>
                    </a:lnTo>
                    <a:lnTo>
                      <a:pt x="279" y="575"/>
                    </a:lnTo>
                    <a:lnTo>
                      <a:pt x="272" y="577"/>
                    </a:lnTo>
                    <a:lnTo>
                      <a:pt x="261" y="577"/>
                    </a:lnTo>
                    <a:lnTo>
                      <a:pt x="247" y="578"/>
                    </a:lnTo>
                    <a:lnTo>
                      <a:pt x="244" y="578"/>
                    </a:lnTo>
                    <a:lnTo>
                      <a:pt x="238" y="578"/>
                    </a:lnTo>
                    <a:lnTo>
                      <a:pt x="237" y="578"/>
                    </a:lnTo>
                    <a:lnTo>
                      <a:pt x="236" y="578"/>
                    </a:lnTo>
                    <a:lnTo>
                      <a:pt x="219" y="578"/>
                    </a:lnTo>
                    <a:lnTo>
                      <a:pt x="217" y="579"/>
                    </a:lnTo>
                    <a:lnTo>
                      <a:pt x="209" y="579"/>
                    </a:lnTo>
                    <a:lnTo>
                      <a:pt x="205" y="579"/>
                    </a:lnTo>
                    <a:lnTo>
                      <a:pt x="189" y="579"/>
                    </a:lnTo>
                    <a:lnTo>
                      <a:pt x="182" y="580"/>
                    </a:lnTo>
                    <a:lnTo>
                      <a:pt x="174" y="580"/>
                    </a:lnTo>
                    <a:lnTo>
                      <a:pt x="173" y="580"/>
                    </a:lnTo>
                    <a:lnTo>
                      <a:pt x="171" y="580"/>
                    </a:lnTo>
                    <a:lnTo>
                      <a:pt x="155" y="580"/>
                    </a:lnTo>
                    <a:lnTo>
                      <a:pt x="146" y="580"/>
                    </a:lnTo>
                    <a:lnTo>
                      <a:pt x="137" y="581"/>
                    </a:lnTo>
                    <a:lnTo>
                      <a:pt x="131" y="581"/>
                    </a:lnTo>
                    <a:lnTo>
                      <a:pt x="112" y="581"/>
                    </a:lnTo>
                    <a:lnTo>
                      <a:pt x="110" y="581"/>
                    </a:lnTo>
                    <a:lnTo>
                      <a:pt x="102" y="581"/>
                    </a:lnTo>
                    <a:lnTo>
                      <a:pt x="97" y="581"/>
                    </a:lnTo>
                    <a:lnTo>
                      <a:pt x="92" y="582"/>
                    </a:lnTo>
                    <a:lnTo>
                      <a:pt x="89" y="582"/>
                    </a:lnTo>
                    <a:lnTo>
                      <a:pt x="75" y="582"/>
                    </a:lnTo>
                    <a:lnTo>
                      <a:pt x="65" y="582"/>
                    </a:lnTo>
                    <a:lnTo>
                      <a:pt x="59" y="582"/>
                    </a:lnTo>
                    <a:lnTo>
                      <a:pt x="59" y="570"/>
                    </a:lnTo>
                    <a:lnTo>
                      <a:pt x="59" y="558"/>
                    </a:lnTo>
                    <a:lnTo>
                      <a:pt x="59" y="547"/>
                    </a:lnTo>
                    <a:lnTo>
                      <a:pt x="58" y="532"/>
                    </a:lnTo>
                    <a:lnTo>
                      <a:pt x="58" y="520"/>
                    </a:lnTo>
                    <a:lnTo>
                      <a:pt x="58" y="513"/>
                    </a:lnTo>
                    <a:lnTo>
                      <a:pt x="58" y="478"/>
                    </a:lnTo>
                    <a:lnTo>
                      <a:pt x="58" y="470"/>
                    </a:lnTo>
                    <a:lnTo>
                      <a:pt x="57" y="453"/>
                    </a:lnTo>
                    <a:close/>
                  </a:path>
                </a:pathLst>
              </a:custGeom>
              <a:solidFill>
                <a:srgbClr val="FFC000"/>
              </a:solidFill>
              <a:ln w="1588">
                <a:solidFill>
                  <a:schemeClr val="tx1"/>
                </a:solidFill>
                <a:prstDash val="solid"/>
                <a:round/>
                <a:headEnd/>
                <a:tailEnd/>
              </a:ln>
            </p:spPr>
            <p:txBody>
              <a:bodyPr/>
              <a:lstStyle/>
              <a:p>
                <a:endParaRPr lang="en-US"/>
              </a:p>
            </p:txBody>
          </p:sp>
          <p:sp>
            <p:nvSpPr>
              <p:cNvPr id="37" name="Freeform 34"/>
              <p:cNvSpPr>
                <a:spLocks/>
              </p:cNvSpPr>
              <p:nvPr/>
            </p:nvSpPr>
            <p:spPr bwMode="auto">
              <a:xfrm>
                <a:off x="4038600" y="1612900"/>
                <a:ext cx="841375" cy="723900"/>
              </a:xfrm>
              <a:custGeom>
                <a:avLst/>
                <a:gdLst/>
                <a:ahLst/>
                <a:cxnLst>
                  <a:cxn ang="0">
                    <a:pos x="152" y="12"/>
                  </a:cxn>
                  <a:cxn ang="0">
                    <a:pos x="189" y="10"/>
                  </a:cxn>
                  <a:cxn ang="0">
                    <a:pos x="236" y="6"/>
                  </a:cxn>
                  <a:cxn ang="0">
                    <a:pos x="269" y="4"/>
                  </a:cxn>
                  <a:cxn ang="0">
                    <a:pos x="303" y="1"/>
                  </a:cxn>
                  <a:cxn ang="0">
                    <a:pos x="326" y="24"/>
                  </a:cxn>
                  <a:cxn ang="0">
                    <a:pos x="326" y="61"/>
                  </a:cxn>
                  <a:cxn ang="0">
                    <a:pos x="335" y="86"/>
                  </a:cxn>
                  <a:cxn ang="0">
                    <a:pos x="350" y="100"/>
                  </a:cxn>
                  <a:cxn ang="0">
                    <a:pos x="378" y="123"/>
                  </a:cxn>
                  <a:cxn ang="0">
                    <a:pos x="395" y="163"/>
                  </a:cxn>
                  <a:cxn ang="0">
                    <a:pos x="419" y="162"/>
                  </a:cxn>
                  <a:cxn ang="0">
                    <a:pos x="433" y="177"/>
                  </a:cxn>
                  <a:cxn ang="0">
                    <a:pos x="429" y="201"/>
                  </a:cxn>
                  <a:cxn ang="0">
                    <a:pos x="423" y="233"/>
                  </a:cxn>
                  <a:cxn ang="0">
                    <a:pos x="452" y="256"/>
                  </a:cxn>
                  <a:cxn ang="0">
                    <a:pos x="480" y="276"/>
                  </a:cxn>
                  <a:cxn ang="0">
                    <a:pos x="500" y="316"/>
                  </a:cxn>
                  <a:cxn ang="0">
                    <a:pos x="508" y="345"/>
                  </a:cxn>
                  <a:cxn ang="0">
                    <a:pos x="528" y="349"/>
                  </a:cxn>
                  <a:cxn ang="0">
                    <a:pos x="530" y="369"/>
                  </a:cxn>
                  <a:cxn ang="0">
                    <a:pos x="516" y="386"/>
                  </a:cxn>
                  <a:cxn ang="0">
                    <a:pos x="502" y="392"/>
                  </a:cxn>
                  <a:cxn ang="0">
                    <a:pos x="489" y="426"/>
                  </a:cxn>
                  <a:cxn ang="0">
                    <a:pos x="488" y="452"/>
                  </a:cxn>
                  <a:cxn ang="0">
                    <a:pos x="445" y="455"/>
                  </a:cxn>
                  <a:cxn ang="0">
                    <a:pos x="457" y="429"/>
                  </a:cxn>
                  <a:cxn ang="0">
                    <a:pos x="419" y="407"/>
                  </a:cxn>
                  <a:cxn ang="0">
                    <a:pos x="385" y="410"/>
                  </a:cxn>
                  <a:cxn ang="0">
                    <a:pos x="352" y="412"/>
                  </a:cxn>
                  <a:cxn ang="0">
                    <a:pos x="327" y="413"/>
                  </a:cxn>
                  <a:cxn ang="0">
                    <a:pos x="272" y="417"/>
                  </a:cxn>
                  <a:cxn ang="0">
                    <a:pos x="240" y="418"/>
                  </a:cxn>
                  <a:cxn ang="0">
                    <a:pos x="198" y="420"/>
                  </a:cxn>
                  <a:cxn ang="0">
                    <a:pos x="160" y="421"/>
                  </a:cxn>
                  <a:cxn ang="0">
                    <a:pos x="110" y="424"/>
                  </a:cxn>
                  <a:cxn ang="0">
                    <a:pos x="100" y="406"/>
                  </a:cxn>
                  <a:cxn ang="0">
                    <a:pos x="99" y="373"/>
                  </a:cxn>
                  <a:cxn ang="0">
                    <a:pos x="98" y="339"/>
                  </a:cxn>
                  <a:cxn ang="0">
                    <a:pos x="96" y="306"/>
                  </a:cxn>
                  <a:cxn ang="0">
                    <a:pos x="95" y="258"/>
                  </a:cxn>
                  <a:cxn ang="0">
                    <a:pos x="94" y="211"/>
                  </a:cxn>
                  <a:cxn ang="0">
                    <a:pos x="93" y="175"/>
                  </a:cxn>
                  <a:cxn ang="0">
                    <a:pos x="92" y="157"/>
                  </a:cxn>
                  <a:cxn ang="0">
                    <a:pos x="65" y="131"/>
                  </a:cxn>
                  <a:cxn ang="0">
                    <a:pos x="61" y="106"/>
                  </a:cxn>
                  <a:cxn ang="0">
                    <a:pos x="59" y="86"/>
                  </a:cxn>
                  <a:cxn ang="0">
                    <a:pos x="18" y="48"/>
                  </a:cxn>
                  <a:cxn ang="0">
                    <a:pos x="0" y="17"/>
                  </a:cxn>
                  <a:cxn ang="0">
                    <a:pos x="40" y="16"/>
                  </a:cxn>
                  <a:cxn ang="0">
                    <a:pos x="86" y="16"/>
                  </a:cxn>
                </a:cxnLst>
                <a:rect l="0" t="0" r="r" b="b"/>
                <a:pathLst>
                  <a:path w="530" h="456">
                    <a:moveTo>
                      <a:pt x="116" y="14"/>
                    </a:moveTo>
                    <a:lnTo>
                      <a:pt x="133" y="13"/>
                    </a:lnTo>
                    <a:lnTo>
                      <a:pt x="134" y="13"/>
                    </a:lnTo>
                    <a:lnTo>
                      <a:pt x="150" y="12"/>
                    </a:lnTo>
                    <a:lnTo>
                      <a:pt x="152" y="12"/>
                    </a:lnTo>
                    <a:lnTo>
                      <a:pt x="167" y="11"/>
                    </a:lnTo>
                    <a:lnTo>
                      <a:pt x="170" y="11"/>
                    </a:lnTo>
                    <a:lnTo>
                      <a:pt x="175" y="11"/>
                    </a:lnTo>
                    <a:lnTo>
                      <a:pt x="181" y="11"/>
                    </a:lnTo>
                    <a:lnTo>
                      <a:pt x="189" y="10"/>
                    </a:lnTo>
                    <a:lnTo>
                      <a:pt x="200" y="10"/>
                    </a:lnTo>
                    <a:lnTo>
                      <a:pt x="207" y="8"/>
                    </a:lnTo>
                    <a:lnTo>
                      <a:pt x="226" y="7"/>
                    </a:lnTo>
                    <a:lnTo>
                      <a:pt x="230" y="7"/>
                    </a:lnTo>
                    <a:lnTo>
                      <a:pt x="236" y="6"/>
                    </a:lnTo>
                    <a:lnTo>
                      <a:pt x="245" y="6"/>
                    </a:lnTo>
                    <a:lnTo>
                      <a:pt x="257" y="5"/>
                    </a:lnTo>
                    <a:lnTo>
                      <a:pt x="264" y="4"/>
                    </a:lnTo>
                    <a:lnTo>
                      <a:pt x="265" y="4"/>
                    </a:lnTo>
                    <a:lnTo>
                      <a:pt x="269" y="4"/>
                    </a:lnTo>
                    <a:lnTo>
                      <a:pt x="278" y="3"/>
                    </a:lnTo>
                    <a:lnTo>
                      <a:pt x="281" y="3"/>
                    </a:lnTo>
                    <a:lnTo>
                      <a:pt x="287" y="3"/>
                    </a:lnTo>
                    <a:lnTo>
                      <a:pt x="302" y="0"/>
                    </a:lnTo>
                    <a:lnTo>
                      <a:pt x="303" y="1"/>
                    </a:lnTo>
                    <a:lnTo>
                      <a:pt x="310" y="7"/>
                    </a:lnTo>
                    <a:lnTo>
                      <a:pt x="321" y="20"/>
                    </a:lnTo>
                    <a:lnTo>
                      <a:pt x="327" y="23"/>
                    </a:lnTo>
                    <a:lnTo>
                      <a:pt x="327" y="24"/>
                    </a:lnTo>
                    <a:lnTo>
                      <a:pt x="326" y="24"/>
                    </a:lnTo>
                    <a:lnTo>
                      <a:pt x="322" y="35"/>
                    </a:lnTo>
                    <a:lnTo>
                      <a:pt x="322" y="37"/>
                    </a:lnTo>
                    <a:lnTo>
                      <a:pt x="322" y="41"/>
                    </a:lnTo>
                    <a:lnTo>
                      <a:pt x="322" y="48"/>
                    </a:lnTo>
                    <a:lnTo>
                      <a:pt x="326" y="61"/>
                    </a:lnTo>
                    <a:lnTo>
                      <a:pt x="329" y="66"/>
                    </a:lnTo>
                    <a:lnTo>
                      <a:pt x="328" y="73"/>
                    </a:lnTo>
                    <a:lnTo>
                      <a:pt x="334" y="80"/>
                    </a:lnTo>
                    <a:lnTo>
                      <a:pt x="335" y="85"/>
                    </a:lnTo>
                    <a:lnTo>
                      <a:pt x="335" y="86"/>
                    </a:lnTo>
                    <a:lnTo>
                      <a:pt x="340" y="92"/>
                    </a:lnTo>
                    <a:lnTo>
                      <a:pt x="341" y="92"/>
                    </a:lnTo>
                    <a:lnTo>
                      <a:pt x="343" y="93"/>
                    </a:lnTo>
                    <a:lnTo>
                      <a:pt x="344" y="95"/>
                    </a:lnTo>
                    <a:lnTo>
                      <a:pt x="350" y="100"/>
                    </a:lnTo>
                    <a:lnTo>
                      <a:pt x="352" y="104"/>
                    </a:lnTo>
                    <a:lnTo>
                      <a:pt x="356" y="106"/>
                    </a:lnTo>
                    <a:lnTo>
                      <a:pt x="365" y="116"/>
                    </a:lnTo>
                    <a:lnTo>
                      <a:pt x="370" y="118"/>
                    </a:lnTo>
                    <a:lnTo>
                      <a:pt x="378" y="123"/>
                    </a:lnTo>
                    <a:lnTo>
                      <a:pt x="385" y="130"/>
                    </a:lnTo>
                    <a:lnTo>
                      <a:pt x="388" y="135"/>
                    </a:lnTo>
                    <a:lnTo>
                      <a:pt x="391" y="144"/>
                    </a:lnTo>
                    <a:lnTo>
                      <a:pt x="392" y="157"/>
                    </a:lnTo>
                    <a:lnTo>
                      <a:pt x="395" y="163"/>
                    </a:lnTo>
                    <a:lnTo>
                      <a:pt x="400" y="170"/>
                    </a:lnTo>
                    <a:lnTo>
                      <a:pt x="404" y="169"/>
                    </a:lnTo>
                    <a:lnTo>
                      <a:pt x="410" y="158"/>
                    </a:lnTo>
                    <a:lnTo>
                      <a:pt x="416" y="159"/>
                    </a:lnTo>
                    <a:lnTo>
                      <a:pt x="419" y="162"/>
                    </a:lnTo>
                    <a:lnTo>
                      <a:pt x="424" y="162"/>
                    </a:lnTo>
                    <a:lnTo>
                      <a:pt x="426" y="163"/>
                    </a:lnTo>
                    <a:lnTo>
                      <a:pt x="436" y="169"/>
                    </a:lnTo>
                    <a:lnTo>
                      <a:pt x="437" y="173"/>
                    </a:lnTo>
                    <a:lnTo>
                      <a:pt x="433" y="177"/>
                    </a:lnTo>
                    <a:lnTo>
                      <a:pt x="432" y="179"/>
                    </a:lnTo>
                    <a:lnTo>
                      <a:pt x="433" y="187"/>
                    </a:lnTo>
                    <a:lnTo>
                      <a:pt x="433" y="191"/>
                    </a:lnTo>
                    <a:lnTo>
                      <a:pt x="429" y="200"/>
                    </a:lnTo>
                    <a:lnTo>
                      <a:pt x="429" y="201"/>
                    </a:lnTo>
                    <a:lnTo>
                      <a:pt x="427" y="203"/>
                    </a:lnTo>
                    <a:lnTo>
                      <a:pt x="427" y="205"/>
                    </a:lnTo>
                    <a:lnTo>
                      <a:pt x="423" y="217"/>
                    </a:lnTo>
                    <a:lnTo>
                      <a:pt x="421" y="231"/>
                    </a:lnTo>
                    <a:lnTo>
                      <a:pt x="423" y="233"/>
                    </a:lnTo>
                    <a:lnTo>
                      <a:pt x="432" y="241"/>
                    </a:lnTo>
                    <a:lnTo>
                      <a:pt x="432" y="242"/>
                    </a:lnTo>
                    <a:lnTo>
                      <a:pt x="436" y="246"/>
                    </a:lnTo>
                    <a:lnTo>
                      <a:pt x="443" y="248"/>
                    </a:lnTo>
                    <a:lnTo>
                      <a:pt x="452" y="256"/>
                    </a:lnTo>
                    <a:lnTo>
                      <a:pt x="458" y="265"/>
                    </a:lnTo>
                    <a:lnTo>
                      <a:pt x="462" y="263"/>
                    </a:lnTo>
                    <a:lnTo>
                      <a:pt x="468" y="265"/>
                    </a:lnTo>
                    <a:lnTo>
                      <a:pt x="479" y="270"/>
                    </a:lnTo>
                    <a:lnTo>
                      <a:pt x="480" y="276"/>
                    </a:lnTo>
                    <a:lnTo>
                      <a:pt x="494" y="288"/>
                    </a:lnTo>
                    <a:lnTo>
                      <a:pt x="493" y="293"/>
                    </a:lnTo>
                    <a:lnTo>
                      <a:pt x="493" y="294"/>
                    </a:lnTo>
                    <a:lnTo>
                      <a:pt x="502" y="313"/>
                    </a:lnTo>
                    <a:lnTo>
                      <a:pt x="500" y="316"/>
                    </a:lnTo>
                    <a:lnTo>
                      <a:pt x="498" y="316"/>
                    </a:lnTo>
                    <a:lnTo>
                      <a:pt x="495" y="318"/>
                    </a:lnTo>
                    <a:lnTo>
                      <a:pt x="498" y="324"/>
                    </a:lnTo>
                    <a:lnTo>
                      <a:pt x="500" y="324"/>
                    </a:lnTo>
                    <a:lnTo>
                      <a:pt x="508" y="345"/>
                    </a:lnTo>
                    <a:lnTo>
                      <a:pt x="514" y="348"/>
                    </a:lnTo>
                    <a:lnTo>
                      <a:pt x="517" y="349"/>
                    </a:lnTo>
                    <a:lnTo>
                      <a:pt x="517" y="342"/>
                    </a:lnTo>
                    <a:lnTo>
                      <a:pt x="526" y="348"/>
                    </a:lnTo>
                    <a:lnTo>
                      <a:pt x="528" y="349"/>
                    </a:lnTo>
                    <a:lnTo>
                      <a:pt x="530" y="352"/>
                    </a:lnTo>
                    <a:lnTo>
                      <a:pt x="530" y="353"/>
                    </a:lnTo>
                    <a:lnTo>
                      <a:pt x="530" y="358"/>
                    </a:lnTo>
                    <a:lnTo>
                      <a:pt x="529" y="361"/>
                    </a:lnTo>
                    <a:lnTo>
                      <a:pt x="530" y="369"/>
                    </a:lnTo>
                    <a:lnTo>
                      <a:pt x="530" y="372"/>
                    </a:lnTo>
                    <a:lnTo>
                      <a:pt x="526" y="373"/>
                    </a:lnTo>
                    <a:lnTo>
                      <a:pt x="528" y="383"/>
                    </a:lnTo>
                    <a:lnTo>
                      <a:pt x="522" y="392"/>
                    </a:lnTo>
                    <a:lnTo>
                      <a:pt x="516" y="386"/>
                    </a:lnTo>
                    <a:lnTo>
                      <a:pt x="513" y="386"/>
                    </a:lnTo>
                    <a:lnTo>
                      <a:pt x="512" y="387"/>
                    </a:lnTo>
                    <a:lnTo>
                      <a:pt x="509" y="400"/>
                    </a:lnTo>
                    <a:lnTo>
                      <a:pt x="505" y="400"/>
                    </a:lnTo>
                    <a:lnTo>
                      <a:pt x="502" y="392"/>
                    </a:lnTo>
                    <a:lnTo>
                      <a:pt x="500" y="400"/>
                    </a:lnTo>
                    <a:lnTo>
                      <a:pt x="503" y="413"/>
                    </a:lnTo>
                    <a:lnTo>
                      <a:pt x="501" y="417"/>
                    </a:lnTo>
                    <a:lnTo>
                      <a:pt x="502" y="426"/>
                    </a:lnTo>
                    <a:lnTo>
                      <a:pt x="489" y="426"/>
                    </a:lnTo>
                    <a:lnTo>
                      <a:pt x="496" y="433"/>
                    </a:lnTo>
                    <a:lnTo>
                      <a:pt x="499" y="439"/>
                    </a:lnTo>
                    <a:lnTo>
                      <a:pt x="496" y="440"/>
                    </a:lnTo>
                    <a:lnTo>
                      <a:pt x="489" y="452"/>
                    </a:lnTo>
                    <a:lnTo>
                      <a:pt x="488" y="452"/>
                    </a:lnTo>
                    <a:lnTo>
                      <a:pt x="475" y="453"/>
                    </a:lnTo>
                    <a:lnTo>
                      <a:pt x="472" y="453"/>
                    </a:lnTo>
                    <a:lnTo>
                      <a:pt x="455" y="455"/>
                    </a:lnTo>
                    <a:lnTo>
                      <a:pt x="448" y="455"/>
                    </a:lnTo>
                    <a:lnTo>
                      <a:pt x="445" y="455"/>
                    </a:lnTo>
                    <a:lnTo>
                      <a:pt x="438" y="456"/>
                    </a:lnTo>
                    <a:lnTo>
                      <a:pt x="444" y="444"/>
                    </a:lnTo>
                    <a:lnTo>
                      <a:pt x="446" y="444"/>
                    </a:lnTo>
                    <a:lnTo>
                      <a:pt x="451" y="434"/>
                    </a:lnTo>
                    <a:lnTo>
                      <a:pt x="457" y="429"/>
                    </a:lnTo>
                    <a:lnTo>
                      <a:pt x="452" y="405"/>
                    </a:lnTo>
                    <a:lnTo>
                      <a:pt x="447" y="405"/>
                    </a:lnTo>
                    <a:lnTo>
                      <a:pt x="445" y="405"/>
                    </a:lnTo>
                    <a:lnTo>
                      <a:pt x="440" y="405"/>
                    </a:lnTo>
                    <a:lnTo>
                      <a:pt x="419" y="407"/>
                    </a:lnTo>
                    <a:lnTo>
                      <a:pt x="409" y="407"/>
                    </a:lnTo>
                    <a:lnTo>
                      <a:pt x="406" y="407"/>
                    </a:lnTo>
                    <a:lnTo>
                      <a:pt x="403" y="408"/>
                    </a:lnTo>
                    <a:lnTo>
                      <a:pt x="396" y="408"/>
                    </a:lnTo>
                    <a:lnTo>
                      <a:pt x="385" y="410"/>
                    </a:lnTo>
                    <a:lnTo>
                      <a:pt x="376" y="410"/>
                    </a:lnTo>
                    <a:lnTo>
                      <a:pt x="370" y="411"/>
                    </a:lnTo>
                    <a:lnTo>
                      <a:pt x="367" y="411"/>
                    </a:lnTo>
                    <a:lnTo>
                      <a:pt x="354" y="412"/>
                    </a:lnTo>
                    <a:lnTo>
                      <a:pt x="352" y="412"/>
                    </a:lnTo>
                    <a:lnTo>
                      <a:pt x="350" y="412"/>
                    </a:lnTo>
                    <a:lnTo>
                      <a:pt x="347" y="412"/>
                    </a:lnTo>
                    <a:lnTo>
                      <a:pt x="342" y="412"/>
                    </a:lnTo>
                    <a:lnTo>
                      <a:pt x="333" y="413"/>
                    </a:lnTo>
                    <a:lnTo>
                      <a:pt x="327" y="413"/>
                    </a:lnTo>
                    <a:lnTo>
                      <a:pt x="307" y="414"/>
                    </a:lnTo>
                    <a:lnTo>
                      <a:pt x="298" y="415"/>
                    </a:lnTo>
                    <a:lnTo>
                      <a:pt x="295" y="415"/>
                    </a:lnTo>
                    <a:lnTo>
                      <a:pt x="278" y="417"/>
                    </a:lnTo>
                    <a:lnTo>
                      <a:pt x="272" y="417"/>
                    </a:lnTo>
                    <a:lnTo>
                      <a:pt x="265" y="417"/>
                    </a:lnTo>
                    <a:lnTo>
                      <a:pt x="251" y="418"/>
                    </a:lnTo>
                    <a:lnTo>
                      <a:pt x="248" y="418"/>
                    </a:lnTo>
                    <a:lnTo>
                      <a:pt x="246" y="418"/>
                    </a:lnTo>
                    <a:lnTo>
                      <a:pt x="240" y="418"/>
                    </a:lnTo>
                    <a:lnTo>
                      <a:pt x="225" y="419"/>
                    </a:lnTo>
                    <a:lnTo>
                      <a:pt x="217" y="419"/>
                    </a:lnTo>
                    <a:lnTo>
                      <a:pt x="205" y="420"/>
                    </a:lnTo>
                    <a:lnTo>
                      <a:pt x="204" y="420"/>
                    </a:lnTo>
                    <a:lnTo>
                      <a:pt x="198" y="420"/>
                    </a:lnTo>
                    <a:lnTo>
                      <a:pt x="193" y="420"/>
                    </a:lnTo>
                    <a:lnTo>
                      <a:pt x="182" y="420"/>
                    </a:lnTo>
                    <a:lnTo>
                      <a:pt x="172" y="421"/>
                    </a:lnTo>
                    <a:lnTo>
                      <a:pt x="165" y="421"/>
                    </a:lnTo>
                    <a:lnTo>
                      <a:pt x="160" y="421"/>
                    </a:lnTo>
                    <a:lnTo>
                      <a:pt x="155" y="421"/>
                    </a:lnTo>
                    <a:lnTo>
                      <a:pt x="149" y="422"/>
                    </a:lnTo>
                    <a:lnTo>
                      <a:pt x="143" y="422"/>
                    </a:lnTo>
                    <a:lnTo>
                      <a:pt x="120" y="424"/>
                    </a:lnTo>
                    <a:lnTo>
                      <a:pt x="110" y="424"/>
                    </a:lnTo>
                    <a:lnTo>
                      <a:pt x="101" y="424"/>
                    </a:lnTo>
                    <a:lnTo>
                      <a:pt x="100" y="414"/>
                    </a:lnTo>
                    <a:lnTo>
                      <a:pt x="100" y="410"/>
                    </a:lnTo>
                    <a:lnTo>
                      <a:pt x="100" y="407"/>
                    </a:lnTo>
                    <a:lnTo>
                      <a:pt x="100" y="406"/>
                    </a:lnTo>
                    <a:lnTo>
                      <a:pt x="100" y="400"/>
                    </a:lnTo>
                    <a:lnTo>
                      <a:pt x="100" y="397"/>
                    </a:lnTo>
                    <a:lnTo>
                      <a:pt x="100" y="387"/>
                    </a:lnTo>
                    <a:lnTo>
                      <a:pt x="99" y="378"/>
                    </a:lnTo>
                    <a:lnTo>
                      <a:pt x="99" y="373"/>
                    </a:lnTo>
                    <a:lnTo>
                      <a:pt x="99" y="370"/>
                    </a:lnTo>
                    <a:lnTo>
                      <a:pt x="99" y="368"/>
                    </a:lnTo>
                    <a:lnTo>
                      <a:pt x="99" y="365"/>
                    </a:lnTo>
                    <a:lnTo>
                      <a:pt x="99" y="357"/>
                    </a:lnTo>
                    <a:lnTo>
                      <a:pt x="98" y="339"/>
                    </a:lnTo>
                    <a:lnTo>
                      <a:pt x="98" y="337"/>
                    </a:lnTo>
                    <a:lnTo>
                      <a:pt x="98" y="336"/>
                    </a:lnTo>
                    <a:lnTo>
                      <a:pt x="98" y="323"/>
                    </a:lnTo>
                    <a:lnTo>
                      <a:pt x="98" y="308"/>
                    </a:lnTo>
                    <a:lnTo>
                      <a:pt x="96" y="306"/>
                    </a:lnTo>
                    <a:lnTo>
                      <a:pt x="96" y="295"/>
                    </a:lnTo>
                    <a:lnTo>
                      <a:pt x="96" y="280"/>
                    </a:lnTo>
                    <a:lnTo>
                      <a:pt x="96" y="269"/>
                    </a:lnTo>
                    <a:lnTo>
                      <a:pt x="96" y="267"/>
                    </a:lnTo>
                    <a:lnTo>
                      <a:pt x="95" y="258"/>
                    </a:lnTo>
                    <a:lnTo>
                      <a:pt x="95" y="248"/>
                    </a:lnTo>
                    <a:lnTo>
                      <a:pt x="95" y="234"/>
                    </a:lnTo>
                    <a:lnTo>
                      <a:pt x="94" y="225"/>
                    </a:lnTo>
                    <a:lnTo>
                      <a:pt x="94" y="223"/>
                    </a:lnTo>
                    <a:lnTo>
                      <a:pt x="94" y="211"/>
                    </a:lnTo>
                    <a:lnTo>
                      <a:pt x="94" y="199"/>
                    </a:lnTo>
                    <a:lnTo>
                      <a:pt x="94" y="198"/>
                    </a:lnTo>
                    <a:lnTo>
                      <a:pt x="94" y="187"/>
                    </a:lnTo>
                    <a:lnTo>
                      <a:pt x="94" y="182"/>
                    </a:lnTo>
                    <a:lnTo>
                      <a:pt x="93" y="175"/>
                    </a:lnTo>
                    <a:lnTo>
                      <a:pt x="93" y="169"/>
                    </a:lnTo>
                    <a:lnTo>
                      <a:pt x="93" y="162"/>
                    </a:lnTo>
                    <a:lnTo>
                      <a:pt x="93" y="161"/>
                    </a:lnTo>
                    <a:lnTo>
                      <a:pt x="93" y="157"/>
                    </a:lnTo>
                    <a:lnTo>
                      <a:pt x="92" y="157"/>
                    </a:lnTo>
                    <a:lnTo>
                      <a:pt x="82" y="156"/>
                    </a:lnTo>
                    <a:lnTo>
                      <a:pt x="80" y="152"/>
                    </a:lnTo>
                    <a:lnTo>
                      <a:pt x="72" y="145"/>
                    </a:lnTo>
                    <a:lnTo>
                      <a:pt x="72" y="136"/>
                    </a:lnTo>
                    <a:lnTo>
                      <a:pt x="65" y="131"/>
                    </a:lnTo>
                    <a:lnTo>
                      <a:pt x="61" y="128"/>
                    </a:lnTo>
                    <a:lnTo>
                      <a:pt x="58" y="123"/>
                    </a:lnTo>
                    <a:lnTo>
                      <a:pt x="54" y="121"/>
                    </a:lnTo>
                    <a:lnTo>
                      <a:pt x="58" y="111"/>
                    </a:lnTo>
                    <a:lnTo>
                      <a:pt x="61" y="106"/>
                    </a:lnTo>
                    <a:lnTo>
                      <a:pt x="71" y="100"/>
                    </a:lnTo>
                    <a:lnTo>
                      <a:pt x="71" y="90"/>
                    </a:lnTo>
                    <a:lnTo>
                      <a:pt x="66" y="86"/>
                    </a:lnTo>
                    <a:lnTo>
                      <a:pt x="61" y="83"/>
                    </a:lnTo>
                    <a:lnTo>
                      <a:pt x="59" y="86"/>
                    </a:lnTo>
                    <a:lnTo>
                      <a:pt x="51" y="86"/>
                    </a:lnTo>
                    <a:lnTo>
                      <a:pt x="37" y="74"/>
                    </a:lnTo>
                    <a:lnTo>
                      <a:pt x="32" y="72"/>
                    </a:lnTo>
                    <a:lnTo>
                      <a:pt x="22" y="49"/>
                    </a:lnTo>
                    <a:lnTo>
                      <a:pt x="18" y="48"/>
                    </a:lnTo>
                    <a:lnTo>
                      <a:pt x="12" y="44"/>
                    </a:lnTo>
                    <a:lnTo>
                      <a:pt x="7" y="18"/>
                    </a:lnTo>
                    <a:lnTo>
                      <a:pt x="5" y="23"/>
                    </a:lnTo>
                    <a:lnTo>
                      <a:pt x="3" y="23"/>
                    </a:lnTo>
                    <a:lnTo>
                      <a:pt x="0" y="17"/>
                    </a:lnTo>
                    <a:lnTo>
                      <a:pt x="2" y="16"/>
                    </a:lnTo>
                    <a:lnTo>
                      <a:pt x="3" y="16"/>
                    </a:lnTo>
                    <a:lnTo>
                      <a:pt x="22" y="16"/>
                    </a:lnTo>
                    <a:lnTo>
                      <a:pt x="31" y="16"/>
                    </a:lnTo>
                    <a:lnTo>
                      <a:pt x="40" y="16"/>
                    </a:lnTo>
                    <a:lnTo>
                      <a:pt x="44" y="16"/>
                    </a:lnTo>
                    <a:lnTo>
                      <a:pt x="59" y="16"/>
                    </a:lnTo>
                    <a:lnTo>
                      <a:pt x="65" y="16"/>
                    </a:lnTo>
                    <a:lnTo>
                      <a:pt x="78" y="16"/>
                    </a:lnTo>
                    <a:lnTo>
                      <a:pt x="86" y="16"/>
                    </a:lnTo>
                    <a:lnTo>
                      <a:pt x="96" y="14"/>
                    </a:lnTo>
                    <a:lnTo>
                      <a:pt x="99" y="14"/>
                    </a:lnTo>
                    <a:lnTo>
                      <a:pt x="115" y="14"/>
                    </a:lnTo>
                    <a:lnTo>
                      <a:pt x="116" y="14"/>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38" name="Freeform 35"/>
              <p:cNvSpPr>
                <a:spLocks/>
              </p:cNvSpPr>
              <p:nvPr/>
            </p:nvSpPr>
            <p:spPr bwMode="auto">
              <a:xfrm>
                <a:off x="3062287" y="1236663"/>
                <a:ext cx="1035050" cy="496887"/>
              </a:xfrm>
              <a:custGeom>
                <a:avLst/>
                <a:gdLst/>
                <a:ahLst/>
                <a:cxnLst>
                  <a:cxn ang="0">
                    <a:pos x="384" y="313"/>
                  </a:cxn>
                  <a:cxn ang="0">
                    <a:pos x="360" y="313"/>
                  </a:cxn>
                  <a:cxn ang="0">
                    <a:pos x="327" y="312"/>
                  </a:cxn>
                  <a:cxn ang="0">
                    <a:pos x="286" y="312"/>
                  </a:cxn>
                  <a:cxn ang="0">
                    <a:pos x="256" y="311"/>
                  </a:cxn>
                  <a:cxn ang="0">
                    <a:pos x="241" y="311"/>
                  </a:cxn>
                  <a:cxn ang="0">
                    <a:pos x="199" y="309"/>
                  </a:cxn>
                  <a:cxn ang="0">
                    <a:pos x="144" y="307"/>
                  </a:cxn>
                  <a:cxn ang="0">
                    <a:pos x="146" y="257"/>
                  </a:cxn>
                  <a:cxn ang="0">
                    <a:pos x="148" y="233"/>
                  </a:cxn>
                  <a:cxn ang="0">
                    <a:pos x="103" y="205"/>
                  </a:cxn>
                  <a:cxn ang="0">
                    <a:pos x="32" y="201"/>
                  </a:cxn>
                  <a:cxn ang="0">
                    <a:pos x="1" y="169"/>
                  </a:cxn>
                  <a:cxn ang="0">
                    <a:pos x="3" y="144"/>
                  </a:cxn>
                  <a:cxn ang="0">
                    <a:pos x="4" y="125"/>
                  </a:cxn>
                  <a:cxn ang="0">
                    <a:pos x="6" y="88"/>
                  </a:cxn>
                  <a:cxn ang="0">
                    <a:pos x="11" y="19"/>
                  </a:cxn>
                  <a:cxn ang="0">
                    <a:pos x="14" y="0"/>
                  </a:cxn>
                  <a:cxn ang="0">
                    <a:pos x="69" y="3"/>
                  </a:cxn>
                  <a:cxn ang="0">
                    <a:pos x="97" y="5"/>
                  </a:cxn>
                  <a:cxn ang="0">
                    <a:pos x="125" y="6"/>
                  </a:cxn>
                  <a:cxn ang="0">
                    <a:pos x="178" y="8"/>
                  </a:cxn>
                  <a:cxn ang="0">
                    <a:pos x="245" y="10"/>
                  </a:cxn>
                  <a:cxn ang="0">
                    <a:pos x="338" y="13"/>
                  </a:cxn>
                  <a:cxn ang="0">
                    <a:pos x="422" y="22"/>
                  </a:cxn>
                  <a:cxn ang="0">
                    <a:pos x="439" y="29"/>
                  </a:cxn>
                  <a:cxn ang="0">
                    <a:pos x="476" y="28"/>
                  </a:cxn>
                  <a:cxn ang="0">
                    <a:pos x="487" y="28"/>
                  </a:cxn>
                  <a:cxn ang="0">
                    <a:pos x="513" y="36"/>
                  </a:cxn>
                  <a:cxn ang="0">
                    <a:pos x="543" y="50"/>
                  </a:cxn>
                  <a:cxn ang="0">
                    <a:pos x="563" y="63"/>
                  </a:cxn>
                  <a:cxn ang="0">
                    <a:pos x="571" y="88"/>
                  </a:cxn>
                  <a:cxn ang="0">
                    <a:pos x="576" y="107"/>
                  </a:cxn>
                  <a:cxn ang="0">
                    <a:pos x="586" y="125"/>
                  </a:cxn>
                  <a:cxn ang="0">
                    <a:pos x="587" y="144"/>
                  </a:cxn>
                  <a:cxn ang="0">
                    <a:pos x="598" y="161"/>
                  </a:cxn>
                  <a:cxn ang="0">
                    <a:pos x="601" y="172"/>
                  </a:cxn>
                  <a:cxn ang="0">
                    <a:pos x="604" y="193"/>
                  </a:cxn>
                  <a:cxn ang="0">
                    <a:pos x="606" y="195"/>
                  </a:cxn>
                  <a:cxn ang="0">
                    <a:pos x="607" y="206"/>
                  </a:cxn>
                  <a:cxn ang="0">
                    <a:pos x="612" y="221"/>
                  </a:cxn>
                  <a:cxn ang="0">
                    <a:pos x="611" y="233"/>
                  </a:cxn>
                  <a:cxn ang="0">
                    <a:pos x="617" y="253"/>
                  </a:cxn>
                  <a:cxn ang="0">
                    <a:pos x="620" y="260"/>
                  </a:cxn>
                  <a:cxn ang="0">
                    <a:pos x="633" y="285"/>
                  </a:cxn>
                  <a:cxn ang="0">
                    <a:pos x="652" y="311"/>
                  </a:cxn>
                  <a:cxn ang="0">
                    <a:pos x="610" y="312"/>
                  </a:cxn>
                  <a:cxn ang="0">
                    <a:pos x="591" y="312"/>
                  </a:cxn>
                  <a:cxn ang="0">
                    <a:pos x="565" y="312"/>
                  </a:cxn>
                  <a:cxn ang="0">
                    <a:pos x="539" y="313"/>
                  </a:cxn>
                  <a:cxn ang="0">
                    <a:pos x="515" y="313"/>
                  </a:cxn>
                  <a:cxn ang="0">
                    <a:pos x="496" y="313"/>
                  </a:cxn>
                  <a:cxn ang="0">
                    <a:pos x="459" y="313"/>
                  </a:cxn>
                  <a:cxn ang="0">
                    <a:pos x="440" y="313"/>
                  </a:cxn>
                  <a:cxn ang="0">
                    <a:pos x="412" y="313"/>
                  </a:cxn>
                </a:cxnLst>
                <a:rect l="0" t="0" r="r" b="b"/>
                <a:pathLst>
                  <a:path w="652" h="313">
                    <a:moveTo>
                      <a:pt x="394" y="313"/>
                    </a:moveTo>
                    <a:lnTo>
                      <a:pt x="393" y="313"/>
                    </a:lnTo>
                    <a:lnTo>
                      <a:pt x="384" y="313"/>
                    </a:lnTo>
                    <a:lnTo>
                      <a:pt x="369" y="313"/>
                    </a:lnTo>
                    <a:lnTo>
                      <a:pt x="365" y="313"/>
                    </a:lnTo>
                    <a:lnTo>
                      <a:pt x="360" y="313"/>
                    </a:lnTo>
                    <a:lnTo>
                      <a:pt x="351" y="312"/>
                    </a:lnTo>
                    <a:lnTo>
                      <a:pt x="345" y="312"/>
                    </a:lnTo>
                    <a:lnTo>
                      <a:pt x="327" y="312"/>
                    </a:lnTo>
                    <a:lnTo>
                      <a:pt x="313" y="312"/>
                    </a:lnTo>
                    <a:lnTo>
                      <a:pt x="289" y="312"/>
                    </a:lnTo>
                    <a:lnTo>
                      <a:pt x="286" y="312"/>
                    </a:lnTo>
                    <a:lnTo>
                      <a:pt x="284" y="311"/>
                    </a:lnTo>
                    <a:lnTo>
                      <a:pt x="270" y="311"/>
                    </a:lnTo>
                    <a:lnTo>
                      <a:pt x="256" y="311"/>
                    </a:lnTo>
                    <a:lnTo>
                      <a:pt x="244" y="311"/>
                    </a:lnTo>
                    <a:lnTo>
                      <a:pt x="242" y="311"/>
                    </a:lnTo>
                    <a:lnTo>
                      <a:pt x="241" y="311"/>
                    </a:lnTo>
                    <a:lnTo>
                      <a:pt x="233" y="310"/>
                    </a:lnTo>
                    <a:lnTo>
                      <a:pt x="214" y="310"/>
                    </a:lnTo>
                    <a:lnTo>
                      <a:pt x="199" y="309"/>
                    </a:lnTo>
                    <a:lnTo>
                      <a:pt x="196" y="309"/>
                    </a:lnTo>
                    <a:lnTo>
                      <a:pt x="192" y="309"/>
                    </a:lnTo>
                    <a:lnTo>
                      <a:pt x="144" y="307"/>
                    </a:lnTo>
                    <a:lnTo>
                      <a:pt x="145" y="272"/>
                    </a:lnTo>
                    <a:lnTo>
                      <a:pt x="146" y="263"/>
                    </a:lnTo>
                    <a:lnTo>
                      <a:pt x="146" y="257"/>
                    </a:lnTo>
                    <a:lnTo>
                      <a:pt x="146" y="244"/>
                    </a:lnTo>
                    <a:lnTo>
                      <a:pt x="148" y="237"/>
                    </a:lnTo>
                    <a:lnTo>
                      <a:pt x="148" y="233"/>
                    </a:lnTo>
                    <a:lnTo>
                      <a:pt x="149" y="207"/>
                    </a:lnTo>
                    <a:lnTo>
                      <a:pt x="106" y="206"/>
                    </a:lnTo>
                    <a:lnTo>
                      <a:pt x="103" y="205"/>
                    </a:lnTo>
                    <a:lnTo>
                      <a:pt x="49" y="202"/>
                    </a:lnTo>
                    <a:lnTo>
                      <a:pt x="35" y="202"/>
                    </a:lnTo>
                    <a:lnTo>
                      <a:pt x="32" y="201"/>
                    </a:lnTo>
                    <a:lnTo>
                      <a:pt x="0" y="200"/>
                    </a:lnTo>
                    <a:lnTo>
                      <a:pt x="0" y="187"/>
                    </a:lnTo>
                    <a:lnTo>
                      <a:pt x="1" y="169"/>
                    </a:lnTo>
                    <a:lnTo>
                      <a:pt x="3" y="160"/>
                    </a:lnTo>
                    <a:lnTo>
                      <a:pt x="3" y="150"/>
                    </a:lnTo>
                    <a:lnTo>
                      <a:pt x="3" y="144"/>
                    </a:lnTo>
                    <a:lnTo>
                      <a:pt x="4" y="138"/>
                    </a:lnTo>
                    <a:lnTo>
                      <a:pt x="4" y="130"/>
                    </a:lnTo>
                    <a:lnTo>
                      <a:pt x="4" y="125"/>
                    </a:lnTo>
                    <a:lnTo>
                      <a:pt x="5" y="112"/>
                    </a:lnTo>
                    <a:lnTo>
                      <a:pt x="6" y="99"/>
                    </a:lnTo>
                    <a:lnTo>
                      <a:pt x="6" y="88"/>
                    </a:lnTo>
                    <a:lnTo>
                      <a:pt x="7" y="75"/>
                    </a:lnTo>
                    <a:lnTo>
                      <a:pt x="10" y="41"/>
                    </a:lnTo>
                    <a:lnTo>
                      <a:pt x="11" y="19"/>
                    </a:lnTo>
                    <a:lnTo>
                      <a:pt x="12" y="5"/>
                    </a:lnTo>
                    <a:lnTo>
                      <a:pt x="12" y="0"/>
                    </a:lnTo>
                    <a:lnTo>
                      <a:pt x="14" y="0"/>
                    </a:lnTo>
                    <a:lnTo>
                      <a:pt x="15" y="0"/>
                    </a:lnTo>
                    <a:lnTo>
                      <a:pt x="52" y="2"/>
                    </a:lnTo>
                    <a:lnTo>
                      <a:pt x="69" y="3"/>
                    </a:lnTo>
                    <a:lnTo>
                      <a:pt x="73" y="3"/>
                    </a:lnTo>
                    <a:lnTo>
                      <a:pt x="88" y="5"/>
                    </a:lnTo>
                    <a:lnTo>
                      <a:pt x="97" y="5"/>
                    </a:lnTo>
                    <a:lnTo>
                      <a:pt x="99" y="5"/>
                    </a:lnTo>
                    <a:lnTo>
                      <a:pt x="103" y="5"/>
                    </a:lnTo>
                    <a:lnTo>
                      <a:pt x="125" y="6"/>
                    </a:lnTo>
                    <a:lnTo>
                      <a:pt x="142" y="7"/>
                    </a:lnTo>
                    <a:lnTo>
                      <a:pt x="155" y="7"/>
                    </a:lnTo>
                    <a:lnTo>
                      <a:pt x="178" y="8"/>
                    </a:lnTo>
                    <a:lnTo>
                      <a:pt x="184" y="9"/>
                    </a:lnTo>
                    <a:lnTo>
                      <a:pt x="215" y="9"/>
                    </a:lnTo>
                    <a:lnTo>
                      <a:pt x="245" y="10"/>
                    </a:lnTo>
                    <a:lnTo>
                      <a:pt x="268" y="12"/>
                    </a:lnTo>
                    <a:lnTo>
                      <a:pt x="290" y="12"/>
                    </a:lnTo>
                    <a:lnTo>
                      <a:pt x="338" y="13"/>
                    </a:lnTo>
                    <a:lnTo>
                      <a:pt x="358" y="13"/>
                    </a:lnTo>
                    <a:lnTo>
                      <a:pt x="413" y="13"/>
                    </a:lnTo>
                    <a:lnTo>
                      <a:pt x="422" y="22"/>
                    </a:lnTo>
                    <a:lnTo>
                      <a:pt x="427" y="24"/>
                    </a:lnTo>
                    <a:lnTo>
                      <a:pt x="432" y="26"/>
                    </a:lnTo>
                    <a:lnTo>
                      <a:pt x="439" y="29"/>
                    </a:lnTo>
                    <a:lnTo>
                      <a:pt x="449" y="36"/>
                    </a:lnTo>
                    <a:lnTo>
                      <a:pt x="459" y="27"/>
                    </a:lnTo>
                    <a:lnTo>
                      <a:pt x="476" y="28"/>
                    </a:lnTo>
                    <a:lnTo>
                      <a:pt x="477" y="28"/>
                    </a:lnTo>
                    <a:lnTo>
                      <a:pt x="486" y="28"/>
                    </a:lnTo>
                    <a:lnTo>
                      <a:pt x="487" y="28"/>
                    </a:lnTo>
                    <a:lnTo>
                      <a:pt x="503" y="28"/>
                    </a:lnTo>
                    <a:lnTo>
                      <a:pt x="510" y="33"/>
                    </a:lnTo>
                    <a:lnTo>
                      <a:pt x="513" y="36"/>
                    </a:lnTo>
                    <a:lnTo>
                      <a:pt x="521" y="37"/>
                    </a:lnTo>
                    <a:lnTo>
                      <a:pt x="536" y="42"/>
                    </a:lnTo>
                    <a:lnTo>
                      <a:pt x="543" y="50"/>
                    </a:lnTo>
                    <a:lnTo>
                      <a:pt x="549" y="60"/>
                    </a:lnTo>
                    <a:lnTo>
                      <a:pt x="557" y="62"/>
                    </a:lnTo>
                    <a:lnTo>
                      <a:pt x="563" y="63"/>
                    </a:lnTo>
                    <a:lnTo>
                      <a:pt x="570" y="84"/>
                    </a:lnTo>
                    <a:lnTo>
                      <a:pt x="572" y="88"/>
                    </a:lnTo>
                    <a:lnTo>
                      <a:pt x="571" y="88"/>
                    </a:lnTo>
                    <a:lnTo>
                      <a:pt x="570" y="91"/>
                    </a:lnTo>
                    <a:lnTo>
                      <a:pt x="575" y="99"/>
                    </a:lnTo>
                    <a:lnTo>
                      <a:pt x="576" y="107"/>
                    </a:lnTo>
                    <a:lnTo>
                      <a:pt x="578" y="112"/>
                    </a:lnTo>
                    <a:lnTo>
                      <a:pt x="583" y="112"/>
                    </a:lnTo>
                    <a:lnTo>
                      <a:pt x="586" y="125"/>
                    </a:lnTo>
                    <a:lnTo>
                      <a:pt x="587" y="126"/>
                    </a:lnTo>
                    <a:lnTo>
                      <a:pt x="590" y="137"/>
                    </a:lnTo>
                    <a:lnTo>
                      <a:pt x="587" y="144"/>
                    </a:lnTo>
                    <a:lnTo>
                      <a:pt x="589" y="150"/>
                    </a:lnTo>
                    <a:lnTo>
                      <a:pt x="597" y="158"/>
                    </a:lnTo>
                    <a:lnTo>
                      <a:pt x="598" y="161"/>
                    </a:lnTo>
                    <a:lnTo>
                      <a:pt x="597" y="161"/>
                    </a:lnTo>
                    <a:lnTo>
                      <a:pt x="597" y="165"/>
                    </a:lnTo>
                    <a:lnTo>
                      <a:pt x="601" y="172"/>
                    </a:lnTo>
                    <a:lnTo>
                      <a:pt x="607" y="182"/>
                    </a:lnTo>
                    <a:lnTo>
                      <a:pt x="604" y="187"/>
                    </a:lnTo>
                    <a:lnTo>
                      <a:pt x="604" y="193"/>
                    </a:lnTo>
                    <a:lnTo>
                      <a:pt x="607" y="193"/>
                    </a:lnTo>
                    <a:lnTo>
                      <a:pt x="607" y="195"/>
                    </a:lnTo>
                    <a:lnTo>
                      <a:pt x="606" y="195"/>
                    </a:lnTo>
                    <a:lnTo>
                      <a:pt x="607" y="199"/>
                    </a:lnTo>
                    <a:lnTo>
                      <a:pt x="606" y="206"/>
                    </a:lnTo>
                    <a:lnTo>
                      <a:pt x="607" y="206"/>
                    </a:lnTo>
                    <a:lnTo>
                      <a:pt x="607" y="207"/>
                    </a:lnTo>
                    <a:lnTo>
                      <a:pt x="608" y="212"/>
                    </a:lnTo>
                    <a:lnTo>
                      <a:pt x="612" y="221"/>
                    </a:lnTo>
                    <a:lnTo>
                      <a:pt x="612" y="222"/>
                    </a:lnTo>
                    <a:lnTo>
                      <a:pt x="611" y="224"/>
                    </a:lnTo>
                    <a:lnTo>
                      <a:pt x="611" y="233"/>
                    </a:lnTo>
                    <a:lnTo>
                      <a:pt x="607" y="236"/>
                    </a:lnTo>
                    <a:lnTo>
                      <a:pt x="618" y="250"/>
                    </a:lnTo>
                    <a:lnTo>
                      <a:pt x="617" y="253"/>
                    </a:lnTo>
                    <a:lnTo>
                      <a:pt x="615" y="254"/>
                    </a:lnTo>
                    <a:lnTo>
                      <a:pt x="618" y="260"/>
                    </a:lnTo>
                    <a:lnTo>
                      <a:pt x="620" y="260"/>
                    </a:lnTo>
                    <a:lnTo>
                      <a:pt x="622" y="255"/>
                    </a:lnTo>
                    <a:lnTo>
                      <a:pt x="627" y="281"/>
                    </a:lnTo>
                    <a:lnTo>
                      <a:pt x="633" y="285"/>
                    </a:lnTo>
                    <a:lnTo>
                      <a:pt x="637" y="286"/>
                    </a:lnTo>
                    <a:lnTo>
                      <a:pt x="647" y="309"/>
                    </a:lnTo>
                    <a:lnTo>
                      <a:pt x="652" y="311"/>
                    </a:lnTo>
                    <a:lnTo>
                      <a:pt x="649" y="311"/>
                    </a:lnTo>
                    <a:lnTo>
                      <a:pt x="615" y="312"/>
                    </a:lnTo>
                    <a:lnTo>
                      <a:pt x="610" y="312"/>
                    </a:lnTo>
                    <a:lnTo>
                      <a:pt x="600" y="312"/>
                    </a:lnTo>
                    <a:lnTo>
                      <a:pt x="599" y="312"/>
                    </a:lnTo>
                    <a:lnTo>
                      <a:pt x="591" y="312"/>
                    </a:lnTo>
                    <a:lnTo>
                      <a:pt x="582" y="312"/>
                    </a:lnTo>
                    <a:lnTo>
                      <a:pt x="572" y="312"/>
                    </a:lnTo>
                    <a:lnTo>
                      <a:pt x="565" y="312"/>
                    </a:lnTo>
                    <a:lnTo>
                      <a:pt x="563" y="312"/>
                    </a:lnTo>
                    <a:lnTo>
                      <a:pt x="544" y="313"/>
                    </a:lnTo>
                    <a:lnTo>
                      <a:pt x="539" y="313"/>
                    </a:lnTo>
                    <a:lnTo>
                      <a:pt x="534" y="313"/>
                    </a:lnTo>
                    <a:lnTo>
                      <a:pt x="531" y="313"/>
                    </a:lnTo>
                    <a:lnTo>
                      <a:pt x="515" y="313"/>
                    </a:lnTo>
                    <a:lnTo>
                      <a:pt x="506" y="313"/>
                    </a:lnTo>
                    <a:lnTo>
                      <a:pt x="497" y="313"/>
                    </a:lnTo>
                    <a:lnTo>
                      <a:pt x="496" y="313"/>
                    </a:lnTo>
                    <a:lnTo>
                      <a:pt x="477" y="313"/>
                    </a:lnTo>
                    <a:lnTo>
                      <a:pt x="463" y="313"/>
                    </a:lnTo>
                    <a:lnTo>
                      <a:pt x="459" y="313"/>
                    </a:lnTo>
                    <a:lnTo>
                      <a:pt x="454" y="313"/>
                    </a:lnTo>
                    <a:lnTo>
                      <a:pt x="449" y="313"/>
                    </a:lnTo>
                    <a:lnTo>
                      <a:pt x="440" y="313"/>
                    </a:lnTo>
                    <a:lnTo>
                      <a:pt x="428" y="313"/>
                    </a:lnTo>
                    <a:lnTo>
                      <a:pt x="421" y="313"/>
                    </a:lnTo>
                    <a:lnTo>
                      <a:pt x="412" y="313"/>
                    </a:lnTo>
                    <a:lnTo>
                      <a:pt x="403" y="313"/>
                    </a:lnTo>
                    <a:lnTo>
                      <a:pt x="394" y="313"/>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39" name="Freeform 36"/>
              <p:cNvSpPr>
                <a:spLocks/>
              </p:cNvSpPr>
              <p:nvPr/>
            </p:nvSpPr>
            <p:spPr bwMode="auto">
              <a:xfrm>
                <a:off x="3109912" y="296863"/>
                <a:ext cx="823913" cy="498475"/>
              </a:xfrm>
              <a:custGeom>
                <a:avLst/>
                <a:gdLst/>
                <a:ahLst/>
                <a:cxnLst>
                  <a:cxn ang="0">
                    <a:pos x="194" y="309"/>
                  </a:cxn>
                  <a:cxn ang="0">
                    <a:pos x="245" y="310"/>
                  </a:cxn>
                  <a:cxn ang="0">
                    <a:pos x="280" y="311"/>
                  </a:cxn>
                  <a:cxn ang="0">
                    <a:pos x="300" y="312"/>
                  </a:cxn>
                  <a:cxn ang="0">
                    <a:pos x="333" y="312"/>
                  </a:cxn>
                  <a:cxn ang="0">
                    <a:pos x="350" y="312"/>
                  </a:cxn>
                  <a:cxn ang="0">
                    <a:pos x="369" y="314"/>
                  </a:cxn>
                  <a:cxn ang="0">
                    <a:pos x="402" y="314"/>
                  </a:cxn>
                  <a:cxn ang="0">
                    <a:pos x="421" y="314"/>
                  </a:cxn>
                  <a:cxn ang="0">
                    <a:pos x="472" y="314"/>
                  </a:cxn>
                  <a:cxn ang="0">
                    <a:pos x="488" y="314"/>
                  </a:cxn>
                  <a:cxn ang="0">
                    <a:pos x="519" y="312"/>
                  </a:cxn>
                  <a:cxn ang="0">
                    <a:pos x="518" y="304"/>
                  </a:cxn>
                  <a:cxn ang="0">
                    <a:pos x="514" y="273"/>
                  </a:cxn>
                  <a:cxn ang="0">
                    <a:pos x="504" y="245"/>
                  </a:cxn>
                  <a:cxn ang="0">
                    <a:pos x="504" y="220"/>
                  </a:cxn>
                  <a:cxn ang="0">
                    <a:pos x="499" y="193"/>
                  </a:cxn>
                  <a:cxn ang="0">
                    <a:pos x="499" y="185"/>
                  </a:cxn>
                  <a:cxn ang="0">
                    <a:pos x="499" y="174"/>
                  </a:cxn>
                  <a:cxn ang="0">
                    <a:pos x="498" y="171"/>
                  </a:cxn>
                  <a:cxn ang="0">
                    <a:pos x="495" y="147"/>
                  </a:cxn>
                  <a:cxn ang="0">
                    <a:pos x="486" y="122"/>
                  </a:cxn>
                  <a:cxn ang="0">
                    <a:pos x="477" y="93"/>
                  </a:cxn>
                  <a:cxn ang="0">
                    <a:pos x="479" y="90"/>
                  </a:cxn>
                  <a:cxn ang="0">
                    <a:pos x="476" y="57"/>
                  </a:cxn>
                  <a:cxn ang="0">
                    <a:pos x="474" y="25"/>
                  </a:cxn>
                  <a:cxn ang="0">
                    <a:pos x="423" y="13"/>
                  </a:cxn>
                  <a:cxn ang="0">
                    <a:pos x="318" y="12"/>
                  </a:cxn>
                  <a:cxn ang="0">
                    <a:pos x="196" y="8"/>
                  </a:cxn>
                  <a:cxn ang="0">
                    <a:pos x="152" y="7"/>
                  </a:cxn>
                  <a:cxn ang="0">
                    <a:pos x="17" y="0"/>
                  </a:cxn>
                  <a:cxn ang="0">
                    <a:pos x="16" y="33"/>
                  </a:cxn>
                  <a:cxn ang="0">
                    <a:pos x="15" y="38"/>
                  </a:cxn>
                  <a:cxn ang="0">
                    <a:pos x="14" y="60"/>
                  </a:cxn>
                  <a:cxn ang="0">
                    <a:pos x="12" y="98"/>
                  </a:cxn>
                  <a:cxn ang="0">
                    <a:pos x="10" y="123"/>
                  </a:cxn>
                  <a:cxn ang="0">
                    <a:pos x="8" y="159"/>
                  </a:cxn>
                  <a:cxn ang="0">
                    <a:pos x="7" y="184"/>
                  </a:cxn>
                  <a:cxn ang="0">
                    <a:pos x="4" y="232"/>
                  </a:cxn>
                  <a:cxn ang="0">
                    <a:pos x="3" y="246"/>
                  </a:cxn>
                  <a:cxn ang="0">
                    <a:pos x="2" y="270"/>
                  </a:cxn>
                  <a:cxn ang="0">
                    <a:pos x="0" y="301"/>
                  </a:cxn>
                  <a:cxn ang="0">
                    <a:pos x="29" y="302"/>
                  </a:cxn>
                  <a:cxn ang="0">
                    <a:pos x="77" y="304"/>
                  </a:cxn>
                  <a:cxn ang="0">
                    <a:pos x="133" y="307"/>
                  </a:cxn>
                </a:cxnLst>
                <a:rect l="0" t="0" r="r" b="b"/>
                <a:pathLst>
                  <a:path w="519" h="314">
                    <a:moveTo>
                      <a:pt x="141" y="308"/>
                    </a:moveTo>
                    <a:lnTo>
                      <a:pt x="194" y="309"/>
                    </a:lnTo>
                    <a:lnTo>
                      <a:pt x="202" y="309"/>
                    </a:lnTo>
                    <a:lnTo>
                      <a:pt x="245" y="310"/>
                    </a:lnTo>
                    <a:lnTo>
                      <a:pt x="246" y="311"/>
                    </a:lnTo>
                    <a:lnTo>
                      <a:pt x="280" y="311"/>
                    </a:lnTo>
                    <a:lnTo>
                      <a:pt x="288" y="312"/>
                    </a:lnTo>
                    <a:lnTo>
                      <a:pt x="300" y="312"/>
                    </a:lnTo>
                    <a:lnTo>
                      <a:pt x="306" y="312"/>
                    </a:lnTo>
                    <a:lnTo>
                      <a:pt x="333" y="312"/>
                    </a:lnTo>
                    <a:lnTo>
                      <a:pt x="349" y="312"/>
                    </a:lnTo>
                    <a:lnTo>
                      <a:pt x="350" y="312"/>
                    </a:lnTo>
                    <a:lnTo>
                      <a:pt x="367" y="314"/>
                    </a:lnTo>
                    <a:lnTo>
                      <a:pt x="369" y="314"/>
                    </a:lnTo>
                    <a:lnTo>
                      <a:pt x="394" y="314"/>
                    </a:lnTo>
                    <a:lnTo>
                      <a:pt x="402" y="314"/>
                    </a:lnTo>
                    <a:lnTo>
                      <a:pt x="419" y="314"/>
                    </a:lnTo>
                    <a:lnTo>
                      <a:pt x="421" y="314"/>
                    </a:lnTo>
                    <a:lnTo>
                      <a:pt x="454" y="314"/>
                    </a:lnTo>
                    <a:lnTo>
                      <a:pt x="472" y="314"/>
                    </a:lnTo>
                    <a:lnTo>
                      <a:pt x="473" y="314"/>
                    </a:lnTo>
                    <a:lnTo>
                      <a:pt x="488" y="314"/>
                    </a:lnTo>
                    <a:lnTo>
                      <a:pt x="506" y="314"/>
                    </a:lnTo>
                    <a:lnTo>
                      <a:pt x="519" y="312"/>
                    </a:lnTo>
                    <a:lnTo>
                      <a:pt x="518" y="307"/>
                    </a:lnTo>
                    <a:lnTo>
                      <a:pt x="518" y="304"/>
                    </a:lnTo>
                    <a:lnTo>
                      <a:pt x="519" y="304"/>
                    </a:lnTo>
                    <a:lnTo>
                      <a:pt x="514" y="273"/>
                    </a:lnTo>
                    <a:lnTo>
                      <a:pt x="506" y="257"/>
                    </a:lnTo>
                    <a:lnTo>
                      <a:pt x="504" y="245"/>
                    </a:lnTo>
                    <a:lnTo>
                      <a:pt x="502" y="245"/>
                    </a:lnTo>
                    <a:lnTo>
                      <a:pt x="504" y="220"/>
                    </a:lnTo>
                    <a:lnTo>
                      <a:pt x="500" y="208"/>
                    </a:lnTo>
                    <a:lnTo>
                      <a:pt x="499" y="193"/>
                    </a:lnTo>
                    <a:lnTo>
                      <a:pt x="499" y="190"/>
                    </a:lnTo>
                    <a:lnTo>
                      <a:pt x="499" y="185"/>
                    </a:lnTo>
                    <a:lnTo>
                      <a:pt x="498" y="176"/>
                    </a:lnTo>
                    <a:lnTo>
                      <a:pt x="499" y="174"/>
                    </a:lnTo>
                    <a:lnTo>
                      <a:pt x="498" y="172"/>
                    </a:lnTo>
                    <a:lnTo>
                      <a:pt x="498" y="171"/>
                    </a:lnTo>
                    <a:lnTo>
                      <a:pt x="498" y="159"/>
                    </a:lnTo>
                    <a:lnTo>
                      <a:pt x="495" y="147"/>
                    </a:lnTo>
                    <a:lnTo>
                      <a:pt x="495" y="142"/>
                    </a:lnTo>
                    <a:lnTo>
                      <a:pt x="486" y="122"/>
                    </a:lnTo>
                    <a:lnTo>
                      <a:pt x="478" y="94"/>
                    </a:lnTo>
                    <a:lnTo>
                      <a:pt x="477" y="93"/>
                    </a:lnTo>
                    <a:lnTo>
                      <a:pt x="477" y="91"/>
                    </a:lnTo>
                    <a:lnTo>
                      <a:pt x="479" y="90"/>
                    </a:lnTo>
                    <a:lnTo>
                      <a:pt x="478" y="69"/>
                    </a:lnTo>
                    <a:lnTo>
                      <a:pt x="476" y="57"/>
                    </a:lnTo>
                    <a:lnTo>
                      <a:pt x="473" y="26"/>
                    </a:lnTo>
                    <a:lnTo>
                      <a:pt x="474" y="25"/>
                    </a:lnTo>
                    <a:lnTo>
                      <a:pt x="471" y="12"/>
                    </a:lnTo>
                    <a:lnTo>
                      <a:pt x="423" y="13"/>
                    </a:lnTo>
                    <a:lnTo>
                      <a:pt x="353" y="12"/>
                    </a:lnTo>
                    <a:lnTo>
                      <a:pt x="318" y="12"/>
                    </a:lnTo>
                    <a:lnTo>
                      <a:pt x="274" y="11"/>
                    </a:lnTo>
                    <a:lnTo>
                      <a:pt x="196" y="8"/>
                    </a:lnTo>
                    <a:lnTo>
                      <a:pt x="187" y="8"/>
                    </a:lnTo>
                    <a:lnTo>
                      <a:pt x="152" y="7"/>
                    </a:lnTo>
                    <a:lnTo>
                      <a:pt x="91" y="5"/>
                    </a:lnTo>
                    <a:lnTo>
                      <a:pt x="17" y="0"/>
                    </a:lnTo>
                    <a:lnTo>
                      <a:pt x="16" y="25"/>
                    </a:lnTo>
                    <a:lnTo>
                      <a:pt x="16" y="33"/>
                    </a:lnTo>
                    <a:lnTo>
                      <a:pt x="16" y="36"/>
                    </a:lnTo>
                    <a:lnTo>
                      <a:pt x="15" y="38"/>
                    </a:lnTo>
                    <a:lnTo>
                      <a:pt x="15" y="49"/>
                    </a:lnTo>
                    <a:lnTo>
                      <a:pt x="14" y="60"/>
                    </a:lnTo>
                    <a:lnTo>
                      <a:pt x="12" y="86"/>
                    </a:lnTo>
                    <a:lnTo>
                      <a:pt x="12" y="98"/>
                    </a:lnTo>
                    <a:lnTo>
                      <a:pt x="11" y="110"/>
                    </a:lnTo>
                    <a:lnTo>
                      <a:pt x="10" y="123"/>
                    </a:lnTo>
                    <a:lnTo>
                      <a:pt x="8" y="157"/>
                    </a:lnTo>
                    <a:lnTo>
                      <a:pt x="8" y="159"/>
                    </a:lnTo>
                    <a:lnTo>
                      <a:pt x="8" y="164"/>
                    </a:lnTo>
                    <a:lnTo>
                      <a:pt x="7" y="184"/>
                    </a:lnTo>
                    <a:lnTo>
                      <a:pt x="4" y="221"/>
                    </a:lnTo>
                    <a:lnTo>
                      <a:pt x="4" y="232"/>
                    </a:lnTo>
                    <a:lnTo>
                      <a:pt x="3" y="241"/>
                    </a:lnTo>
                    <a:lnTo>
                      <a:pt x="3" y="246"/>
                    </a:lnTo>
                    <a:lnTo>
                      <a:pt x="2" y="267"/>
                    </a:lnTo>
                    <a:lnTo>
                      <a:pt x="2" y="270"/>
                    </a:lnTo>
                    <a:lnTo>
                      <a:pt x="1" y="285"/>
                    </a:lnTo>
                    <a:lnTo>
                      <a:pt x="0" y="301"/>
                    </a:lnTo>
                    <a:lnTo>
                      <a:pt x="3" y="301"/>
                    </a:lnTo>
                    <a:lnTo>
                      <a:pt x="29" y="302"/>
                    </a:lnTo>
                    <a:lnTo>
                      <a:pt x="72" y="304"/>
                    </a:lnTo>
                    <a:lnTo>
                      <a:pt x="77" y="304"/>
                    </a:lnTo>
                    <a:lnTo>
                      <a:pt x="107" y="305"/>
                    </a:lnTo>
                    <a:lnTo>
                      <a:pt x="133" y="307"/>
                    </a:lnTo>
                    <a:lnTo>
                      <a:pt x="141" y="308"/>
                    </a:lnTo>
                    <a:close/>
                  </a:path>
                </a:pathLst>
              </a:custGeom>
              <a:solidFill>
                <a:srgbClr val="00B0F0"/>
              </a:solidFill>
              <a:ln w="1588">
                <a:solidFill>
                  <a:schemeClr val="tx1"/>
                </a:solidFill>
                <a:prstDash val="solid"/>
                <a:round/>
                <a:headEnd/>
                <a:tailEnd/>
              </a:ln>
            </p:spPr>
            <p:txBody>
              <a:bodyPr/>
              <a:lstStyle/>
              <a:p>
                <a:endParaRPr lang="en-US"/>
              </a:p>
            </p:txBody>
          </p:sp>
          <p:sp>
            <p:nvSpPr>
              <p:cNvPr id="40" name="Freeform 37"/>
              <p:cNvSpPr>
                <a:spLocks/>
              </p:cNvSpPr>
              <p:nvPr/>
            </p:nvSpPr>
            <p:spPr bwMode="auto">
              <a:xfrm>
                <a:off x="3081337" y="774700"/>
                <a:ext cx="874713" cy="561975"/>
              </a:xfrm>
              <a:custGeom>
                <a:avLst/>
                <a:gdLst/>
                <a:ahLst/>
                <a:cxnLst>
                  <a:cxn ang="0">
                    <a:pos x="501" y="327"/>
                  </a:cxn>
                  <a:cxn ang="0">
                    <a:pos x="524" y="333"/>
                  </a:cxn>
                  <a:cxn ang="0">
                    <a:pos x="537" y="351"/>
                  </a:cxn>
                  <a:cxn ang="0">
                    <a:pos x="551" y="354"/>
                  </a:cxn>
                  <a:cxn ang="0">
                    <a:pos x="546" y="347"/>
                  </a:cxn>
                  <a:cxn ang="0">
                    <a:pos x="537" y="333"/>
                  </a:cxn>
                  <a:cxn ang="0">
                    <a:pos x="546" y="307"/>
                  </a:cxn>
                  <a:cxn ang="0">
                    <a:pos x="550" y="296"/>
                  </a:cxn>
                  <a:cxn ang="0">
                    <a:pos x="546" y="282"/>
                  </a:cxn>
                  <a:cxn ang="0">
                    <a:pos x="544" y="266"/>
                  </a:cxn>
                  <a:cxn ang="0">
                    <a:pos x="545" y="253"/>
                  </a:cxn>
                  <a:cxn ang="0">
                    <a:pos x="548" y="241"/>
                  </a:cxn>
                  <a:cxn ang="0">
                    <a:pos x="548" y="218"/>
                  </a:cxn>
                  <a:cxn ang="0">
                    <a:pos x="547" y="191"/>
                  </a:cxn>
                  <a:cxn ang="0">
                    <a:pos x="547" y="149"/>
                  </a:cxn>
                  <a:cxn ang="0">
                    <a:pos x="546" y="124"/>
                  </a:cxn>
                  <a:cxn ang="0">
                    <a:pos x="546" y="78"/>
                  </a:cxn>
                  <a:cxn ang="0">
                    <a:pos x="543" y="69"/>
                  </a:cxn>
                  <a:cxn ang="0">
                    <a:pos x="519" y="46"/>
                  </a:cxn>
                  <a:cxn ang="0">
                    <a:pos x="531" y="30"/>
                  </a:cxn>
                  <a:cxn ang="0">
                    <a:pos x="524" y="13"/>
                  </a:cxn>
                  <a:cxn ang="0">
                    <a:pos x="491" y="13"/>
                  </a:cxn>
                  <a:cxn ang="0">
                    <a:pos x="472" y="13"/>
                  </a:cxn>
                  <a:cxn ang="0">
                    <a:pos x="437" y="13"/>
                  </a:cxn>
                  <a:cxn ang="0">
                    <a:pos x="412" y="13"/>
                  </a:cxn>
                  <a:cxn ang="0">
                    <a:pos x="385" y="13"/>
                  </a:cxn>
                  <a:cxn ang="0">
                    <a:pos x="367" y="11"/>
                  </a:cxn>
                  <a:cxn ang="0">
                    <a:pos x="324" y="11"/>
                  </a:cxn>
                  <a:cxn ang="0">
                    <a:pos x="306" y="11"/>
                  </a:cxn>
                  <a:cxn ang="0">
                    <a:pos x="264" y="10"/>
                  </a:cxn>
                  <a:cxn ang="0">
                    <a:pos x="220" y="8"/>
                  </a:cxn>
                  <a:cxn ang="0">
                    <a:pos x="159" y="7"/>
                  </a:cxn>
                  <a:cxn ang="0">
                    <a:pos x="125" y="4"/>
                  </a:cxn>
                  <a:cxn ang="0">
                    <a:pos x="90" y="3"/>
                  </a:cxn>
                  <a:cxn ang="0">
                    <a:pos x="21" y="0"/>
                  </a:cxn>
                  <a:cxn ang="0">
                    <a:pos x="18" y="6"/>
                  </a:cxn>
                  <a:cxn ang="0">
                    <a:pos x="14" y="68"/>
                  </a:cxn>
                  <a:cxn ang="0">
                    <a:pos x="13" y="92"/>
                  </a:cxn>
                  <a:cxn ang="0">
                    <a:pos x="12" y="93"/>
                  </a:cxn>
                  <a:cxn ang="0">
                    <a:pos x="9" y="135"/>
                  </a:cxn>
                  <a:cxn ang="0">
                    <a:pos x="7" y="167"/>
                  </a:cxn>
                  <a:cxn ang="0">
                    <a:pos x="6" y="177"/>
                  </a:cxn>
                  <a:cxn ang="0">
                    <a:pos x="5" y="207"/>
                  </a:cxn>
                  <a:cxn ang="0">
                    <a:pos x="3" y="229"/>
                  </a:cxn>
                  <a:cxn ang="0">
                    <a:pos x="2" y="242"/>
                  </a:cxn>
                  <a:cxn ang="0">
                    <a:pos x="2" y="253"/>
                  </a:cxn>
                  <a:cxn ang="0">
                    <a:pos x="0" y="291"/>
                  </a:cxn>
                  <a:cxn ang="0">
                    <a:pos x="3" y="291"/>
                  </a:cxn>
                  <a:cxn ang="0">
                    <a:pos x="57" y="294"/>
                  </a:cxn>
                  <a:cxn ang="0">
                    <a:pos x="76" y="296"/>
                  </a:cxn>
                  <a:cxn ang="0">
                    <a:pos x="87" y="296"/>
                  </a:cxn>
                  <a:cxn ang="0">
                    <a:pos x="113" y="297"/>
                  </a:cxn>
                  <a:cxn ang="0">
                    <a:pos x="143" y="298"/>
                  </a:cxn>
                  <a:cxn ang="0">
                    <a:pos x="172" y="300"/>
                  </a:cxn>
                  <a:cxn ang="0">
                    <a:pos x="233" y="301"/>
                  </a:cxn>
                  <a:cxn ang="0">
                    <a:pos x="278" y="303"/>
                  </a:cxn>
                  <a:cxn ang="0">
                    <a:pos x="346" y="304"/>
                  </a:cxn>
                  <a:cxn ang="0">
                    <a:pos x="410" y="313"/>
                  </a:cxn>
                  <a:cxn ang="0">
                    <a:pos x="420" y="317"/>
                  </a:cxn>
                  <a:cxn ang="0">
                    <a:pos x="437" y="327"/>
                  </a:cxn>
                  <a:cxn ang="0">
                    <a:pos x="464" y="319"/>
                  </a:cxn>
                  <a:cxn ang="0">
                    <a:pos x="474" y="319"/>
                  </a:cxn>
                  <a:cxn ang="0">
                    <a:pos x="491" y="319"/>
                  </a:cxn>
                </a:cxnLst>
                <a:rect l="0" t="0" r="r" b="b"/>
                <a:pathLst>
                  <a:path w="551" h="354">
                    <a:moveTo>
                      <a:pt x="498" y="324"/>
                    </a:moveTo>
                    <a:lnTo>
                      <a:pt x="501" y="327"/>
                    </a:lnTo>
                    <a:lnTo>
                      <a:pt x="509" y="328"/>
                    </a:lnTo>
                    <a:lnTo>
                      <a:pt x="524" y="333"/>
                    </a:lnTo>
                    <a:lnTo>
                      <a:pt x="531" y="341"/>
                    </a:lnTo>
                    <a:lnTo>
                      <a:pt x="537" y="351"/>
                    </a:lnTo>
                    <a:lnTo>
                      <a:pt x="545" y="353"/>
                    </a:lnTo>
                    <a:lnTo>
                      <a:pt x="551" y="354"/>
                    </a:lnTo>
                    <a:lnTo>
                      <a:pt x="548" y="353"/>
                    </a:lnTo>
                    <a:lnTo>
                      <a:pt x="546" y="347"/>
                    </a:lnTo>
                    <a:lnTo>
                      <a:pt x="546" y="344"/>
                    </a:lnTo>
                    <a:lnTo>
                      <a:pt x="537" y="333"/>
                    </a:lnTo>
                    <a:lnTo>
                      <a:pt x="544" y="313"/>
                    </a:lnTo>
                    <a:lnTo>
                      <a:pt x="546" y="307"/>
                    </a:lnTo>
                    <a:lnTo>
                      <a:pt x="546" y="299"/>
                    </a:lnTo>
                    <a:lnTo>
                      <a:pt x="550" y="296"/>
                    </a:lnTo>
                    <a:lnTo>
                      <a:pt x="550" y="291"/>
                    </a:lnTo>
                    <a:lnTo>
                      <a:pt x="546" y="282"/>
                    </a:lnTo>
                    <a:lnTo>
                      <a:pt x="541" y="278"/>
                    </a:lnTo>
                    <a:lnTo>
                      <a:pt x="544" y="266"/>
                    </a:lnTo>
                    <a:lnTo>
                      <a:pt x="538" y="253"/>
                    </a:lnTo>
                    <a:lnTo>
                      <a:pt x="545" y="253"/>
                    </a:lnTo>
                    <a:lnTo>
                      <a:pt x="548" y="253"/>
                    </a:lnTo>
                    <a:lnTo>
                      <a:pt x="548" y="241"/>
                    </a:lnTo>
                    <a:lnTo>
                      <a:pt x="548" y="229"/>
                    </a:lnTo>
                    <a:lnTo>
                      <a:pt x="548" y="218"/>
                    </a:lnTo>
                    <a:lnTo>
                      <a:pt x="547" y="203"/>
                    </a:lnTo>
                    <a:lnTo>
                      <a:pt x="547" y="191"/>
                    </a:lnTo>
                    <a:lnTo>
                      <a:pt x="547" y="184"/>
                    </a:lnTo>
                    <a:lnTo>
                      <a:pt x="547" y="149"/>
                    </a:lnTo>
                    <a:lnTo>
                      <a:pt x="547" y="141"/>
                    </a:lnTo>
                    <a:lnTo>
                      <a:pt x="546" y="124"/>
                    </a:lnTo>
                    <a:lnTo>
                      <a:pt x="546" y="106"/>
                    </a:lnTo>
                    <a:lnTo>
                      <a:pt x="546" y="78"/>
                    </a:lnTo>
                    <a:lnTo>
                      <a:pt x="545" y="72"/>
                    </a:lnTo>
                    <a:lnTo>
                      <a:pt x="543" y="69"/>
                    </a:lnTo>
                    <a:lnTo>
                      <a:pt x="533" y="64"/>
                    </a:lnTo>
                    <a:lnTo>
                      <a:pt x="519" y="46"/>
                    </a:lnTo>
                    <a:lnTo>
                      <a:pt x="518" y="43"/>
                    </a:lnTo>
                    <a:lnTo>
                      <a:pt x="531" y="30"/>
                    </a:lnTo>
                    <a:lnTo>
                      <a:pt x="537" y="11"/>
                    </a:lnTo>
                    <a:lnTo>
                      <a:pt x="524" y="13"/>
                    </a:lnTo>
                    <a:lnTo>
                      <a:pt x="506" y="13"/>
                    </a:lnTo>
                    <a:lnTo>
                      <a:pt x="491" y="13"/>
                    </a:lnTo>
                    <a:lnTo>
                      <a:pt x="490" y="13"/>
                    </a:lnTo>
                    <a:lnTo>
                      <a:pt x="472" y="13"/>
                    </a:lnTo>
                    <a:lnTo>
                      <a:pt x="439" y="13"/>
                    </a:lnTo>
                    <a:lnTo>
                      <a:pt x="437" y="13"/>
                    </a:lnTo>
                    <a:lnTo>
                      <a:pt x="420" y="13"/>
                    </a:lnTo>
                    <a:lnTo>
                      <a:pt x="412" y="13"/>
                    </a:lnTo>
                    <a:lnTo>
                      <a:pt x="387" y="13"/>
                    </a:lnTo>
                    <a:lnTo>
                      <a:pt x="385" y="13"/>
                    </a:lnTo>
                    <a:lnTo>
                      <a:pt x="368" y="11"/>
                    </a:lnTo>
                    <a:lnTo>
                      <a:pt x="367" y="11"/>
                    </a:lnTo>
                    <a:lnTo>
                      <a:pt x="351" y="11"/>
                    </a:lnTo>
                    <a:lnTo>
                      <a:pt x="324" y="11"/>
                    </a:lnTo>
                    <a:lnTo>
                      <a:pt x="318" y="11"/>
                    </a:lnTo>
                    <a:lnTo>
                      <a:pt x="306" y="11"/>
                    </a:lnTo>
                    <a:lnTo>
                      <a:pt x="298" y="10"/>
                    </a:lnTo>
                    <a:lnTo>
                      <a:pt x="264" y="10"/>
                    </a:lnTo>
                    <a:lnTo>
                      <a:pt x="263" y="9"/>
                    </a:lnTo>
                    <a:lnTo>
                      <a:pt x="220" y="8"/>
                    </a:lnTo>
                    <a:lnTo>
                      <a:pt x="212" y="8"/>
                    </a:lnTo>
                    <a:lnTo>
                      <a:pt x="159" y="7"/>
                    </a:lnTo>
                    <a:lnTo>
                      <a:pt x="151" y="6"/>
                    </a:lnTo>
                    <a:lnTo>
                      <a:pt x="125" y="4"/>
                    </a:lnTo>
                    <a:lnTo>
                      <a:pt x="95" y="3"/>
                    </a:lnTo>
                    <a:lnTo>
                      <a:pt x="90" y="3"/>
                    </a:lnTo>
                    <a:lnTo>
                      <a:pt x="47" y="1"/>
                    </a:lnTo>
                    <a:lnTo>
                      <a:pt x="21" y="0"/>
                    </a:lnTo>
                    <a:lnTo>
                      <a:pt x="18" y="0"/>
                    </a:lnTo>
                    <a:lnTo>
                      <a:pt x="18" y="6"/>
                    </a:lnTo>
                    <a:lnTo>
                      <a:pt x="16" y="18"/>
                    </a:lnTo>
                    <a:lnTo>
                      <a:pt x="14" y="68"/>
                    </a:lnTo>
                    <a:lnTo>
                      <a:pt x="14" y="71"/>
                    </a:lnTo>
                    <a:lnTo>
                      <a:pt x="13" y="92"/>
                    </a:lnTo>
                    <a:lnTo>
                      <a:pt x="13" y="93"/>
                    </a:lnTo>
                    <a:lnTo>
                      <a:pt x="12" y="93"/>
                    </a:lnTo>
                    <a:lnTo>
                      <a:pt x="9" y="118"/>
                    </a:lnTo>
                    <a:lnTo>
                      <a:pt x="9" y="135"/>
                    </a:lnTo>
                    <a:lnTo>
                      <a:pt x="8" y="142"/>
                    </a:lnTo>
                    <a:lnTo>
                      <a:pt x="7" y="167"/>
                    </a:lnTo>
                    <a:lnTo>
                      <a:pt x="7" y="174"/>
                    </a:lnTo>
                    <a:lnTo>
                      <a:pt x="6" y="177"/>
                    </a:lnTo>
                    <a:lnTo>
                      <a:pt x="6" y="191"/>
                    </a:lnTo>
                    <a:lnTo>
                      <a:pt x="5" y="207"/>
                    </a:lnTo>
                    <a:lnTo>
                      <a:pt x="3" y="216"/>
                    </a:lnTo>
                    <a:lnTo>
                      <a:pt x="3" y="229"/>
                    </a:lnTo>
                    <a:lnTo>
                      <a:pt x="2" y="241"/>
                    </a:lnTo>
                    <a:lnTo>
                      <a:pt x="2" y="242"/>
                    </a:lnTo>
                    <a:lnTo>
                      <a:pt x="2" y="244"/>
                    </a:lnTo>
                    <a:lnTo>
                      <a:pt x="2" y="253"/>
                    </a:lnTo>
                    <a:lnTo>
                      <a:pt x="0" y="279"/>
                    </a:lnTo>
                    <a:lnTo>
                      <a:pt x="0" y="291"/>
                    </a:lnTo>
                    <a:lnTo>
                      <a:pt x="2" y="291"/>
                    </a:lnTo>
                    <a:lnTo>
                      <a:pt x="3" y="291"/>
                    </a:lnTo>
                    <a:lnTo>
                      <a:pt x="40" y="293"/>
                    </a:lnTo>
                    <a:lnTo>
                      <a:pt x="57" y="294"/>
                    </a:lnTo>
                    <a:lnTo>
                      <a:pt x="61" y="294"/>
                    </a:lnTo>
                    <a:lnTo>
                      <a:pt x="76" y="296"/>
                    </a:lnTo>
                    <a:lnTo>
                      <a:pt x="85" y="296"/>
                    </a:lnTo>
                    <a:lnTo>
                      <a:pt x="87" y="296"/>
                    </a:lnTo>
                    <a:lnTo>
                      <a:pt x="91" y="296"/>
                    </a:lnTo>
                    <a:lnTo>
                      <a:pt x="113" y="297"/>
                    </a:lnTo>
                    <a:lnTo>
                      <a:pt x="130" y="298"/>
                    </a:lnTo>
                    <a:lnTo>
                      <a:pt x="143" y="298"/>
                    </a:lnTo>
                    <a:lnTo>
                      <a:pt x="166" y="299"/>
                    </a:lnTo>
                    <a:lnTo>
                      <a:pt x="172" y="300"/>
                    </a:lnTo>
                    <a:lnTo>
                      <a:pt x="203" y="300"/>
                    </a:lnTo>
                    <a:lnTo>
                      <a:pt x="233" y="301"/>
                    </a:lnTo>
                    <a:lnTo>
                      <a:pt x="256" y="303"/>
                    </a:lnTo>
                    <a:lnTo>
                      <a:pt x="278" y="303"/>
                    </a:lnTo>
                    <a:lnTo>
                      <a:pt x="326" y="304"/>
                    </a:lnTo>
                    <a:lnTo>
                      <a:pt x="346" y="304"/>
                    </a:lnTo>
                    <a:lnTo>
                      <a:pt x="401" y="304"/>
                    </a:lnTo>
                    <a:lnTo>
                      <a:pt x="410" y="313"/>
                    </a:lnTo>
                    <a:lnTo>
                      <a:pt x="415" y="315"/>
                    </a:lnTo>
                    <a:lnTo>
                      <a:pt x="420" y="317"/>
                    </a:lnTo>
                    <a:lnTo>
                      <a:pt x="427" y="320"/>
                    </a:lnTo>
                    <a:lnTo>
                      <a:pt x="437" y="327"/>
                    </a:lnTo>
                    <a:lnTo>
                      <a:pt x="447" y="318"/>
                    </a:lnTo>
                    <a:lnTo>
                      <a:pt x="464" y="319"/>
                    </a:lnTo>
                    <a:lnTo>
                      <a:pt x="465" y="319"/>
                    </a:lnTo>
                    <a:lnTo>
                      <a:pt x="474" y="319"/>
                    </a:lnTo>
                    <a:lnTo>
                      <a:pt x="475" y="319"/>
                    </a:lnTo>
                    <a:lnTo>
                      <a:pt x="491" y="319"/>
                    </a:lnTo>
                    <a:lnTo>
                      <a:pt x="498" y="324"/>
                    </a:lnTo>
                    <a:close/>
                  </a:path>
                </a:pathLst>
              </a:custGeom>
              <a:noFill/>
              <a:ln w="1588">
                <a:solidFill>
                  <a:schemeClr val="tx1"/>
                </a:solidFill>
                <a:prstDash val="solid"/>
                <a:round/>
                <a:headEnd/>
                <a:tailEnd/>
              </a:ln>
            </p:spPr>
            <p:txBody>
              <a:bodyPr/>
              <a:lstStyle/>
              <a:p>
                <a:endParaRPr lang="en-US"/>
              </a:p>
            </p:txBody>
          </p:sp>
          <p:sp>
            <p:nvSpPr>
              <p:cNvPr id="41" name="Freeform 38"/>
              <p:cNvSpPr>
                <a:spLocks/>
              </p:cNvSpPr>
              <p:nvPr/>
            </p:nvSpPr>
            <p:spPr bwMode="auto">
              <a:xfrm>
                <a:off x="6502400" y="555625"/>
                <a:ext cx="212725" cy="396875"/>
              </a:xfrm>
              <a:custGeom>
                <a:avLst/>
                <a:gdLst/>
                <a:ahLst/>
                <a:cxnLst>
                  <a:cxn ang="0">
                    <a:pos x="30" y="154"/>
                  </a:cxn>
                  <a:cxn ang="0">
                    <a:pos x="29" y="168"/>
                  </a:cxn>
                  <a:cxn ang="0">
                    <a:pos x="37" y="166"/>
                  </a:cxn>
                  <a:cxn ang="0">
                    <a:pos x="47" y="195"/>
                  </a:cxn>
                  <a:cxn ang="0">
                    <a:pos x="48" y="201"/>
                  </a:cxn>
                  <a:cxn ang="0">
                    <a:pos x="52" y="213"/>
                  </a:cxn>
                  <a:cxn ang="0">
                    <a:pos x="55" y="231"/>
                  </a:cxn>
                  <a:cxn ang="0">
                    <a:pos x="58" y="242"/>
                  </a:cxn>
                  <a:cxn ang="0">
                    <a:pos x="60" y="250"/>
                  </a:cxn>
                  <a:cxn ang="0">
                    <a:pos x="74" y="246"/>
                  </a:cxn>
                  <a:cxn ang="0">
                    <a:pos x="76" y="246"/>
                  </a:cxn>
                  <a:cxn ang="0">
                    <a:pos x="78" y="246"/>
                  </a:cxn>
                  <a:cxn ang="0">
                    <a:pos x="79" y="245"/>
                  </a:cxn>
                  <a:cxn ang="0">
                    <a:pos x="85" y="244"/>
                  </a:cxn>
                  <a:cxn ang="0">
                    <a:pos x="98" y="242"/>
                  </a:cxn>
                  <a:cxn ang="0">
                    <a:pos x="115" y="238"/>
                  </a:cxn>
                  <a:cxn ang="0">
                    <a:pos x="117" y="237"/>
                  </a:cxn>
                  <a:cxn ang="0">
                    <a:pos x="107" y="217"/>
                  </a:cxn>
                  <a:cxn ang="0">
                    <a:pos x="110" y="211"/>
                  </a:cxn>
                  <a:cxn ang="0">
                    <a:pos x="107" y="195"/>
                  </a:cxn>
                  <a:cxn ang="0">
                    <a:pos x="107" y="188"/>
                  </a:cxn>
                  <a:cxn ang="0">
                    <a:pos x="105" y="162"/>
                  </a:cxn>
                  <a:cxn ang="0">
                    <a:pos x="102" y="154"/>
                  </a:cxn>
                  <a:cxn ang="0">
                    <a:pos x="105" y="151"/>
                  </a:cxn>
                  <a:cxn ang="0">
                    <a:pos x="105" y="148"/>
                  </a:cxn>
                  <a:cxn ang="0">
                    <a:pos x="107" y="135"/>
                  </a:cxn>
                  <a:cxn ang="0">
                    <a:pos x="109" y="132"/>
                  </a:cxn>
                  <a:cxn ang="0">
                    <a:pos x="110" y="108"/>
                  </a:cxn>
                  <a:cxn ang="0">
                    <a:pos x="112" y="94"/>
                  </a:cxn>
                  <a:cxn ang="0">
                    <a:pos x="110" y="92"/>
                  </a:cxn>
                  <a:cxn ang="0">
                    <a:pos x="108" y="83"/>
                  </a:cxn>
                  <a:cxn ang="0">
                    <a:pos x="109" y="75"/>
                  </a:cxn>
                  <a:cxn ang="0">
                    <a:pos x="120" y="70"/>
                  </a:cxn>
                  <a:cxn ang="0">
                    <a:pos x="121" y="66"/>
                  </a:cxn>
                  <a:cxn ang="0">
                    <a:pos x="123" y="63"/>
                  </a:cxn>
                  <a:cxn ang="0">
                    <a:pos x="134" y="50"/>
                  </a:cxn>
                  <a:cxn ang="0">
                    <a:pos x="124" y="28"/>
                  </a:cxn>
                  <a:cxn ang="0">
                    <a:pos x="129" y="9"/>
                  </a:cxn>
                  <a:cxn ang="0">
                    <a:pos x="126" y="0"/>
                  </a:cxn>
                  <a:cxn ang="0">
                    <a:pos x="100" y="8"/>
                  </a:cxn>
                  <a:cxn ang="0">
                    <a:pos x="54" y="18"/>
                  </a:cxn>
                  <a:cxn ang="0">
                    <a:pos x="11" y="29"/>
                  </a:cxn>
                  <a:cxn ang="0">
                    <a:pos x="7" y="30"/>
                  </a:cxn>
                  <a:cxn ang="0">
                    <a:pos x="0" y="32"/>
                  </a:cxn>
                  <a:cxn ang="0">
                    <a:pos x="2" y="48"/>
                  </a:cxn>
                  <a:cxn ang="0">
                    <a:pos x="9" y="75"/>
                  </a:cxn>
                  <a:cxn ang="0">
                    <a:pos x="10" y="76"/>
                  </a:cxn>
                  <a:cxn ang="0">
                    <a:pos x="12" y="77"/>
                  </a:cxn>
                  <a:cxn ang="0">
                    <a:pos x="16" y="80"/>
                  </a:cxn>
                  <a:cxn ang="0">
                    <a:pos x="20" y="104"/>
                  </a:cxn>
                  <a:cxn ang="0">
                    <a:pos x="17" y="112"/>
                  </a:cxn>
                  <a:cxn ang="0">
                    <a:pos x="17" y="124"/>
                  </a:cxn>
                  <a:cxn ang="0">
                    <a:pos x="27" y="149"/>
                  </a:cxn>
                  <a:cxn ang="0">
                    <a:pos x="27" y="151"/>
                  </a:cxn>
                  <a:cxn ang="0">
                    <a:pos x="30" y="154"/>
                  </a:cxn>
                </a:cxnLst>
                <a:rect l="0" t="0" r="r" b="b"/>
                <a:pathLst>
                  <a:path w="134" h="250">
                    <a:moveTo>
                      <a:pt x="30" y="154"/>
                    </a:moveTo>
                    <a:lnTo>
                      <a:pt x="29" y="168"/>
                    </a:lnTo>
                    <a:lnTo>
                      <a:pt x="37" y="166"/>
                    </a:lnTo>
                    <a:lnTo>
                      <a:pt x="47" y="195"/>
                    </a:lnTo>
                    <a:lnTo>
                      <a:pt x="48" y="201"/>
                    </a:lnTo>
                    <a:lnTo>
                      <a:pt x="52" y="213"/>
                    </a:lnTo>
                    <a:lnTo>
                      <a:pt x="55" y="231"/>
                    </a:lnTo>
                    <a:lnTo>
                      <a:pt x="58" y="242"/>
                    </a:lnTo>
                    <a:lnTo>
                      <a:pt x="60" y="250"/>
                    </a:lnTo>
                    <a:lnTo>
                      <a:pt x="74" y="246"/>
                    </a:lnTo>
                    <a:lnTo>
                      <a:pt x="76" y="246"/>
                    </a:lnTo>
                    <a:lnTo>
                      <a:pt x="78" y="246"/>
                    </a:lnTo>
                    <a:lnTo>
                      <a:pt x="79" y="245"/>
                    </a:lnTo>
                    <a:lnTo>
                      <a:pt x="85" y="244"/>
                    </a:lnTo>
                    <a:lnTo>
                      <a:pt x="98" y="242"/>
                    </a:lnTo>
                    <a:lnTo>
                      <a:pt x="115" y="238"/>
                    </a:lnTo>
                    <a:lnTo>
                      <a:pt x="117" y="237"/>
                    </a:lnTo>
                    <a:lnTo>
                      <a:pt x="107" y="217"/>
                    </a:lnTo>
                    <a:lnTo>
                      <a:pt x="110" y="211"/>
                    </a:lnTo>
                    <a:lnTo>
                      <a:pt x="107" y="195"/>
                    </a:lnTo>
                    <a:lnTo>
                      <a:pt x="107" y="188"/>
                    </a:lnTo>
                    <a:lnTo>
                      <a:pt x="105" y="162"/>
                    </a:lnTo>
                    <a:lnTo>
                      <a:pt x="102" y="154"/>
                    </a:lnTo>
                    <a:lnTo>
                      <a:pt x="105" y="151"/>
                    </a:lnTo>
                    <a:lnTo>
                      <a:pt x="105" y="148"/>
                    </a:lnTo>
                    <a:lnTo>
                      <a:pt x="107" y="135"/>
                    </a:lnTo>
                    <a:lnTo>
                      <a:pt x="109" y="132"/>
                    </a:lnTo>
                    <a:lnTo>
                      <a:pt x="110" y="108"/>
                    </a:lnTo>
                    <a:lnTo>
                      <a:pt x="112" y="94"/>
                    </a:lnTo>
                    <a:lnTo>
                      <a:pt x="110" y="92"/>
                    </a:lnTo>
                    <a:lnTo>
                      <a:pt x="108" y="83"/>
                    </a:lnTo>
                    <a:lnTo>
                      <a:pt x="109" y="75"/>
                    </a:lnTo>
                    <a:lnTo>
                      <a:pt x="120" y="70"/>
                    </a:lnTo>
                    <a:lnTo>
                      <a:pt x="121" y="66"/>
                    </a:lnTo>
                    <a:lnTo>
                      <a:pt x="123" y="63"/>
                    </a:lnTo>
                    <a:lnTo>
                      <a:pt x="134" y="50"/>
                    </a:lnTo>
                    <a:lnTo>
                      <a:pt x="124" y="28"/>
                    </a:lnTo>
                    <a:lnTo>
                      <a:pt x="129" y="9"/>
                    </a:lnTo>
                    <a:lnTo>
                      <a:pt x="126" y="0"/>
                    </a:lnTo>
                    <a:lnTo>
                      <a:pt x="100" y="8"/>
                    </a:lnTo>
                    <a:lnTo>
                      <a:pt x="54" y="18"/>
                    </a:lnTo>
                    <a:lnTo>
                      <a:pt x="11" y="29"/>
                    </a:lnTo>
                    <a:lnTo>
                      <a:pt x="7" y="30"/>
                    </a:lnTo>
                    <a:lnTo>
                      <a:pt x="0" y="32"/>
                    </a:lnTo>
                    <a:lnTo>
                      <a:pt x="2" y="48"/>
                    </a:lnTo>
                    <a:lnTo>
                      <a:pt x="9" y="75"/>
                    </a:lnTo>
                    <a:lnTo>
                      <a:pt x="10" y="76"/>
                    </a:lnTo>
                    <a:lnTo>
                      <a:pt x="12" y="77"/>
                    </a:lnTo>
                    <a:lnTo>
                      <a:pt x="16" y="80"/>
                    </a:lnTo>
                    <a:lnTo>
                      <a:pt x="20" y="104"/>
                    </a:lnTo>
                    <a:lnTo>
                      <a:pt x="17" y="112"/>
                    </a:lnTo>
                    <a:lnTo>
                      <a:pt x="17" y="124"/>
                    </a:lnTo>
                    <a:lnTo>
                      <a:pt x="27" y="149"/>
                    </a:lnTo>
                    <a:lnTo>
                      <a:pt x="27" y="151"/>
                    </a:lnTo>
                    <a:lnTo>
                      <a:pt x="30" y="154"/>
                    </a:lnTo>
                    <a:close/>
                  </a:path>
                </a:pathLst>
              </a:custGeom>
              <a:solidFill>
                <a:srgbClr val="00B0F0"/>
              </a:solidFill>
              <a:ln w="1588">
                <a:solidFill>
                  <a:srgbClr val="00B0F0"/>
                </a:solidFill>
                <a:prstDash val="solid"/>
                <a:round/>
                <a:headEnd/>
                <a:tailEnd/>
              </a:ln>
            </p:spPr>
            <p:txBody>
              <a:bodyPr/>
              <a:lstStyle/>
              <a:p>
                <a:endParaRPr lang="en-US"/>
              </a:p>
            </p:txBody>
          </p:sp>
          <p:sp>
            <p:nvSpPr>
              <p:cNvPr id="42" name="Freeform 39"/>
              <p:cNvSpPr>
                <a:spLocks/>
              </p:cNvSpPr>
              <p:nvPr/>
            </p:nvSpPr>
            <p:spPr bwMode="auto">
              <a:xfrm>
                <a:off x="6599237" y="1020763"/>
                <a:ext cx="217488" cy="214312"/>
              </a:xfrm>
              <a:custGeom>
                <a:avLst/>
                <a:gdLst/>
                <a:ahLst/>
                <a:cxnLst>
                  <a:cxn ang="0">
                    <a:pos x="49" y="108"/>
                  </a:cxn>
                  <a:cxn ang="0">
                    <a:pos x="58" y="96"/>
                  </a:cxn>
                  <a:cxn ang="0">
                    <a:pos x="73" y="93"/>
                  </a:cxn>
                  <a:cxn ang="0">
                    <a:pos x="81" y="88"/>
                  </a:cxn>
                  <a:cxn ang="0">
                    <a:pos x="88" y="88"/>
                  </a:cxn>
                  <a:cxn ang="0">
                    <a:pos x="90" y="88"/>
                  </a:cxn>
                  <a:cxn ang="0">
                    <a:pos x="102" y="82"/>
                  </a:cxn>
                  <a:cxn ang="0">
                    <a:pos x="125" y="73"/>
                  </a:cxn>
                  <a:cxn ang="0">
                    <a:pos x="130" y="69"/>
                  </a:cxn>
                  <a:cxn ang="0">
                    <a:pos x="132" y="69"/>
                  </a:cxn>
                  <a:cxn ang="0">
                    <a:pos x="134" y="69"/>
                  </a:cxn>
                  <a:cxn ang="0">
                    <a:pos x="137" y="59"/>
                  </a:cxn>
                  <a:cxn ang="0">
                    <a:pos x="132" y="41"/>
                  </a:cxn>
                  <a:cxn ang="0">
                    <a:pos x="132" y="39"/>
                  </a:cxn>
                  <a:cxn ang="0">
                    <a:pos x="131" y="36"/>
                  </a:cxn>
                  <a:cxn ang="0">
                    <a:pos x="131" y="35"/>
                  </a:cxn>
                  <a:cxn ang="0">
                    <a:pos x="131" y="34"/>
                  </a:cxn>
                  <a:cxn ang="0">
                    <a:pos x="129" y="28"/>
                  </a:cxn>
                  <a:cxn ang="0">
                    <a:pos x="129" y="26"/>
                  </a:cxn>
                  <a:cxn ang="0">
                    <a:pos x="123" y="10"/>
                  </a:cxn>
                  <a:cxn ang="0">
                    <a:pos x="122" y="1"/>
                  </a:cxn>
                  <a:cxn ang="0">
                    <a:pos x="121" y="0"/>
                  </a:cxn>
                  <a:cxn ang="0">
                    <a:pos x="102" y="5"/>
                  </a:cxn>
                  <a:cxn ang="0">
                    <a:pos x="100" y="5"/>
                  </a:cxn>
                  <a:cxn ang="0">
                    <a:pos x="99" y="5"/>
                  </a:cxn>
                  <a:cxn ang="0">
                    <a:pos x="97" y="6"/>
                  </a:cxn>
                  <a:cxn ang="0">
                    <a:pos x="83" y="8"/>
                  </a:cxn>
                  <a:cxn ang="0">
                    <a:pos x="81" y="10"/>
                  </a:cxn>
                  <a:cxn ang="0">
                    <a:pos x="70" y="12"/>
                  </a:cxn>
                  <a:cxn ang="0">
                    <a:pos x="49" y="21"/>
                  </a:cxn>
                  <a:cxn ang="0">
                    <a:pos x="48" y="18"/>
                  </a:cxn>
                  <a:cxn ang="0">
                    <a:pos x="35" y="21"/>
                  </a:cxn>
                  <a:cxn ang="0">
                    <a:pos x="32" y="21"/>
                  </a:cxn>
                  <a:cxn ang="0">
                    <a:pos x="8" y="26"/>
                  </a:cxn>
                  <a:cxn ang="0">
                    <a:pos x="4" y="27"/>
                  </a:cxn>
                  <a:cxn ang="0">
                    <a:pos x="0" y="28"/>
                  </a:cxn>
                  <a:cxn ang="0">
                    <a:pos x="1" y="33"/>
                  </a:cxn>
                  <a:cxn ang="0">
                    <a:pos x="6" y="58"/>
                  </a:cxn>
                  <a:cxn ang="0">
                    <a:pos x="7" y="66"/>
                  </a:cxn>
                  <a:cxn ang="0">
                    <a:pos x="8" y="70"/>
                  </a:cxn>
                  <a:cxn ang="0">
                    <a:pos x="8" y="72"/>
                  </a:cxn>
                  <a:cxn ang="0">
                    <a:pos x="10" y="80"/>
                  </a:cxn>
                  <a:cxn ang="0">
                    <a:pos x="12" y="89"/>
                  </a:cxn>
                  <a:cxn ang="0">
                    <a:pos x="12" y="91"/>
                  </a:cxn>
                  <a:cxn ang="0">
                    <a:pos x="13" y="95"/>
                  </a:cxn>
                  <a:cxn ang="0">
                    <a:pos x="21" y="109"/>
                  </a:cxn>
                  <a:cxn ang="0">
                    <a:pos x="6" y="124"/>
                  </a:cxn>
                  <a:cxn ang="0">
                    <a:pos x="14" y="135"/>
                  </a:cxn>
                  <a:cxn ang="0">
                    <a:pos x="32" y="123"/>
                  </a:cxn>
                  <a:cxn ang="0">
                    <a:pos x="40" y="114"/>
                  </a:cxn>
                  <a:cxn ang="0">
                    <a:pos x="49" y="108"/>
                  </a:cxn>
                </a:cxnLst>
                <a:rect l="0" t="0" r="r" b="b"/>
                <a:pathLst>
                  <a:path w="137" h="135">
                    <a:moveTo>
                      <a:pt x="49" y="108"/>
                    </a:moveTo>
                    <a:lnTo>
                      <a:pt x="58" y="96"/>
                    </a:lnTo>
                    <a:lnTo>
                      <a:pt x="73" y="93"/>
                    </a:lnTo>
                    <a:lnTo>
                      <a:pt x="81" y="88"/>
                    </a:lnTo>
                    <a:lnTo>
                      <a:pt x="88" y="88"/>
                    </a:lnTo>
                    <a:lnTo>
                      <a:pt x="90" y="88"/>
                    </a:lnTo>
                    <a:lnTo>
                      <a:pt x="102" y="82"/>
                    </a:lnTo>
                    <a:lnTo>
                      <a:pt x="125" y="73"/>
                    </a:lnTo>
                    <a:lnTo>
                      <a:pt x="130" y="69"/>
                    </a:lnTo>
                    <a:lnTo>
                      <a:pt x="132" y="69"/>
                    </a:lnTo>
                    <a:lnTo>
                      <a:pt x="134" y="69"/>
                    </a:lnTo>
                    <a:lnTo>
                      <a:pt x="137" y="59"/>
                    </a:lnTo>
                    <a:lnTo>
                      <a:pt x="132" y="41"/>
                    </a:lnTo>
                    <a:lnTo>
                      <a:pt x="132" y="39"/>
                    </a:lnTo>
                    <a:lnTo>
                      <a:pt x="131" y="36"/>
                    </a:lnTo>
                    <a:lnTo>
                      <a:pt x="131" y="35"/>
                    </a:lnTo>
                    <a:lnTo>
                      <a:pt x="131" y="34"/>
                    </a:lnTo>
                    <a:lnTo>
                      <a:pt x="129" y="28"/>
                    </a:lnTo>
                    <a:lnTo>
                      <a:pt x="129" y="26"/>
                    </a:lnTo>
                    <a:lnTo>
                      <a:pt x="123" y="10"/>
                    </a:lnTo>
                    <a:lnTo>
                      <a:pt x="122" y="1"/>
                    </a:lnTo>
                    <a:lnTo>
                      <a:pt x="121" y="0"/>
                    </a:lnTo>
                    <a:lnTo>
                      <a:pt x="102" y="5"/>
                    </a:lnTo>
                    <a:lnTo>
                      <a:pt x="100" y="5"/>
                    </a:lnTo>
                    <a:lnTo>
                      <a:pt x="99" y="5"/>
                    </a:lnTo>
                    <a:lnTo>
                      <a:pt x="97" y="6"/>
                    </a:lnTo>
                    <a:lnTo>
                      <a:pt x="83" y="8"/>
                    </a:lnTo>
                    <a:lnTo>
                      <a:pt x="81" y="10"/>
                    </a:lnTo>
                    <a:lnTo>
                      <a:pt x="70" y="12"/>
                    </a:lnTo>
                    <a:lnTo>
                      <a:pt x="49" y="21"/>
                    </a:lnTo>
                    <a:lnTo>
                      <a:pt x="48" y="18"/>
                    </a:lnTo>
                    <a:lnTo>
                      <a:pt x="35" y="21"/>
                    </a:lnTo>
                    <a:lnTo>
                      <a:pt x="32" y="21"/>
                    </a:lnTo>
                    <a:lnTo>
                      <a:pt x="8" y="26"/>
                    </a:lnTo>
                    <a:lnTo>
                      <a:pt x="4" y="27"/>
                    </a:lnTo>
                    <a:lnTo>
                      <a:pt x="0" y="28"/>
                    </a:lnTo>
                    <a:lnTo>
                      <a:pt x="1" y="33"/>
                    </a:lnTo>
                    <a:lnTo>
                      <a:pt x="6" y="58"/>
                    </a:lnTo>
                    <a:lnTo>
                      <a:pt x="7" y="66"/>
                    </a:lnTo>
                    <a:lnTo>
                      <a:pt x="8" y="70"/>
                    </a:lnTo>
                    <a:lnTo>
                      <a:pt x="8" y="72"/>
                    </a:lnTo>
                    <a:lnTo>
                      <a:pt x="10" y="80"/>
                    </a:lnTo>
                    <a:lnTo>
                      <a:pt x="12" y="89"/>
                    </a:lnTo>
                    <a:lnTo>
                      <a:pt x="12" y="91"/>
                    </a:lnTo>
                    <a:lnTo>
                      <a:pt x="13" y="95"/>
                    </a:lnTo>
                    <a:lnTo>
                      <a:pt x="21" y="109"/>
                    </a:lnTo>
                    <a:lnTo>
                      <a:pt x="6" y="124"/>
                    </a:lnTo>
                    <a:lnTo>
                      <a:pt x="14" y="135"/>
                    </a:lnTo>
                    <a:lnTo>
                      <a:pt x="32" y="123"/>
                    </a:lnTo>
                    <a:lnTo>
                      <a:pt x="40" y="114"/>
                    </a:lnTo>
                    <a:lnTo>
                      <a:pt x="49" y="108"/>
                    </a:lnTo>
                    <a:close/>
                  </a:path>
                </a:pathLst>
              </a:custGeom>
              <a:solidFill>
                <a:srgbClr val="00B0F0"/>
              </a:solidFill>
              <a:ln w="1588">
                <a:solidFill>
                  <a:schemeClr val="tx1"/>
                </a:solidFill>
                <a:prstDash val="solid"/>
                <a:round/>
                <a:headEnd/>
                <a:tailEnd/>
              </a:ln>
            </p:spPr>
            <p:txBody>
              <a:bodyPr/>
              <a:lstStyle/>
              <a:p>
                <a:endParaRPr lang="en-US"/>
              </a:p>
            </p:txBody>
          </p:sp>
          <p:sp>
            <p:nvSpPr>
              <p:cNvPr id="43" name="Freeform 40"/>
              <p:cNvSpPr>
                <a:spLocks/>
              </p:cNvSpPr>
              <p:nvPr/>
            </p:nvSpPr>
            <p:spPr bwMode="auto">
              <a:xfrm>
                <a:off x="6738937" y="106363"/>
                <a:ext cx="460375" cy="723900"/>
              </a:xfrm>
              <a:custGeom>
                <a:avLst/>
                <a:gdLst/>
                <a:ahLst/>
                <a:cxnLst>
                  <a:cxn ang="0">
                    <a:pos x="37" y="370"/>
                  </a:cxn>
                  <a:cxn ang="0">
                    <a:pos x="29" y="344"/>
                  </a:cxn>
                  <a:cxn ang="0">
                    <a:pos x="1" y="257"/>
                  </a:cxn>
                  <a:cxn ang="0">
                    <a:pos x="2" y="242"/>
                  </a:cxn>
                  <a:cxn ang="0">
                    <a:pos x="15" y="245"/>
                  </a:cxn>
                  <a:cxn ang="0">
                    <a:pos x="26" y="230"/>
                  </a:cxn>
                  <a:cxn ang="0">
                    <a:pos x="25" y="203"/>
                  </a:cxn>
                  <a:cxn ang="0">
                    <a:pos x="39" y="170"/>
                  </a:cxn>
                  <a:cxn ang="0">
                    <a:pos x="33" y="154"/>
                  </a:cxn>
                  <a:cxn ang="0">
                    <a:pos x="37" y="122"/>
                  </a:cxn>
                  <a:cxn ang="0">
                    <a:pos x="34" y="94"/>
                  </a:cxn>
                  <a:cxn ang="0">
                    <a:pos x="78" y="20"/>
                  </a:cxn>
                  <a:cxn ang="0">
                    <a:pos x="110" y="15"/>
                  </a:cxn>
                  <a:cxn ang="0">
                    <a:pos x="130" y="0"/>
                  </a:cxn>
                  <a:cxn ang="0">
                    <a:pos x="161" y="15"/>
                  </a:cxn>
                  <a:cxn ang="0">
                    <a:pos x="208" y="148"/>
                  </a:cxn>
                  <a:cxn ang="0">
                    <a:pos x="234" y="148"/>
                  </a:cxn>
                  <a:cxn ang="0">
                    <a:pos x="254" y="190"/>
                  </a:cxn>
                  <a:cxn ang="0">
                    <a:pos x="256" y="183"/>
                  </a:cxn>
                  <a:cxn ang="0">
                    <a:pos x="284" y="202"/>
                  </a:cxn>
                  <a:cxn ang="0">
                    <a:pos x="277" y="236"/>
                  </a:cxn>
                  <a:cxn ang="0">
                    <a:pos x="276" y="238"/>
                  </a:cxn>
                  <a:cxn ang="0">
                    <a:pos x="268" y="239"/>
                  </a:cxn>
                  <a:cxn ang="0">
                    <a:pos x="261" y="248"/>
                  </a:cxn>
                  <a:cxn ang="0">
                    <a:pos x="257" y="262"/>
                  </a:cxn>
                  <a:cxn ang="0">
                    <a:pos x="242" y="259"/>
                  </a:cxn>
                  <a:cxn ang="0">
                    <a:pos x="236" y="272"/>
                  </a:cxn>
                  <a:cxn ang="0">
                    <a:pos x="232" y="282"/>
                  </a:cxn>
                  <a:cxn ang="0">
                    <a:pos x="209" y="296"/>
                  </a:cxn>
                  <a:cxn ang="0">
                    <a:pos x="200" y="291"/>
                  </a:cxn>
                  <a:cxn ang="0">
                    <a:pos x="179" y="298"/>
                  </a:cxn>
                  <a:cxn ang="0">
                    <a:pos x="174" y="279"/>
                  </a:cxn>
                  <a:cxn ang="0">
                    <a:pos x="167" y="296"/>
                  </a:cxn>
                  <a:cxn ang="0">
                    <a:pos x="166" y="321"/>
                  </a:cxn>
                  <a:cxn ang="0">
                    <a:pos x="157" y="351"/>
                  </a:cxn>
                  <a:cxn ang="0">
                    <a:pos x="145" y="353"/>
                  </a:cxn>
                  <a:cxn ang="0">
                    <a:pos x="138" y="362"/>
                  </a:cxn>
                  <a:cxn ang="0">
                    <a:pos x="131" y="370"/>
                  </a:cxn>
                  <a:cxn ang="0">
                    <a:pos x="122" y="374"/>
                  </a:cxn>
                  <a:cxn ang="0">
                    <a:pos x="115" y="379"/>
                  </a:cxn>
                  <a:cxn ang="0">
                    <a:pos x="103" y="391"/>
                  </a:cxn>
                  <a:cxn ang="0">
                    <a:pos x="103" y="401"/>
                  </a:cxn>
                  <a:cxn ang="0">
                    <a:pos x="95" y="403"/>
                  </a:cxn>
                  <a:cxn ang="0">
                    <a:pos x="95" y="410"/>
                  </a:cxn>
                  <a:cxn ang="0">
                    <a:pos x="85" y="435"/>
                  </a:cxn>
                  <a:cxn ang="0">
                    <a:pos x="83" y="456"/>
                  </a:cxn>
                  <a:cxn ang="0">
                    <a:pos x="74" y="451"/>
                  </a:cxn>
                  <a:cxn ang="0">
                    <a:pos x="57" y="434"/>
                  </a:cxn>
                  <a:cxn ang="0">
                    <a:pos x="46" y="394"/>
                  </a:cxn>
                </a:cxnLst>
                <a:rect l="0" t="0" r="r" b="b"/>
                <a:pathLst>
                  <a:path w="290" h="456">
                    <a:moveTo>
                      <a:pt x="44" y="390"/>
                    </a:moveTo>
                    <a:lnTo>
                      <a:pt x="37" y="370"/>
                    </a:lnTo>
                    <a:lnTo>
                      <a:pt x="30" y="347"/>
                    </a:lnTo>
                    <a:lnTo>
                      <a:pt x="29" y="344"/>
                    </a:lnTo>
                    <a:lnTo>
                      <a:pt x="15" y="299"/>
                    </a:lnTo>
                    <a:lnTo>
                      <a:pt x="1" y="257"/>
                    </a:lnTo>
                    <a:lnTo>
                      <a:pt x="0" y="252"/>
                    </a:lnTo>
                    <a:lnTo>
                      <a:pt x="2" y="242"/>
                    </a:lnTo>
                    <a:lnTo>
                      <a:pt x="15" y="250"/>
                    </a:lnTo>
                    <a:lnTo>
                      <a:pt x="15" y="245"/>
                    </a:lnTo>
                    <a:lnTo>
                      <a:pt x="18" y="230"/>
                    </a:lnTo>
                    <a:lnTo>
                      <a:pt x="26" y="230"/>
                    </a:lnTo>
                    <a:lnTo>
                      <a:pt x="21" y="209"/>
                    </a:lnTo>
                    <a:lnTo>
                      <a:pt x="25" y="203"/>
                    </a:lnTo>
                    <a:lnTo>
                      <a:pt x="33" y="191"/>
                    </a:lnTo>
                    <a:lnTo>
                      <a:pt x="39" y="170"/>
                    </a:lnTo>
                    <a:lnTo>
                      <a:pt x="33" y="167"/>
                    </a:lnTo>
                    <a:lnTo>
                      <a:pt x="33" y="154"/>
                    </a:lnTo>
                    <a:lnTo>
                      <a:pt x="29" y="141"/>
                    </a:lnTo>
                    <a:lnTo>
                      <a:pt x="37" y="122"/>
                    </a:lnTo>
                    <a:lnTo>
                      <a:pt x="35" y="106"/>
                    </a:lnTo>
                    <a:lnTo>
                      <a:pt x="34" y="94"/>
                    </a:lnTo>
                    <a:lnTo>
                      <a:pt x="64" y="8"/>
                    </a:lnTo>
                    <a:lnTo>
                      <a:pt x="78" y="20"/>
                    </a:lnTo>
                    <a:lnTo>
                      <a:pt x="85" y="25"/>
                    </a:lnTo>
                    <a:lnTo>
                      <a:pt x="110" y="15"/>
                    </a:lnTo>
                    <a:lnTo>
                      <a:pt x="124" y="0"/>
                    </a:lnTo>
                    <a:lnTo>
                      <a:pt x="130" y="0"/>
                    </a:lnTo>
                    <a:lnTo>
                      <a:pt x="154" y="8"/>
                    </a:lnTo>
                    <a:lnTo>
                      <a:pt x="161" y="15"/>
                    </a:lnTo>
                    <a:lnTo>
                      <a:pt x="167" y="16"/>
                    </a:lnTo>
                    <a:lnTo>
                      <a:pt x="208" y="148"/>
                    </a:lnTo>
                    <a:lnTo>
                      <a:pt x="230" y="151"/>
                    </a:lnTo>
                    <a:lnTo>
                      <a:pt x="234" y="148"/>
                    </a:lnTo>
                    <a:lnTo>
                      <a:pt x="243" y="181"/>
                    </a:lnTo>
                    <a:lnTo>
                      <a:pt x="254" y="190"/>
                    </a:lnTo>
                    <a:lnTo>
                      <a:pt x="256" y="189"/>
                    </a:lnTo>
                    <a:lnTo>
                      <a:pt x="256" y="183"/>
                    </a:lnTo>
                    <a:lnTo>
                      <a:pt x="270" y="186"/>
                    </a:lnTo>
                    <a:lnTo>
                      <a:pt x="284" y="202"/>
                    </a:lnTo>
                    <a:lnTo>
                      <a:pt x="290" y="211"/>
                    </a:lnTo>
                    <a:lnTo>
                      <a:pt x="277" y="236"/>
                    </a:lnTo>
                    <a:lnTo>
                      <a:pt x="275" y="236"/>
                    </a:lnTo>
                    <a:lnTo>
                      <a:pt x="276" y="238"/>
                    </a:lnTo>
                    <a:lnTo>
                      <a:pt x="272" y="237"/>
                    </a:lnTo>
                    <a:lnTo>
                      <a:pt x="268" y="239"/>
                    </a:lnTo>
                    <a:lnTo>
                      <a:pt x="269" y="242"/>
                    </a:lnTo>
                    <a:lnTo>
                      <a:pt x="261" y="248"/>
                    </a:lnTo>
                    <a:lnTo>
                      <a:pt x="262" y="253"/>
                    </a:lnTo>
                    <a:lnTo>
                      <a:pt x="257" y="262"/>
                    </a:lnTo>
                    <a:lnTo>
                      <a:pt x="255" y="257"/>
                    </a:lnTo>
                    <a:lnTo>
                      <a:pt x="242" y="259"/>
                    </a:lnTo>
                    <a:lnTo>
                      <a:pt x="240" y="270"/>
                    </a:lnTo>
                    <a:lnTo>
                      <a:pt x="236" y="272"/>
                    </a:lnTo>
                    <a:lnTo>
                      <a:pt x="232" y="275"/>
                    </a:lnTo>
                    <a:lnTo>
                      <a:pt x="232" y="282"/>
                    </a:lnTo>
                    <a:lnTo>
                      <a:pt x="220" y="294"/>
                    </a:lnTo>
                    <a:lnTo>
                      <a:pt x="209" y="296"/>
                    </a:lnTo>
                    <a:lnTo>
                      <a:pt x="198" y="283"/>
                    </a:lnTo>
                    <a:lnTo>
                      <a:pt x="200" y="291"/>
                    </a:lnTo>
                    <a:lnTo>
                      <a:pt x="192" y="314"/>
                    </a:lnTo>
                    <a:lnTo>
                      <a:pt x="179" y="298"/>
                    </a:lnTo>
                    <a:lnTo>
                      <a:pt x="177" y="279"/>
                    </a:lnTo>
                    <a:lnTo>
                      <a:pt x="174" y="279"/>
                    </a:lnTo>
                    <a:lnTo>
                      <a:pt x="172" y="289"/>
                    </a:lnTo>
                    <a:lnTo>
                      <a:pt x="167" y="296"/>
                    </a:lnTo>
                    <a:lnTo>
                      <a:pt x="166" y="308"/>
                    </a:lnTo>
                    <a:lnTo>
                      <a:pt x="166" y="321"/>
                    </a:lnTo>
                    <a:lnTo>
                      <a:pt x="172" y="333"/>
                    </a:lnTo>
                    <a:lnTo>
                      <a:pt x="157" y="351"/>
                    </a:lnTo>
                    <a:lnTo>
                      <a:pt x="151" y="349"/>
                    </a:lnTo>
                    <a:lnTo>
                      <a:pt x="145" y="353"/>
                    </a:lnTo>
                    <a:lnTo>
                      <a:pt x="144" y="358"/>
                    </a:lnTo>
                    <a:lnTo>
                      <a:pt x="138" y="362"/>
                    </a:lnTo>
                    <a:lnTo>
                      <a:pt x="132" y="363"/>
                    </a:lnTo>
                    <a:lnTo>
                      <a:pt x="131" y="370"/>
                    </a:lnTo>
                    <a:lnTo>
                      <a:pt x="126" y="377"/>
                    </a:lnTo>
                    <a:lnTo>
                      <a:pt x="122" y="374"/>
                    </a:lnTo>
                    <a:lnTo>
                      <a:pt x="118" y="373"/>
                    </a:lnTo>
                    <a:lnTo>
                      <a:pt x="115" y="379"/>
                    </a:lnTo>
                    <a:lnTo>
                      <a:pt x="105" y="383"/>
                    </a:lnTo>
                    <a:lnTo>
                      <a:pt x="103" y="391"/>
                    </a:lnTo>
                    <a:lnTo>
                      <a:pt x="105" y="397"/>
                    </a:lnTo>
                    <a:lnTo>
                      <a:pt x="103" y="401"/>
                    </a:lnTo>
                    <a:lnTo>
                      <a:pt x="101" y="400"/>
                    </a:lnTo>
                    <a:lnTo>
                      <a:pt x="95" y="403"/>
                    </a:lnTo>
                    <a:lnTo>
                      <a:pt x="94" y="407"/>
                    </a:lnTo>
                    <a:lnTo>
                      <a:pt x="95" y="410"/>
                    </a:lnTo>
                    <a:lnTo>
                      <a:pt x="98" y="410"/>
                    </a:lnTo>
                    <a:lnTo>
                      <a:pt x="85" y="435"/>
                    </a:lnTo>
                    <a:lnTo>
                      <a:pt x="88" y="443"/>
                    </a:lnTo>
                    <a:lnTo>
                      <a:pt x="83" y="456"/>
                    </a:lnTo>
                    <a:lnTo>
                      <a:pt x="80" y="455"/>
                    </a:lnTo>
                    <a:lnTo>
                      <a:pt x="74" y="451"/>
                    </a:lnTo>
                    <a:lnTo>
                      <a:pt x="69" y="439"/>
                    </a:lnTo>
                    <a:lnTo>
                      <a:pt x="57" y="434"/>
                    </a:lnTo>
                    <a:lnTo>
                      <a:pt x="53" y="414"/>
                    </a:lnTo>
                    <a:lnTo>
                      <a:pt x="46" y="394"/>
                    </a:lnTo>
                    <a:lnTo>
                      <a:pt x="44" y="390"/>
                    </a:lnTo>
                    <a:close/>
                  </a:path>
                </a:pathLst>
              </a:custGeom>
              <a:solidFill>
                <a:srgbClr val="FFC000"/>
              </a:solidFill>
              <a:ln w="1588">
                <a:solidFill>
                  <a:schemeClr val="tx1"/>
                </a:solidFill>
                <a:prstDash val="solid"/>
                <a:round/>
                <a:headEnd/>
                <a:tailEnd/>
              </a:ln>
            </p:spPr>
            <p:txBody>
              <a:bodyPr/>
              <a:lstStyle/>
              <a:p>
                <a:endParaRPr lang="en-US"/>
              </a:p>
            </p:txBody>
          </p:sp>
          <p:sp>
            <p:nvSpPr>
              <p:cNvPr id="44" name="Freeform 41"/>
              <p:cNvSpPr>
                <a:spLocks/>
              </p:cNvSpPr>
              <p:nvPr/>
            </p:nvSpPr>
            <p:spPr bwMode="auto">
              <a:xfrm>
                <a:off x="7064375" y="588963"/>
                <a:ext cx="20637" cy="12700"/>
              </a:xfrm>
              <a:custGeom>
                <a:avLst/>
                <a:gdLst/>
                <a:ahLst/>
                <a:cxnLst>
                  <a:cxn ang="0">
                    <a:pos x="1" y="8"/>
                  </a:cxn>
                  <a:cxn ang="0">
                    <a:pos x="13" y="4"/>
                  </a:cxn>
                  <a:cxn ang="0">
                    <a:pos x="7" y="0"/>
                  </a:cxn>
                  <a:cxn ang="0">
                    <a:pos x="0" y="2"/>
                  </a:cxn>
                  <a:cxn ang="0">
                    <a:pos x="1" y="8"/>
                  </a:cxn>
                </a:cxnLst>
                <a:rect l="0" t="0" r="r" b="b"/>
                <a:pathLst>
                  <a:path w="13" h="8">
                    <a:moveTo>
                      <a:pt x="1" y="8"/>
                    </a:moveTo>
                    <a:lnTo>
                      <a:pt x="13" y="4"/>
                    </a:lnTo>
                    <a:lnTo>
                      <a:pt x="7" y="0"/>
                    </a:lnTo>
                    <a:lnTo>
                      <a:pt x="0" y="2"/>
                    </a:lnTo>
                    <a:lnTo>
                      <a:pt x="1" y="8"/>
                    </a:lnTo>
                    <a:close/>
                  </a:path>
                </a:pathLst>
              </a:custGeom>
              <a:noFill/>
              <a:ln w="1588">
                <a:solidFill>
                  <a:schemeClr val="tx1"/>
                </a:solidFill>
                <a:prstDash val="solid"/>
                <a:round/>
                <a:headEnd/>
                <a:tailEnd/>
              </a:ln>
            </p:spPr>
            <p:txBody>
              <a:bodyPr/>
              <a:lstStyle/>
              <a:p>
                <a:endParaRPr lang="en-US"/>
              </a:p>
            </p:txBody>
          </p:sp>
          <p:sp>
            <p:nvSpPr>
              <p:cNvPr id="45" name="Freeform 42"/>
              <p:cNvSpPr>
                <a:spLocks/>
              </p:cNvSpPr>
              <p:nvPr/>
            </p:nvSpPr>
            <p:spPr bwMode="auto">
              <a:xfrm>
                <a:off x="6596062" y="862013"/>
                <a:ext cx="419100" cy="225425"/>
              </a:xfrm>
              <a:custGeom>
                <a:avLst/>
                <a:gdLst/>
                <a:ahLst/>
                <a:cxnLst>
                  <a:cxn ang="0">
                    <a:pos x="207" y="115"/>
                  </a:cxn>
                  <a:cxn ang="0">
                    <a:pos x="202" y="121"/>
                  </a:cxn>
                  <a:cxn ang="0">
                    <a:pos x="196" y="132"/>
                  </a:cxn>
                  <a:cxn ang="0">
                    <a:pos x="185" y="138"/>
                  </a:cxn>
                  <a:cxn ang="0">
                    <a:pos x="180" y="122"/>
                  </a:cxn>
                  <a:cxn ang="0">
                    <a:pos x="170" y="117"/>
                  </a:cxn>
                  <a:cxn ang="0">
                    <a:pos x="164" y="114"/>
                  </a:cxn>
                  <a:cxn ang="0">
                    <a:pos x="155" y="105"/>
                  </a:cxn>
                  <a:cxn ang="0">
                    <a:pos x="153" y="92"/>
                  </a:cxn>
                  <a:cxn ang="0">
                    <a:pos x="145" y="96"/>
                  </a:cxn>
                  <a:cxn ang="0">
                    <a:pos x="126" y="100"/>
                  </a:cxn>
                  <a:cxn ang="0">
                    <a:pos x="123" y="100"/>
                  </a:cxn>
                  <a:cxn ang="0">
                    <a:pos x="102" y="105"/>
                  </a:cxn>
                  <a:cxn ang="0">
                    <a:pos x="99" y="106"/>
                  </a:cxn>
                  <a:cxn ang="0">
                    <a:pos x="83" y="110"/>
                  </a:cxn>
                  <a:cxn ang="0">
                    <a:pos x="51" y="121"/>
                  </a:cxn>
                  <a:cxn ang="0">
                    <a:pos x="37" y="121"/>
                  </a:cxn>
                  <a:cxn ang="0">
                    <a:pos x="10" y="126"/>
                  </a:cxn>
                  <a:cxn ang="0">
                    <a:pos x="2" y="128"/>
                  </a:cxn>
                  <a:cxn ang="0">
                    <a:pos x="0" y="121"/>
                  </a:cxn>
                  <a:cxn ang="0">
                    <a:pos x="1" y="69"/>
                  </a:cxn>
                  <a:cxn ang="0">
                    <a:pos x="1" y="57"/>
                  </a:cxn>
                  <a:cxn ang="0">
                    <a:pos x="17" y="53"/>
                  </a:cxn>
                  <a:cxn ang="0">
                    <a:pos x="20" y="52"/>
                  </a:cxn>
                  <a:cxn ang="0">
                    <a:pos x="39" y="49"/>
                  </a:cxn>
                  <a:cxn ang="0">
                    <a:pos x="58" y="44"/>
                  </a:cxn>
                  <a:cxn ang="0">
                    <a:pos x="67" y="43"/>
                  </a:cxn>
                  <a:cxn ang="0">
                    <a:pos x="86" y="38"/>
                  </a:cxn>
                  <a:cxn ang="0">
                    <a:pos x="96" y="36"/>
                  </a:cxn>
                  <a:cxn ang="0">
                    <a:pos x="141" y="25"/>
                  </a:cxn>
                  <a:cxn ang="0">
                    <a:pos x="143" y="21"/>
                  </a:cxn>
                  <a:cxn ang="0">
                    <a:pos x="154" y="10"/>
                  </a:cxn>
                  <a:cxn ang="0">
                    <a:pos x="171" y="0"/>
                  </a:cxn>
                  <a:cxn ang="0">
                    <a:pos x="189" y="14"/>
                  </a:cxn>
                  <a:cxn ang="0">
                    <a:pos x="182" y="29"/>
                  </a:cxn>
                  <a:cxn ang="0">
                    <a:pos x="172" y="44"/>
                  </a:cxn>
                  <a:cxn ang="0">
                    <a:pos x="178" y="56"/>
                  </a:cxn>
                  <a:cxn ang="0">
                    <a:pos x="189" y="58"/>
                  </a:cxn>
                  <a:cxn ang="0">
                    <a:pos x="201" y="82"/>
                  </a:cxn>
                  <a:cxn ang="0">
                    <a:pos x="212" y="84"/>
                  </a:cxn>
                  <a:cxn ang="0">
                    <a:pos x="222" y="99"/>
                  </a:cxn>
                  <a:cxn ang="0">
                    <a:pos x="254" y="90"/>
                  </a:cxn>
                  <a:cxn ang="0">
                    <a:pos x="249" y="80"/>
                  </a:cxn>
                  <a:cxn ang="0">
                    <a:pos x="250" y="69"/>
                  </a:cxn>
                  <a:cxn ang="0">
                    <a:pos x="263" y="112"/>
                  </a:cxn>
                  <a:cxn ang="0">
                    <a:pos x="260" y="99"/>
                  </a:cxn>
                  <a:cxn ang="0">
                    <a:pos x="228" y="120"/>
                  </a:cxn>
                  <a:cxn ang="0">
                    <a:pos x="216" y="127"/>
                  </a:cxn>
                  <a:cxn ang="0">
                    <a:pos x="200" y="139"/>
                  </a:cxn>
                  <a:cxn ang="0">
                    <a:pos x="216" y="117"/>
                  </a:cxn>
                  <a:cxn ang="0">
                    <a:pos x="212" y="111"/>
                  </a:cxn>
                </a:cxnLst>
                <a:rect l="0" t="0" r="r" b="b"/>
                <a:pathLst>
                  <a:path w="264" h="142">
                    <a:moveTo>
                      <a:pt x="212" y="111"/>
                    </a:moveTo>
                    <a:lnTo>
                      <a:pt x="207" y="115"/>
                    </a:lnTo>
                    <a:lnTo>
                      <a:pt x="202" y="120"/>
                    </a:lnTo>
                    <a:lnTo>
                      <a:pt x="202" y="121"/>
                    </a:lnTo>
                    <a:lnTo>
                      <a:pt x="198" y="121"/>
                    </a:lnTo>
                    <a:lnTo>
                      <a:pt x="196" y="132"/>
                    </a:lnTo>
                    <a:lnTo>
                      <a:pt x="192" y="138"/>
                    </a:lnTo>
                    <a:lnTo>
                      <a:pt x="185" y="138"/>
                    </a:lnTo>
                    <a:lnTo>
                      <a:pt x="181" y="129"/>
                    </a:lnTo>
                    <a:lnTo>
                      <a:pt x="180" y="122"/>
                    </a:lnTo>
                    <a:lnTo>
                      <a:pt x="174" y="121"/>
                    </a:lnTo>
                    <a:lnTo>
                      <a:pt x="170" y="117"/>
                    </a:lnTo>
                    <a:lnTo>
                      <a:pt x="168" y="117"/>
                    </a:lnTo>
                    <a:lnTo>
                      <a:pt x="164" y="114"/>
                    </a:lnTo>
                    <a:lnTo>
                      <a:pt x="159" y="104"/>
                    </a:lnTo>
                    <a:lnTo>
                      <a:pt x="155" y="105"/>
                    </a:lnTo>
                    <a:lnTo>
                      <a:pt x="153" y="96"/>
                    </a:lnTo>
                    <a:lnTo>
                      <a:pt x="153" y="92"/>
                    </a:lnTo>
                    <a:lnTo>
                      <a:pt x="148" y="94"/>
                    </a:lnTo>
                    <a:lnTo>
                      <a:pt x="145" y="96"/>
                    </a:lnTo>
                    <a:lnTo>
                      <a:pt x="141" y="96"/>
                    </a:lnTo>
                    <a:lnTo>
                      <a:pt x="126" y="100"/>
                    </a:lnTo>
                    <a:lnTo>
                      <a:pt x="124" y="101"/>
                    </a:lnTo>
                    <a:lnTo>
                      <a:pt x="123" y="100"/>
                    </a:lnTo>
                    <a:lnTo>
                      <a:pt x="104" y="105"/>
                    </a:lnTo>
                    <a:lnTo>
                      <a:pt x="102" y="105"/>
                    </a:lnTo>
                    <a:lnTo>
                      <a:pt x="101" y="105"/>
                    </a:lnTo>
                    <a:lnTo>
                      <a:pt x="99" y="106"/>
                    </a:lnTo>
                    <a:lnTo>
                      <a:pt x="85" y="108"/>
                    </a:lnTo>
                    <a:lnTo>
                      <a:pt x="83" y="110"/>
                    </a:lnTo>
                    <a:lnTo>
                      <a:pt x="72" y="112"/>
                    </a:lnTo>
                    <a:lnTo>
                      <a:pt x="51" y="121"/>
                    </a:lnTo>
                    <a:lnTo>
                      <a:pt x="50" y="118"/>
                    </a:lnTo>
                    <a:lnTo>
                      <a:pt x="37" y="121"/>
                    </a:lnTo>
                    <a:lnTo>
                      <a:pt x="34" y="121"/>
                    </a:lnTo>
                    <a:lnTo>
                      <a:pt x="10" y="126"/>
                    </a:lnTo>
                    <a:lnTo>
                      <a:pt x="6" y="127"/>
                    </a:lnTo>
                    <a:lnTo>
                      <a:pt x="2" y="128"/>
                    </a:lnTo>
                    <a:lnTo>
                      <a:pt x="0" y="125"/>
                    </a:lnTo>
                    <a:lnTo>
                      <a:pt x="0" y="121"/>
                    </a:lnTo>
                    <a:lnTo>
                      <a:pt x="1" y="82"/>
                    </a:lnTo>
                    <a:lnTo>
                      <a:pt x="1" y="69"/>
                    </a:lnTo>
                    <a:lnTo>
                      <a:pt x="1" y="64"/>
                    </a:lnTo>
                    <a:lnTo>
                      <a:pt x="1" y="57"/>
                    </a:lnTo>
                    <a:lnTo>
                      <a:pt x="15" y="53"/>
                    </a:lnTo>
                    <a:lnTo>
                      <a:pt x="17" y="53"/>
                    </a:lnTo>
                    <a:lnTo>
                      <a:pt x="19" y="53"/>
                    </a:lnTo>
                    <a:lnTo>
                      <a:pt x="20" y="52"/>
                    </a:lnTo>
                    <a:lnTo>
                      <a:pt x="26" y="51"/>
                    </a:lnTo>
                    <a:lnTo>
                      <a:pt x="39" y="49"/>
                    </a:lnTo>
                    <a:lnTo>
                      <a:pt x="56" y="45"/>
                    </a:lnTo>
                    <a:lnTo>
                      <a:pt x="58" y="44"/>
                    </a:lnTo>
                    <a:lnTo>
                      <a:pt x="65" y="43"/>
                    </a:lnTo>
                    <a:lnTo>
                      <a:pt x="67" y="43"/>
                    </a:lnTo>
                    <a:lnTo>
                      <a:pt x="71" y="42"/>
                    </a:lnTo>
                    <a:lnTo>
                      <a:pt x="86" y="38"/>
                    </a:lnTo>
                    <a:lnTo>
                      <a:pt x="93" y="37"/>
                    </a:lnTo>
                    <a:lnTo>
                      <a:pt x="96" y="36"/>
                    </a:lnTo>
                    <a:lnTo>
                      <a:pt x="98" y="36"/>
                    </a:lnTo>
                    <a:lnTo>
                      <a:pt x="141" y="25"/>
                    </a:lnTo>
                    <a:lnTo>
                      <a:pt x="143" y="22"/>
                    </a:lnTo>
                    <a:lnTo>
                      <a:pt x="143" y="21"/>
                    </a:lnTo>
                    <a:lnTo>
                      <a:pt x="144" y="21"/>
                    </a:lnTo>
                    <a:lnTo>
                      <a:pt x="154" y="10"/>
                    </a:lnTo>
                    <a:lnTo>
                      <a:pt x="155" y="4"/>
                    </a:lnTo>
                    <a:lnTo>
                      <a:pt x="171" y="0"/>
                    </a:lnTo>
                    <a:lnTo>
                      <a:pt x="180" y="16"/>
                    </a:lnTo>
                    <a:lnTo>
                      <a:pt x="189" y="14"/>
                    </a:lnTo>
                    <a:lnTo>
                      <a:pt x="191" y="21"/>
                    </a:lnTo>
                    <a:lnTo>
                      <a:pt x="182" y="29"/>
                    </a:lnTo>
                    <a:lnTo>
                      <a:pt x="174" y="45"/>
                    </a:lnTo>
                    <a:lnTo>
                      <a:pt x="172" y="44"/>
                    </a:lnTo>
                    <a:lnTo>
                      <a:pt x="173" y="50"/>
                    </a:lnTo>
                    <a:lnTo>
                      <a:pt x="178" y="56"/>
                    </a:lnTo>
                    <a:lnTo>
                      <a:pt x="186" y="58"/>
                    </a:lnTo>
                    <a:lnTo>
                      <a:pt x="189" y="58"/>
                    </a:lnTo>
                    <a:lnTo>
                      <a:pt x="208" y="79"/>
                    </a:lnTo>
                    <a:lnTo>
                      <a:pt x="201" y="82"/>
                    </a:lnTo>
                    <a:lnTo>
                      <a:pt x="208" y="85"/>
                    </a:lnTo>
                    <a:lnTo>
                      <a:pt x="212" y="84"/>
                    </a:lnTo>
                    <a:lnTo>
                      <a:pt x="217" y="97"/>
                    </a:lnTo>
                    <a:lnTo>
                      <a:pt x="222" y="99"/>
                    </a:lnTo>
                    <a:lnTo>
                      <a:pt x="241" y="99"/>
                    </a:lnTo>
                    <a:lnTo>
                      <a:pt x="254" y="90"/>
                    </a:lnTo>
                    <a:lnTo>
                      <a:pt x="254" y="79"/>
                    </a:lnTo>
                    <a:lnTo>
                      <a:pt x="249" y="80"/>
                    </a:lnTo>
                    <a:lnTo>
                      <a:pt x="240" y="63"/>
                    </a:lnTo>
                    <a:lnTo>
                      <a:pt x="250" y="69"/>
                    </a:lnTo>
                    <a:lnTo>
                      <a:pt x="264" y="97"/>
                    </a:lnTo>
                    <a:lnTo>
                      <a:pt x="263" y="112"/>
                    </a:lnTo>
                    <a:lnTo>
                      <a:pt x="262" y="100"/>
                    </a:lnTo>
                    <a:lnTo>
                      <a:pt x="260" y="99"/>
                    </a:lnTo>
                    <a:lnTo>
                      <a:pt x="235" y="112"/>
                    </a:lnTo>
                    <a:lnTo>
                      <a:pt x="228" y="120"/>
                    </a:lnTo>
                    <a:lnTo>
                      <a:pt x="219" y="124"/>
                    </a:lnTo>
                    <a:lnTo>
                      <a:pt x="216" y="127"/>
                    </a:lnTo>
                    <a:lnTo>
                      <a:pt x="199" y="142"/>
                    </a:lnTo>
                    <a:lnTo>
                      <a:pt x="200" y="139"/>
                    </a:lnTo>
                    <a:lnTo>
                      <a:pt x="214" y="127"/>
                    </a:lnTo>
                    <a:lnTo>
                      <a:pt x="216" y="117"/>
                    </a:lnTo>
                    <a:lnTo>
                      <a:pt x="213" y="111"/>
                    </a:lnTo>
                    <a:lnTo>
                      <a:pt x="212" y="111"/>
                    </a:lnTo>
                    <a:close/>
                  </a:path>
                </a:pathLst>
              </a:custGeom>
              <a:solidFill>
                <a:srgbClr val="00B0F0"/>
              </a:solidFill>
              <a:ln w="1588">
                <a:solidFill>
                  <a:schemeClr val="tx1"/>
                </a:solidFill>
                <a:prstDash val="solid"/>
                <a:round/>
                <a:headEnd/>
                <a:tailEnd/>
              </a:ln>
            </p:spPr>
            <p:txBody>
              <a:bodyPr/>
              <a:lstStyle/>
              <a:p>
                <a:endParaRPr lang="en-US"/>
              </a:p>
            </p:txBody>
          </p:sp>
          <p:sp>
            <p:nvSpPr>
              <p:cNvPr id="46" name="Freeform 43"/>
              <p:cNvSpPr>
                <a:spLocks/>
              </p:cNvSpPr>
              <p:nvPr/>
            </p:nvSpPr>
            <p:spPr bwMode="auto">
              <a:xfrm>
                <a:off x="6927850" y="1066800"/>
                <a:ext cx="42862" cy="34925"/>
              </a:xfrm>
              <a:custGeom>
                <a:avLst/>
                <a:gdLst/>
                <a:ahLst/>
                <a:cxnLst>
                  <a:cxn ang="0">
                    <a:pos x="0" y="18"/>
                  </a:cxn>
                  <a:cxn ang="0">
                    <a:pos x="5" y="22"/>
                  </a:cxn>
                  <a:cxn ang="0">
                    <a:pos x="7" y="18"/>
                  </a:cxn>
                  <a:cxn ang="0">
                    <a:pos x="27" y="10"/>
                  </a:cxn>
                  <a:cxn ang="0">
                    <a:pos x="25" y="5"/>
                  </a:cxn>
                  <a:cxn ang="0">
                    <a:pos x="13" y="0"/>
                  </a:cxn>
                  <a:cxn ang="0">
                    <a:pos x="6" y="13"/>
                  </a:cxn>
                  <a:cxn ang="0">
                    <a:pos x="0" y="18"/>
                  </a:cxn>
                </a:cxnLst>
                <a:rect l="0" t="0" r="r" b="b"/>
                <a:pathLst>
                  <a:path w="27" h="22">
                    <a:moveTo>
                      <a:pt x="0" y="18"/>
                    </a:moveTo>
                    <a:lnTo>
                      <a:pt x="5" y="22"/>
                    </a:lnTo>
                    <a:lnTo>
                      <a:pt x="7" y="18"/>
                    </a:lnTo>
                    <a:lnTo>
                      <a:pt x="27" y="10"/>
                    </a:lnTo>
                    <a:lnTo>
                      <a:pt x="25" y="5"/>
                    </a:lnTo>
                    <a:lnTo>
                      <a:pt x="13" y="0"/>
                    </a:lnTo>
                    <a:lnTo>
                      <a:pt x="6" y="13"/>
                    </a:lnTo>
                    <a:lnTo>
                      <a:pt x="0" y="18"/>
                    </a:lnTo>
                    <a:close/>
                  </a:path>
                </a:pathLst>
              </a:custGeom>
              <a:noFill/>
              <a:ln w="1588">
                <a:solidFill>
                  <a:schemeClr val="tx1"/>
                </a:solidFill>
                <a:prstDash val="solid"/>
                <a:round/>
                <a:headEnd/>
                <a:tailEnd/>
              </a:ln>
            </p:spPr>
            <p:txBody>
              <a:bodyPr/>
              <a:lstStyle/>
              <a:p>
                <a:endParaRPr lang="en-US"/>
              </a:p>
            </p:txBody>
          </p:sp>
          <p:sp>
            <p:nvSpPr>
              <p:cNvPr id="47" name="Freeform 44"/>
              <p:cNvSpPr>
                <a:spLocks/>
              </p:cNvSpPr>
              <p:nvPr/>
            </p:nvSpPr>
            <p:spPr bwMode="auto">
              <a:xfrm>
                <a:off x="6992937" y="1063625"/>
                <a:ext cx="33338" cy="23813"/>
              </a:xfrm>
              <a:custGeom>
                <a:avLst/>
                <a:gdLst/>
                <a:ahLst/>
                <a:cxnLst>
                  <a:cxn ang="0">
                    <a:pos x="0" y="13"/>
                  </a:cxn>
                  <a:cxn ang="0">
                    <a:pos x="1" y="14"/>
                  </a:cxn>
                  <a:cxn ang="0">
                    <a:pos x="15" y="15"/>
                  </a:cxn>
                  <a:cxn ang="0">
                    <a:pos x="21" y="6"/>
                  </a:cxn>
                  <a:cxn ang="0">
                    <a:pos x="19" y="5"/>
                  </a:cxn>
                  <a:cxn ang="0">
                    <a:pos x="14" y="0"/>
                  </a:cxn>
                  <a:cxn ang="0">
                    <a:pos x="17" y="6"/>
                  </a:cxn>
                  <a:cxn ang="0">
                    <a:pos x="14" y="9"/>
                  </a:cxn>
                  <a:cxn ang="0">
                    <a:pos x="5" y="13"/>
                  </a:cxn>
                  <a:cxn ang="0">
                    <a:pos x="0" y="13"/>
                  </a:cxn>
                </a:cxnLst>
                <a:rect l="0" t="0" r="r" b="b"/>
                <a:pathLst>
                  <a:path w="21" h="15">
                    <a:moveTo>
                      <a:pt x="0" y="13"/>
                    </a:moveTo>
                    <a:lnTo>
                      <a:pt x="1" y="14"/>
                    </a:lnTo>
                    <a:lnTo>
                      <a:pt x="15" y="15"/>
                    </a:lnTo>
                    <a:lnTo>
                      <a:pt x="21" y="6"/>
                    </a:lnTo>
                    <a:lnTo>
                      <a:pt x="19" y="5"/>
                    </a:lnTo>
                    <a:lnTo>
                      <a:pt x="14" y="0"/>
                    </a:lnTo>
                    <a:lnTo>
                      <a:pt x="17" y="6"/>
                    </a:lnTo>
                    <a:lnTo>
                      <a:pt x="14" y="9"/>
                    </a:lnTo>
                    <a:lnTo>
                      <a:pt x="5" y="13"/>
                    </a:lnTo>
                    <a:lnTo>
                      <a:pt x="0" y="13"/>
                    </a:lnTo>
                    <a:close/>
                  </a:path>
                </a:pathLst>
              </a:custGeom>
              <a:noFill/>
              <a:ln w="1588">
                <a:solidFill>
                  <a:schemeClr val="tx1"/>
                </a:solidFill>
                <a:prstDash val="solid"/>
                <a:round/>
                <a:headEnd/>
                <a:tailEnd/>
              </a:ln>
            </p:spPr>
            <p:txBody>
              <a:bodyPr/>
              <a:lstStyle/>
              <a:p>
                <a:endParaRPr lang="en-US"/>
              </a:p>
            </p:txBody>
          </p:sp>
          <p:sp>
            <p:nvSpPr>
              <p:cNvPr id="48" name="Freeform 45"/>
              <p:cNvSpPr>
                <a:spLocks/>
              </p:cNvSpPr>
              <p:nvPr/>
            </p:nvSpPr>
            <p:spPr bwMode="auto">
              <a:xfrm>
                <a:off x="6664325" y="500063"/>
                <a:ext cx="206375" cy="431800"/>
              </a:xfrm>
              <a:custGeom>
                <a:avLst/>
                <a:gdLst/>
                <a:ahLst/>
                <a:cxnLst>
                  <a:cxn ang="0">
                    <a:pos x="3" y="186"/>
                  </a:cxn>
                  <a:cxn ang="0">
                    <a:pos x="3" y="183"/>
                  </a:cxn>
                  <a:cxn ang="0">
                    <a:pos x="5" y="170"/>
                  </a:cxn>
                  <a:cxn ang="0">
                    <a:pos x="7" y="167"/>
                  </a:cxn>
                  <a:cxn ang="0">
                    <a:pos x="8" y="143"/>
                  </a:cxn>
                  <a:cxn ang="0">
                    <a:pos x="10" y="129"/>
                  </a:cxn>
                  <a:cxn ang="0">
                    <a:pos x="8" y="127"/>
                  </a:cxn>
                  <a:cxn ang="0">
                    <a:pos x="6" y="118"/>
                  </a:cxn>
                  <a:cxn ang="0">
                    <a:pos x="7" y="110"/>
                  </a:cxn>
                  <a:cxn ang="0">
                    <a:pos x="18" y="105"/>
                  </a:cxn>
                  <a:cxn ang="0">
                    <a:pos x="19" y="101"/>
                  </a:cxn>
                  <a:cxn ang="0">
                    <a:pos x="21" y="98"/>
                  </a:cxn>
                  <a:cxn ang="0">
                    <a:pos x="32" y="85"/>
                  </a:cxn>
                  <a:cxn ang="0">
                    <a:pos x="22" y="63"/>
                  </a:cxn>
                  <a:cxn ang="0">
                    <a:pos x="27" y="44"/>
                  </a:cxn>
                  <a:cxn ang="0">
                    <a:pos x="24" y="35"/>
                  </a:cxn>
                  <a:cxn ang="0">
                    <a:pos x="22" y="12"/>
                  </a:cxn>
                  <a:cxn ang="0">
                    <a:pos x="35" y="5"/>
                  </a:cxn>
                  <a:cxn ang="0">
                    <a:pos x="36" y="7"/>
                  </a:cxn>
                  <a:cxn ang="0">
                    <a:pos x="43" y="5"/>
                  </a:cxn>
                  <a:cxn ang="0">
                    <a:pos x="43" y="0"/>
                  </a:cxn>
                  <a:cxn ang="0">
                    <a:pos x="47" y="4"/>
                  </a:cxn>
                  <a:cxn ang="0">
                    <a:pos x="48" y="9"/>
                  </a:cxn>
                  <a:cxn ang="0">
                    <a:pos x="62" y="51"/>
                  </a:cxn>
                  <a:cxn ang="0">
                    <a:pos x="76" y="96"/>
                  </a:cxn>
                  <a:cxn ang="0">
                    <a:pos x="77" y="99"/>
                  </a:cxn>
                  <a:cxn ang="0">
                    <a:pos x="84" y="122"/>
                  </a:cxn>
                  <a:cxn ang="0">
                    <a:pos x="91" y="142"/>
                  </a:cxn>
                  <a:cxn ang="0">
                    <a:pos x="93" y="146"/>
                  </a:cxn>
                  <a:cxn ang="0">
                    <a:pos x="100" y="166"/>
                  </a:cxn>
                  <a:cxn ang="0">
                    <a:pos x="104" y="186"/>
                  </a:cxn>
                  <a:cxn ang="0">
                    <a:pos x="116" y="191"/>
                  </a:cxn>
                  <a:cxn ang="0">
                    <a:pos x="121" y="203"/>
                  </a:cxn>
                  <a:cxn ang="0">
                    <a:pos x="127" y="207"/>
                  </a:cxn>
                  <a:cxn ang="0">
                    <a:pos x="130" y="208"/>
                  </a:cxn>
                  <a:cxn ang="0">
                    <a:pos x="128" y="223"/>
                  </a:cxn>
                  <a:cxn ang="0">
                    <a:pos x="128" y="228"/>
                  </a:cxn>
                  <a:cxn ang="0">
                    <a:pos x="112" y="232"/>
                  </a:cxn>
                  <a:cxn ang="0">
                    <a:pos x="111" y="238"/>
                  </a:cxn>
                  <a:cxn ang="0">
                    <a:pos x="101" y="249"/>
                  </a:cxn>
                  <a:cxn ang="0">
                    <a:pos x="100" y="249"/>
                  </a:cxn>
                  <a:cxn ang="0">
                    <a:pos x="100" y="250"/>
                  </a:cxn>
                  <a:cxn ang="0">
                    <a:pos x="98" y="253"/>
                  </a:cxn>
                  <a:cxn ang="0">
                    <a:pos x="55" y="264"/>
                  </a:cxn>
                  <a:cxn ang="0">
                    <a:pos x="53" y="264"/>
                  </a:cxn>
                  <a:cxn ang="0">
                    <a:pos x="50" y="265"/>
                  </a:cxn>
                  <a:cxn ang="0">
                    <a:pos x="43" y="266"/>
                  </a:cxn>
                  <a:cxn ang="0">
                    <a:pos x="28" y="270"/>
                  </a:cxn>
                  <a:cxn ang="0">
                    <a:pos x="24" y="271"/>
                  </a:cxn>
                  <a:cxn ang="0">
                    <a:pos x="22" y="271"/>
                  </a:cxn>
                  <a:cxn ang="0">
                    <a:pos x="15" y="272"/>
                  </a:cxn>
                  <a:cxn ang="0">
                    <a:pos x="5" y="252"/>
                  </a:cxn>
                  <a:cxn ang="0">
                    <a:pos x="8" y="246"/>
                  </a:cxn>
                  <a:cxn ang="0">
                    <a:pos x="5" y="230"/>
                  </a:cxn>
                  <a:cxn ang="0">
                    <a:pos x="5" y="223"/>
                  </a:cxn>
                  <a:cxn ang="0">
                    <a:pos x="3" y="197"/>
                  </a:cxn>
                  <a:cxn ang="0">
                    <a:pos x="0" y="189"/>
                  </a:cxn>
                  <a:cxn ang="0">
                    <a:pos x="3" y="186"/>
                  </a:cxn>
                </a:cxnLst>
                <a:rect l="0" t="0" r="r" b="b"/>
                <a:pathLst>
                  <a:path w="130" h="272">
                    <a:moveTo>
                      <a:pt x="3" y="186"/>
                    </a:moveTo>
                    <a:lnTo>
                      <a:pt x="3" y="183"/>
                    </a:lnTo>
                    <a:lnTo>
                      <a:pt x="5" y="170"/>
                    </a:lnTo>
                    <a:lnTo>
                      <a:pt x="7" y="167"/>
                    </a:lnTo>
                    <a:lnTo>
                      <a:pt x="8" y="143"/>
                    </a:lnTo>
                    <a:lnTo>
                      <a:pt x="10" y="129"/>
                    </a:lnTo>
                    <a:lnTo>
                      <a:pt x="8" y="127"/>
                    </a:lnTo>
                    <a:lnTo>
                      <a:pt x="6" y="118"/>
                    </a:lnTo>
                    <a:lnTo>
                      <a:pt x="7" y="110"/>
                    </a:lnTo>
                    <a:lnTo>
                      <a:pt x="18" y="105"/>
                    </a:lnTo>
                    <a:lnTo>
                      <a:pt x="19" y="101"/>
                    </a:lnTo>
                    <a:lnTo>
                      <a:pt x="21" y="98"/>
                    </a:lnTo>
                    <a:lnTo>
                      <a:pt x="32" y="85"/>
                    </a:lnTo>
                    <a:lnTo>
                      <a:pt x="22" y="63"/>
                    </a:lnTo>
                    <a:lnTo>
                      <a:pt x="27" y="44"/>
                    </a:lnTo>
                    <a:lnTo>
                      <a:pt x="24" y="35"/>
                    </a:lnTo>
                    <a:lnTo>
                      <a:pt x="22" y="12"/>
                    </a:lnTo>
                    <a:lnTo>
                      <a:pt x="35" y="5"/>
                    </a:lnTo>
                    <a:lnTo>
                      <a:pt x="36" y="7"/>
                    </a:lnTo>
                    <a:lnTo>
                      <a:pt x="43" y="5"/>
                    </a:lnTo>
                    <a:lnTo>
                      <a:pt x="43" y="0"/>
                    </a:lnTo>
                    <a:lnTo>
                      <a:pt x="47" y="4"/>
                    </a:lnTo>
                    <a:lnTo>
                      <a:pt x="48" y="9"/>
                    </a:lnTo>
                    <a:lnTo>
                      <a:pt x="62" y="51"/>
                    </a:lnTo>
                    <a:lnTo>
                      <a:pt x="76" y="96"/>
                    </a:lnTo>
                    <a:lnTo>
                      <a:pt x="77" y="99"/>
                    </a:lnTo>
                    <a:lnTo>
                      <a:pt x="84" y="122"/>
                    </a:lnTo>
                    <a:lnTo>
                      <a:pt x="91" y="142"/>
                    </a:lnTo>
                    <a:lnTo>
                      <a:pt x="93" y="146"/>
                    </a:lnTo>
                    <a:lnTo>
                      <a:pt x="100" y="166"/>
                    </a:lnTo>
                    <a:lnTo>
                      <a:pt x="104" y="186"/>
                    </a:lnTo>
                    <a:lnTo>
                      <a:pt x="116" y="191"/>
                    </a:lnTo>
                    <a:lnTo>
                      <a:pt x="121" y="203"/>
                    </a:lnTo>
                    <a:lnTo>
                      <a:pt x="127" y="207"/>
                    </a:lnTo>
                    <a:lnTo>
                      <a:pt x="130" y="208"/>
                    </a:lnTo>
                    <a:lnTo>
                      <a:pt x="128" y="223"/>
                    </a:lnTo>
                    <a:lnTo>
                      <a:pt x="128" y="228"/>
                    </a:lnTo>
                    <a:lnTo>
                      <a:pt x="112" y="232"/>
                    </a:lnTo>
                    <a:lnTo>
                      <a:pt x="111" y="238"/>
                    </a:lnTo>
                    <a:lnTo>
                      <a:pt x="101" y="249"/>
                    </a:lnTo>
                    <a:lnTo>
                      <a:pt x="100" y="249"/>
                    </a:lnTo>
                    <a:lnTo>
                      <a:pt x="100" y="250"/>
                    </a:lnTo>
                    <a:lnTo>
                      <a:pt x="98" y="253"/>
                    </a:lnTo>
                    <a:lnTo>
                      <a:pt x="55" y="264"/>
                    </a:lnTo>
                    <a:lnTo>
                      <a:pt x="53" y="264"/>
                    </a:lnTo>
                    <a:lnTo>
                      <a:pt x="50" y="265"/>
                    </a:lnTo>
                    <a:lnTo>
                      <a:pt x="43" y="266"/>
                    </a:lnTo>
                    <a:lnTo>
                      <a:pt x="28" y="270"/>
                    </a:lnTo>
                    <a:lnTo>
                      <a:pt x="24" y="271"/>
                    </a:lnTo>
                    <a:lnTo>
                      <a:pt x="22" y="271"/>
                    </a:lnTo>
                    <a:lnTo>
                      <a:pt x="15" y="272"/>
                    </a:lnTo>
                    <a:lnTo>
                      <a:pt x="5" y="252"/>
                    </a:lnTo>
                    <a:lnTo>
                      <a:pt x="8" y="246"/>
                    </a:lnTo>
                    <a:lnTo>
                      <a:pt x="5" y="230"/>
                    </a:lnTo>
                    <a:lnTo>
                      <a:pt x="5" y="223"/>
                    </a:lnTo>
                    <a:lnTo>
                      <a:pt x="3" y="197"/>
                    </a:lnTo>
                    <a:lnTo>
                      <a:pt x="0" y="189"/>
                    </a:lnTo>
                    <a:lnTo>
                      <a:pt x="3" y="186"/>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49" name="Freeform 46"/>
              <p:cNvSpPr>
                <a:spLocks/>
              </p:cNvSpPr>
              <p:nvPr/>
            </p:nvSpPr>
            <p:spPr bwMode="auto">
              <a:xfrm>
                <a:off x="5878512" y="606425"/>
                <a:ext cx="936625" cy="719138"/>
              </a:xfrm>
              <a:custGeom>
                <a:avLst/>
                <a:gdLst/>
                <a:ahLst/>
                <a:cxnLst>
                  <a:cxn ang="0">
                    <a:pos x="424" y="391"/>
                  </a:cxn>
                  <a:cxn ang="0">
                    <a:pos x="415" y="388"/>
                  </a:cxn>
                  <a:cxn ang="0">
                    <a:pos x="384" y="377"/>
                  </a:cxn>
                  <a:cxn ang="0">
                    <a:pos x="358" y="368"/>
                  </a:cxn>
                  <a:cxn ang="0">
                    <a:pos x="341" y="337"/>
                  </a:cxn>
                  <a:cxn ang="0">
                    <a:pos x="321" y="326"/>
                  </a:cxn>
                  <a:cxn ang="0">
                    <a:pos x="268" y="337"/>
                  </a:cxn>
                  <a:cxn ang="0">
                    <a:pos x="250" y="342"/>
                  </a:cxn>
                  <a:cxn ang="0">
                    <a:pos x="210" y="350"/>
                  </a:cxn>
                  <a:cxn ang="0">
                    <a:pos x="161" y="361"/>
                  </a:cxn>
                  <a:cxn ang="0">
                    <a:pos x="140" y="365"/>
                  </a:cxn>
                  <a:cxn ang="0">
                    <a:pos x="110" y="370"/>
                  </a:cxn>
                  <a:cxn ang="0">
                    <a:pos x="61" y="381"/>
                  </a:cxn>
                  <a:cxn ang="0">
                    <a:pos x="17" y="389"/>
                  </a:cxn>
                  <a:cxn ang="0">
                    <a:pos x="10" y="356"/>
                  </a:cxn>
                  <a:cxn ang="0">
                    <a:pos x="54" y="306"/>
                  </a:cxn>
                  <a:cxn ang="0">
                    <a:pos x="36" y="272"/>
                  </a:cxn>
                  <a:cxn ang="0">
                    <a:pos x="106" y="232"/>
                  </a:cxn>
                  <a:cxn ang="0">
                    <a:pos x="169" y="227"/>
                  </a:cxn>
                  <a:cxn ang="0">
                    <a:pos x="203" y="207"/>
                  </a:cxn>
                  <a:cxn ang="0">
                    <a:pos x="226" y="175"/>
                  </a:cxn>
                  <a:cxn ang="0">
                    <a:pos x="222" y="157"/>
                  </a:cxn>
                  <a:cxn ang="0">
                    <a:pos x="215" y="145"/>
                  </a:cxn>
                  <a:cxn ang="0">
                    <a:pos x="216" y="116"/>
                  </a:cxn>
                  <a:cxn ang="0">
                    <a:pos x="264" y="50"/>
                  </a:cxn>
                  <a:cxn ang="0">
                    <a:pos x="300" y="25"/>
                  </a:cxn>
                  <a:cxn ang="0">
                    <a:pos x="349" y="12"/>
                  </a:cxn>
                  <a:cxn ang="0">
                    <a:pos x="402" y="43"/>
                  </a:cxn>
                  <a:cxn ang="0">
                    <a:pos x="413" y="72"/>
                  </a:cxn>
                  <a:cxn ang="0">
                    <a:pos x="420" y="119"/>
                  </a:cxn>
                  <a:cxn ang="0">
                    <a:pos x="440" y="163"/>
                  </a:cxn>
                  <a:cxn ang="0">
                    <a:pos x="451" y="210"/>
                  </a:cxn>
                  <a:cxn ang="0">
                    <a:pos x="453" y="243"/>
                  </a:cxn>
                  <a:cxn ang="0">
                    <a:pos x="455" y="294"/>
                  </a:cxn>
                  <a:cxn ang="0">
                    <a:pos x="462" y="333"/>
                  </a:cxn>
                  <a:cxn ang="0">
                    <a:pos x="467" y="356"/>
                  </a:cxn>
                  <a:cxn ang="0">
                    <a:pos x="462" y="404"/>
                  </a:cxn>
                  <a:cxn ang="0">
                    <a:pos x="464" y="411"/>
                  </a:cxn>
                  <a:cxn ang="0">
                    <a:pos x="488" y="395"/>
                  </a:cxn>
                  <a:cxn ang="0">
                    <a:pos x="557" y="358"/>
                  </a:cxn>
                  <a:cxn ang="0">
                    <a:pos x="578" y="366"/>
                  </a:cxn>
                  <a:cxn ang="0">
                    <a:pos x="506" y="424"/>
                  </a:cxn>
                  <a:cxn ang="0">
                    <a:pos x="462" y="440"/>
                  </a:cxn>
                  <a:cxn ang="0">
                    <a:pos x="448" y="439"/>
                  </a:cxn>
                  <a:cxn ang="0">
                    <a:pos x="436" y="450"/>
                  </a:cxn>
                  <a:cxn ang="0">
                    <a:pos x="439" y="438"/>
                  </a:cxn>
                  <a:cxn ang="0">
                    <a:pos x="447" y="432"/>
                  </a:cxn>
                  <a:cxn ang="0">
                    <a:pos x="450" y="411"/>
                  </a:cxn>
                  <a:cxn ang="0">
                    <a:pos x="451" y="400"/>
                  </a:cxn>
                </a:cxnLst>
                <a:rect l="0" t="0" r="r" b="b"/>
                <a:pathLst>
                  <a:path w="590" h="453">
                    <a:moveTo>
                      <a:pt x="451" y="398"/>
                    </a:moveTo>
                    <a:lnTo>
                      <a:pt x="450" y="399"/>
                    </a:lnTo>
                    <a:lnTo>
                      <a:pt x="431" y="392"/>
                    </a:lnTo>
                    <a:lnTo>
                      <a:pt x="424" y="391"/>
                    </a:lnTo>
                    <a:lnTo>
                      <a:pt x="423" y="391"/>
                    </a:lnTo>
                    <a:lnTo>
                      <a:pt x="423" y="390"/>
                    </a:lnTo>
                    <a:lnTo>
                      <a:pt x="419" y="390"/>
                    </a:lnTo>
                    <a:lnTo>
                      <a:pt x="415" y="388"/>
                    </a:lnTo>
                    <a:lnTo>
                      <a:pt x="411" y="386"/>
                    </a:lnTo>
                    <a:lnTo>
                      <a:pt x="404" y="384"/>
                    </a:lnTo>
                    <a:lnTo>
                      <a:pt x="396" y="382"/>
                    </a:lnTo>
                    <a:lnTo>
                      <a:pt x="384" y="377"/>
                    </a:lnTo>
                    <a:lnTo>
                      <a:pt x="383" y="376"/>
                    </a:lnTo>
                    <a:lnTo>
                      <a:pt x="378" y="371"/>
                    </a:lnTo>
                    <a:lnTo>
                      <a:pt x="369" y="372"/>
                    </a:lnTo>
                    <a:lnTo>
                      <a:pt x="358" y="368"/>
                    </a:lnTo>
                    <a:lnTo>
                      <a:pt x="351" y="359"/>
                    </a:lnTo>
                    <a:lnTo>
                      <a:pt x="353" y="357"/>
                    </a:lnTo>
                    <a:lnTo>
                      <a:pt x="350" y="345"/>
                    </a:lnTo>
                    <a:lnTo>
                      <a:pt x="341" y="337"/>
                    </a:lnTo>
                    <a:lnTo>
                      <a:pt x="338" y="335"/>
                    </a:lnTo>
                    <a:lnTo>
                      <a:pt x="333" y="337"/>
                    </a:lnTo>
                    <a:lnTo>
                      <a:pt x="322" y="326"/>
                    </a:lnTo>
                    <a:lnTo>
                      <a:pt x="321" y="326"/>
                    </a:lnTo>
                    <a:lnTo>
                      <a:pt x="313" y="328"/>
                    </a:lnTo>
                    <a:lnTo>
                      <a:pt x="291" y="333"/>
                    </a:lnTo>
                    <a:lnTo>
                      <a:pt x="277" y="336"/>
                    </a:lnTo>
                    <a:lnTo>
                      <a:pt x="268" y="337"/>
                    </a:lnTo>
                    <a:lnTo>
                      <a:pt x="267" y="338"/>
                    </a:lnTo>
                    <a:lnTo>
                      <a:pt x="266" y="338"/>
                    </a:lnTo>
                    <a:lnTo>
                      <a:pt x="259" y="340"/>
                    </a:lnTo>
                    <a:lnTo>
                      <a:pt x="250" y="342"/>
                    </a:lnTo>
                    <a:lnTo>
                      <a:pt x="237" y="344"/>
                    </a:lnTo>
                    <a:lnTo>
                      <a:pt x="219" y="348"/>
                    </a:lnTo>
                    <a:lnTo>
                      <a:pt x="213" y="349"/>
                    </a:lnTo>
                    <a:lnTo>
                      <a:pt x="210" y="350"/>
                    </a:lnTo>
                    <a:lnTo>
                      <a:pt x="207" y="350"/>
                    </a:lnTo>
                    <a:lnTo>
                      <a:pt x="198" y="352"/>
                    </a:lnTo>
                    <a:lnTo>
                      <a:pt x="168" y="358"/>
                    </a:lnTo>
                    <a:lnTo>
                      <a:pt x="161" y="361"/>
                    </a:lnTo>
                    <a:lnTo>
                      <a:pt x="160" y="361"/>
                    </a:lnTo>
                    <a:lnTo>
                      <a:pt x="154" y="362"/>
                    </a:lnTo>
                    <a:lnTo>
                      <a:pt x="150" y="363"/>
                    </a:lnTo>
                    <a:lnTo>
                      <a:pt x="140" y="365"/>
                    </a:lnTo>
                    <a:lnTo>
                      <a:pt x="123" y="368"/>
                    </a:lnTo>
                    <a:lnTo>
                      <a:pt x="117" y="369"/>
                    </a:lnTo>
                    <a:lnTo>
                      <a:pt x="115" y="370"/>
                    </a:lnTo>
                    <a:lnTo>
                      <a:pt x="110" y="370"/>
                    </a:lnTo>
                    <a:lnTo>
                      <a:pt x="88" y="375"/>
                    </a:lnTo>
                    <a:lnTo>
                      <a:pt x="71" y="378"/>
                    </a:lnTo>
                    <a:lnTo>
                      <a:pt x="67" y="379"/>
                    </a:lnTo>
                    <a:lnTo>
                      <a:pt x="61" y="381"/>
                    </a:lnTo>
                    <a:lnTo>
                      <a:pt x="57" y="381"/>
                    </a:lnTo>
                    <a:lnTo>
                      <a:pt x="47" y="383"/>
                    </a:lnTo>
                    <a:lnTo>
                      <a:pt x="26" y="386"/>
                    </a:lnTo>
                    <a:lnTo>
                      <a:pt x="17" y="389"/>
                    </a:lnTo>
                    <a:lnTo>
                      <a:pt x="13" y="389"/>
                    </a:lnTo>
                    <a:lnTo>
                      <a:pt x="6" y="390"/>
                    </a:lnTo>
                    <a:lnTo>
                      <a:pt x="0" y="364"/>
                    </a:lnTo>
                    <a:lnTo>
                      <a:pt x="10" y="356"/>
                    </a:lnTo>
                    <a:lnTo>
                      <a:pt x="29" y="335"/>
                    </a:lnTo>
                    <a:lnTo>
                      <a:pt x="40" y="326"/>
                    </a:lnTo>
                    <a:lnTo>
                      <a:pt x="47" y="310"/>
                    </a:lnTo>
                    <a:lnTo>
                      <a:pt x="54" y="306"/>
                    </a:lnTo>
                    <a:lnTo>
                      <a:pt x="48" y="286"/>
                    </a:lnTo>
                    <a:lnTo>
                      <a:pt x="41" y="283"/>
                    </a:lnTo>
                    <a:lnTo>
                      <a:pt x="39" y="275"/>
                    </a:lnTo>
                    <a:lnTo>
                      <a:pt x="36" y="272"/>
                    </a:lnTo>
                    <a:lnTo>
                      <a:pt x="32" y="257"/>
                    </a:lnTo>
                    <a:lnTo>
                      <a:pt x="73" y="238"/>
                    </a:lnTo>
                    <a:lnTo>
                      <a:pt x="96" y="233"/>
                    </a:lnTo>
                    <a:lnTo>
                      <a:pt x="106" y="232"/>
                    </a:lnTo>
                    <a:lnTo>
                      <a:pt x="124" y="232"/>
                    </a:lnTo>
                    <a:lnTo>
                      <a:pt x="141" y="239"/>
                    </a:lnTo>
                    <a:lnTo>
                      <a:pt x="151" y="232"/>
                    </a:lnTo>
                    <a:lnTo>
                      <a:pt x="169" y="227"/>
                    </a:lnTo>
                    <a:lnTo>
                      <a:pt x="178" y="227"/>
                    </a:lnTo>
                    <a:lnTo>
                      <a:pt x="197" y="216"/>
                    </a:lnTo>
                    <a:lnTo>
                      <a:pt x="200" y="212"/>
                    </a:lnTo>
                    <a:lnTo>
                      <a:pt x="203" y="207"/>
                    </a:lnTo>
                    <a:lnTo>
                      <a:pt x="212" y="197"/>
                    </a:lnTo>
                    <a:lnTo>
                      <a:pt x="226" y="191"/>
                    </a:lnTo>
                    <a:lnTo>
                      <a:pt x="227" y="181"/>
                    </a:lnTo>
                    <a:lnTo>
                      <a:pt x="226" y="175"/>
                    </a:lnTo>
                    <a:lnTo>
                      <a:pt x="222" y="163"/>
                    </a:lnTo>
                    <a:lnTo>
                      <a:pt x="218" y="162"/>
                    </a:lnTo>
                    <a:lnTo>
                      <a:pt x="217" y="157"/>
                    </a:lnTo>
                    <a:lnTo>
                      <a:pt x="222" y="157"/>
                    </a:lnTo>
                    <a:lnTo>
                      <a:pt x="226" y="151"/>
                    </a:lnTo>
                    <a:lnTo>
                      <a:pt x="217" y="148"/>
                    </a:lnTo>
                    <a:lnTo>
                      <a:pt x="215" y="149"/>
                    </a:lnTo>
                    <a:lnTo>
                      <a:pt x="215" y="145"/>
                    </a:lnTo>
                    <a:lnTo>
                      <a:pt x="205" y="143"/>
                    </a:lnTo>
                    <a:lnTo>
                      <a:pt x="207" y="127"/>
                    </a:lnTo>
                    <a:lnTo>
                      <a:pt x="217" y="120"/>
                    </a:lnTo>
                    <a:lnTo>
                      <a:pt x="216" y="116"/>
                    </a:lnTo>
                    <a:lnTo>
                      <a:pt x="231" y="102"/>
                    </a:lnTo>
                    <a:lnTo>
                      <a:pt x="234" y="100"/>
                    </a:lnTo>
                    <a:lnTo>
                      <a:pt x="237" y="92"/>
                    </a:lnTo>
                    <a:lnTo>
                      <a:pt x="264" y="50"/>
                    </a:lnTo>
                    <a:lnTo>
                      <a:pt x="273" y="41"/>
                    </a:lnTo>
                    <a:lnTo>
                      <a:pt x="273" y="39"/>
                    </a:lnTo>
                    <a:lnTo>
                      <a:pt x="289" y="26"/>
                    </a:lnTo>
                    <a:lnTo>
                      <a:pt x="300" y="25"/>
                    </a:lnTo>
                    <a:lnTo>
                      <a:pt x="300" y="24"/>
                    </a:lnTo>
                    <a:lnTo>
                      <a:pt x="301" y="24"/>
                    </a:lnTo>
                    <a:lnTo>
                      <a:pt x="348" y="13"/>
                    </a:lnTo>
                    <a:lnTo>
                      <a:pt x="349" y="12"/>
                    </a:lnTo>
                    <a:lnTo>
                      <a:pt x="375" y="5"/>
                    </a:lnTo>
                    <a:lnTo>
                      <a:pt x="393" y="0"/>
                    </a:lnTo>
                    <a:lnTo>
                      <a:pt x="395" y="16"/>
                    </a:lnTo>
                    <a:lnTo>
                      <a:pt x="402" y="43"/>
                    </a:lnTo>
                    <a:lnTo>
                      <a:pt x="403" y="44"/>
                    </a:lnTo>
                    <a:lnTo>
                      <a:pt x="405" y="45"/>
                    </a:lnTo>
                    <a:lnTo>
                      <a:pt x="409" y="48"/>
                    </a:lnTo>
                    <a:lnTo>
                      <a:pt x="413" y="72"/>
                    </a:lnTo>
                    <a:lnTo>
                      <a:pt x="410" y="80"/>
                    </a:lnTo>
                    <a:lnTo>
                      <a:pt x="410" y="92"/>
                    </a:lnTo>
                    <a:lnTo>
                      <a:pt x="420" y="117"/>
                    </a:lnTo>
                    <a:lnTo>
                      <a:pt x="420" y="119"/>
                    </a:lnTo>
                    <a:lnTo>
                      <a:pt x="423" y="122"/>
                    </a:lnTo>
                    <a:lnTo>
                      <a:pt x="422" y="136"/>
                    </a:lnTo>
                    <a:lnTo>
                      <a:pt x="430" y="134"/>
                    </a:lnTo>
                    <a:lnTo>
                      <a:pt x="440" y="163"/>
                    </a:lnTo>
                    <a:lnTo>
                      <a:pt x="441" y="169"/>
                    </a:lnTo>
                    <a:lnTo>
                      <a:pt x="445" y="181"/>
                    </a:lnTo>
                    <a:lnTo>
                      <a:pt x="448" y="199"/>
                    </a:lnTo>
                    <a:lnTo>
                      <a:pt x="451" y="210"/>
                    </a:lnTo>
                    <a:lnTo>
                      <a:pt x="453" y="218"/>
                    </a:lnTo>
                    <a:lnTo>
                      <a:pt x="453" y="225"/>
                    </a:lnTo>
                    <a:lnTo>
                      <a:pt x="453" y="230"/>
                    </a:lnTo>
                    <a:lnTo>
                      <a:pt x="453" y="243"/>
                    </a:lnTo>
                    <a:lnTo>
                      <a:pt x="452" y="282"/>
                    </a:lnTo>
                    <a:lnTo>
                      <a:pt x="452" y="286"/>
                    </a:lnTo>
                    <a:lnTo>
                      <a:pt x="454" y="289"/>
                    </a:lnTo>
                    <a:lnTo>
                      <a:pt x="455" y="294"/>
                    </a:lnTo>
                    <a:lnTo>
                      <a:pt x="460" y="319"/>
                    </a:lnTo>
                    <a:lnTo>
                      <a:pt x="461" y="327"/>
                    </a:lnTo>
                    <a:lnTo>
                      <a:pt x="462" y="331"/>
                    </a:lnTo>
                    <a:lnTo>
                      <a:pt x="462" y="333"/>
                    </a:lnTo>
                    <a:lnTo>
                      <a:pt x="464" y="341"/>
                    </a:lnTo>
                    <a:lnTo>
                      <a:pt x="466" y="350"/>
                    </a:lnTo>
                    <a:lnTo>
                      <a:pt x="466" y="352"/>
                    </a:lnTo>
                    <a:lnTo>
                      <a:pt x="467" y="356"/>
                    </a:lnTo>
                    <a:lnTo>
                      <a:pt x="475" y="370"/>
                    </a:lnTo>
                    <a:lnTo>
                      <a:pt x="460" y="385"/>
                    </a:lnTo>
                    <a:lnTo>
                      <a:pt x="468" y="396"/>
                    </a:lnTo>
                    <a:lnTo>
                      <a:pt x="462" y="404"/>
                    </a:lnTo>
                    <a:lnTo>
                      <a:pt x="462" y="409"/>
                    </a:lnTo>
                    <a:lnTo>
                      <a:pt x="461" y="409"/>
                    </a:lnTo>
                    <a:lnTo>
                      <a:pt x="462" y="410"/>
                    </a:lnTo>
                    <a:lnTo>
                      <a:pt x="464" y="411"/>
                    </a:lnTo>
                    <a:lnTo>
                      <a:pt x="471" y="406"/>
                    </a:lnTo>
                    <a:lnTo>
                      <a:pt x="472" y="404"/>
                    </a:lnTo>
                    <a:lnTo>
                      <a:pt x="481" y="399"/>
                    </a:lnTo>
                    <a:lnTo>
                      <a:pt x="488" y="395"/>
                    </a:lnTo>
                    <a:lnTo>
                      <a:pt x="499" y="396"/>
                    </a:lnTo>
                    <a:lnTo>
                      <a:pt x="507" y="388"/>
                    </a:lnTo>
                    <a:lnTo>
                      <a:pt x="541" y="378"/>
                    </a:lnTo>
                    <a:lnTo>
                      <a:pt x="557" y="358"/>
                    </a:lnTo>
                    <a:lnTo>
                      <a:pt x="567" y="352"/>
                    </a:lnTo>
                    <a:lnTo>
                      <a:pt x="563" y="357"/>
                    </a:lnTo>
                    <a:lnTo>
                      <a:pt x="568" y="364"/>
                    </a:lnTo>
                    <a:lnTo>
                      <a:pt x="578" y="366"/>
                    </a:lnTo>
                    <a:lnTo>
                      <a:pt x="588" y="357"/>
                    </a:lnTo>
                    <a:lnTo>
                      <a:pt x="590" y="359"/>
                    </a:lnTo>
                    <a:lnTo>
                      <a:pt x="571" y="376"/>
                    </a:lnTo>
                    <a:lnTo>
                      <a:pt x="506" y="424"/>
                    </a:lnTo>
                    <a:lnTo>
                      <a:pt x="494" y="428"/>
                    </a:lnTo>
                    <a:lnTo>
                      <a:pt x="480" y="434"/>
                    </a:lnTo>
                    <a:lnTo>
                      <a:pt x="471" y="437"/>
                    </a:lnTo>
                    <a:lnTo>
                      <a:pt x="462" y="440"/>
                    </a:lnTo>
                    <a:lnTo>
                      <a:pt x="458" y="444"/>
                    </a:lnTo>
                    <a:lnTo>
                      <a:pt x="458" y="441"/>
                    </a:lnTo>
                    <a:lnTo>
                      <a:pt x="453" y="443"/>
                    </a:lnTo>
                    <a:lnTo>
                      <a:pt x="448" y="439"/>
                    </a:lnTo>
                    <a:lnTo>
                      <a:pt x="445" y="447"/>
                    </a:lnTo>
                    <a:lnTo>
                      <a:pt x="436" y="453"/>
                    </a:lnTo>
                    <a:lnTo>
                      <a:pt x="436" y="452"/>
                    </a:lnTo>
                    <a:lnTo>
                      <a:pt x="436" y="450"/>
                    </a:lnTo>
                    <a:lnTo>
                      <a:pt x="438" y="444"/>
                    </a:lnTo>
                    <a:lnTo>
                      <a:pt x="437" y="441"/>
                    </a:lnTo>
                    <a:lnTo>
                      <a:pt x="437" y="440"/>
                    </a:lnTo>
                    <a:lnTo>
                      <a:pt x="439" y="438"/>
                    </a:lnTo>
                    <a:lnTo>
                      <a:pt x="440" y="438"/>
                    </a:lnTo>
                    <a:lnTo>
                      <a:pt x="445" y="435"/>
                    </a:lnTo>
                    <a:lnTo>
                      <a:pt x="447" y="435"/>
                    </a:lnTo>
                    <a:lnTo>
                      <a:pt x="447" y="432"/>
                    </a:lnTo>
                    <a:lnTo>
                      <a:pt x="447" y="428"/>
                    </a:lnTo>
                    <a:lnTo>
                      <a:pt x="447" y="424"/>
                    </a:lnTo>
                    <a:lnTo>
                      <a:pt x="448" y="419"/>
                    </a:lnTo>
                    <a:lnTo>
                      <a:pt x="450" y="411"/>
                    </a:lnTo>
                    <a:lnTo>
                      <a:pt x="451" y="410"/>
                    </a:lnTo>
                    <a:lnTo>
                      <a:pt x="451" y="406"/>
                    </a:lnTo>
                    <a:lnTo>
                      <a:pt x="451" y="402"/>
                    </a:lnTo>
                    <a:lnTo>
                      <a:pt x="451" y="400"/>
                    </a:lnTo>
                    <a:lnTo>
                      <a:pt x="451" y="398"/>
                    </a:lnTo>
                    <a:close/>
                  </a:path>
                </a:pathLst>
              </a:custGeom>
              <a:solidFill>
                <a:srgbClr val="00B0F0"/>
              </a:solidFill>
              <a:ln w="1588">
                <a:solidFill>
                  <a:schemeClr val="tx1"/>
                </a:solidFill>
                <a:prstDash val="solid"/>
                <a:round/>
                <a:headEnd/>
                <a:tailEnd/>
              </a:ln>
            </p:spPr>
            <p:txBody>
              <a:bodyPr/>
              <a:lstStyle/>
              <a:p>
                <a:endParaRPr lang="en-US" dirty="0"/>
              </a:p>
            </p:txBody>
          </p:sp>
          <p:sp>
            <p:nvSpPr>
              <p:cNvPr id="50" name="Freeform 47"/>
              <p:cNvSpPr>
                <a:spLocks/>
              </p:cNvSpPr>
              <p:nvPr/>
            </p:nvSpPr>
            <p:spPr bwMode="auto">
              <a:xfrm>
                <a:off x="4292600" y="2819400"/>
                <a:ext cx="706437" cy="627063"/>
              </a:xfrm>
              <a:custGeom>
                <a:avLst/>
                <a:gdLst/>
                <a:ahLst/>
                <a:cxnLst>
                  <a:cxn ang="0">
                    <a:pos x="278" y="199"/>
                  </a:cxn>
                  <a:cxn ang="0">
                    <a:pos x="301" y="198"/>
                  </a:cxn>
                  <a:cxn ang="0">
                    <a:pos x="326" y="196"/>
                  </a:cxn>
                  <a:cxn ang="0">
                    <a:pos x="368" y="192"/>
                  </a:cxn>
                  <a:cxn ang="0">
                    <a:pos x="364" y="218"/>
                  </a:cxn>
                  <a:cxn ang="0">
                    <a:pos x="378" y="246"/>
                  </a:cxn>
                  <a:cxn ang="0">
                    <a:pos x="376" y="288"/>
                  </a:cxn>
                  <a:cxn ang="0">
                    <a:pos x="388" y="305"/>
                  </a:cxn>
                  <a:cxn ang="0">
                    <a:pos x="424" y="272"/>
                  </a:cxn>
                  <a:cxn ang="0">
                    <a:pos x="408" y="315"/>
                  </a:cxn>
                  <a:cxn ang="0">
                    <a:pos x="390" y="323"/>
                  </a:cxn>
                  <a:cxn ang="0">
                    <a:pos x="394" y="340"/>
                  </a:cxn>
                  <a:cxn ang="0">
                    <a:pos x="431" y="355"/>
                  </a:cxn>
                  <a:cxn ang="0">
                    <a:pos x="437" y="382"/>
                  </a:cxn>
                  <a:cxn ang="0">
                    <a:pos x="417" y="393"/>
                  </a:cxn>
                  <a:cxn ang="0">
                    <a:pos x="414" y="381"/>
                  </a:cxn>
                  <a:cxn ang="0">
                    <a:pos x="355" y="378"/>
                  </a:cxn>
                  <a:cxn ang="0">
                    <a:pos x="339" y="388"/>
                  </a:cxn>
                  <a:cxn ang="0">
                    <a:pos x="327" y="377"/>
                  </a:cxn>
                  <a:cxn ang="0">
                    <a:pos x="291" y="395"/>
                  </a:cxn>
                  <a:cxn ang="0">
                    <a:pos x="249" y="371"/>
                  </a:cxn>
                  <a:cxn ang="0">
                    <a:pos x="226" y="351"/>
                  </a:cxn>
                  <a:cxn ang="0">
                    <a:pos x="208" y="329"/>
                  </a:cxn>
                  <a:cxn ang="0">
                    <a:pos x="197" y="322"/>
                  </a:cxn>
                  <a:cxn ang="0">
                    <a:pos x="188" y="344"/>
                  </a:cxn>
                  <a:cxn ang="0">
                    <a:pos x="198" y="355"/>
                  </a:cxn>
                  <a:cxn ang="0">
                    <a:pos x="135" y="350"/>
                  </a:cxn>
                  <a:cxn ang="0">
                    <a:pos x="31" y="349"/>
                  </a:cxn>
                  <a:cxn ang="0">
                    <a:pos x="35" y="313"/>
                  </a:cxn>
                  <a:cxn ang="0">
                    <a:pos x="39" y="288"/>
                  </a:cxn>
                  <a:cxn ang="0">
                    <a:pos x="38" y="264"/>
                  </a:cxn>
                  <a:cxn ang="0">
                    <a:pos x="46" y="212"/>
                  </a:cxn>
                  <a:cxn ang="0">
                    <a:pos x="32" y="163"/>
                  </a:cxn>
                  <a:cxn ang="0">
                    <a:pos x="8" y="117"/>
                  </a:cxn>
                  <a:cxn ang="0">
                    <a:pos x="3" y="94"/>
                  </a:cxn>
                  <a:cxn ang="0">
                    <a:pos x="2" y="64"/>
                  </a:cxn>
                  <a:cxn ang="0">
                    <a:pos x="1" y="39"/>
                  </a:cxn>
                  <a:cxn ang="0">
                    <a:pos x="3" y="12"/>
                  </a:cxn>
                  <a:cxn ang="0">
                    <a:pos x="31" y="11"/>
                  </a:cxn>
                  <a:cxn ang="0">
                    <a:pos x="58" y="10"/>
                  </a:cxn>
                  <a:cxn ang="0">
                    <a:pos x="70" y="9"/>
                  </a:cxn>
                  <a:cxn ang="0">
                    <a:pos x="127" y="6"/>
                  </a:cxn>
                  <a:cxn ang="0">
                    <a:pos x="212" y="2"/>
                  </a:cxn>
                  <a:cxn ang="0">
                    <a:pos x="228" y="2"/>
                  </a:cxn>
                  <a:cxn ang="0">
                    <a:pos x="243" y="43"/>
                  </a:cxn>
                  <a:cxn ang="0">
                    <a:pos x="253" y="52"/>
                  </a:cxn>
                  <a:cxn ang="0">
                    <a:pos x="245" y="80"/>
                  </a:cxn>
                  <a:cxn ang="0">
                    <a:pos x="253" y="88"/>
                  </a:cxn>
                  <a:cxn ang="0">
                    <a:pos x="238" y="114"/>
                  </a:cxn>
                  <a:cxn ang="0">
                    <a:pos x="229" y="127"/>
                  </a:cxn>
                  <a:cxn ang="0">
                    <a:pos x="219" y="167"/>
                  </a:cxn>
                  <a:cxn ang="0">
                    <a:pos x="210" y="204"/>
                  </a:cxn>
                </a:cxnLst>
                <a:rect l="0" t="0" r="r" b="b"/>
                <a:pathLst>
                  <a:path w="445" h="395">
                    <a:moveTo>
                      <a:pt x="249" y="202"/>
                    </a:moveTo>
                    <a:lnTo>
                      <a:pt x="259" y="200"/>
                    </a:lnTo>
                    <a:lnTo>
                      <a:pt x="264" y="200"/>
                    </a:lnTo>
                    <a:lnTo>
                      <a:pt x="278" y="199"/>
                    </a:lnTo>
                    <a:lnTo>
                      <a:pt x="285" y="199"/>
                    </a:lnTo>
                    <a:lnTo>
                      <a:pt x="288" y="198"/>
                    </a:lnTo>
                    <a:lnTo>
                      <a:pt x="300" y="198"/>
                    </a:lnTo>
                    <a:lnTo>
                      <a:pt x="301" y="198"/>
                    </a:lnTo>
                    <a:lnTo>
                      <a:pt x="306" y="197"/>
                    </a:lnTo>
                    <a:lnTo>
                      <a:pt x="316" y="197"/>
                    </a:lnTo>
                    <a:lnTo>
                      <a:pt x="319" y="196"/>
                    </a:lnTo>
                    <a:lnTo>
                      <a:pt x="326" y="196"/>
                    </a:lnTo>
                    <a:lnTo>
                      <a:pt x="327" y="196"/>
                    </a:lnTo>
                    <a:lnTo>
                      <a:pt x="338" y="195"/>
                    </a:lnTo>
                    <a:lnTo>
                      <a:pt x="361" y="192"/>
                    </a:lnTo>
                    <a:lnTo>
                      <a:pt x="368" y="192"/>
                    </a:lnTo>
                    <a:lnTo>
                      <a:pt x="369" y="192"/>
                    </a:lnTo>
                    <a:lnTo>
                      <a:pt x="370" y="192"/>
                    </a:lnTo>
                    <a:lnTo>
                      <a:pt x="369" y="199"/>
                    </a:lnTo>
                    <a:lnTo>
                      <a:pt x="364" y="218"/>
                    </a:lnTo>
                    <a:lnTo>
                      <a:pt x="363" y="226"/>
                    </a:lnTo>
                    <a:lnTo>
                      <a:pt x="371" y="243"/>
                    </a:lnTo>
                    <a:lnTo>
                      <a:pt x="373" y="243"/>
                    </a:lnTo>
                    <a:lnTo>
                      <a:pt x="378" y="246"/>
                    </a:lnTo>
                    <a:lnTo>
                      <a:pt x="385" y="266"/>
                    </a:lnTo>
                    <a:lnTo>
                      <a:pt x="395" y="273"/>
                    </a:lnTo>
                    <a:lnTo>
                      <a:pt x="387" y="276"/>
                    </a:lnTo>
                    <a:lnTo>
                      <a:pt x="376" y="288"/>
                    </a:lnTo>
                    <a:lnTo>
                      <a:pt x="368" y="293"/>
                    </a:lnTo>
                    <a:lnTo>
                      <a:pt x="377" y="298"/>
                    </a:lnTo>
                    <a:lnTo>
                      <a:pt x="382" y="305"/>
                    </a:lnTo>
                    <a:lnTo>
                      <a:pt x="388" y="305"/>
                    </a:lnTo>
                    <a:lnTo>
                      <a:pt x="394" y="290"/>
                    </a:lnTo>
                    <a:lnTo>
                      <a:pt x="397" y="287"/>
                    </a:lnTo>
                    <a:lnTo>
                      <a:pt x="408" y="285"/>
                    </a:lnTo>
                    <a:lnTo>
                      <a:pt x="424" y="272"/>
                    </a:lnTo>
                    <a:lnTo>
                      <a:pt x="424" y="294"/>
                    </a:lnTo>
                    <a:lnTo>
                      <a:pt x="419" y="298"/>
                    </a:lnTo>
                    <a:lnTo>
                      <a:pt x="421" y="302"/>
                    </a:lnTo>
                    <a:lnTo>
                      <a:pt x="408" y="315"/>
                    </a:lnTo>
                    <a:lnTo>
                      <a:pt x="407" y="323"/>
                    </a:lnTo>
                    <a:lnTo>
                      <a:pt x="401" y="319"/>
                    </a:lnTo>
                    <a:lnTo>
                      <a:pt x="401" y="327"/>
                    </a:lnTo>
                    <a:lnTo>
                      <a:pt x="390" y="323"/>
                    </a:lnTo>
                    <a:lnTo>
                      <a:pt x="401" y="327"/>
                    </a:lnTo>
                    <a:lnTo>
                      <a:pt x="390" y="329"/>
                    </a:lnTo>
                    <a:lnTo>
                      <a:pt x="400" y="341"/>
                    </a:lnTo>
                    <a:lnTo>
                      <a:pt x="394" y="340"/>
                    </a:lnTo>
                    <a:lnTo>
                      <a:pt x="403" y="351"/>
                    </a:lnTo>
                    <a:lnTo>
                      <a:pt x="414" y="350"/>
                    </a:lnTo>
                    <a:lnTo>
                      <a:pt x="426" y="357"/>
                    </a:lnTo>
                    <a:lnTo>
                      <a:pt x="431" y="355"/>
                    </a:lnTo>
                    <a:lnTo>
                      <a:pt x="440" y="363"/>
                    </a:lnTo>
                    <a:lnTo>
                      <a:pt x="445" y="365"/>
                    </a:lnTo>
                    <a:lnTo>
                      <a:pt x="444" y="381"/>
                    </a:lnTo>
                    <a:lnTo>
                      <a:pt x="437" y="382"/>
                    </a:lnTo>
                    <a:lnTo>
                      <a:pt x="437" y="390"/>
                    </a:lnTo>
                    <a:lnTo>
                      <a:pt x="436" y="388"/>
                    </a:lnTo>
                    <a:lnTo>
                      <a:pt x="428" y="379"/>
                    </a:lnTo>
                    <a:lnTo>
                      <a:pt x="417" y="393"/>
                    </a:lnTo>
                    <a:lnTo>
                      <a:pt x="416" y="391"/>
                    </a:lnTo>
                    <a:lnTo>
                      <a:pt x="418" y="389"/>
                    </a:lnTo>
                    <a:lnTo>
                      <a:pt x="416" y="381"/>
                    </a:lnTo>
                    <a:lnTo>
                      <a:pt x="414" y="381"/>
                    </a:lnTo>
                    <a:lnTo>
                      <a:pt x="405" y="368"/>
                    </a:lnTo>
                    <a:lnTo>
                      <a:pt x="382" y="361"/>
                    </a:lnTo>
                    <a:lnTo>
                      <a:pt x="369" y="363"/>
                    </a:lnTo>
                    <a:lnTo>
                      <a:pt x="355" y="378"/>
                    </a:lnTo>
                    <a:lnTo>
                      <a:pt x="354" y="378"/>
                    </a:lnTo>
                    <a:lnTo>
                      <a:pt x="341" y="386"/>
                    </a:lnTo>
                    <a:lnTo>
                      <a:pt x="330" y="390"/>
                    </a:lnTo>
                    <a:lnTo>
                      <a:pt x="339" y="388"/>
                    </a:lnTo>
                    <a:lnTo>
                      <a:pt x="342" y="383"/>
                    </a:lnTo>
                    <a:lnTo>
                      <a:pt x="335" y="371"/>
                    </a:lnTo>
                    <a:lnTo>
                      <a:pt x="329" y="370"/>
                    </a:lnTo>
                    <a:lnTo>
                      <a:pt x="327" y="377"/>
                    </a:lnTo>
                    <a:lnTo>
                      <a:pt x="319" y="375"/>
                    </a:lnTo>
                    <a:lnTo>
                      <a:pt x="305" y="385"/>
                    </a:lnTo>
                    <a:lnTo>
                      <a:pt x="294" y="395"/>
                    </a:lnTo>
                    <a:lnTo>
                      <a:pt x="291" y="395"/>
                    </a:lnTo>
                    <a:lnTo>
                      <a:pt x="283" y="384"/>
                    </a:lnTo>
                    <a:lnTo>
                      <a:pt x="267" y="386"/>
                    </a:lnTo>
                    <a:lnTo>
                      <a:pt x="243" y="369"/>
                    </a:lnTo>
                    <a:lnTo>
                      <a:pt x="249" y="371"/>
                    </a:lnTo>
                    <a:lnTo>
                      <a:pt x="254" y="364"/>
                    </a:lnTo>
                    <a:lnTo>
                      <a:pt x="251" y="354"/>
                    </a:lnTo>
                    <a:lnTo>
                      <a:pt x="231" y="349"/>
                    </a:lnTo>
                    <a:lnTo>
                      <a:pt x="226" y="351"/>
                    </a:lnTo>
                    <a:lnTo>
                      <a:pt x="226" y="341"/>
                    </a:lnTo>
                    <a:lnTo>
                      <a:pt x="219" y="341"/>
                    </a:lnTo>
                    <a:lnTo>
                      <a:pt x="219" y="330"/>
                    </a:lnTo>
                    <a:lnTo>
                      <a:pt x="208" y="329"/>
                    </a:lnTo>
                    <a:lnTo>
                      <a:pt x="197" y="333"/>
                    </a:lnTo>
                    <a:lnTo>
                      <a:pt x="200" y="331"/>
                    </a:lnTo>
                    <a:lnTo>
                      <a:pt x="197" y="330"/>
                    </a:lnTo>
                    <a:lnTo>
                      <a:pt x="197" y="322"/>
                    </a:lnTo>
                    <a:lnTo>
                      <a:pt x="189" y="322"/>
                    </a:lnTo>
                    <a:lnTo>
                      <a:pt x="187" y="327"/>
                    </a:lnTo>
                    <a:lnTo>
                      <a:pt x="174" y="331"/>
                    </a:lnTo>
                    <a:lnTo>
                      <a:pt x="188" y="344"/>
                    </a:lnTo>
                    <a:lnTo>
                      <a:pt x="202" y="342"/>
                    </a:lnTo>
                    <a:lnTo>
                      <a:pt x="209" y="347"/>
                    </a:lnTo>
                    <a:lnTo>
                      <a:pt x="209" y="356"/>
                    </a:lnTo>
                    <a:lnTo>
                      <a:pt x="198" y="355"/>
                    </a:lnTo>
                    <a:lnTo>
                      <a:pt x="184" y="348"/>
                    </a:lnTo>
                    <a:lnTo>
                      <a:pt x="176" y="348"/>
                    </a:lnTo>
                    <a:lnTo>
                      <a:pt x="167" y="352"/>
                    </a:lnTo>
                    <a:lnTo>
                      <a:pt x="135" y="350"/>
                    </a:lnTo>
                    <a:lnTo>
                      <a:pt x="105" y="340"/>
                    </a:lnTo>
                    <a:lnTo>
                      <a:pt x="79" y="334"/>
                    </a:lnTo>
                    <a:lnTo>
                      <a:pt x="38" y="340"/>
                    </a:lnTo>
                    <a:lnTo>
                      <a:pt x="31" y="349"/>
                    </a:lnTo>
                    <a:lnTo>
                      <a:pt x="26" y="340"/>
                    </a:lnTo>
                    <a:lnTo>
                      <a:pt x="25" y="329"/>
                    </a:lnTo>
                    <a:lnTo>
                      <a:pt x="28" y="327"/>
                    </a:lnTo>
                    <a:lnTo>
                      <a:pt x="35" y="313"/>
                    </a:lnTo>
                    <a:lnTo>
                      <a:pt x="37" y="310"/>
                    </a:lnTo>
                    <a:lnTo>
                      <a:pt x="38" y="308"/>
                    </a:lnTo>
                    <a:lnTo>
                      <a:pt x="40" y="301"/>
                    </a:lnTo>
                    <a:lnTo>
                      <a:pt x="39" y="288"/>
                    </a:lnTo>
                    <a:lnTo>
                      <a:pt x="35" y="281"/>
                    </a:lnTo>
                    <a:lnTo>
                      <a:pt x="35" y="273"/>
                    </a:lnTo>
                    <a:lnTo>
                      <a:pt x="36" y="273"/>
                    </a:lnTo>
                    <a:lnTo>
                      <a:pt x="38" y="264"/>
                    </a:lnTo>
                    <a:lnTo>
                      <a:pt x="45" y="238"/>
                    </a:lnTo>
                    <a:lnTo>
                      <a:pt x="49" y="226"/>
                    </a:lnTo>
                    <a:lnTo>
                      <a:pt x="49" y="225"/>
                    </a:lnTo>
                    <a:lnTo>
                      <a:pt x="46" y="212"/>
                    </a:lnTo>
                    <a:lnTo>
                      <a:pt x="47" y="193"/>
                    </a:lnTo>
                    <a:lnTo>
                      <a:pt x="44" y="195"/>
                    </a:lnTo>
                    <a:lnTo>
                      <a:pt x="30" y="164"/>
                    </a:lnTo>
                    <a:lnTo>
                      <a:pt x="32" y="163"/>
                    </a:lnTo>
                    <a:lnTo>
                      <a:pt x="23" y="155"/>
                    </a:lnTo>
                    <a:lnTo>
                      <a:pt x="22" y="138"/>
                    </a:lnTo>
                    <a:lnTo>
                      <a:pt x="18" y="129"/>
                    </a:lnTo>
                    <a:lnTo>
                      <a:pt x="8" y="117"/>
                    </a:lnTo>
                    <a:lnTo>
                      <a:pt x="7" y="116"/>
                    </a:lnTo>
                    <a:lnTo>
                      <a:pt x="5" y="115"/>
                    </a:lnTo>
                    <a:lnTo>
                      <a:pt x="4" y="114"/>
                    </a:lnTo>
                    <a:lnTo>
                      <a:pt x="3" y="94"/>
                    </a:lnTo>
                    <a:lnTo>
                      <a:pt x="3" y="89"/>
                    </a:lnTo>
                    <a:lnTo>
                      <a:pt x="2" y="76"/>
                    </a:lnTo>
                    <a:lnTo>
                      <a:pt x="2" y="74"/>
                    </a:lnTo>
                    <a:lnTo>
                      <a:pt x="2" y="64"/>
                    </a:lnTo>
                    <a:lnTo>
                      <a:pt x="1" y="51"/>
                    </a:lnTo>
                    <a:lnTo>
                      <a:pt x="1" y="45"/>
                    </a:lnTo>
                    <a:lnTo>
                      <a:pt x="1" y="40"/>
                    </a:lnTo>
                    <a:lnTo>
                      <a:pt x="1" y="39"/>
                    </a:lnTo>
                    <a:lnTo>
                      <a:pt x="1" y="26"/>
                    </a:lnTo>
                    <a:lnTo>
                      <a:pt x="0" y="13"/>
                    </a:lnTo>
                    <a:lnTo>
                      <a:pt x="0" y="12"/>
                    </a:lnTo>
                    <a:lnTo>
                      <a:pt x="3" y="12"/>
                    </a:lnTo>
                    <a:lnTo>
                      <a:pt x="9" y="11"/>
                    </a:lnTo>
                    <a:lnTo>
                      <a:pt x="19" y="11"/>
                    </a:lnTo>
                    <a:lnTo>
                      <a:pt x="30" y="11"/>
                    </a:lnTo>
                    <a:lnTo>
                      <a:pt x="31" y="11"/>
                    </a:lnTo>
                    <a:lnTo>
                      <a:pt x="43" y="10"/>
                    </a:lnTo>
                    <a:lnTo>
                      <a:pt x="44" y="10"/>
                    </a:lnTo>
                    <a:lnTo>
                      <a:pt x="45" y="10"/>
                    </a:lnTo>
                    <a:lnTo>
                      <a:pt x="58" y="10"/>
                    </a:lnTo>
                    <a:lnTo>
                      <a:pt x="65" y="9"/>
                    </a:lnTo>
                    <a:lnTo>
                      <a:pt x="66" y="9"/>
                    </a:lnTo>
                    <a:lnTo>
                      <a:pt x="67" y="9"/>
                    </a:lnTo>
                    <a:lnTo>
                      <a:pt x="70" y="9"/>
                    </a:lnTo>
                    <a:lnTo>
                      <a:pt x="86" y="9"/>
                    </a:lnTo>
                    <a:lnTo>
                      <a:pt x="101" y="7"/>
                    </a:lnTo>
                    <a:lnTo>
                      <a:pt x="108" y="7"/>
                    </a:lnTo>
                    <a:lnTo>
                      <a:pt x="127" y="6"/>
                    </a:lnTo>
                    <a:lnTo>
                      <a:pt x="154" y="5"/>
                    </a:lnTo>
                    <a:lnTo>
                      <a:pt x="162" y="5"/>
                    </a:lnTo>
                    <a:lnTo>
                      <a:pt x="202" y="3"/>
                    </a:lnTo>
                    <a:lnTo>
                      <a:pt x="212" y="2"/>
                    </a:lnTo>
                    <a:lnTo>
                      <a:pt x="214" y="2"/>
                    </a:lnTo>
                    <a:lnTo>
                      <a:pt x="216" y="2"/>
                    </a:lnTo>
                    <a:lnTo>
                      <a:pt x="217" y="2"/>
                    </a:lnTo>
                    <a:lnTo>
                      <a:pt x="228" y="2"/>
                    </a:lnTo>
                    <a:lnTo>
                      <a:pt x="231" y="0"/>
                    </a:lnTo>
                    <a:lnTo>
                      <a:pt x="233" y="0"/>
                    </a:lnTo>
                    <a:lnTo>
                      <a:pt x="236" y="0"/>
                    </a:lnTo>
                    <a:lnTo>
                      <a:pt x="243" y="43"/>
                    </a:lnTo>
                    <a:lnTo>
                      <a:pt x="252" y="38"/>
                    </a:lnTo>
                    <a:lnTo>
                      <a:pt x="249" y="43"/>
                    </a:lnTo>
                    <a:lnTo>
                      <a:pt x="247" y="45"/>
                    </a:lnTo>
                    <a:lnTo>
                      <a:pt x="253" y="52"/>
                    </a:lnTo>
                    <a:lnTo>
                      <a:pt x="244" y="51"/>
                    </a:lnTo>
                    <a:lnTo>
                      <a:pt x="253" y="55"/>
                    </a:lnTo>
                    <a:lnTo>
                      <a:pt x="256" y="81"/>
                    </a:lnTo>
                    <a:lnTo>
                      <a:pt x="245" y="80"/>
                    </a:lnTo>
                    <a:lnTo>
                      <a:pt x="245" y="88"/>
                    </a:lnTo>
                    <a:lnTo>
                      <a:pt x="251" y="88"/>
                    </a:lnTo>
                    <a:lnTo>
                      <a:pt x="254" y="88"/>
                    </a:lnTo>
                    <a:lnTo>
                      <a:pt x="253" y="88"/>
                    </a:lnTo>
                    <a:lnTo>
                      <a:pt x="253" y="89"/>
                    </a:lnTo>
                    <a:lnTo>
                      <a:pt x="246" y="94"/>
                    </a:lnTo>
                    <a:lnTo>
                      <a:pt x="250" y="101"/>
                    </a:lnTo>
                    <a:lnTo>
                      <a:pt x="238" y="114"/>
                    </a:lnTo>
                    <a:lnTo>
                      <a:pt x="237" y="115"/>
                    </a:lnTo>
                    <a:lnTo>
                      <a:pt x="236" y="127"/>
                    </a:lnTo>
                    <a:lnTo>
                      <a:pt x="232" y="127"/>
                    </a:lnTo>
                    <a:lnTo>
                      <a:pt x="229" y="127"/>
                    </a:lnTo>
                    <a:lnTo>
                      <a:pt x="228" y="128"/>
                    </a:lnTo>
                    <a:lnTo>
                      <a:pt x="226" y="129"/>
                    </a:lnTo>
                    <a:lnTo>
                      <a:pt x="217" y="138"/>
                    </a:lnTo>
                    <a:lnTo>
                      <a:pt x="219" y="167"/>
                    </a:lnTo>
                    <a:lnTo>
                      <a:pt x="212" y="184"/>
                    </a:lnTo>
                    <a:lnTo>
                      <a:pt x="210" y="191"/>
                    </a:lnTo>
                    <a:lnTo>
                      <a:pt x="212" y="203"/>
                    </a:lnTo>
                    <a:lnTo>
                      <a:pt x="210" y="204"/>
                    </a:lnTo>
                    <a:lnTo>
                      <a:pt x="232" y="203"/>
                    </a:lnTo>
                    <a:lnTo>
                      <a:pt x="243" y="202"/>
                    </a:lnTo>
                    <a:lnTo>
                      <a:pt x="249" y="202"/>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51" name="Freeform 48"/>
              <p:cNvSpPr>
                <a:spLocks/>
              </p:cNvSpPr>
              <p:nvPr/>
            </p:nvSpPr>
            <p:spPr bwMode="auto">
              <a:xfrm>
                <a:off x="4198937" y="2255838"/>
                <a:ext cx="627063" cy="582612"/>
              </a:xfrm>
              <a:custGeom>
                <a:avLst/>
                <a:gdLst/>
                <a:ahLst/>
                <a:cxnLst>
                  <a:cxn ang="0">
                    <a:pos x="14" y="102"/>
                  </a:cxn>
                  <a:cxn ang="0">
                    <a:pos x="16" y="119"/>
                  </a:cxn>
                  <a:cxn ang="0">
                    <a:pos x="19" y="131"/>
                  </a:cxn>
                  <a:cxn ang="0">
                    <a:pos x="19" y="181"/>
                  </a:cxn>
                  <a:cxn ang="0">
                    <a:pos x="19" y="205"/>
                  </a:cxn>
                  <a:cxn ang="0">
                    <a:pos x="20" y="244"/>
                  </a:cxn>
                  <a:cxn ang="0">
                    <a:pos x="20" y="274"/>
                  </a:cxn>
                  <a:cxn ang="0">
                    <a:pos x="20" y="281"/>
                  </a:cxn>
                  <a:cxn ang="0">
                    <a:pos x="40" y="310"/>
                  </a:cxn>
                  <a:cxn ang="0">
                    <a:pos x="57" y="331"/>
                  </a:cxn>
                  <a:cxn ang="0">
                    <a:pos x="59" y="357"/>
                  </a:cxn>
                  <a:cxn ang="0">
                    <a:pos x="68" y="366"/>
                  </a:cxn>
                  <a:cxn ang="0">
                    <a:pos x="90" y="366"/>
                  </a:cxn>
                  <a:cxn ang="0">
                    <a:pos x="104" y="365"/>
                  </a:cxn>
                  <a:cxn ang="0">
                    <a:pos x="125" y="364"/>
                  </a:cxn>
                  <a:cxn ang="0">
                    <a:pos x="145" y="364"/>
                  </a:cxn>
                  <a:cxn ang="0">
                    <a:pos x="186" y="361"/>
                  </a:cxn>
                  <a:cxn ang="0">
                    <a:pos x="261" y="358"/>
                  </a:cxn>
                  <a:cxn ang="0">
                    <a:pos x="275" y="357"/>
                  </a:cxn>
                  <a:cxn ang="0">
                    <a:pos x="290" y="355"/>
                  </a:cxn>
                  <a:cxn ang="0">
                    <a:pos x="296" y="317"/>
                  </a:cxn>
                  <a:cxn ang="0">
                    <a:pos x="287" y="312"/>
                  </a:cxn>
                  <a:cxn ang="0">
                    <a:pos x="287" y="303"/>
                  </a:cxn>
                  <a:cxn ang="0">
                    <a:pos x="294" y="277"/>
                  </a:cxn>
                  <a:cxn ang="0">
                    <a:pos x="302" y="254"/>
                  </a:cxn>
                  <a:cxn ang="0">
                    <a:pos x="320" y="224"/>
                  </a:cxn>
                  <a:cxn ang="0">
                    <a:pos x="324" y="221"/>
                  </a:cxn>
                  <a:cxn ang="0">
                    <a:pos x="331" y="188"/>
                  </a:cxn>
                  <a:cxn ang="0">
                    <a:pos x="340" y="184"/>
                  </a:cxn>
                  <a:cxn ang="0">
                    <a:pos x="337" y="179"/>
                  </a:cxn>
                  <a:cxn ang="0">
                    <a:pos x="344" y="168"/>
                  </a:cxn>
                  <a:cxn ang="0">
                    <a:pos x="356" y="160"/>
                  </a:cxn>
                  <a:cxn ang="0">
                    <a:pos x="363" y="137"/>
                  </a:cxn>
                  <a:cxn ang="0">
                    <a:pos x="361" y="108"/>
                  </a:cxn>
                  <a:cxn ang="0">
                    <a:pos x="360" y="106"/>
                  </a:cxn>
                  <a:cxn ang="0">
                    <a:pos x="378" y="95"/>
                  </a:cxn>
                  <a:cxn ang="0">
                    <a:pos x="395" y="56"/>
                  </a:cxn>
                  <a:cxn ang="0">
                    <a:pos x="374" y="48"/>
                  </a:cxn>
                  <a:cxn ang="0">
                    <a:pos x="347" y="50"/>
                  </a:cxn>
                  <a:cxn ang="0">
                    <a:pos x="343" y="39"/>
                  </a:cxn>
                  <a:cxn ang="0">
                    <a:pos x="356" y="24"/>
                  </a:cxn>
                  <a:cxn ang="0">
                    <a:pos x="344" y="0"/>
                  </a:cxn>
                  <a:cxn ang="0">
                    <a:pos x="308" y="2"/>
                  </a:cxn>
                  <a:cxn ang="0">
                    <a:pos x="295" y="3"/>
                  </a:cxn>
                  <a:cxn ang="0">
                    <a:pos x="269" y="6"/>
                  </a:cxn>
                  <a:cxn ang="0">
                    <a:pos x="251" y="7"/>
                  </a:cxn>
                  <a:cxn ang="0">
                    <a:pos x="241" y="7"/>
                  </a:cxn>
                  <a:cxn ang="0">
                    <a:pos x="206" y="9"/>
                  </a:cxn>
                  <a:cxn ang="0">
                    <a:pos x="177" y="12"/>
                  </a:cxn>
                  <a:cxn ang="0">
                    <a:pos x="150" y="13"/>
                  </a:cxn>
                  <a:cxn ang="0">
                    <a:pos x="139" y="13"/>
                  </a:cxn>
                  <a:cxn ang="0">
                    <a:pos x="104" y="15"/>
                  </a:cxn>
                  <a:cxn ang="0">
                    <a:pos x="92" y="15"/>
                  </a:cxn>
                  <a:cxn ang="0">
                    <a:pos x="64" y="16"/>
                  </a:cxn>
                  <a:cxn ang="0">
                    <a:pos x="48" y="17"/>
                  </a:cxn>
                  <a:cxn ang="0">
                    <a:pos x="9" y="19"/>
                  </a:cxn>
                  <a:cxn ang="0">
                    <a:pos x="2" y="39"/>
                  </a:cxn>
                  <a:cxn ang="0">
                    <a:pos x="6" y="58"/>
                  </a:cxn>
                  <a:cxn ang="0">
                    <a:pos x="12" y="92"/>
                  </a:cxn>
                </a:cxnLst>
                <a:rect l="0" t="0" r="r" b="b"/>
                <a:pathLst>
                  <a:path w="395" h="367">
                    <a:moveTo>
                      <a:pt x="12" y="92"/>
                    </a:moveTo>
                    <a:lnTo>
                      <a:pt x="13" y="98"/>
                    </a:lnTo>
                    <a:lnTo>
                      <a:pt x="14" y="102"/>
                    </a:lnTo>
                    <a:lnTo>
                      <a:pt x="14" y="105"/>
                    </a:lnTo>
                    <a:lnTo>
                      <a:pt x="16" y="118"/>
                    </a:lnTo>
                    <a:lnTo>
                      <a:pt x="16" y="119"/>
                    </a:lnTo>
                    <a:lnTo>
                      <a:pt x="19" y="129"/>
                    </a:lnTo>
                    <a:lnTo>
                      <a:pt x="19" y="130"/>
                    </a:lnTo>
                    <a:lnTo>
                      <a:pt x="19" y="131"/>
                    </a:lnTo>
                    <a:lnTo>
                      <a:pt x="19" y="144"/>
                    </a:lnTo>
                    <a:lnTo>
                      <a:pt x="19" y="175"/>
                    </a:lnTo>
                    <a:lnTo>
                      <a:pt x="19" y="181"/>
                    </a:lnTo>
                    <a:lnTo>
                      <a:pt x="19" y="196"/>
                    </a:lnTo>
                    <a:lnTo>
                      <a:pt x="19" y="201"/>
                    </a:lnTo>
                    <a:lnTo>
                      <a:pt x="19" y="205"/>
                    </a:lnTo>
                    <a:lnTo>
                      <a:pt x="19" y="219"/>
                    </a:lnTo>
                    <a:lnTo>
                      <a:pt x="19" y="223"/>
                    </a:lnTo>
                    <a:lnTo>
                      <a:pt x="20" y="244"/>
                    </a:lnTo>
                    <a:lnTo>
                      <a:pt x="20" y="250"/>
                    </a:lnTo>
                    <a:lnTo>
                      <a:pt x="20" y="257"/>
                    </a:lnTo>
                    <a:lnTo>
                      <a:pt x="20" y="274"/>
                    </a:lnTo>
                    <a:lnTo>
                      <a:pt x="20" y="276"/>
                    </a:lnTo>
                    <a:lnTo>
                      <a:pt x="20" y="278"/>
                    </a:lnTo>
                    <a:lnTo>
                      <a:pt x="20" y="281"/>
                    </a:lnTo>
                    <a:lnTo>
                      <a:pt x="20" y="306"/>
                    </a:lnTo>
                    <a:lnTo>
                      <a:pt x="29" y="315"/>
                    </a:lnTo>
                    <a:lnTo>
                      <a:pt x="40" y="310"/>
                    </a:lnTo>
                    <a:lnTo>
                      <a:pt x="56" y="313"/>
                    </a:lnTo>
                    <a:lnTo>
                      <a:pt x="56" y="316"/>
                    </a:lnTo>
                    <a:lnTo>
                      <a:pt x="57" y="331"/>
                    </a:lnTo>
                    <a:lnTo>
                      <a:pt x="57" y="341"/>
                    </a:lnTo>
                    <a:lnTo>
                      <a:pt x="57" y="344"/>
                    </a:lnTo>
                    <a:lnTo>
                      <a:pt x="59" y="357"/>
                    </a:lnTo>
                    <a:lnTo>
                      <a:pt x="59" y="367"/>
                    </a:lnTo>
                    <a:lnTo>
                      <a:pt x="62" y="367"/>
                    </a:lnTo>
                    <a:lnTo>
                      <a:pt x="68" y="366"/>
                    </a:lnTo>
                    <a:lnTo>
                      <a:pt x="78" y="366"/>
                    </a:lnTo>
                    <a:lnTo>
                      <a:pt x="89" y="366"/>
                    </a:lnTo>
                    <a:lnTo>
                      <a:pt x="90" y="366"/>
                    </a:lnTo>
                    <a:lnTo>
                      <a:pt x="102" y="365"/>
                    </a:lnTo>
                    <a:lnTo>
                      <a:pt x="103" y="365"/>
                    </a:lnTo>
                    <a:lnTo>
                      <a:pt x="104" y="365"/>
                    </a:lnTo>
                    <a:lnTo>
                      <a:pt x="117" y="365"/>
                    </a:lnTo>
                    <a:lnTo>
                      <a:pt x="124" y="364"/>
                    </a:lnTo>
                    <a:lnTo>
                      <a:pt x="125" y="364"/>
                    </a:lnTo>
                    <a:lnTo>
                      <a:pt x="126" y="364"/>
                    </a:lnTo>
                    <a:lnTo>
                      <a:pt x="129" y="364"/>
                    </a:lnTo>
                    <a:lnTo>
                      <a:pt x="145" y="364"/>
                    </a:lnTo>
                    <a:lnTo>
                      <a:pt x="160" y="362"/>
                    </a:lnTo>
                    <a:lnTo>
                      <a:pt x="167" y="362"/>
                    </a:lnTo>
                    <a:lnTo>
                      <a:pt x="186" y="361"/>
                    </a:lnTo>
                    <a:lnTo>
                      <a:pt x="213" y="360"/>
                    </a:lnTo>
                    <a:lnTo>
                      <a:pt x="221" y="360"/>
                    </a:lnTo>
                    <a:lnTo>
                      <a:pt x="261" y="358"/>
                    </a:lnTo>
                    <a:lnTo>
                      <a:pt x="271" y="357"/>
                    </a:lnTo>
                    <a:lnTo>
                      <a:pt x="273" y="357"/>
                    </a:lnTo>
                    <a:lnTo>
                      <a:pt x="275" y="357"/>
                    </a:lnTo>
                    <a:lnTo>
                      <a:pt x="276" y="357"/>
                    </a:lnTo>
                    <a:lnTo>
                      <a:pt x="287" y="357"/>
                    </a:lnTo>
                    <a:lnTo>
                      <a:pt x="290" y="355"/>
                    </a:lnTo>
                    <a:lnTo>
                      <a:pt x="292" y="355"/>
                    </a:lnTo>
                    <a:lnTo>
                      <a:pt x="295" y="355"/>
                    </a:lnTo>
                    <a:lnTo>
                      <a:pt x="296" y="317"/>
                    </a:lnTo>
                    <a:lnTo>
                      <a:pt x="292" y="318"/>
                    </a:lnTo>
                    <a:lnTo>
                      <a:pt x="295" y="309"/>
                    </a:lnTo>
                    <a:lnTo>
                      <a:pt x="287" y="312"/>
                    </a:lnTo>
                    <a:lnTo>
                      <a:pt x="290" y="305"/>
                    </a:lnTo>
                    <a:lnTo>
                      <a:pt x="288" y="303"/>
                    </a:lnTo>
                    <a:lnTo>
                      <a:pt x="287" y="303"/>
                    </a:lnTo>
                    <a:lnTo>
                      <a:pt x="287" y="300"/>
                    </a:lnTo>
                    <a:lnTo>
                      <a:pt x="294" y="285"/>
                    </a:lnTo>
                    <a:lnTo>
                      <a:pt x="294" y="277"/>
                    </a:lnTo>
                    <a:lnTo>
                      <a:pt x="303" y="278"/>
                    </a:lnTo>
                    <a:lnTo>
                      <a:pt x="295" y="257"/>
                    </a:lnTo>
                    <a:lnTo>
                      <a:pt x="302" y="254"/>
                    </a:lnTo>
                    <a:lnTo>
                      <a:pt x="305" y="243"/>
                    </a:lnTo>
                    <a:lnTo>
                      <a:pt x="313" y="229"/>
                    </a:lnTo>
                    <a:lnTo>
                      <a:pt x="320" y="224"/>
                    </a:lnTo>
                    <a:lnTo>
                      <a:pt x="318" y="217"/>
                    </a:lnTo>
                    <a:lnTo>
                      <a:pt x="325" y="216"/>
                    </a:lnTo>
                    <a:lnTo>
                      <a:pt x="324" y="221"/>
                    </a:lnTo>
                    <a:lnTo>
                      <a:pt x="325" y="222"/>
                    </a:lnTo>
                    <a:lnTo>
                      <a:pt x="333" y="200"/>
                    </a:lnTo>
                    <a:lnTo>
                      <a:pt x="331" y="188"/>
                    </a:lnTo>
                    <a:lnTo>
                      <a:pt x="333" y="186"/>
                    </a:lnTo>
                    <a:lnTo>
                      <a:pt x="335" y="189"/>
                    </a:lnTo>
                    <a:lnTo>
                      <a:pt x="340" y="184"/>
                    </a:lnTo>
                    <a:lnTo>
                      <a:pt x="331" y="179"/>
                    </a:lnTo>
                    <a:lnTo>
                      <a:pt x="333" y="177"/>
                    </a:lnTo>
                    <a:lnTo>
                      <a:pt x="337" y="179"/>
                    </a:lnTo>
                    <a:lnTo>
                      <a:pt x="340" y="177"/>
                    </a:lnTo>
                    <a:lnTo>
                      <a:pt x="339" y="174"/>
                    </a:lnTo>
                    <a:lnTo>
                      <a:pt x="344" y="168"/>
                    </a:lnTo>
                    <a:lnTo>
                      <a:pt x="345" y="166"/>
                    </a:lnTo>
                    <a:lnTo>
                      <a:pt x="352" y="165"/>
                    </a:lnTo>
                    <a:lnTo>
                      <a:pt x="356" y="160"/>
                    </a:lnTo>
                    <a:lnTo>
                      <a:pt x="356" y="155"/>
                    </a:lnTo>
                    <a:lnTo>
                      <a:pt x="350" y="151"/>
                    </a:lnTo>
                    <a:lnTo>
                      <a:pt x="363" y="137"/>
                    </a:lnTo>
                    <a:lnTo>
                      <a:pt x="367" y="137"/>
                    </a:lnTo>
                    <a:lnTo>
                      <a:pt x="365" y="113"/>
                    </a:lnTo>
                    <a:lnTo>
                      <a:pt x="361" y="108"/>
                    </a:lnTo>
                    <a:lnTo>
                      <a:pt x="360" y="112"/>
                    </a:lnTo>
                    <a:lnTo>
                      <a:pt x="358" y="111"/>
                    </a:lnTo>
                    <a:lnTo>
                      <a:pt x="360" y="106"/>
                    </a:lnTo>
                    <a:lnTo>
                      <a:pt x="367" y="99"/>
                    </a:lnTo>
                    <a:lnTo>
                      <a:pt x="371" y="92"/>
                    </a:lnTo>
                    <a:lnTo>
                      <a:pt x="378" y="95"/>
                    </a:lnTo>
                    <a:lnTo>
                      <a:pt x="379" y="72"/>
                    </a:lnTo>
                    <a:lnTo>
                      <a:pt x="387" y="56"/>
                    </a:lnTo>
                    <a:lnTo>
                      <a:pt x="395" y="56"/>
                    </a:lnTo>
                    <a:lnTo>
                      <a:pt x="388" y="47"/>
                    </a:lnTo>
                    <a:lnTo>
                      <a:pt x="387" y="47"/>
                    </a:lnTo>
                    <a:lnTo>
                      <a:pt x="374" y="48"/>
                    </a:lnTo>
                    <a:lnTo>
                      <a:pt x="371" y="48"/>
                    </a:lnTo>
                    <a:lnTo>
                      <a:pt x="354" y="50"/>
                    </a:lnTo>
                    <a:lnTo>
                      <a:pt x="347" y="50"/>
                    </a:lnTo>
                    <a:lnTo>
                      <a:pt x="344" y="50"/>
                    </a:lnTo>
                    <a:lnTo>
                      <a:pt x="337" y="51"/>
                    </a:lnTo>
                    <a:lnTo>
                      <a:pt x="343" y="39"/>
                    </a:lnTo>
                    <a:lnTo>
                      <a:pt x="345" y="39"/>
                    </a:lnTo>
                    <a:lnTo>
                      <a:pt x="350" y="29"/>
                    </a:lnTo>
                    <a:lnTo>
                      <a:pt x="356" y="24"/>
                    </a:lnTo>
                    <a:lnTo>
                      <a:pt x="351" y="0"/>
                    </a:lnTo>
                    <a:lnTo>
                      <a:pt x="346" y="0"/>
                    </a:lnTo>
                    <a:lnTo>
                      <a:pt x="344" y="0"/>
                    </a:lnTo>
                    <a:lnTo>
                      <a:pt x="339" y="0"/>
                    </a:lnTo>
                    <a:lnTo>
                      <a:pt x="318" y="2"/>
                    </a:lnTo>
                    <a:lnTo>
                      <a:pt x="308" y="2"/>
                    </a:lnTo>
                    <a:lnTo>
                      <a:pt x="305" y="2"/>
                    </a:lnTo>
                    <a:lnTo>
                      <a:pt x="302" y="3"/>
                    </a:lnTo>
                    <a:lnTo>
                      <a:pt x="295" y="3"/>
                    </a:lnTo>
                    <a:lnTo>
                      <a:pt x="284" y="5"/>
                    </a:lnTo>
                    <a:lnTo>
                      <a:pt x="275" y="5"/>
                    </a:lnTo>
                    <a:lnTo>
                      <a:pt x="269" y="6"/>
                    </a:lnTo>
                    <a:lnTo>
                      <a:pt x="266" y="6"/>
                    </a:lnTo>
                    <a:lnTo>
                      <a:pt x="253" y="7"/>
                    </a:lnTo>
                    <a:lnTo>
                      <a:pt x="251" y="7"/>
                    </a:lnTo>
                    <a:lnTo>
                      <a:pt x="249" y="7"/>
                    </a:lnTo>
                    <a:lnTo>
                      <a:pt x="246" y="7"/>
                    </a:lnTo>
                    <a:lnTo>
                      <a:pt x="241" y="7"/>
                    </a:lnTo>
                    <a:lnTo>
                      <a:pt x="232" y="8"/>
                    </a:lnTo>
                    <a:lnTo>
                      <a:pt x="226" y="8"/>
                    </a:lnTo>
                    <a:lnTo>
                      <a:pt x="206" y="9"/>
                    </a:lnTo>
                    <a:lnTo>
                      <a:pt x="197" y="10"/>
                    </a:lnTo>
                    <a:lnTo>
                      <a:pt x="194" y="10"/>
                    </a:lnTo>
                    <a:lnTo>
                      <a:pt x="177" y="12"/>
                    </a:lnTo>
                    <a:lnTo>
                      <a:pt x="171" y="12"/>
                    </a:lnTo>
                    <a:lnTo>
                      <a:pt x="164" y="12"/>
                    </a:lnTo>
                    <a:lnTo>
                      <a:pt x="150" y="13"/>
                    </a:lnTo>
                    <a:lnTo>
                      <a:pt x="147" y="13"/>
                    </a:lnTo>
                    <a:lnTo>
                      <a:pt x="145" y="13"/>
                    </a:lnTo>
                    <a:lnTo>
                      <a:pt x="139" y="13"/>
                    </a:lnTo>
                    <a:lnTo>
                      <a:pt x="124" y="14"/>
                    </a:lnTo>
                    <a:lnTo>
                      <a:pt x="116" y="14"/>
                    </a:lnTo>
                    <a:lnTo>
                      <a:pt x="104" y="15"/>
                    </a:lnTo>
                    <a:lnTo>
                      <a:pt x="103" y="15"/>
                    </a:lnTo>
                    <a:lnTo>
                      <a:pt x="97" y="15"/>
                    </a:lnTo>
                    <a:lnTo>
                      <a:pt x="92" y="15"/>
                    </a:lnTo>
                    <a:lnTo>
                      <a:pt x="81" y="15"/>
                    </a:lnTo>
                    <a:lnTo>
                      <a:pt x="71" y="16"/>
                    </a:lnTo>
                    <a:lnTo>
                      <a:pt x="64" y="16"/>
                    </a:lnTo>
                    <a:lnTo>
                      <a:pt x="59" y="16"/>
                    </a:lnTo>
                    <a:lnTo>
                      <a:pt x="54" y="16"/>
                    </a:lnTo>
                    <a:lnTo>
                      <a:pt x="48" y="17"/>
                    </a:lnTo>
                    <a:lnTo>
                      <a:pt x="42" y="17"/>
                    </a:lnTo>
                    <a:lnTo>
                      <a:pt x="19" y="19"/>
                    </a:lnTo>
                    <a:lnTo>
                      <a:pt x="9" y="19"/>
                    </a:lnTo>
                    <a:lnTo>
                      <a:pt x="0" y="19"/>
                    </a:lnTo>
                    <a:lnTo>
                      <a:pt x="2" y="32"/>
                    </a:lnTo>
                    <a:lnTo>
                      <a:pt x="2" y="39"/>
                    </a:lnTo>
                    <a:lnTo>
                      <a:pt x="6" y="53"/>
                    </a:lnTo>
                    <a:lnTo>
                      <a:pt x="6" y="56"/>
                    </a:lnTo>
                    <a:lnTo>
                      <a:pt x="6" y="58"/>
                    </a:lnTo>
                    <a:lnTo>
                      <a:pt x="11" y="82"/>
                    </a:lnTo>
                    <a:lnTo>
                      <a:pt x="12" y="89"/>
                    </a:lnTo>
                    <a:lnTo>
                      <a:pt x="12" y="92"/>
                    </a:lnTo>
                    <a:close/>
                  </a:path>
                </a:pathLst>
              </a:custGeom>
              <a:noFill/>
              <a:ln w="1588">
                <a:solidFill>
                  <a:schemeClr val="tx1"/>
                </a:solidFill>
                <a:prstDash val="solid"/>
                <a:round/>
                <a:headEnd/>
                <a:tailEnd/>
              </a:ln>
            </p:spPr>
            <p:txBody>
              <a:bodyPr/>
              <a:lstStyle/>
              <a:p>
                <a:endParaRPr lang="en-US"/>
              </a:p>
            </p:txBody>
          </p:sp>
          <p:sp>
            <p:nvSpPr>
              <p:cNvPr id="52" name="Freeform 49"/>
              <p:cNvSpPr>
                <a:spLocks/>
              </p:cNvSpPr>
              <p:nvPr/>
            </p:nvSpPr>
            <p:spPr bwMode="auto">
              <a:xfrm>
                <a:off x="3149600" y="2198688"/>
                <a:ext cx="1081087" cy="547687"/>
              </a:xfrm>
              <a:custGeom>
                <a:avLst/>
                <a:gdLst/>
                <a:ahLst/>
                <a:cxnLst>
                  <a:cxn ang="0">
                    <a:pos x="661" y="55"/>
                  </a:cxn>
                  <a:cxn ang="0">
                    <a:pos x="660" y="37"/>
                  </a:cxn>
                  <a:cxn ang="0">
                    <a:pos x="659" y="9"/>
                  </a:cxn>
                  <a:cxn ang="0">
                    <a:pos x="624" y="6"/>
                  </a:cxn>
                  <a:cxn ang="0">
                    <a:pos x="590" y="7"/>
                  </a:cxn>
                  <a:cxn ang="0">
                    <a:pos x="567" y="7"/>
                  </a:cxn>
                  <a:cxn ang="0">
                    <a:pos x="542" y="8"/>
                  </a:cxn>
                  <a:cxn ang="0">
                    <a:pos x="493" y="8"/>
                  </a:cxn>
                  <a:cxn ang="0">
                    <a:pos x="448" y="9"/>
                  </a:cxn>
                  <a:cxn ang="0">
                    <a:pos x="419" y="9"/>
                  </a:cxn>
                  <a:cxn ang="0">
                    <a:pos x="386" y="9"/>
                  </a:cxn>
                  <a:cxn ang="0">
                    <a:pos x="365" y="9"/>
                  </a:cxn>
                  <a:cxn ang="0">
                    <a:pos x="330" y="9"/>
                  </a:cxn>
                  <a:cxn ang="0">
                    <a:pos x="281" y="8"/>
                  </a:cxn>
                  <a:cxn ang="0">
                    <a:pos x="238" y="8"/>
                  </a:cxn>
                  <a:cxn ang="0">
                    <a:pos x="228" y="7"/>
                  </a:cxn>
                  <a:cxn ang="0">
                    <a:pos x="159" y="6"/>
                  </a:cxn>
                  <a:cxn ang="0">
                    <a:pos x="116" y="4"/>
                  </a:cxn>
                  <a:cxn ang="0">
                    <a:pos x="33" y="1"/>
                  </a:cxn>
                  <a:cxn ang="0">
                    <a:pos x="1" y="28"/>
                  </a:cxn>
                  <a:cxn ang="0">
                    <a:pos x="67" y="52"/>
                  </a:cxn>
                  <a:cxn ang="0">
                    <a:pos x="87" y="53"/>
                  </a:cxn>
                  <a:cxn ang="0">
                    <a:pos x="138" y="55"/>
                  </a:cxn>
                  <a:cxn ang="0">
                    <a:pos x="167" y="56"/>
                  </a:cxn>
                  <a:cxn ang="0">
                    <a:pos x="208" y="57"/>
                  </a:cxn>
                  <a:cxn ang="0">
                    <a:pos x="235" y="108"/>
                  </a:cxn>
                  <a:cxn ang="0">
                    <a:pos x="235" y="133"/>
                  </a:cxn>
                  <a:cxn ang="0">
                    <a:pos x="235" y="166"/>
                  </a:cxn>
                  <a:cxn ang="0">
                    <a:pos x="234" y="196"/>
                  </a:cxn>
                  <a:cxn ang="0">
                    <a:pos x="233" y="234"/>
                  </a:cxn>
                  <a:cxn ang="0">
                    <a:pos x="246" y="258"/>
                  </a:cxn>
                  <a:cxn ang="0">
                    <a:pos x="294" y="273"/>
                  </a:cxn>
                  <a:cxn ang="0">
                    <a:pos x="303" y="291"/>
                  </a:cxn>
                  <a:cxn ang="0">
                    <a:pos x="344" y="294"/>
                  </a:cxn>
                  <a:cxn ang="0">
                    <a:pos x="360" y="304"/>
                  </a:cxn>
                  <a:cxn ang="0">
                    <a:pos x="386" y="297"/>
                  </a:cxn>
                  <a:cxn ang="0">
                    <a:pos x="405" y="326"/>
                  </a:cxn>
                  <a:cxn ang="0">
                    <a:pos x="435" y="319"/>
                  </a:cxn>
                  <a:cxn ang="0">
                    <a:pos x="460" y="334"/>
                  </a:cxn>
                  <a:cxn ang="0">
                    <a:pos x="496" y="327"/>
                  </a:cxn>
                  <a:cxn ang="0">
                    <a:pos x="523" y="332"/>
                  </a:cxn>
                  <a:cxn ang="0">
                    <a:pos x="570" y="325"/>
                  </a:cxn>
                  <a:cxn ang="0">
                    <a:pos x="590" y="314"/>
                  </a:cxn>
                  <a:cxn ang="0">
                    <a:pos x="613" y="320"/>
                  </a:cxn>
                  <a:cxn ang="0">
                    <a:pos x="628" y="314"/>
                  </a:cxn>
                  <a:cxn ang="0">
                    <a:pos x="653" y="333"/>
                  </a:cxn>
                  <a:cxn ang="0">
                    <a:pos x="661" y="334"/>
                  </a:cxn>
                  <a:cxn ang="0">
                    <a:pos x="681" y="342"/>
                  </a:cxn>
                  <a:cxn ang="0">
                    <a:pos x="681" y="310"/>
                  </a:cxn>
                  <a:cxn ang="0">
                    <a:pos x="680" y="259"/>
                  </a:cxn>
                  <a:cxn ang="0">
                    <a:pos x="680" y="232"/>
                  </a:cxn>
                  <a:cxn ang="0">
                    <a:pos x="680" y="167"/>
                  </a:cxn>
                  <a:cxn ang="0">
                    <a:pos x="677" y="154"/>
                  </a:cxn>
                  <a:cxn ang="0">
                    <a:pos x="673" y="128"/>
                  </a:cxn>
                  <a:cxn ang="0">
                    <a:pos x="667" y="92"/>
                  </a:cxn>
                </a:cxnLst>
                <a:rect l="0" t="0" r="r" b="b"/>
                <a:pathLst>
                  <a:path w="681" h="345">
                    <a:moveTo>
                      <a:pt x="667" y="89"/>
                    </a:moveTo>
                    <a:lnTo>
                      <a:pt x="663" y="75"/>
                    </a:lnTo>
                    <a:lnTo>
                      <a:pt x="663" y="68"/>
                    </a:lnTo>
                    <a:lnTo>
                      <a:pt x="661" y="55"/>
                    </a:lnTo>
                    <a:lnTo>
                      <a:pt x="660" y="45"/>
                    </a:lnTo>
                    <a:lnTo>
                      <a:pt x="660" y="41"/>
                    </a:lnTo>
                    <a:lnTo>
                      <a:pt x="660" y="38"/>
                    </a:lnTo>
                    <a:lnTo>
                      <a:pt x="660" y="37"/>
                    </a:lnTo>
                    <a:lnTo>
                      <a:pt x="660" y="31"/>
                    </a:lnTo>
                    <a:lnTo>
                      <a:pt x="660" y="28"/>
                    </a:lnTo>
                    <a:lnTo>
                      <a:pt x="660" y="18"/>
                    </a:lnTo>
                    <a:lnTo>
                      <a:pt x="659" y="9"/>
                    </a:lnTo>
                    <a:lnTo>
                      <a:pt x="659" y="4"/>
                    </a:lnTo>
                    <a:lnTo>
                      <a:pt x="649" y="6"/>
                    </a:lnTo>
                    <a:lnTo>
                      <a:pt x="628" y="6"/>
                    </a:lnTo>
                    <a:lnTo>
                      <a:pt x="624" y="6"/>
                    </a:lnTo>
                    <a:lnTo>
                      <a:pt x="610" y="6"/>
                    </a:lnTo>
                    <a:lnTo>
                      <a:pt x="605" y="7"/>
                    </a:lnTo>
                    <a:lnTo>
                      <a:pt x="598" y="7"/>
                    </a:lnTo>
                    <a:lnTo>
                      <a:pt x="590" y="7"/>
                    </a:lnTo>
                    <a:lnTo>
                      <a:pt x="589" y="7"/>
                    </a:lnTo>
                    <a:lnTo>
                      <a:pt x="580" y="7"/>
                    </a:lnTo>
                    <a:lnTo>
                      <a:pt x="577" y="7"/>
                    </a:lnTo>
                    <a:lnTo>
                      <a:pt x="567" y="7"/>
                    </a:lnTo>
                    <a:lnTo>
                      <a:pt x="560" y="7"/>
                    </a:lnTo>
                    <a:lnTo>
                      <a:pt x="553" y="8"/>
                    </a:lnTo>
                    <a:lnTo>
                      <a:pt x="551" y="8"/>
                    </a:lnTo>
                    <a:lnTo>
                      <a:pt x="542" y="8"/>
                    </a:lnTo>
                    <a:lnTo>
                      <a:pt x="516" y="8"/>
                    </a:lnTo>
                    <a:lnTo>
                      <a:pt x="510" y="8"/>
                    </a:lnTo>
                    <a:lnTo>
                      <a:pt x="502" y="8"/>
                    </a:lnTo>
                    <a:lnTo>
                      <a:pt x="493" y="8"/>
                    </a:lnTo>
                    <a:lnTo>
                      <a:pt x="482" y="9"/>
                    </a:lnTo>
                    <a:lnTo>
                      <a:pt x="473" y="9"/>
                    </a:lnTo>
                    <a:lnTo>
                      <a:pt x="461" y="9"/>
                    </a:lnTo>
                    <a:lnTo>
                      <a:pt x="448" y="9"/>
                    </a:lnTo>
                    <a:lnTo>
                      <a:pt x="444" y="9"/>
                    </a:lnTo>
                    <a:lnTo>
                      <a:pt x="436" y="9"/>
                    </a:lnTo>
                    <a:lnTo>
                      <a:pt x="433" y="9"/>
                    </a:lnTo>
                    <a:lnTo>
                      <a:pt x="419" y="9"/>
                    </a:lnTo>
                    <a:lnTo>
                      <a:pt x="410" y="9"/>
                    </a:lnTo>
                    <a:lnTo>
                      <a:pt x="394" y="9"/>
                    </a:lnTo>
                    <a:lnTo>
                      <a:pt x="391" y="9"/>
                    </a:lnTo>
                    <a:lnTo>
                      <a:pt x="386" y="9"/>
                    </a:lnTo>
                    <a:lnTo>
                      <a:pt x="385" y="9"/>
                    </a:lnTo>
                    <a:lnTo>
                      <a:pt x="371" y="9"/>
                    </a:lnTo>
                    <a:lnTo>
                      <a:pt x="367" y="9"/>
                    </a:lnTo>
                    <a:lnTo>
                      <a:pt x="365" y="9"/>
                    </a:lnTo>
                    <a:lnTo>
                      <a:pt x="356" y="9"/>
                    </a:lnTo>
                    <a:lnTo>
                      <a:pt x="352" y="9"/>
                    </a:lnTo>
                    <a:lnTo>
                      <a:pt x="336" y="9"/>
                    </a:lnTo>
                    <a:lnTo>
                      <a:pt x="330" y="9"/>
                    </a:lnTo>
                    <a:lnTo>
                      <a:pt x="316" y="9"/>
                    </a:lnTo>
                    <a:lnTo>
                      <a:pt x="289" y="8"/>
                    </a:lnTo>
                    <a:lnTo>
                      <a:pt x="287" y="8"/>
                    </a:lnTo>
                    <a:lnTo>
                      <a:pt x="281" y="8"/>
                    </a:lnTo>
                    <a:lnTo>
                      <a:pt x="277" y="8"/>
                    </a:lnTo>
                    <a:lnTo>
                      <a:pt x="274" y="8"/>
                    </a:lnTo>
                    <a:lnTo>
                      <a:pt x="244" y="8"/>
                    </a:lnTo>
                    <a:lnTo>
                      <a:pt x="238" y="8"/>
                    </a:lnTo>
                    <a:lnTo>
                      <a:pt x="238" y="7"/>
                    </a:lnTo>
                    <a:lnTo>
                      <a:pt x="234" y="7"/>
                    </a:lnTo>
                    <a:lnTo>
                      <a:pt x="231" y="7"/>
                    </a:lnTo>
                    <a:lnTo>
                      <a:pt x="228" y="7"/>
                    </a:lnTo>
                    <a:lnTo>
                      <a:pt x="193" y="7"/>
                    </a:lnTo>
                    <a:lnTo>
                      <a:pt x="189" y="7"/>
                    </a:lnTo>
                    <a:lnTo>
                      <a:pt x="164" y="6"/>
                    </a:lnTo>
                    <a:lnTo>
                      <a:pt x="159" y="6"/>
                    </a:lnTo>
                    <a:lnTo>
                      <a:pt x="155" y="6"/>
                    </a:lnTo>
                    <a:lnTo>
                      <a:pt x="150" y="6"/>
                    </a:lnTo>
                    <a:lnTo>
                      <a:pt x="130" y="4"/>
                    </a:lnTo>
                    <a:lnTo>
                      <a:pt x="116" y="4"/>
                    </a:lnTo>
                    <a:lnTo>
                      <a:pt x="101" y="4"/>
                    </a:lnTo>
                    <a:lnTo>
                      <a:pt x="96" y="4"/>
                    </a:lnTo>
                    <a:lnTo>
                      <a:pt x="79" y="3"/>
                    </a:lnTo>
                    <a:lnTo>
                      <a:pt x="33" y="1"/>
                    </a:lnTo>
                    <a:lnTo>
                      <a:pt x="22" y="0"/>
                    </a:lnTo>
                    <a:lnTo>
                      <a:pt x="3" y="0"/>
                    </a:lnTo>
                    <a:lnTo>
                      <a:pt x="3" y="11"/>
                    </a:lnTo>
                    <a:lnTo>
                      <a:pt x="1" y="28"/>
                    </a:lnTo>
                    <a:lnTo>
                      <a:pt x="0" y="50"/>
                    </a:lnTo>
                    <a:lnTo>
                      <a:pt x="31" y="51"/>
                    </a:lnTo>
                    <a:lnTo>
                      <a:pt x="49" y="52"/>
                    </a:lnTo>
                    <a:lnTo>
                      <a:pt x="67" y="52"/>
                    </a:lnTo>
                    <a:lnTo>
                      <a:pt x="69" y="52"/>
                    </a:lnTo>
                    <a:lnTo>
                      <a:pt x="70" y="52"/>
                    </a:lnTo>
                    <a:lnTo>
                      <a:pt x="76" y="52"/>
                    </a:lnTo>
                    <a:lnTo>
                      <a:pt x="87" y="53"/>
                    </a:lnTo>
                    <a:lnTo>
                      <a:pt x="90" y="53"/>
                    </a:lnTo>
                    <a:lnTo>
                      <a:pt x="109" y="55"/>
                    </a:lnTo>
                    <a:lnTo>
                      <a:pt x="129" y="55"/>
                    </a:lnTo>
                    <a:lnTo>
                      <a:pt x="138" y="55"/>
                    </a:lnTo>
                    <a:lnTo>
                      <a:pt x="151" y="56"/>
                    </a:lnTo>
                    <a:lnTo>
                      <a:pt x="158" y="56"/>
                    </a:lnTo>
                    <a:lnTo>
                      <a:pt x="162" y="56"/>
                    </a:lnTo>
                    <a:lnTo>
                      <a:pt x="167" y="56"/>
                    </a:lnTo>
                    <a:lnTo>
                      <a:pt x="187" y="57"/>
                    </a:lnTo>
                    <a:lnTo>
                      <a:pt x="194" y="57"/>
                    </a:lnTo>
                    <a:lnTo>
                      <a:pt x="207" y="57"/>
                    </a:lnTo>
                    <a:lnTo>
                      <a:pt x="208" y="57"/>
                    </a:lnTo>
                    <a:lnTo>
                      <a:pt x="236" y="58"/>
                    </a:lnTo>
                    <a:lnTo>
                      <a:pt x="236" y="70"/>
                    </a:lnTo>
                    <a:lnTo>
                      <a:pt x="236" y="103"/>
                    </a:lnTo>
                    <a:lnTo>
                      <a:pt x="235" y="108"/>
                    </a:lnTo>
                    <a:lnTo>
                      <a:pt x="235" y="117"/>
                    </a:lnTo>
                    <a:lnTo>
                      <a:pt x="235" y="120"/>
                    </a:lnTo>
                    <a:lnTo>
                      <a:pt x="235" y="125"/>
                    </a:lnTo>
                    <a:lnTo>
                      <a:pt x="235" y="133"/>
                    </a:lnTo>
                    <a:lnTo>
                      <a:pt x="235" y="146"/>
                    </a:lnTo>
                    <a:lnTo>
                      <a:pt x="235" y="159"/>
                    </a:lnTo>
                    <a:lnTo>
                      <a:pt x="235" y="161"/>
                    </a:lnTo>
                    <a:lnTo>
                      <a:pt x="235" y="166"/>
                    </a:lnTo>
                    <a:lnTo>
                      <a:pt x="234" y="180"/>
                    </a:lnTo>
                    <a:lnTo>
                      <a:pt x="234" y="183"/>
                    </a:lnTo>
                    <a:lnTo>
                      <a:pt x="234" y="190"/>
                    </a:lnTo>
                    <a:lnTo>
                      <a:pt x="234" y="196"/>
                    </a:lnTo>
                    <a:lnTo>
                      <a:pt x="234" y="206"/>
                    </a:lnTo>
                    <a:lnTo>
                      <a:pt x="234" y="221"/>
                    </a:lnTo>
                    <a:lnTo>
                      <a:pt x="233" y="228"/>
                    </a:lnTo>
                    <a:lnTo>
                      <a:pt x="233" y="234"/>
                    </a:lnTo>
                    <a:lnTo>
                      <a:pt x="233" y="253"/>
                    </a:lnTo>
                    <a:lnTo>
                      <a:pt x="235" y="252"/>
                    </a:lnTo>
                    <a:lnTo>
                      <a:pt x="236" y="251"/>
                    </a:lnTo>
                    <a:lnTo>
                      <a:pt x="246" y="258"/>
                    </a:lnTo>
                    <a:lnTo>
                      <a:pt x="253" y="267"/>
                    </a:lnTo>
                    <a:lnTo>
                      <a:pt x="273" y="269"/>
                    </a:lnTo>
                    <a:lnTo>
                      <a:pt x="275" y="270"/>
                    </a:lnTo>
                    <a:lnTo>
                      <a:pt x="294" y="273"/>
                    </a:lnTo>
                    <a:lnTo>
                      <a:pt x="294" y="275"/>
                    </a:lnTo>
                    <a:lnTo>
                      <a:pt x="296" y="277"/>
                    </a:lnTo>
                    <a:lnTo>
                      <a:pt x="297" y="287"/>
                    </a:lnTo>
                    <a:lnTo>
                      <a:pt x="303" y="291"/>
                    </a:lnTo>
                    <a:lnTo>
                      <a:pt x="309" y="290"/>
                    </a:lnTo>
                    <a:lnTo>
                      <a:pt x="317" y="291"/>
                    </a:lnTo>
                    <a:lnTo>
                      <a:pt x="334" y="298"/>
                    </a:lnTo>
                    <a:lnTo>
                      <a:pt x="344" y="294"/>
                    </a:lnTo>
                    <a:lnTo>
                      <a:pt x="345" y="296"/>
                    </a:lnTo>
                    <a:lnTo>
                      <a:pt x="349" y="298"/>
                    </a:lnTo>
                    <a:lnTo>
                      <a:pt x="353" y="303"/>
                    </a:lnTo>
                    <a:lnTo>
                      <a:pt x="360" y="304"/>
                    </a:lnTo>
                    <a:lnTo>
                      <a:pt x="374" y="298"/>
                    </a:lnTo>
                    <a:lnTo>
                      <a:pt x="380" y="299"/>
                    </a:lnTo>
                    <a:lnTo>
                      <a:pt x="383" y="297"/>
                    </a:lnTo>
                    <a:lnTo>
                      <a:pt x="386" y="297"/>
                    </a:lnTo>
                    <a:lnTo>
                      <a:pt x="389" y="311"/>
                    </a:lnTo>
                    <a:lnTo>
                      <a:pt x="396" y="311"/>
                    </a:lnTo>
                    <a:lnTo>
                      <a:pt x="397" y="321"/>
                    </a:lnTo>
                    <a:lnTo>
                      <a:pt x="405" y="326"/>
                    </a:lnTo>
                    <a:lnTo>
                      <a:pt x="425" y="313"/>
                    </a:lnTo>
                    <a:lnTo>
                      <a:pt x="431" y="321"/>
                    </a:lnTo>
                    <a:lnTo>
                      <a:pt x="433" y="320"/>
                    </a:lnTo>
                    <a:lnTo>
                      <a:pt x="435" y="319"/>
                    </a:lnTo>
                    <a:lnTo>
                      <a:pt x="436" y="319"/>
                    </a:lnTo>
                    <a:lnTo>
                      <a:pt x="446" y="328"/>
                    </a:lnTo>
                    <a:lnTo>
                      <a:pt x="461" y="322"/>
                    </a:lnTo>
                    <a:lnTo>
                      <a:pt x="460" y="334"/>
                    </a:lnTo>
                    <a:lnTo>
                      <a:pt x="466" y="339"/>
                    </a:lnTo>
                    <a:lnTo>
                      <a:pt x="480" y="315"/>
                    </a:lnTo>
                    <a:lnTo>
                      <a:pt x="481" y="314"/>
                    </a:lnTo>
                    <a:lnTo>
                      <a:pt x="496" y="327"/>
                    </a:lnTo>
                    <a:lnTo>
                      <a:pt x="509" y="320"/>
                    </a:lnTo>
                    <a:lnTo>
                      <a:pt x="508" y="322"/>
                    </a:lnTo>
                    <a:lnTo>
                      <a:pt x="517" y="333"/>
                    </a:lnTo>
                    <a:lnTo>
                      <a:pt x="523" y="332"/>
                    </a:lnTo>
                    <a:lnTo>
                      <a:pt x="527" y="338"/>
                    </a:lnTo>
                    <a:lnTo>
                      <a:pt x="537" y="333"/>
                    </a:lnTo>
                    <a:lnTo>
                      <a:pt x="557" y="321"/>
                    </a:lnTo>
                    <a:lnTo>
                      <a:pt x="570" y="325"/>
                    </a:lnTo>
                    <a:lnTo>
                      <a:pt x="577" y="321"/>
                    </a:lnTo>
                    <a:lnTo>
                      <a:pt x="578" y="319"/>
                    </a:lnTo>
                    <a:lnTo>
                      <a:pt x="589" y="317"/>
                    </a:lnTo>
                    <a:lnTo>
                      <a:pt x="590" y="314"/>
                    </a:lnTo>
                    <a:lnTo>
                      <a:pt x="592" y="315"/>
                    </a:lnTo>
                    <a:lnTo>
                      <a:pt x="594" y="319"/>
                    </a:lnTo>
                    <a:lnTo>
                      <a:pt x="594" y="320"/>
                    </a:lnTo>
                    <a:lnTo>
                      <a:pt x="613" y="320"/>
                    </a:lnTo>
                    <a:lnTo>
                      <a:pt x="615" y="320"/>
                    </a:lnTo>
                    <a:lnTo>
                      <a:pt x="618" y="314"/>
                    </a:lnTo>
                    <a:lnTo>
                      <a:pt x="626" y="313"/>
                    </a:lnTo>
                    <a:lnTo>
                      <a:pt x="628" y="314"/>
                    </a:lnTo>
                    <a:lnTo>
                      <a:pt x="628" y="317"/>
                    </a:lnTo>
                    <a:lnTo>
                      <a:pt x="639" y="321"/>
                    </a:lnTo>
                    <a:lnTo>
                      <a:pt x="649" y="332"/>
                    </a:lnTo>
                    <a:lnTo>
                      <a:pt x="653" y="333"/>
                    </a:lnTo>
                    <a:lnTo>
                      <a:pt x="653" y="329"/>
                    </a:lnTo>
                    <a:lnTo>
                      <a:pt x="659" y="332"/>
                    </a:lnTo>
                    <a:lnTo>
                      <a:pt x="659" y="335"/>
                    </a:lnTo>
                    <a:lnTo>
                      <a:pt x="661" y="334"/>
                    </a:lnTo>
                    <a:lnTo>
                      <a:pt x="660" y="336"/>
                    </a:lnTo>
                    <a:lnTo>
                      <a:pt x="669" y="338"/>
                    </a:lnTo>
                    <a:lnTo>
                      <a:pt x="679" y="345"/>
                    </a:lnTo>
                    <a:lnTo>
                      <a:pt x="681" y="342"/>
                    </a:lnTo>
                    <a:lnTo>
                      <a:pt x="681" y="317"/>
                    </a:lnTo>
                    <a:lnTo>
                      <a:pt x="681" y="314"/>
                    </a:lnTo>
                    <a:lnTo>
                      <a:pt x="681" y="312"/>
                    </a:lnTo>
                    <a:lnTo>
                      <a:pt x="681" y="310"/>
                    </a:lnTo>
                    <a:lnTo>
                      <a:pt x="681" y="293"/>
                    </a:lnTo>
                    <a:lnTo>
                      <a:pt x="681" y="286"/>
                    </a:lnTo>
                    <a:lnTo>
                      <a:pt x="681" y="280"/>
                    </a:lnTo>
                    <a:lnTo>
                      <a:pt x="680" y="259"/>
                    </a:lnTo>
                    <a:lnTo>
                      <a:pt x="680" y="255"/>
                    </a:lnTo>
                    <a:lnTo>
                      <a:pt x="680" y="241"/>
                    </a:lnTo>
                    <a:lnTo>
                      <a:pt x="680" y="237"/>
                    </a:lnTo>
                    <a:lnTo>
                      <a:pt x="680" y="232"/>
                    </a:lnTo>
                    <a:lnTo>
                      <a:pt x="680" y="217"/>
                    </a:lnTo>
                    <a:lnTo>
                      <a:pt x="680" y="211"/>
                    </a:lnTo>
                    <a:lnTo>
                      <a:pt x="680" y="180"/>
                    </a:lnTo>
                    <a:lnTo>
                      <a:pt x="680" y="167"/>
                    </a:lnTo>
                    <a:lnTo>
                      <a:pt x="680" y="166"/>
                    </a:lnTo>
                    <a:lnTo>
                      <a:pt x="680" y="165"/>
                    </a:lnTo>
                    <a:lnTo>
                      <a:pt x="677" y="155"/>
                    </a:lnTo>
                    <a:lnTo>
                      <a:pt x="677" y="154"/>
                    </a:lnTo>
                    <a:lnTo>
                      <a:pt x="675" y="141"/>
                    </a:lnTo>
                    <a:lnTo>
                      <a:pt x="675" y="138"/>
                    </a:lnTo>
                    <a:lnTo>
                      <a:pt x="674" y="134"/>
                    </a:lnTo>
                    <a:lnTo>
                      <a:pt x="673" y="128"/>
                    </a:lnTo>
                    <a:lnTo>
                      <a:pt x="673" y="125"/>
                    </a:lnTo>
                    <a:lnTo>
                      <a:pt x="672" y="118"/>
                    </a:lnTo>
                    <a:lnTo>
                      <a:pt x="667" y="94"/>
                    </a:lnTo>
                    <a:lnTo>
                      <a:pt x="667" y="92"/>
                    </a:lnTo>
                    <a:lnTo>
                      <a:pt x="667" y="89"/>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53" name="Freeform 50"/>
              <p:cNvSpPr>
                <a:spLocks/>
              </p:cNvSpPr>
              <p:nvPr/>
            </p:nvSpPr>
            <p:spPr bwMode="auto">
              <a:xfrm>
                <a:off x="2633662" y="2276475"/>
                <a:ext cx="1736725" cy="1703388"/>
              </a:xfrm>
              <a:custGeom>
                <a:avLst/>
                <a:gdLst/>
                <a:ahLst/>
                <a:cxnLst>
                  <a:cxn ang="0">
                    <a:pos x="515" y="811"/>
                  </a:cxn>
                  <a:cxn ang="0">
                    <a:pos x="461" y="721"/>
                  </a:cxn>
                  <a:cxn ang="0">
                    <a:pos x="436" y="696"/>
                  </a:cxn>
                  <a:cxn ang="0">
                    <a:pos x="379" y="677"/>
                  </a:cxn>
                  <a:cxn ang="0">
                    <a:pos x="311" y="693"/>
                  </a:cxn>
                  <a:cxn ang="0">
                    <a:pos x="225" y="727"/>
                  </a:cxn>
                  <a:cxn ang="0">
                    <a:pos x="150" y="644"/>
                  </a:cxn>
                  <a:cxn ang="0">
                    <a:pos x="78" y="528"/>
                  </a:cxn>
                  <a:cxn ang="0">
                    <a:pos x="11" y="457"/>
                  </a:cxn>
                  <a:cxn ang="0">
                    <a:pos x="23" y="434"/>
                  </a:cxn>
                  <a:cxn ang="0">
                    <a:pos x="144" y="443"/>
                  </a:cxn>
                  <a:cxn ang="0">
                    <a:pos x="241" y="449"/>
                  </a:cxn>
                  <a:cxn ang="0">
                    <a:pos x="292" y="451"/>
                  </a:cxn>
                  <a:cxn ang="0">
                    <a:pos x="301" y="389"/>
                  </a:cxn>
                  <a:cxn ang="0">
                    <a:pos x="307" y="302"/>
                  </a:cxn>
                  <a:cxn ang="0">
                    <a:pos x="310" y="251"/>
                  </a:cxn>
                  <a:cxn ang="0">
                    <a:pos x="314" y="176"/>
                  </a:cxn>
                  <a:cxn ang="0">
                    <a:pos x="316" y="133"/>
                  </a:cxn>
                  <a:cxn ang="0">
                    <a:pos x="318" y="73"/>
                  </a:cxn>
                  <a:cxn ang="0">
                    <a:pos x="392" y="3"/>
                  </a:cxn>
                  <a:cxn ang="0">
                    <a:pos x="434" y="6"/>
                  </a:cxn>
                  <a:cxn ang="0">
                    <a:pos x="492" y="7"/>
                  </a:cxn>
                  <a:cxn ang="0">
                    <a:pos x="561" y="21"/>
                  </a:cxn>
                  <a:cxn ang="0">
                    <a:pos x="560" y="84"/>
                  </a:cxn>
                  <a:cxn ang="0">
                    <a:pos x="559" y="134"/>
                  </a:cxn>
                  <a:cxn ang="0">
                    <a:pos x="558" y="185"/>
                  </a:cxn>
                  <a:cxn ang="0">
                    <a:pos x="598" y="220"/>
                  </a:cxn>
                  <a:cxn ang="0">
                    <a:pos x="628" y="242"/>
                  </a:cxn>
                  <a:cxn ang="0">
                    <a:pos x="674" y="249"/>
                  </a:cxn>
                  <a:cxn ang="0">
                    <a:pos x="711" y="248"/>
                  </a:cxn>
                  <a:cxn ang="0">
                    <a:pos x="756" y="272"/>
                  </a:cxn>
                  <a:cxn ang="0">
                    <a:pos x="785" y="285"/>
                  </a:cxn>
                  <a:cxn ang="0">
                    <a:pos x="833" y="273"/>
                  </a:cxn>
                  <a:cxn ang="0">
                    <a:pos x="895" y="276"/>
                  </a:cxn>
                  <a:cxn ang="0">
                    <a:pos x="919" y="270"/>
                  </a:cxn>
                  <a:cxn ang="0">
                    <a:pos x="953" y="265"/>
                  </a:cxn>
                  <a:cxn ang="0">
                    <a:pos x="984" y="283"/>
                  </a:cxn>
                  <a:cxn ang="0">
                    <a:pos x="1006" y="293"/>
                  </a:cxn>
                  <a:cxn ang="0">
                    <a:pos x="1043" y="328"/>
                  </a:cxn>
                  <a:cxn ang="0">
                    <a:pos x="1046" y="381"/>
                  </a:cxn>
                  <a:cxn ang="0">
                    <a:pos x="1047" y="418"/>
                  </a:cxn>
                  <a:cxn ang="0">
                    <a:pos x="1053" y="459"/>
                  </a:cxn>
                  <a:cxn ang="0">
                    <a:pos x="1089" y="537"/>
                  </a:cxn>
                  <a:cxn ang="0">
                    <a:pos x="1083" y="606"/>
                  </a:cxn>
                  <a:cxn ang="0">
                    <a:pos x="1083" y="650"/>
                  </a:cxn>
                  <a:cxn ang="0">
                    <a:pos x="1076" y="691"/>
                  </a:cxn>
                  <a:cxn ang="0">
                    <a:pos x="995" y="721"/>
                  </a:cxn>
                  <a:cxn ang="0">
                    <a:pos x="997" y="680"/>
                  </a:cxn>
                  <a:cxn ang="0">
                    <a:pos x="976" y="697"/>
                  </a:cxn>
                  <a:cxn ang="0">
                    <a:pos x="1000" y="725"/>
                  </a:cxn>
                  <a:cxn ang="0">
                    <a:pos x="871" y="814"/>
                  </a:cxn>
                  <a:cxn ang="0">
                    <a:pos x="804" y="878"/>
                  </a:cxn>
                  <a:cxn ang="0">
                    <a:pos x="774" y="961"/>
                  </a:cxn>
                  <a:cxn ang="0">
                    <a:pos x="753" y="1062"/>
                  </a:cxn>
                  <a:cxn ang="0">
                    <a:pos x="659" y="1036"/>
                  </a:cxn>
                  <a:cxn ang="0">
                    <a:pos x="595" y="961"/>
                  </a:cxn>
                </a:cxnLst>
                <a:rect l="0" t="0" r="r" b="b"/>
                <a:pathLst>
                  <a:path w="1094" h="1073">
                    <a:moveTo>
                      <a:pt x="565" y="887"/>
                    </a:moveTo>
                    <a:lnTo>
                      <a:pt x="556" y="876"/>
                    </a:lnTo>
                    <a:lnTo>
                      <a:pt x="545" y="861"/>
                    </a:lnTo>
                    <a:lnTo>
                      <a:pt x="526" y="841"/>
                    </a:lnTo>
                    <a:lnTo>
                      <a:pt x="523" y="835"/>
                    </a:lnTo>
                    <a:lnTo>
                      <a:pt x="515" y="811"/>
                    </a:lnTo>
                    <a:lnTo>
                      <a:pt x="517" y="810"/>
                    </a:lnTo>
                    <a:lnTo>
                      <a:pt x="495" y="770"/>
                    </a:lnTo>
                    <a:lnTo>
                      <a:pt x="490" y="752"/>
                    </a:lnTo>
                    <a:lnTo>
                      <a:pt x="481" y="742"/>
                    </a:lnTo>
                    <a:lnTo>
                      <a:pt x="480" y="735"/>
                    </a:lnTo>
                    <a:lnTo>
                      <a:pt x="461" y="721"/>
                    </a:lnTo>
                    <a:lnTo>
                      <a:pt x="457" y="713"/>
                    </a:lnTo>
                    <a:lnTo>
                      <a:pt x="450" y="711"/>
                    </a:lnTo>
                    <a:lnTo>
                      <a:pt x="447" y="707"/>
                    </a:lnTo>
                    <a:lnTo>
                      <a:pt x="441" y="706"/>
                    </a:lnTo>
                    <a:lnTo>
                      <a:pt x="440" y="696"/>
                    </a:lnTo>
                    <a:lnTo>
                      <a:pt x="436" y="696"/>
                    </a:lnTo>
                    <a:lnTo>
                      <a:pt x="426" y="683"/>
                    </a:lnTo>
                    <a:lnTo>
                      <a:pt x="418" y="682"/>
                    </a:lnTo>
                    <a:lnTo>
                      <a:pt x="418" y="679"/>
                    </a:lnTo>
                    <a:lnTo>
                      <a:pt x="399" y="679"/>
                    </a:lnTo>
                    <a:lnTo>
                      <a:pt x="379" y="675"/>
                    </a:lnTo>
                    <a:lnTo>
                      <a:pt x="379" y="677"/>
                    </a:lnTo>
                    <a:lnTo>
                      <a:pt x="374" y="676"/>
                    </a:lnTo>
                    <a:lnTo>
                      <a:pt x="373" y="677"/>
                    </a:lnTo>
                    <a:lnTo>
                      <a:pt x="351" y="666"/>
                    </a:lnTo>
                    <a:lnTo>
                      <a:pt x="331" y="679"/>
                    </a:lnTo>
                    <a:lnTo>
                      <a:pt x="326" y="679"/>
                    </a:lnTo>
                    <a:lnTo>
                      <a:pt x="311" y="693"/>
                    </a:lnTo>
                    <a:lnTo>
                      <a:pt x="300" y="727"/>
                    </a:lnTo>
                    <a:lnTo>
                      <a:pt x="281" y="745"/>
                    </a:lnTo>
                    <a:lnTo>
                      <a:pt x="275" y="754"/>
                    </a:lnTo>
                    <a:lnTo>
                      <a:pt x="256" y="748"/>
                    </a:lnTo>
                    <a:lnTo>
                      <a:pt x="245" y="737"/>
                    </a:lnTo>
                    <a:lnTo>
                      <a:pt x="225" y="727"/>
                    </a:lnTo>
                    <a:lnTo>
                      <a:pt x="222" y="723"/>
                    </a:lnTo>
                    <a:lnTo>
                      <a:pt x="205" y="717"/>
                    </a:lnTo>
                    <a:lnTo>
                      <a:pt x="194" y="710"/>
                    </a:lnTo>
                    <a:lnTo>
                      <a:pt x="184" y="696"/>
                    </a:lnTo>
                    <a:lnTo>
                      <a:pt x="164" y="682"/>
                    </a:lnTo>
                    <a:lnTo>
                      <a:pt x="150" y="644"/>
                    </a:lnTo>
                    <a:lnTo>
                      <a:pt x="149" y="618"/>
                    </a:lnTo>
                    <a:lnTo>
                      <a:pt x="137" y="590"/>
                    </a:lnTo>
                    <a:lnTo>
                      <a:pt x="130" y="580"/>
                    </a:lnTo>
                    <a:lnTo>
                      <a:pt x="128" y="575"/>
                    </a:lnTo>
                    <a:lnTo>
                      <a:pt x="97" y="555"/>
                    </a:lnTo>
                    <a:lnTo>
                      <a:pt x="78" y="528"/>
                    </a:lnTo>
                    <a:lnTo>
                      <a:pt x="68" y="521"/>
                    </a:lnTo>
                    <a:lnTo>
                      <a:pt x="49" y="498"/>
                    </a:lnTo>
                    <a:lnTo>
                      <a:pt x="39" y="493"/>
                    </a:lnTo>
                    <a:lnTo>
                      <a:pt x="32" y="485"/>
                    </a:lnTo>
                    <a:lnTo>
                      <a:pt x="18" y="458"/>
                    </a:lnTo>
                    <a:lnTo>
                      <a:pt x="11" y="457"/>
                    </a:lnTo>
                    <a:lnTo>
                      <a:pt x="8" y="455"/>
                    </a:lnTo>
                    <a:lnTo>
                      <a:pt x="0" y="442"/>
                    </a:lnTo>
                    <a:lnTo>
                      <a:pt x="2" y="440"/>
                    </a:lnTo>
                    <a:lnTo>
                      <a:pt x="1" y="434"/>
                    </a:lnTo>
                    <a:lnTo>
                      <a:pt x="2" y="431"/>
                    </a:lnTo>
                    <a:lnTo>
                      <a:pt x="23" y="434"/>
                    </a:lnTo>
                    <a:lnTo>
                      <a:pt x="33" y="435"/>
                    </a:lnTo>
                    <a:lnTo>
                      <a:pt x="43" y="435"/>
                    </a:lnTo>
                    <a:lnTo>
                      <a:pt x="54" y="436"/>
                    </a:lnTo>
                    <a:lnTo>
                      <a:pt x="107" y="440"/>
                    </a:lnTo>
                    <a:lnTo>
                      <a:pt x="129" y="442"/>
                    </a:lnTo>
                    <a:lnTo>
                      <a:pt x="144" y="443"/>
                    </a:lnTo>
                    <a:lnTo>
                      <a:pt x="150" y="443"/>
                    </a:lnTo>
                    <a:lnTo>
                      <a:pt x="191" y="445"/>
                    </a:lnTo>
                    <a:lnTo>
                      <a:pt x="199" y="447"/>
                    </a:lnTo>
                    <a:lnTo>
                      <a:pt x="218" y="448"/>
                    </a:lnTo>
                    <a:lnTo>
                      <a:pt x="222" y="448"/>
                    </a:lnTo>
                    <a:lnTo>
                      <a:pt x="241" y="449"/>
                    </a:lnTo>
                    <a:lnTo>
                      <a:pt x="242" y="449"/>
                    </a:lnTo>
                    <a:lnTo>
                      <a:pt x="243" y="449"/>
                    </a:lnTo>
                    <a:lnTo>
                      <a:pt x="252" y="449"/>
                    </a:lnTo>
                    <a:lnTo>
                      <a:pt x="273" y="450"/>
                    </a:lnTo>
                    <a:lnTo>
                      <a:pt x="276" y="451"/>
                    </a:lnTo>
                    <a:lnTo>
                      <a:pt x="292" y="451"/>
                    </a:lnTo>
                    <a:lnTo>
                      <a:pt x="298" y="452"/>
                    </a:lnTo>
                    <a:lnTo>
                      <a:pt x="298" y="443"/>
                    </a:lnTo>
                    <a:lnTo>
                      <a:pt x="300" y="427"/>
                    </a:lnTo>
                    <a:lnTo>
                      <a:pt x="301" y="404"/>
                    </a:lnTo>
                    <a:lnTo>
                      <a:pt x="301" y="400"/>
                    </a:lnTo>
                    <a:lnTo>
                      <a:pt x="301" y="389"/>
                    </a:lnTo>
                    <a:lnTo>
                      <a:pt x="302" y="369"/>
                    </a:lnTo>
                    <a:lnTo>
                      <a:pt x="303" y="355"/>
                    </a:lnTo>
                    <a:lnTo>
                      <a:pt x="304" y="339"/>
                    </a:lnTo>
                    <a:lnTo>
                      <a:pt x="305" y="314"/>
                    </a:lnTo>
                    <a:lnTo>
                      <a:pt x="305" y="313"/>
                    </a:lnTo>
                    <a:lnTo>
                      <a:pt x="307" y="302"/>
                    </a:lnTo>
                    <a:lnTo>
                      <a:pt x="307" y="298"/>
                    </a:lnTo>
                    <a:lnTo>
                      <a:pt x="307" y="295"/>
                    </a:lnTo>
                    <a:lnTo>
                      <a:pt x="308" y="284"/>
                    </a:lnTo>
                    <a:lnTo>
                      <a:pt x="308" y="280"/>
                    </a:lnTo>
                    <a:lnTo>
                      <a:pt x="309" y="269"/>
                    </a:lnTo>
                    <a:lnTo>
                      <a:pt x="310" y="251"/>
                    </a:lnTo>
                    <a:lnTo>
                      <a:pt x="311" y="227"/>
                    </a:lnTo>
                    <a:lnTo>
                      <a:pt x="311" y="221"/>
                    </a:lnTo>
                    <a:lnTo>
                      <a:pt x="311" y="220"/>
                    </a:lnTo>
                    <a:lnTo>
                      <a:pt x="312" y="209"/>
                    </a:lnTo>
                    <a:lnTo>
                      <a:pt x="312" y="201"/>
                    </a:lnTo>
                    <a:lnTo>
                      <a:pt x="314" y="176"/>
                    </a:lnTo>
                    <a:lnTo>
                      <a:pt x="314" y="165"/>
                    </a:lnTo>
                    <a:lnTo>
                      <a:pt x="315" y="164"/>
                    </a:lnTo>
                    <a:lnTo>
                      <a:pt x="315" y="155"/>
                    </a:lnTo>
                    <a:lnTo>
                      <a:pt x="315" y="151"/>
                    </a:lnTo>
                    <a:lnTo>
                      <a:pt x="316" y="139"/>
                    </a:lnTo>
                    <a:lnTo>
                      <a:pt x="316" y="133"/>
                    </a:lnTo>
                    <a:lnTo>
                      <a:pt x="316" y="124"/>
                    </a:lnTo>
                    <a:lnTo>
                      <a:pt x="317" y="118"/>
                    </a:lnTo>
                    <a:lnTo>
                      <a:pt x="318" y="89"/>
                    </a:lnTo>
                    <a:lnTo>
                      <a:pt x="318" y="77"/>
                    </a:lnTo>
                    <a:lnTo>
                      <a:pt x="318" y="76"/>
                    </a:lnTo>
                    <a:lnTo>
                      <a:pt x="318" y="73"/>
                    </a:lnTo>
                    <a:lnTo>
                      <a:pt x="321" y="45"/>
                    </a:lnTo>
                    <a:lnTo>
                      <a:pt x="323" y="0"/>
                    </a:lnTo>
                    <a:lnTo>
                      <a:pt x="325" y="1"/>
                    </a:lnTo>
                    <a:lnTo>
                      <a:pt x="356" y="2"/>
                    </a:lnTo>
                    <a:lnTo>
                      <a:pt x="374" y="3"/>
                    </a:lnTo>
                    <a:lnTo>
                      <a:pt x="392" y="3"/>
                    </a:lnTo>
                    <a:lnTo>
                      <a:pt x="394" y="3"/>
                    </a:lnTo>
                    <a:lnTo>
                      <a:pt x="395" y="3"/>
                    </a:lnTo>
                    <a:lnTo>
                      <a:pt x="401" y="3"/>
                    </a:lnTo>
                    <a:lnTo>
                      <a:pt x="412" y="4"/>
                    </a:lnTo>
                    <a:lnTo>
                      <a:pt x="415" y="4"/>
                    </a:lnTo>
                    <a:lnTo>
                      <a:pt x="434" y="6"/>
                    </a:lnTo>
                    <a:lnTo>
                      <a:pt x="454" y="6"/>
                    </a:lnTo>
                    <a:lnTo>
                      <a:pt x="463" y="6"/>
                    </a:lnTo>
                    <a:lnTo>
                      <a:pt x="476" y="7"/>
                    </a:lnTo>
                    <a:lnTo>
                      <a:pt x="483" y="7"/>
                    </a:lnTo>
                    <a:lnTo>
                      <a:pt x="487" y="7"/>
                    </a:lnTo>
                    <a:lnTo>
                      <a:pt x="492" y="7"/>
                    </a:lnTo>
                    <a:lnTo>
                      <a:pt x="512" y="8"/>
                    </a:lnTo>
                    <a:lnTo>
                      <a:pt x="519" y="8"/>
                    </a:lnTo>
                    <a:lnTo>
                      <a:pt x="532" y="8"/>
                    </a:lnTo>
                    <a:lnTo>
                      <a:pt x="533" y="8"/>
                    </a:lnTo>
                    <a:lnTo>
                      <a:pt x="561" y="9"/>
                    </a:lnTo>
                    <a:lnTo>
                      <a:pt x="561" y="21"/>
                    </a:lnTo>
                    <a:lnTo>
                      <a:pt x="561" y="54"/>
                    </a:lnTo>
                    <a:lnTo>
                      <a:pt x="560" y="59"/>
                    </a:lnTo>
                    <a:lnTo>
                      <a:pt x="560" y="68"/>
                    </a:lnTo>
                    <a:lnTo>
                      <a:pt x="560" y="71"/>
                    </a:lnTo>
                    <a:lnTo>
                      <a:pt x="560" y="76"/>
                    </a:lnTo>
                    <a:lnTo>
                      <a:pt x="560" y="84"/>
                    </a:lnTo>
                    <a:lnTo>
                      <a:pt x="560" y="97"/>
                    </a:lnTo>
                    <a:lnTo>
                      <a:pt x="560" y="110"/>
                    </a:lnTo>
                    <a:lnTo>
                      <a:pt x="560" y="112"/>
                    </a:lnTo>
                    <a:lnTo>
                      <a:pt x="560" y="117"/>
                    </a:lnTo>
                    <a:lnTo>
                      <a:pt x="559" y="131"/>
                    </a:lnTo>
                    <a:lnTo>
                      <a:pt x="559" y="134"/>
                    </a:lnTo>
                    <a:lnTo>
                      <a:pt x="559" y="141"/>
                    </a:lnTo>
                    <a:lnTo>
                      <a:pt x="559" y="147"/>
                    </a:lnTo>
                    <a:lnTo>
                      <a:pt x="559" y="157"/>
                    </a:lnTo>
                    <a:lnTo>
                      <a:pt x="559" y="172"/>
                    </a:lnTo>
                    <a:lnTo>
                      <a:pt x="558" y="179"/>
                    </a:lnTo>
                    <a:lnTo>
                      <a:pt x="558" y="185"/>
                    </a:lnTo>
                    <a:lnTo>
                      <a:pt x="558" y="204"/>
                    </a:lnTo>
                    <a:lnTo>
                      <a:pt x="560" y="203"/>
                    </a:lnTo>
                    <a:lnTo>
                      <a:pt x="561" y="202"/>
                    </a:lnTo>
                    <a:lnTo>
                      <a:pt x="571" y="209"/>
                    </a:lnTo>
                    <a:lnTo>
                      <a:pt x="578" y="218"/>
                    </a:lnTo>
                    <a:lnTo>
                      <a:pt x="598" y="220"/>
                    </a:lnTo>
                    <a:lnTo>
                      <a:pt x="600" y="221"/>
                    </a:lnTo>
                    <a:lnTo>
                      <a:pt x="619" y="224"/>
                    </a:lnTo>
                    <a:lnTo>
                      <a:pt x="619" y="226"/>
                    </a:lnTo>
                    <a:lnTo>
                      <a:pt x="621" y="228"/>
                    </a:lnTo>
                    <a:lnTo>
                      <a:pt x="622" y="238"/>
                    </a:lnTo>
                    <a:lnTo>
                      <a:pt x="628" y="242"/>
                    </a:lnTo>
                    <a:lnTo>
                      <a:pt x="634" y="241"/>
                    </a:lnTo>
                    <a:lnTo>
                      <a:pt x="642" y="242"/>
                    </a:lnTo>
                    <a:lnTo>
                      <a:pt x="659" y="249"/>
                    </a:lnTo>
                    <a:lnTo>
                      <a:pt x="669" y="245"/>
                    </a:lnTo>
                    <a:lnTo>
                      <a:pt x="670" y="247"/>
                    </a:lnTo>
                    <a:lnTo>
                      <a:pt x="674" y="249"/>
                    </a:lnTo>
                    <a:lnTo>
                      <a:pt x="678" y="254"/>
                    </a:lnTo>
                    <a:lnTo>
                      <a:pt x="685" y="255"/>
                    </a:lnTo>
                    <a:lnTo>
                      <a:pt x="699" y="249"/>
                    </a:lnTo>
                    <a:lnTo>
                      <a:pt x="705" y="250"/>
                    </a:lnTo>
                    <a:lnTo>
                      <a:pt x="708" y="248"/>
                    </a:lnTo>
                    <a:lnTo>
                      <a:pt x="711" y="248"/>
                    </a:lnTo>
                    <a:lnTo>
                      <a:pt x="714" y="262"/>
                    </a:lnTo>
                    <a:lnTo>
                      <a:pt x="721" y="262"/>
                    </a:lnTo>
                    <a:lnTo>
                      <a:pt x="722" y="272"/>
                    </a:lnTo>
                    <a:lnTo>
                      <a:pt x="730" y="277"/>
                    </a:lnTo>
                    <a:lnTo>
                      <a:pt x="750" y="264"/>
                    </a:lnTo>
                    <a:lnTo>
                      <a:pt x="756" y="272"/>
                    </a:lnTo>
                    <a:lnTo>
                      <a:pt x="758" y="271"/>
                    </a:lnTo>
                    <a:lnTo>
                      <a:pt x="760" y="270"/>
                    </a:lnTo>
                    <a:lnTo>
                      <a:pt x="761" y="270"/>
                    </a:lnTo>
                    <a:lnTo>
                      <a:pt x="771" y="279"/>
                    </a:lnTo>
                    <a:lnTo>
                      <a:pt x="786" y="273"/>
                    </a:lnTo>
                    <a:lnTo>
                      <a:pt x="785" y="285"/>
                    </a:lnTo>
                    <a:lnTo>
                      <a:pt x="791" y="290"/>
                    </a:lnTo>
                    <a:lnTo>
                      <a:pt x="805" y="266"/>
                    </a:lnTo>
                    <a:lnTo>
                      <a:pt x="806" y="265"/>
                    </a:lnTo>
                    <a:lnTo>
                      <a:pt x="821" y="278"/>
                    </a:lnTo>
                    <a:lnTo>
                      <a:pt x="834" y="271"/>
                    </a:lnTo>
                    <a:lnTo>
                      <a:pt x="833" y="273"/>
                    </a:lnTo>
                    <a:lnTo>
                      <a:pt x="842" y="284"/>
                    </a:lnTo>
                    <a:lnTo>
                      <a:pt x="848" y="283"/>
                    </a:lnTo>
                    <a:lnTo>
                      <a:pt x="852" y="289"/>
                    </a:lnTo>
                    <a:lnTo>
                      <a:pt x="862" y="284"/>
                    </a:lnTo>
                    <a:lnTo>
                      <a:pt x="882" y="272"/>
                    </a:lnTo>
                    <a:lnTo>
                      <a:pt x="895" y="276"/>
                    </a:lnTo>
                    <a:lnTo>
                      <a:pt x="902" y="272"/>
                    </a:lnTo>
                    <a:lnTo>
                      <a:pt x="903" y="270"/>
                    </a:lnTo>
                    <a:lnTo>
                      <a:pt x="914" y="268"/>
                    </a:lnTo>
                    <a:lnTo>
                      <a:pt x="915" y="265"/>
                    </a:lnTo>
                    <a:lnTo>
                      <a:pt x="917" y="266"/>
                    </a:lnTo>
                    <a:lnTo>
                      <a:pt x="919" y="270"/>
                    </a:lnTo>
                    <a:lnTo>
                      <a:pt x="919" y="271"/>
                    </a:lnTo>
                    <a:lnTo>
                      <a:pt x="938" y="271"/>
                    </a:lnTo>
                    <a:lnTo>
                      <a:pt x="940" y="271"/>
                    </a:lnTo>
                    <a:lnTo>
                      <a:pt x="943" y="265"/>
                    </a:lnTo>
                    <a:lnTo>
                      <a:pt x="951" y="264"/>
                    </a:lnTo>
                    <a:lnTo>
                      <a:pt x="953" y="265"/>
                    </a:lnTo>
                    <a:lnTo>
                      <a:pt x="953" y="268"/>
                    </a:lnTo>
                    <a:lnTo>
                      <a:pt x="964" y="272"/>
                    </a:lnTo>
                    <a:lnTo>
                      <a:pt x="974" y="283"/>
                    </a:lnTo>
                    <a:lnTo>
                      <a:pt x="978" y="284"/>
                    </a:lnTo>
                    <a:lnTo>
                      <a:pt x="978" y="280"/>
                    </a:lnTo>
                    <a:lnTo>
                      <a:pt x="984" y="283"/>
                    </a:lnTo>
                    <a:lnTo>
                      <a:pt x="984" y="286"/>
                    </a:lnTo>
                    <a:lnTo>
                      <a:pt x="986" y="285"/>
                    </a:lnTo>
                    <a:lnTo>
                      <a:pt x="985" y="287"/>
                    </a:lnTo>
                    <a:lnTo>
                      <a:pt x="994" y="289"/>
                    </a:lnTo>
                    <a:lnTo>
                      <a:pt x="1004" y="296"/>
                    </a:lnTo>
                    <a:lnTo>
                      <a:pt x="1006" y="293"/>
                    </a:lnTo>
                    <a:lnTo>
                      <a:pt x="1015" y="302"/>
                    </a:lnTo>
                    <a:lnTo>
                      <a:pt x="1026" y="297"/>
                    </a:lnTo>
                    <a:lnTo>
                      <a:pt x="1042" y="300"/>
                    </a:lnTo>
                    <a:lnTo>
                      <a:pt x="1042" y="303"/>
                    </a:lnTo>
                    <a:lnTo>
                      <a:pt x="1043" y="318"/>
                    </a:lnTo>
                    <a:lnTo>
                      <a:pt x="1043" y="328"/>
                    </a:lnTo>
                    <a:lnTo>
                      <a:pt x="1043" y="331"/>
                    </a:lnTo>
                    <a:lnTo>
                      <a:pt x="1045" y="344"/>
                    </a:lnTo>
                    <a:lnTo>
                      <a:pt x="1045" y="354"/>
                    </a:lnTo>
                    <a:lnTo>
                      <a:pt x="1045" y="355"/>
                    </a:lnTo>
                    <a:lnTo>
                      <a:pt x="1046" y="368"/>
                    </a:lnTo>
                    <a:lnTo>
                      <a:pt x="1046" y="381"/>
                    </a:lnTo>
                    <a:lnTo>
                      <a:pt x="1046" y="382"/>
                    </a:lnTo>
                    <a:lnTo>
                      <a:pt x="1046" y="387"/>
                    </a:lnTo>
                    <a:lnTo>
                      <a:pt x="1046" y="393"/>
                    </a:lnTo>
                    <a:lnTo>
                      <a:pt x="1047" y="406"/>
                    </a:lnTo>
                    <a:lnTo>
                      <a:pt x="1047" y="416"/>
                    </a:lnTo>
                    <a:lnTo>
                      <a:pt x="1047" y="418"/>
                    </a:lnTo>
                    <a:lnTo>
                      <a:pt x="1048" y="431"/>
                    </a:lnTo>
                    <a:lnTo>
                      <a:pt x="1048" y="436"/>
                    </a:lnTo>
                    <a:lnTo>
                      <a:pt x="1049" y="456"/>
                    </a:lnTo>
                    <a:lnTo>
                      <a:pt x="1050" y="457"/>
                    </a:lnTo>
                    <a:lnTo>
                      <a:pt x="1052" y="458"/>
                    </a:lnTo>
                    <a:lnTo>
                      <a:pt x="1053" y="459"/>
                    </a:lnTo>
                    <a:lnTo>
                      <a:pt x="1063" y="471"/>
                    </a:lnTo>
                    <a:lnTo>
                      <a:pt x="1067" y="480"/>
                    </a:lnTo>
                    <a:lnTo>
                      <a:pt x="1068" y="497"/>
                    </a:lnTo>
                    <a:lnTo>
                      <a:pt x="1077" y="505"/>
                    </a:lnTo>
                    <a:lnTo>
                      <a:pt x="1075" y="506"/>
                    </a:lnTo>
                    <a:lnTo>
                      <a:pt x="1089" y="537"/>
                    </a:lnTo>
                    <a:lnTo>
                      <a:pt x="1092" y="535"/>
                    </a:lnTo>
                    <a:lnTo>
                      <a:pt x="1091" y="554"/>
                    </a:lnTo>
                    <a:lnTo>
                      <a:pt x="1094" y="567"/>
                    </a:lnTo>
                    <a:lnTo>
                      <a:pt x="1094" y="568"/>
                    </a:lnTo>
                    <a:lnTo>
                      <a:pt x="1090" y="580"/>
                    </a:lnTo>
                    <a:lnTo>
                      <a:pt x="1083" y="606"/>
                    </a:lnTo>
                    <a:lnTo>
                      <a:pt x="1081" y="615"/>
                    </a:lnTo>
                    <a:lnTo>
                      <a:pt x="1080" y="615"/>
                    </a:lnTo>
                    <a:lnTo>
                      <a:pt x="1080" y="623"/>
                    </a:lnTo>
                    <a:lnTo>
                      <a:pt x="1084" y="630"/>
                    </a:lnTo>
                    <a:lnTo>
                      <a:pt x="1085" y="643"/>
                    </a:lnTo>
                    <a:lnTo>
                      <a:pt x="1083" y="650"/>
                    </a:lnTo>
                    <a:lnTo>
                      <a:pt x="1082" y="652"/>
                    </a:lnTo>
                    <a:lnTo>
                      <a:pt x="1080" y="655"/>
                    </a:lnTo>
                    <a:lnTo>
                      <a:pt x="1073" y="669"/>
                    </a:lnTo>
                    <a:lnTo>
                      <a:pt x="1070" y="671"/>
                    </a:lnTo>
                    <a:lnTo>
                      <a:pt x="1071" y="682"/>
                    </a:lnTo>
                    <a:lnTo>
                      <a:pt x="1076" y="691"/>
                    </a:lnTo>
                    <a:lnTo>
                      <a:pt x="1071" y="689"/>
                    </a:lnTo>
                    <a:lnTo>
                      <a:pt x="1057" y="689"/>
                    </a:lnTo>
                    <a:lnTo>
                      <a:pt x="1032" y="701"/>
                    </a:lnTo>
                    <a:lnTo>
                      <a:pt x="1030" y="701"/>
                    </a:lnTo>
                    <a:lnTo>
                      <a:pt x="1000" y="723"/>
                    </a:lnTo>
                    <a:lnTo>
                      <a:pt x="995" y="721"/>
                    </a:lnTo>
                    <a:lnTo>
                      <a:pt x="1011" y="707"/>
                    </a:lnTo>
                    <a:lnTo>
                      <a:pt x="1019" y="705"/>
                    </a:lnTo>
                    <a:lnTo>
                      <a:pt x="1019" y="703"/>
                    </a:lnTo>
                    <a:lnTo>
                      <a:pt x="1008" y="703"/>
                    </a:lnTo>
                    <a:lnTo>
                      <a:pt x="998" y="706"/>
                    </a:lnTo>
                    <a:lnTo>
                      <a:pt x="997" y="680"/>
                    </a:lnTo>
                    <a:lnTo>
                      <a:pt x="991" y="683"/>
                    </a:lnTo>
                    <a:lnTo>
                      <a:pt x="987" y="692"/>
                    </a:lnTo>
                    <a:lnTo>
                      <a:pt x="981" y="691"/>
                    </a:lnTo>
                    <a:lnTo>
                      <a:pt x="979" y="691"/>
                    </a:lnTo>
                    <a:lnTo>
                      <a:pt x="978" y="691"/>
                    </a:lnTo>
                    <a:lnTo>
                      <a:pt x="976" y="697"/>
                    </a:lnTo>
                    <a:lnTo>
                      <a:pt x="977" y="700"/>
                    </a:lnTo>
                    <a:lnTo>
                      <a:pt x="974" y="704"/>
                    </a:lnTo>
                    <a:lnTo>
                      <a:pt x="977" y="706"/>
                    </a:lnTo>
                    <a:lnTo>
                      <a:pt x="984" y="709"/>
                    </a:lnTo>
                    <a:lnTo>
                      <a:pt x="987" y="720"/>
                    </a:lnTo>
                    <a:lnTo>
                      <a:pt x="1000" y="725"/>
                    </a:lnTo>
                    <a:lnTo>
                      <a:pt x="967" y="752"/>
                    </a:lnTo>
                    <a:lnTo>
                      <a:pt x="945" y="773"/>
                    </a:lnTo>
                    <a:lnTo>
                      <a:pt x="936" y="778"/>
                    </a:lnTo>
                    <a:lnTo>
                      <a:pt x="935" y="778"/>
                    </a:lnTo>
                    <a:lnTo>
                      <a:pt x="901" y="799"/>
                    </a:lnTo>
                    <a:lnTo>
                      <a:pt x="871" y="814"/>
                    </a:lnTo>
                    <a:lnTo>
                      <a:pt x="860" y="823"/>
                    </a:lnTo>
                    <a:lnTo>
                      <a:pt x="849" y="832"/>
                    </a:lnTo>
                    <a:lnTo>
                      <a:pt x="839" y="839"/>
                    </a:lnTo>
                    <a:lnTo>
                      <a:pt x="819" y="856"/>
                    </a:lnTo>
                    <a:lnTo>
                      <a:pt x="804" y="876"/>
                    </a:lnTo>
                    <a:lnTo>
                      <a:pt x="804" y="878"/>
                    </a:lnTo>
                    <a:lnTo>
                      <a:pt x="804" y="879"/>
                    </a:lnTo>
                    <a:lnTo>
                      <a:pt x="795" y="889"/>
                    </a:lnTo>
                    <a:lnTo>
                      <a:pt x="787" y="904"/>
                    </a:lnTo>
                    <a:lnTo>
                      <a:pt x="777" y="934"/>
                    </a:lnTo>
                    <a:lnTo>
                      <a:pt x="777" y="937"/>
                    </a:lnTo>
                    <a:lnTo>
                      <a:pt x="774" y="961"/>
                    </a:lnTo>
                    <a:lnTo>
                      <a:pt x="783" y="1002"/>
                    </a:lnTo>
                    <a:lnTo>
                      <a:pt x="788" y="1021"/>
                    </a:lnTo>
                    <a:lnTo>
                      <a:pt x="795" y="1061"/>
                    </a:lnTo>
                    <a:lnTo>
                      <a:pt x="777" y="1073"/>
                    </a:lnTo>
                    <a:lnTo>
                      <a:pt x="764" y="1071"/>
                    </a:lnTo>
                    <a:lnTo>
                      <a:pt x="753" y="1062"/>
                    </a:lnTo>
                    <a:lnTo>
                      <a:pt x="732" y="1055"/>
                    </a:lnTo>
                    <a:lnTo>
                      <a:pt x="697" y="1054"/>
                    </a:lnTo>
                    <a:lnTo>
                      <a:pt x="695" y="1049"/>
                    </a:lnTo>
                    <a:lnTo>
                      <a:pt x="690" y="1049"/>
                    </a:lnTo>
                    <a:lnTo>
                      <a:pt x="667" y="1036"/>
                    </a:lnTo>
                    <a:lnTo>
                      <a:pt x="659" y="1036"/>
                    </a:lnTo>
                    <a:lnTo>
                      <a:pt x="653" y="1031"/>
                    </a:lnTo>
                    <a:lnTo>
                      <a:pt x="653" y="1028"/>
                    </a:lnTo>
                    <a:lnTo>
                      <a:pt x="630" y="1022"/>
                    </a:lnTo>
                    <a:lnTo>
                      <a:pt x="615" y="1004"/>
                    </a:lnTo>
                    <a:lnTo>
                      <a:pt x="607" y="977"/>
                    </a:lnTo>
                    <a:lnTo>
                      <a:pt x="595" y="961"/>
                    </a:lnTo>
                    <a:lnTo>
                      <a:pt x="592" y="934"/>
                    </a:lnTo>
                    <a:lnTo>
                      <a:pt x="588" y="911"/>
                    </a:lnTo>
                    <a:lnTo>
                      <a:pt x="577" y="897"/>
                    </a:lnTo>
                    <a:lnTo>
                      <a:pt x="566" y="891"/>
                    </a:lnTo>
                    <a:lnTo>
                      <a:pt x="565" y="887"/>
                    </a:lnTo>
                    <a:close/>
                  </a:path>
                </a:pathLst>
              </a:custGeom>
              <a:solidFill>
                <a:schemeClr val="bg2">
                  <a:lumMod val="50000"/>
                </a:schemeClr>
              </a:solidFill>
              <a:ln w="1651">
                <a:solidFill>
                  <a:schemeClr val="tx1"/>
                </a:solidFill>
                <a:prstDash val="solid"/>
                <a:round/>
                <a:headEnd/>
                <a:tailEnd/>
              </a:ln>
            </p:spPr>
            <p:txBody>
              <a:bodyPr/>
              <a:lstStyle/>
              <a:p>
                <a:endParaRPr lang="en-US"/>
              </a:p>
            </p:txBody>
          </p:sp>
          <p:sp>
            <p:nvSpPr>
              <p:cNvPr id="54" name="Freeform 51"/>
              <p:cNvSpPr>
                <a:spLocks/>
              </p:cNvSpPr>
              <p:nvPr/>
            </p:nvSpPr>
            <p:spPr bwMode="auto">
              <a:xfrm>
                <a:off x="4991100" y="1354138"/>
                <a:ext cx="382587" cy="671512"/>
              </a:xfrm>
              <a:custGeom>
                <a:avLst/>
                <a:gdLst/>
                <a:ahLst/>
                <a:cxnLst>
                  <a:cxn ang="0">
                    <a:pos x="220" y="140"/>
                  </a:cxn>
                  <a:cxn ang="0">
                    <a:pos x="225" y="175"/>
                  </a:cxn>
                  <a:cxn ang="0">
                    <a:pos x="229" y="202"/>
                  </a:cxn>
                  <a:cxn ang="0">
                    <a:pos x="231" y="223"/>
                  </a:cxn>
                  <a:cxn ang="0">
                    <a:pos x="236" y="257"/>
                  </a:cxn>
                  <a:cxn ang="0">
                    <a:pos x="232" y="272"/>
                  </a:cxn>
                  <a:cxn ang="0">
                    <a:pos x="241" y="286"/>
                  </a:cxn>
                  <a:cxn ang="0">
                    <a:pos x="226" y="299"/>
                  </a:cxn>
                  <a:cxn ang="0">
                    <a:pos x="212" y="309"/>
                  </a:cxn>
                  <a:cxn ang="0">
                    <a:pos x="198" y="307"/>
                  </a:cxn>
                  <a:cxn ang="0">
                    <a:pos x="197" y="328"/>
                  </a:cxn>
                  <a:cxn ang="0">
                    <a:pos x="176" y="356"/>
                  </a:cxn>
                  <a:cxn ang="0">
                    <a:pos x="165" y="367"/>
                  </a:cxn>
                  <a:cxn ang="0">
                    <a:pos x="163" y="384"/>
                  </a:cxn>
                  <a:cxn ang="0">
                    <a:pos x="133" y="370"/>
                  </a:cxn>
                  <a:cxn ang="0">
                    <a:pos x="123" y="378"/>
                  </a:cxn>
                  <a:cxn ang="0">
                    <a:pos x="115" y="403"/>
                  </a:cxn>
                  <a:cxn ang="0">
                    <a:pos x="98" y="393"/>
                  </a:cxn>
                  <a:cxn ang="0">
                    <a:pos x="75" y="417"/>
                  </a:cxn>
                  <a:cxn ang="0">
                    <a:pos x="53" y="403"/>
                  </a:cxn>
                  <a:cxn ang="0">
                    <a:pos x="30" y="410"/>
                  </a:cxn>
                  <a:cxn ang="0">
                    <a:pos x="12" y="415"/>
                  </a:cxn>
                  <a:cxn ang="0">
                    <a:pos x="0" y="414"/>
                  </a:cxn>
                  <a:cxn ang="0">
                    <a:pos x="5" y="377"/>
                  </a:cxn>
                  <a:cxn ang="0">
                    <a:pos x="21" y="359"/>
                  </a:cxn>
                  <a:cxn ang="0">
                    <a:pos x="29" y="341"/>
                  </a:cxn>
                  <a:cxn ang="0">
                    <a:pos x="32" y="309"/>
                  </a:cxn>
                  <a:cxn ang="0">
                    <a:pos x="23" y="284"/>
                  </a:cxn>
                  <a:cxn ang="0">
                    <a:pos x="29" y="264"/>
                  </a:cxn>
                  <a:cxn ang="0">
                    <a:pos x="25" y="229"/>
                  </a:cxn>
                  <a:cxn ang="0">
                    <a:pos x="20" y="187"/>
                  </a:cxn>
                  <a:cxn ang="0">
                    <a:pos x="17" y="152"/>
                  </a:cxn>
                  <a:cxn ang="0">
                    <a:pos x="14" y="126"/>
                  </a:cxn>
                  <a:cxn ang="0">
                    <a:pos x="11" y="91"/>
                  </a:cxn>
                  <a:cxn ang="0">
                    <a:pos x="9" y="71"/>
                  </a:cxn>
                  <a:cxn ang="0">
                    <a:pos x="6" y="52"/>
                  </a:cxn>
                  <a:cxn ang="0">
                    <a:pos x="5" y="29"/>
                  </a:cxn>
                  <a:cxn ang="0">
                    <a:pos x="32" y="33"/>
                  </a:cxn>
                  <a:cxn ang="0">
                    <a:pos x="60" y="17"/>
                  </a:cxn>
                  <a:cxn ang="0">
                    <a:pos x="98" y="14"/>
                  </a:cxn>
                  <a:cxn ang="0">
                    <a:pos x="133" y="9"/>
                  </a:cxn>
                  <a:cxn ang="0">
                    <a:pos x="161" y="5"/>
                  </a:cxn>
                  <a:cxn ang="0">
                    <a:pos x="174" y="4"/>
                  </a:cxn>
                  <a:cxn ang="0">
                    <a:pos x="203" y="0"/>
                  </a:cxn>
                  <a:cxn ang="0">
                    <a:pos x="207" y="38"/>
                  </a:cxn>
                  <a:cxn ang="0">
                    <a:pos x="211" y="63"/>
                  </a:cxn>
                  <a:cxn ang="0">
                    <a:pos x="214" y="88"/>
                  </a:cxn>
                  <a:cxn ang="0">
                    <a:pos x="218" y="118"/>
                  </a:cxn>
                </a:cxnLst>
                <a:rect l="0" t="0" r="r" b="b"/>
                <a:pathLst>
                  <a:path w="241" h="423">
                    <a:moveTo>
                      <a:pt x="218" y="118"/>
                    </a:moveTo>
                    <a:lnTo>
                      <a:pt x="219" y="125"/>
                    </a:lnTo>
                    <a:lnTo>
                      <a:pt x="220" y="134"/>
                    </a:lnTo>
                    <a:lnTo>
                      <a:pt x="220" y="140"/>
                    </a:lnTo>
                    <a:lnTo>
                      <a:pt x="221" y="145"/>
                    </a:lnTo>
                    <a:lnTo>
                      <a:pt x="223" y="150"/>
                    </a:lnTo>
                    <a:lnTo>
                      <a:pt x="224" y="162"/>
                    </a:lnTo>
                    <a:lnTo>
                      <a:pt x="225" y="175"/>
                    </a:lnTo>
                    <a:lnTo>
                      <a:pt x="226" y="183"/>
                    </a:lnTo>
                    <a:lnTo>
                      <a:pt x="226" y="188"/>
                    </a:lnTo>
                    <a:lnTo>
                      <a:pt x="227" y="193"/>
                    </a:lnTo>
                    <a:lnTo>
                      <a:pt x="229" y="202"/>
                    </a:lnTo>
                    <a:lnTo>
                      <a:pt x="230" y="214"/>
                    </a:lnTo>
                    <a:lnTo>
                      <a:pt x="230" y="216"/>
                    </a:lnTo>
                    <a:lnTo>
                      <a:pt x="230" y="218"/>
                    </a:lnTo>
                    <a:lnTo>
                      <a:pt x="231" y="223"/>
                    </a:lnTo>
                    <a:lnTo>
                      <a:pt x="231" y="225"/>
                    </a:lnTo>
                    <a:lnTo>
                      <a:pt x="232" y="229"/>
                    </a:lnTo>
                    <a:lnTo>
                      <a:pt x="233" y="244"/>
                    </a:lnTo>
                    <a:lnTo>
                      <a:pt x="236" y="257"/>
                    </a:lnTo>
                    <a:lnTo>
                      <a:pt x="236" y="263"/>
                    </a:lnTo>
                    <a:lnTo>
                      <a:pt x="236" y="264"/>
                    </a:lnTo>
                    <a:lnTo>
                      <a:pt x="232" y="269"/>
                    </a:lnTo>
                    <a:lnTo>
                      <a:pt x="232" y="272"/>
                    </a:lnTo>
                    <a:lnTo>
                      <a:pt x="236" y="274"/>
                    </a:lnTo>
                    <a:lnTo>
                      <a:pt x="234" y="283"/>
                    </a:lnTo>
                    <a:lnTo>
                      <a:pt x="234" y="285"/>
                    </a:lnTo>
                    <a:lnTo>
                      <a:pt x="241" y="286"/>
                    </a:lnTo>
                    <a:lnTo>
                      <a:pt x="241" y="287"/>
                    </a:lnTo>
                    <a:lnTo>
                      <a:pt x="241" y="288"/>
                    </a:lnTo>
                    <a:lnTo>
                      <a:pt x="236" y="295"/>
                    </a:lnTo>
                    <a:lnTo>
                      <a:pt x="226" y="299"/>
                    </a:lnTo>
                    <a:lnTo>
                      <a:pt x="225" y="300"/>
                    </a:lnTo>
                    <a:lnTo>
                      <a:pt x="223" y="302"/>
                    </a:lnTo>
                    <a:lnTo>
                      <a:pt x="218" y="307"/>
                    </a:lnTo>
                    <a:lnTo>
                      <a:pt x="212" y="309"/>
                    </a:lnTo>
                    <a:lnTo>
                      <a:pt x="209" y="305"/>
                    </a:lnTo>
                    <a:lnTo>
                      <a:pt x="207" y="305"/>
                    </a:lnTo>
                    <a:lnTo>
                      <a:pt x="202" y="306"/>
                    </a:lnTo>
                    <a:lnTo>
                      <a:pt x="198" y="307"/>
                    </a:lnTo>
                    <a:lnTo>
                      <a:pt x="195" y="318"/>
                    </a:lnTo>
                    <a:lnTo>
                      <a:pt x="197" y="321"/>
                    </a:lnTo>
                    <a:lnTo>
                      <a:pt x="197" y="322"/>
                    </a:lnTo>
                    <a:lnTo>
                      <a:pt x="197" y="328"/>
                    </a:lnTo>
                    <a:lnTo>
                      <a:pt x="192" y="334"/>
                    </a:lnTo>
                    <a:lnTo>
                      <a:pt x="184" y="341"/>
                    </a:lnTo>
                    <a:lnTo>
                      <a:pt x="183" y="345"/>
                    </a:lnTo>
                    <a:lnTo>
                      <a:pt x="176" y="356"/>
                    </a:lnTo>
                    <a:lnTo>
                      <a:pt x="175" y="355"/>
                    </a:lnTo>
                    <a:lnTo>
                      <a:pt x="172" y="355"/>
                    </a:lnTo>
                    <a:lnTo>
                      <a:pt x="169" y="359"/>
                    </a:lnTo>
                    <a:lnTo>
                      <a:pt x="165" y="367"/>
                    </a:lnTo>
                    <a:lnTo>
                      <a:pt x="165" y="371"/>
                    </a:lnTo>
                    <a:lnTo>
                      <a:pt x="165" y="373"/>
                    </a:lnTo>
                    <a:lnTo>
                      <a:pt x="164" y="384"/>
                    </a:lnTo>
                    <a:lnTo>
                      <a:pt x="163" y="384"/>
                    </a:lnTo>
                    <a:lnTo>
                      <a:pt x="159" y="386"/>
                    </a:lnTo>
                    <a:lnTo>
                      <a:pt x="140" y="383"/>
                    </a:lnTo>
                    <a:lnTo>
                      <a:pt x="137" y="375"/>
                    </a:lnTo>
                    <a:lnTo>
                      <a:pt x="133" y="370"/>
                    </a:lnTo>
                    <a:lnTo>
                      <a:pt x="129" y="370"/>
                    </a:lnTo>
                    <a:lnTo>
                      <a:pt x="129" y="376"/>
                    </a:lnTo>
                    <a:lnTo>
                      <a:pt x="123" y="377"/>
                    </a:lnTo>
                    <a:lnTo>
                      <a:pt x="123" y="378"/>
                    </a:lnTo>
                    <a:lnTo>
                      <a:pt x="123" y="380"/>
                    </a:lnTo>
                    <a:lnTo>
                      <a:pt x="122" y="386"/>
                    </a:lnTo>
                    <a:lnTo>
                      <a:pt x="120" y="386"/>
                    </a:lnTo>
                    <a:lnTo>
                      <a:pt x="115" y="403"/>
                    </a:lnTo>
                    <a:lnTo>
                      <a:pt x="112" y="407"/>
                    </a:lnTo>
                    <a:lnTo>
                      <a:pt x="110" y="404"/>
                    </a:lnTo>
                    <a:lnTo>
                      <a:pt x="103" y="401"/>
                    </a:lnTo>
                    <a:lnTo>
                      <a:pt x="98" y="393"/>
                    </a:lnTo>
                    <a:lnTo>
                      <a:pt x="93" y="396"/>
                    </a:lnTo>
                    <a:lnTo>
                      <a:pt x="86" y="401"/>
                    </a:lnTo>
                    <a:lnTo>
                      <a:pt x="83" y="402"/>
                    </a:lnTo>
                    <a:lnTo>
                      <a:pt x="75" y="417"/>
                    </a:lnTo>
                    <a:lnTo>
                      <a:pt x="64" y="409"/>
                    </a:lnTo>
                    <a:lnTo>
                      <a:pt x="61" y="407"/>
                    </a:lnTo>
                    <a:lnTo>
                      <a:pt x="54" y="404"/>
                    </a:lnTo>
                    <a:lnTo>
                      <a:pt x="53" y="403"/>
                    </a:lnTo>
                    <a:lnTo>
                      <a:pt x="48" y="404"/>
                    </a:lnTo>
                    <a:lnTo>
                      <a:pt x="36" y="407"/>
                    </a:lnTo>
                    <a:lnTo>
                      <a:pt x="37" y="417"/>
                    </a:lnTo>
                    <a:lnTo>
                      <a:pt x="30" y="410"/>
                    </a:lnTo>
                    <a:lnTo>
                      <a:pt x="26" y="411"/>
                    </a:lnTo>
                    <a:lnTo>
                      <a:pt x="17" y="409"/>
                    </a:lnTo>
                    <a:lnTo>
                      <a:pt x="12" y="411"/>
                    </a:lnTo>
                    <a:lnTo>
                      <a:pt x="12" y="415"/>
                    </a:lnTo>
                    <a:lnTo>
                      <a:pt x="9" y="423"/>
                    </a:lnTo>
                    <a:lnTo>
                      <a:pt x="6" y="423"/>
                    </a:lnTo>
                    <a:lnTo>
                      <a:pt x="2" y="416"/>
                    </a:lnTo>
                    <a:lnTo>
                      <a:pt x="0" y="414"/>
                    </a:lnTo>
                    <a:lnTo>
                      <a:pt x="5" y="397"/>
                    </a:lnTo>
                    <a:lnTo>
                      <a:pt x="7" y="389"/>
                    </a:lnTo>
                    <a:lnTo>
                      <a:pt x="5" y="380"/>
                    </a:lnTo>
                    <a:lnTo>
                      <a:pt x="5" y="377"/>
                    </a:lnTo>
                    <a:lnTo>
                      <a:pt x="4" y="376"/>
                    </a:lnTo>
                    <a:lnTo>
                      <a:pt x="7" y="377"/>
                    </a:lnTo>
                    <a:lnTo>
                      <a:pt x="19" y="363"/>
                    </a:lnTo>
                    <a:lnTo>
                      <a:pt x="21" y="359"/>
                    </a:lnTo>
                    <a:lnTo>
                      <a:pt x="20" y="353"/>
                    </a:lnTo>
                    <a:lnTo>
                      <a:pt x="26" y="349"/>
                    </a:lnTo>
                    <a:lnTo>
                      <a:pt x="27" y="343"/>
                    </a:lnTo>
                    <a:lnTo>
                      <a:pt x="29" y="341"/>
                    </a:lnTo>
                    <a:lnTo>
                      <a:pt x="37" y="325"/>
                    </a:lnTo>
                    <a:lnTo>
                      <a:pt x="33" y="313"/>
                    </a:lnTo>
                    <a:lnTo>
                      <a:pt x="32" y="311"/>
                    </a:lnTo>
                    <a:lnTo>
                      <a:pt x="32" y="309"/>
                    </a:lnTo>
                    <a:lnTo>
                      <a:pt x="33" y="308"/>
                    </a:lnTo>
                    <a:lnTo>
                      <a:pt x="29" y="299"/>
                    </a:lnTo>
                    <a:lnTo>
                      <a:pt x="24" y="288"/>
                    </a:lnTo>
                    <a:lnTo>
                      <a:pt x="23" y="284"/>
                    </a:lnTo>
                    <a:lnTo>
                      <a:pt x="26" y="273"/>
                    </a:lnTo>
                    <a:lnTo>
                      <a:pt x="24" y="274"/>
                    </a:lnTo>
                    <a:lnTo>
                      <a:pt x="24" y="273"/>
                    </a:lnTo>
                    <a:lnTo>
                      <a:pt x="29" y="264"/>
                    </a:lnTo>
                    <a:lnTo>
                      <a:pt x="27" y="251"/>
                    </a:lnTo>
                    <a:lnTo>
                      <a:pt x="26" y="249"/>
                    </a:lnTo>
                    <a:lnTo>
                      <a:pt x="25" y="238"/>
                    </a:lnTo>
                    <a:lnTo>
                      <a:pt x="25" y="229"/>
                    </a:lnTo>
                    <a:lnTo>
                      <a:pt x="24" y="218"/>
                    </a:lnTo>
                    <a:lnTo>
                      <a:pt x="23" y="210"/>
                    </a:lnTo>
                    <a:lnTo>
                      <a:pt x="20" y="193"/>
                    </a:lnTo>
                    <a:lnTo>
                      <a:pt x="20" y="187"/>
                    </a:lnTo>
                    <a:lnTo>
                      <a:pt x="20" y="184"/>
                    </a:lnTo>
                    <a:lnTo>
                      <a:pt x="18" y="167"/>
                    </a:lnTo>
                    <a:lnTo>
                      <a:pt x="18" y="159"/>
                    </a:lnTo>
                    <a:lnTo>
                      <a:pt x="17" y="152"/>
                    </a:lnTo>
                    <a:lnTo>
                      <a:pt x="17" y="149"/>
                    </a:lnTo>
                    <a:lnTo>
                      <a:pt x="16" y="142"/>
                    </a:lnTo>
                    <a:lnTo>
                      <a:pt x="16" y="136"/>
                    </a:lnTo>
                    <a:lnTo>
                      <a:pt x="14" y="126"/>
                    </a:lnTo>
                    <a:lnTo>
                      <a:pt x="12" y="105"/>
                    </a:lnTo>
                    <a:lnTo>
                      <a:pt x="11" y="99"/>
                    </a:lnTo>
                    <a:lnTo>
                      <a:pt x="11" y="98"/>
                    </a:lnTo>
                    <a:lnTo>
                      <a:pt x="11" y="91"/>
                    </a:lnTo>
                    <a:lnTo>
                      <a:pt x="10" y="86"/>
                    </a:lnTo>
                    <a:lnTo>
                      <a:pt x="10" y="83"/>
                    </a:lnTo>
                    <a:lnTo>
                      <a:pt x="9" y="74"/>
                    </a:lnTo>
                    <a:lnTo>
                      <a:pt x="9" y="71"/>
                    </a:lnTo>
                    <a:lnTo>
                      <a:pt x="9" y="70"/>
                    </a:lnTo>
                    <a:lnTo>
                      <a:pt x="7" y="66"/>
                    </a:lnTo>
                    <a:lnTo>
                      <a:pt x="7" y="62"/>
                    </a:lnTo>
                    <a:lnTo>
                      <a:pt x="6" y="52"/>
                    </a:lnTo>
                    <a:lnTo>
                      <a:pt x="6" y="46"/>
                    </a:lnTo>
                    <a:lnTo>
                      <a:pt x="6" y="44"/>
                    </a:lnTo>
                    <a:lnTo>
                      <a:pt x="4" y="28"/>
                    </a:lnTo>
                    <a:lnTo>
                      <a:pt x="5" y="29"/>
                    </a:lnTo>
                    <a:lnTo>
                      <a:pt x="16" y="35"/>
                    </a:lnTo>
                    <a:lnTo>
                      <a:pt x="27" y="35"/>
                    </a:lnTo>
                    <a:lnTo>
                      <a:pt x="30" y="33"/>
                    </a:lnTo>
                    <a:lnTo>
                      <a:pt x="32" y="33"/>
                    </a:lnTo>
                    <a:lnTo>
                      <a:pt x="47" y="24"/>
                    </a:lnTo>
                    <a:lnTo>
                      <a:pt x="51" y="21"/>
                    </a:lnTo>
                    <a:lnTo>
                      <a:pt x="55" y="18"/>
                    </a:lnTo>
                    <a:lnTo>
                      <a:pt x="60" y="17"/>
                    </a:lnTo>
                    <a:lnTo>
                      <a:pt x="69" y="16"/>
                    </a:lnTo>
                    <a:lnTo>
                      <a:pt x="76" y="16"/>
                    </a:lnTo>
                    <a:lnTo>
                      <a:pt x="88" y="15"/>
                    </a:lnTo>
                    <a:lnTo>
                      <a:pt x="98" y="14"/>
                    </a:lnTo>
                    <a:lnTo>
                      <a:pt x="99" y="12"/>
                    </a:lnTo>
                    <a:lnTo>
                      <a:pt x="110" y="11"/>
                    </a:lnTo>
                    <a:lnTo>
                      <a:pt x="115" y="11"/>
                    </a:lnTo>
                    <a:lnTo>
                      <a:pt x="133" y="9"/>
                    </a:lnTo>
                    <a:lnTo>
                      <a:pt x="134" y="9"/>
                    </a:lnTo>
                    <a:lnTo>
                      <a:pt x="140" y="8"/>
                    </a:lnTo>
                    <a:lnTo>
                      <a:pt x="151" y="7"/>
                    </a:lnTo>
                    <a:lnTo>
                      <a:pt x="161" y="5"/>
                    </a:lnTo>
                    <a:lnTo>
                      <a:pt x="167" y="4"/>
                    </a:lnTo>
                    <a:lnTo>
                      <a:pt x="170" y="4"/>
                    </a:lnTo>
                    <a:lnTo>
                      <a:pt x="172" y="4"/>
                    </a:lnTo>
                    <a:lnTo>
                      <a:pt x="174" y="4"/>
                    </a:lnTo>
                    <a:lnTo>
                      <a:pt x="179" y="3"/>
                    </a:lnTo>
                    <a:lnTo>
                      <a:pt x="189" y="2"/>
                    </a:lnTo>
                    <a:lnTo>
                      <a:pt x="202" y="1"/>
                    </a:lnTo>
                    <a:lnTo>
                      <a:pt x="203" y="0"/>
                    </a:lnTo>
                    <a:lnTo>
                      <a:pt x="203" y="7"/>
                    </a:lnTo>
                    <a:lnTo>
                      <a:pt x="205" y="23"/>
                    </a:lnTo>
                    <a:lnTo>
                      <a:pt x="207" y="33"/>
                    </a:lnTo>
                    <a:lnTo>
                      <a:pt x="207" y="38"/>
                    </a:lnTo>
                    <a:lnTo>
                      <a:pt x="207" y="39"/>
                    </a:lnTo>
                    <a:lnTo>
                      <a:pt x="209" y="49"/>
                    </a:lnTo>
                    <a:lnTo>
                      <a:pt x="210" y="51"/>
                    </a:lnTo>
                    <a:lnTo>
                      <a:pt x="211" y="63"/>
                    </a:lnTo>
                    <a:lnTo>
                      <a:pt x="212" y="76"/>
                    </a:lnTo>
                    <a:lnTo>
                      <a:pt x="212" y="77"/>
                    </a:lnTo>
                    <a:lnTo>
                      <a:pt x="213" y="84"/>
                    </a:lnTo>
                    <a:lnTo>
                      <a:pt x="214" y="88"/>
                    </a:lnTo>
                    <a:lnTo>
                      <a:pt x="216" y="100"/>
                    </a:lnTo>
                    <a:lnTo>
                      <a:pt x="216" y="102"/>
                    </a:lnTo>
                    <a:lnTo>
                      <a:pt x="218" y="113"/>
                    </a:lnTo>
                    <a:lnTo>
                      <a:pt x="218" y="118"/>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55" name="Freeform 52"/>
              <p:cNvSpPr>
                <a:spLocks/>
              </p:cNvSpPr>
              <p:nvPr/>
            </p:nvSpPr>
            <p:spPr bwMode="auto">
              <a:xfrm>
                <a:off x="4846637" y="1765300"/>
                <a:ext cx="898525" cy="482600"/>
              </a:xfrm>
              <a:custGeom>
                <a:avLst/>
                <a:gdLst/>
                <a:ahLst/>
                <a:cxnLst>
                  <a:cxn ang="0">
                    <a:pos x="389" y="252"/>
                  </a:cxn>
                  <a:cxn ang="0">
                    <a:pos x="350" y="255"/>
                  </a:cxn>
                  <a:cxn ang="0">
                    <a:pos x="324" y="256"/>
                  </a:cxn>
                  <a:cxn ang="0">
                    <a:pos x="307" y="260"/>
                  </a:cxn>
                  <a:cxn ang="0">
                    <a:pos x="275" y="263"/>
                  </a:cxn>
                  <a:cxn ang="0">
                    <a:pos x="250" y="265"/>
                  </a:cxn>
                  <a:cxn ang="0">
                    <a:pos x="228" y="266"/>
                  </a:cxn>
                  <a:cxn ang="0">
                    <a:pos x="212" y="268"/>
                  </a:cxn>
                  <a:cxn ang="0">
                    <a:pos x="184" y="272"/>
                  </a:cxn>
                  <a:cxn ang="0">
                    <a:pos x="163" y="274"/>
                  </a:cxn>
                  <a:cxn ang="0">
                    <a:pos x="135" y="277"/>
                  </a:cxn>
                  <a:cxn ang="0">
                    <a:pos x="105" y="279"/>
                  </a:cxn>
                  <a:cxn ang="0">
                    <a:pos x="82" y="296"/>
                  </a:cxn>
                  <a:cxn ang="0">
                    <a:pos x="69" y="297"/>
                  </a:cxn>
                  <a:cxn ang="0">
                    <a:pos x="35" y="301"/>
                  </a:cxn>
                  <a:cxn ang="0">
                    <a:pos x="3" y="291"/>
                  </a:cxn>
                  <a:cxn ang="0">
                    <a:pos x="19" y="287"/>
                  </a:cxn>
                  <a:cxn ang="0">
                    <a:pos x="20" y="265"/>
                  </a:cxn>
                  <a:cxn ang="0">
                    <a:pos x="19" y="253"/>
                  </a:cxn>
                  <a:cxn ang="0">
                    <a:pos x="18" y="241"/>
                  </a:cxn>
                  <a:cxn ang="0">
                    <a:pos x="47" y="234"/>
                  </a:cxn>
                  <a:cxn ang="0">
                    <a:pos x="68" y="240"/>
                  </a:cxn>
                  <a:cxn ang="0">
                    <a:pos x="74" y="206"/>
                  </a:cxn>
                  <a:cxn ang="0">
                    <a:pos x="97" y="193"/>
                  </a:cxn>
                  <a:cxn ang="0">
                    <a:pos x="97" y="164"/>
                  </a:cxn>
                  <a:cxn ang="0">
                    <a:pos x="108" y="150"/>
                  </a:cxn>
                  <a:cxn ang="0">
                    <a:pos x="127" y="148"/>
                  </a:cxn>
                  <a:cxn ang="0">
                    <a:pos x="152" y="148"/>
                  </a:cxn>
                  <a:cxn ang="0">
                    <a:pos x="177" y="142"/>
                  </a:cxn>
                  <a:cxn ang="0">
                    <a:pos x="201" y="145"/>
                  </a:cxn>
                  <a:cxn ang="0">
                    <a:pos x="213" y="127"/>
                  </a:cxn>
                  <a:cxn ang="0">
                    <a:pos x="220" y="117"/>
                  </a:cxn>
                  <a:cxn ang="0">
                    <a:pos x="231" y="124"/>
                  </a:cxn>
                  <a:cxn ang="0">
                    <a:pos x="256" y="114"/>
                  </a:cxn>
                  <a:cxn ang="0">
                    <a:pos x="263" y="96"/>
                  </a:cxn>
                  <a:cxn ang="0">
                    <a:pos x="275" y="82"/>
                  </a:cxn>
                  <a:cxn ang="0">
                    <a:pos x="288" y="62"/>
                  </a:cxn>
                  <a:cxn ang="0">
                    <a:pos x="298" y="46"/>
                  </a:cxn>
                  <a:cxn ang="0">
                    <a:pos x="314" y="43"/>
                  </a:cxn>
                  <a:cxn ang="0">
                    <a:pos x="332" y="29"/>
                  </a:cxn>
                  <a:cxn ang="0">
                    <a:pos x="325" y="24"/>
                  </a:cxn>
                  <a:cxn ang="0">
                    <a:pos x="327" y="5"/>
                  </a:cxn>
                  <a:cxn ang="0">
                    <a:pos x="351" y="3"/>
                  </a:cxn>
                  <a:cxn ang="0">
                    <a:pos x="370" y="15"/>
                  </a:cxn>
                  <a:cxn ang="0">
                    <a:pos x="384" y="29"/>
                  </a:cxn>
                  <a:cxn ang="0">
                    <a:pos x="405" y="31"/>
                  </a:cxn>
                  <a:cxn ang="0">
                    <a:pos x="422" y="40"/>
                  </a:cxn>
                  <a:cxn ang="0">
                    <a:pos x="449" y="40"/>
                  </a:cxn>
                  <a:cxn ang="0">
                    <a:pos x="468" y="24"/>
                  </a:cxn>
                  <a:cxn ang="0">
                    <a:pos x="491" y="38"/>
                  </a:cxn>
                  <a:cxn ang="0">
                    <a:pos x="505" y="54"/>
                  </a:cxn>
                  <a:cxn ang="0">
                    <a:pos x="519" y="90"/>
                  </a:cxn>
                  <a:cxn ang="0">
                    <a:pos x="528" y="103"/>
                  </a:cxn>
                  <a:cxn ang="0">
                    <a:pos x="555" y="128"/>
                  </a:cxn>
                  <a:cxn ang="0">
                    <a:pos x="551" y="149"/>
                  </a:cxn>
                  <a:cxn ang="0">
                    <a:pos x="527" y="170"/>
                  </a:cxn>
                  <a:cxn ang="0">
                    <a:pos x="505" y="197"/>
                  </a:cxn>
                  <a:cxn ang="0">
                    <a:pos x="489" y="221"/>
                  </a:cxn>
                  <a:cxn ang="0">
                    <a:pos x="449" y="242"/>
                  </a:cxn>
                  <a:cxn ang="0">
                    <a:pos x="424" y="247"/>
                  </a:cxn>
                  <a:cxn ang="0">
                    <a:pos x="406" y="249"/>
                  </a:cxn>
                </a:cxnLst>
                <a:rect l="0" t="0" r="r" b="b"/>
                <a:pathLst>
                  <a:path w="566" h="304">
                    <a:moveTo>
                      <a:pt x="406" y="249"/>
                    </a:moveTo>
                    <a:lnTo>
                      <a:pt x="405" y="249"/>
                    </a:lnTo>
                    <a:lnTo>
                      <a:pt x="404" y="249"/>
                    </a:lnTo>
                    <a:lnTo>
                      <a:pt x="389" y="252"/>
                    </a:lnTo>
                    <a:lnTo>
                      <a:pt x="381" y="253"/>
                    </a:lnTo>
                    <a:lnTo>
                      <a:pt x="363" y="254"/>
                    </a:lnTo>
                    <a:lnTo>
                      <a:pt x="355" y="255"/>
                    </a:lnTo>
                    <a:lnTo>
                      <a:pt x="350" y="255"/>
                    </a:lnTo>
                    <a:lnTo>
                      <a:pt x="348" y="255"/>
                    </a:lnTo>
                    <a:lnTo>
                      <a:pt x="345" y="255"/>
                    </a:lnTo>
                    <a:lnTo>
                      <a:pt x="336" y="255"/>
                    </a:lnTo>
                    <a:lnTo>
                      <a:pt x="324" y="256"/>
                    </a:lnTo>
                    <a:lnTo>
                      <a:pt x="322" y="257"/>
                    </a:lnTo>
                    <a:lnTo>
                      <a:pt x="320" y="257"/>
                    </a:lnTo>
                    <a:lnTo>
                      <a:pt x="311" y="259"/>
                    </a:lnTo>
                    <a:lnTo>
                      <a:pt x="307" y="260"/>
                    </a:lnTo>
                    <a:lnTo>
                      <a:pt x="296" y="261"/>
                    </a:lnTo>
                    <a:lnTo>
                      <a:pt x="283" y="262"/>
                    </a:lnTo>
                    <a:lnTo>
                      <a:pt x="281" y="262"/>
                    </a:lnTo>
                    <a:lnTo>
                      <a:pt x="275" y="263"/>
                    </a:lnTo>
                    <a:lnTo>
                      <a:pt x="269" y="263"/>
                    </a:lnTo>
                    <a:lnTo>
                      <a:pt x="267" y="263"/>
                    </a:lnTo>
                    <a:lnTo>
                      <a:pt x="258" y="263"/>
                    </a:lnTo>
                    <a:lnTo>
                      <a:pt x="250" y="265"/>
                    </a:lnTo>
                    <a:lnTo>
                      <a:pt x="243" y="265"/>
                    </a:lnTo>
                    <a:lnTo>
                      <a:pt x="241" y="265"/>
                    </a:lnTo>
                    <a:lnTo>
                      <a:pt x="234" y="265"/>
                    </a:lnTo>
                    <a:lnTo>
                      <a:pt x="228" y="266"/>
                    </a:lnTo>
                    <a:lnTo>
                      <a:pt x="224" y="267"/>
                    </a:lnTo>
                    <a:lnTo>
                      <a:pt x="222" y="268"/>
                    </a:lnTo>
                    <a:lnTo>
                      <a:pt x="221" y="267"/>
                    </a:lnTo>
                    <a:lnTo>
                      <a:pt x="212" y="268"/>
                    </a:lnTo>
                    <a:lnTo>
                      <a:pt x="207" y="268"/>
                    </a:lnTo>
                    <a:lnTo>
                      <a:pt x="201" y="269"/>
                    </a:lnTo>
                    <a:lnTo>
                      <a:pt x="199" y="269"/>
                    </a:lnTo>
                    <a:lnTo>
                      <a:pt x="184" y="272"/>
                    </a:lnTo>
                    <a:lnTo>
                      <a:pt x="180" y="272"/>
                    </a:lnTo>
                    <a:lnTo>
                      <a:pt x="179" y="272"/>
                    </a:lnTo>
                    <a:lnTo>
                      <a:pt x="170" y="273"/>
                    </a:lnTo>
                    <a:lnTo>
                      <a:pt x="163" y="274"/>
                    </a:lnTo>
                    <a:lnTo>
                      <a:pt x="152" y="275"/>
                    </a:lnTo>
                    <a:lnTo>
                      <a:pt x="145" y="276"/>
                    </a:lnTo>
                    <a:lnTo>
                      <a:pt x="138" y="276"/>
                    </a:lnTo>
                    <a:lnTo>
                      <a:pt x="135" y="277"/>
                    </a:lnTo>
                    <a:lnTo>
                      <a:pt x="122" y="279"/>
                    </a:lnTo>
                    <a:lnTo>
                      <a:pt x="122" y="276"/>
                    </a:lnTo>
                    <a:lnTo>
                      <a:pt x="104" y="276"/>
                    </a:lnTo>
                    <a:lnTo>
                      <a:pt x="105" y="279"/>
                    </a:lnTo>
                    <a:lnTo>
                      <a:pt x="107" y="281"/>
                    </a:lnTo>
                    <a:lnTo>
                      <a:pt x="108" y="294"/>
                    </a:lnTo>
                    <a:lnTo>
                      <a:pt x="90" y="296"/>
                    </a:lnTo>
                    <a:lnTo>
                      <a:pt x="82" y="296"/>
                    </a:lnTo>
                    <a:lnTo>
                      <a:pt x="74" y="297"/>
                    </a:lnTo>
                    <a:lnTo>
                      <a:pt x="73" y="297"/>
                    </a:lnTo>
                    <a:lnTo>
                      <a:pt x="72" y="297"/>
                    </a:lnTo>
                    <a:lnTo>
                      <a:pt x="69" y="297"/>
                    </a:lnTo>
                    <a:lnTo>
                      <a:pt x="52" y="298"/>
                    </a:lnTo>
                    <a:lnTo>
                      <a:pt x="48" y="300"/>
                    </a:lnTo>
                    <a:lnTo>
                      <a:pt x="47" y="300"/>
                    </a:lnTo>
                    <a:lnTo>
                      <a:pt x="35" y="301"/>
                    </a:lnTo>
                    <a:lnTo>
                      <a:pt x="10" y="302"/>
                    </a:lnTo>
                    <a:lnTo>
                      <a:pt x="6" y="303"/>
                    </a:lnTo>
                    <a:lnTo>
                      <a:pt x="0" y="304"/>
                    </a:lnTo>
                    <a:lnTo>
                      <a:pt x="3" y="291"/>
                    </a:lnTo>
                    <a:lnTo>
                      <a:pt x="4" y="290"/>
                    </a:lnTo>
                    <a:lnTo>
                      <a:pt x="7" y="290"/>
                    </a:lnTo>
                    <a:lnTo>
                      <a:pt x="13" y="296"/>
                    </a:lnTo>
                    <a:lnTo>
                      <a:pt x="19" y="287"/>
                    </a:lnTo>
                    <a:lnTo>
                      <a:pt x="17" y="277"/>
                    </a:lnTo>
                    <a:lnTo>
                      <a:pt x="21" y="276"/>
                    </a:lnTo>
                    <a:lnTo>
                      <a:pt x="21" y="273"/>
                    </a:lnTo>
                    <a:lnTo>
                      <a:pt x="20" y="265"/>
                    </a:lnTo>
                    <a:lnTo>
                      <a:pt x="21" y="262"/>
                    </a:lnTo>
                    <a:lnTo>
                      <a:pt x="21" y="257"/>
                    </a:lnTo>
                    <a:lnTo>
                      <a:pt x="21" y="256"/>
                    </a:lnTo>
                    <a:lnTo>
                      <a:pt x="19" y="253"/>
                    </a:lnTo>
                    <a:lnTo>
                      <a:pt x="17" y="252"/>
                    </a:lnTo>
                    <a:lnTo>
                      <a:pt x="14" y="247"/>
                    </a:lnTo>
                    <a:lnTo>
                      <a:pt x="15" y="245"/>
                    </a:lnTo>
                    <a:lnTo>
                      <a:pt x="18" y="241"/>
                    </a:lnTo>
                    <a:lnTo>
                      <a:pt x="27" y="228"/>
                    </a:lnTo>
                    <a:lnTo>
                      <a:pt x="32" y="228"/>
                    </a:lnTo>
                    <a:lnTo>
                      <a:pt x="33" y="227"/>
                    </a:lnTo>
                    <a:lnTo>
                      <a:pt x="47" y="234"/>
                    </a:lnTo>
                    <a:lnTo>
                      <a:pt x="58" y="236"/>
                    </a:lnTo>
                    <a:lnTo>
                      <a:pt x="62" y="240"/>
                    </a:lnTo>
                    <a:lnTo>
                      <a:pt x="67" y="240"/>
                    </a:lnTo>
                    <a:lnTo>
                      <a:pt x="68" y="240"/>
                    </a:lnTo>
                    <a:lnTo>
                      <a:pt x="72" y="234"/>
                    </a:lnTo>
                    <a:lnTo>
                      <a:pt x="66" y="221"/>
                    </a:lnTo>
                    <a:lnTo>
                      <a:pt x="70" y="204"/>
                    </a:lnTo>
                    <a:lnTo>
                      <a:pt x="74" y="206"/>
                    </a:lnTo>
                    <a:lnTo>
                      <a:pt x="75" y="206"/>
                    </a:lnTo>
                    <a:lnTo>
                      <a:pt x="83" y="199"/>
                    </a:lnTo>
                    <a:lnTo>
                      <a:pt x="93" y="197"/>
                    </a:lnTo>
                    <a:lnTo>
                      <a:pt x="97" y="193"/>
                    </a:lnTo>
                    <a:lnTo>
                      <a:pt x="91" y="187"/>
                    </a:lnTo>
                    <a:lnTo>
                      <a:pt x="89" y="181"/>
                    </a:lnTo>
                    <a:lnTo>
                      <a:pt x="90" y="173"/>
                    </a:lnTo>
                    <a:lnTo>
                      <a:pt x="97" y="164"/>
                    </a:lnTo>
                    <a:lnTo>
                      <a:pt x="100" y="164"/>
                    </a:lnTo>
                    <a:lnTo>
                      <a:pt x="103" y="156"/>
                    </a:lnTo>
                    <a:lnTo>
                      <a:pt x="103" y="152"/>
                    </a:lnTo>
                    <a:lnTo>
                      <a:pt x="108" y="150"/>
                    </a:lnTo>
                    <a:lnTo>
                      <a:pt x="117" y="152"/>
                    </a:lnTo>
                    <a:lnTo>
                      <a:pt x="121" y="151"/>
                    </a:lnTo>
                    <a:lnTo>
                      <a:pt x="128" y="158"/>
                    </a:lnTo>
                    <a:lnTo>
                      <a:pt x="127" y="148"/>
                    </a:lnTo>
                    <a:lnTo>
                      <a:pt x="139" y="145"/>
                    </a:lnTo>
                    <a:lnTo>
                      <a:pt x="144" y="144"/>
                    </a:lnTo>
                    <a:lnTo>
                      <a:pt x="145" y="145"/>
                    </a:lnTo>
                    <a:lnTo>
                      <a:pt x="152" y="148"/>
                    </a:lnTo>
                    <a:lnTo>
                      <a:pt x="155" y="150"/>
                    </a:lnTo>
                    <a:lnTo>
                      <a:pt x="166" y="158"/>
                    </a:lnTo>
                    <a:lnTo>
                      <a:pt x="174" y="143"/>
                    </a:lnTo>
                    <a:lnTo>
                      <a:pt x="177" y="142"/>
                    </a:lnTo>
                    <a:lnTo>
                      <a:pt x="184" y="137"/>
                    </a:lnTo>
                    <a:lnTo>
                      <a:pt x="189" y="134"/>
                    </a:lnTo>
                    <a:lnTo>
                      <a:pt x="194" y="142"/>
                    </a:lnTo>
                    <a:lnTo>
                      <a:pt x="201" y="145"/>
                    </a:lnTo>
                    <a:lnTo>
                      <a:pt x="203" y="148"/>
                    </a:lnTo>
                    <a:lnTo>
                      <a:pt x="206" y="144"/>
                    </a:lnTo>
                    <a:lnTo>
                      <a:pt x="211" y="127"/>
                    </a:lnTo>
                    <a:lnTo>
                      <a:pt x="213" y="127"/>
                    </a:lnTo>
                    <a:lnTo>
                      <a:pt x="214" y="121"/>
                    </a:lnTo>
                    <a:lnTo>
                      <a:pt x="214" y="119"/>
                    </a:lnTo>
                    <a:lnTo>
                      <a:pt x="214" y="118"/>
                    </a:lnTo>
                    <a:lnTo>
                      <a:pt x="220" y="117"/>
                    </a:lnTo>
                    <a:lnTo>
                      <a:pt x="220" y="111"/>
                    </a:lnTo>
                    <a:lnTo>
                      <a:pt x="224" y="111"/>
                    </a:lnTo>
                    <a:lnTo>
                      <a:pt x="228" y="116"/>
                    </a:lnTo>
                    <a:lnTo>
                      <a:pt x="231" y="124"/>
                    </a:lnTo>
                    <a:lnTo>
                      <a:pt x="250" y="127"/>
                    </a:lnTo>
                    <a:lnTo>
                      <a:pt x="254" y="125"/>
                    </a:lnTo>
                    <a:lnTo>
                      <a:pt x="255" y="125"/>
                    </a:lnTo>
                    <a:lnTo>
                      <a:pt x="256" y="114"/>
                    </a:lnTo>
                    <a:lnTo>
                      <a:pt x="256" y="112"/>
                    </a:lnTo>
                    <a:lnTo>
                      <a:pt x="256" y="108"/>
                    </a:lnTo>
                    <a:lnTo>
                      <a:pt x="260" y="100"/>
                    </a:lnTo>
                    <a:lnTo>
                      <a:pt x="263" y="96"/>
                    </a:lnTo>
                    <a:lnTo>
                      <a:pt x="266" y="96"/>
                    </a:lnTo>
                    <a:lnTo>
                      <a:pt x="267" y="97"/>
                    </a:lnTo>
                    <a:lnTo>
                      <a:pt x="274" y="86"/>
                    </a:lnTo>
                    <a:lnTo>
                      <a:pt x="275" y="82"/>
                    </a:lnTo>
                    <a:lnTo>
                      <a:pt x="283" y="75"/>
                    </a:lnTo>
                    <a:lnTo>
                      <a:pt x="288" y="69"/>
                    </a:lnTo>
                    <a:lnTo>
                      <a:pt x="288" y="63"/>
                    </a:lnTo>
                    <a:lnTo>
                      <a:pt x="288" y="62"/>
                    </a:lnTo>
                    <a:lnTo>
                      <a:pt x="286" y="59"/>
                    </a:lnTo>
                    <a:lnTo>
                      <a:pt x="289" y="48"/>
                    </a:lnTo>
                    <a:lnTo>
                      <a:pt x="293" y="47"/>
                    </a:lnTo>
                    <a:lnTo>
                      <a:pt x="298" y="46"/>
                    </a:lnTo>
                    <a:lnTo>
                      <a:pt x="300" y="46"/>
                    </a:lnTo>
                    <a:lnTo>
                      <a:pt x="303" y="50"/>
                    </a:lnTo>
                    <a:lnTo>
                      <a:pt x="309" y="48"/>
                    </a:lnTo>
                    <a:lnTo>
                      <a:pt x="314" y="43"/>
                    </a:lnTo>
                    <a:lnTo>
                      <a:pt x="316" y="41"/>
                    </a:lnTo>
                    <a:lnTo>
                      <a:pt x="317" y="40"/>
                    </a:lnTo>
                    <a:lnTo>
                      <a:pt x="327" y="36"/>
                    </a:lnTo>
                    <a:lnTo>
                      <a:pt x="332" y="29"/>
                    </a:lnTo>
                    <a:lnTo>
                      <a:pt x="332" y="28"/>
                    </a:lnTo>
                    <a:lnTo>
                      <a:pt x="332" y="27"/>
                    </a:lnTo>
                    <a:lnTo>
                      <a:pt x="325" y="26"/>
                    </a:lnTo>
                    <a:lnTo>
                      <a:pt x="325" y="24"/>
                    </a:lnTo>
                    <a:lnTo>
                      <a:pt x="327" y="15"/>
                    </a:lnTo>
                    <a:lnTo>
                      <a:pt x="323" y="13"/>
                    </a:lnTo>
                    <a:lnTo>
                      <a:pt x="323" y="10"/>
                    </a:lnTo>
                    <a:lnTo>
                      <a:pt x="327" y="5"/>
                    </a:lnTo>
                    <a:lnTo>
                      <a:pt x="330" y="3"/>
                    </a:lnTo>
                    <a:lnTo>
                      <a:pt x="331" y="0"/>
                    </a:lnTo>
                    <a:lnTo>
                      <a:pt x="342" y="6"/>
                    </a:lnTo>
                    <a:lnTo>
                      <a:pt x="351" y="3"/>
                    </a:lnTo>
                    <a:lnTo>
                      <a:pt x="352" y="1"/>
                    </a:lnTo>
                    <a:lnTo>
                      <a:pt x="362" y="7"/>
                    </a:lnTo>
                    <a:lnTo>
                      <a:pt x="366" y="8"/>
                    </a:lnTo>
                    <a:lnTo>
                      <a:pt x="370" y="15"/>
                    </a:lnTo>
                    <a:lnTo>
                      <a:pt x="372" y="18"/>
                    </a:lnTo>
                    <a:lnTo>
                      <a:pt x="374" y="22"/>
                    </a:lnTo>
                    <a:lnTo>
                      <a:pt x="376" y="27"/>
                    </a:lnTo>
                    <a:lnTo>
                      <a:pt x="384" y="29"/>
                    </a:lnTo>
                    <a:lnTo>
                      <a:pt x="390" y="31"/>
                    </a:lnTo>
                    <a:lnTo>
                      <a:pt x="393" y="29"/>
                    </a:lnTo>
                    <a:lnTo>
                      <a:pt x="401" y="29"/>
                    </a:lnTo>
                    <a:lnTo>
                      <a:pt x="405" y="31"/>
                    </a:lnTo>
                    <a:lnTo>
                      <a:pt x="414" y="40"/>
                    </a:lnTo>
                    <a:lnTo>
                      <a:pt x="418" y="40"/>
                    </a:lnTo>
                    <a:lnTo>
                      <a:pt x="419" y="40"/>
                    </a:lnTo>
                    <a:lnTo>
                      <a:pt x="422" y="40"/>
                    </a:lnTo>
                    <a:lnTo>
                      <a:pt x="424" y="35"/>
                    </a:lnTo>
                    <a:lnTo>
                      <a:pt x="431" y="32"/>
                    </a:lnTo>
                    <a:lnTo>
                      <a:pt x="442" y="34"/>
                    </a:lnTo>
                    <a:lnTo>
                      <a:pt x="449" y="40"/>
                    </a:lnTo>
                    <a:lnTo>
                      <a:pt x="452" y="38"/>
                    </a:lnTo>
                    <a:lnTo>
                      <a:pt x="453" y="36"/>
                    </a:lnTo>
                    <a:lnTo>
                      <a:pt x="461" y="35"/>
                    </a:lnTo>
                    <a:lnTo>
                      <a:pt x="468" y="24"/>
                    </a:lnTo>
                    <a:lnTo>
                      <a:pt x="479" y="20"/>
                    </a:lnTo>
                    <a:lnTo>
                      <a:pt x="482" y="32"/>
                    </a:lnTo>
                    <a:lnTo>
                      <a:pt x="486" y="36"/>
                    </a:lnTo>
                    <a:lnTo>
                      <a:pt x="491" y="38"/>
                    </a:lnTo>
                    <a:lnTo>
                      <a:pt x="498" y="41"/>
                    </a:lnTo>
                    <a:lnTo>
                      <a:pt x="502" y="43"/>
                    </a:lnTo>
                    <a:lnTo>
                      <a:pt x="505" y="49"/>
                    </a:lnTo>
                    <a:lnTo>
                      <a:pt x="505" y="54"/>
                    </a:lnTo>
                    <a:lnTo>
                      <a:pt x="509" y="66"/>
                    </a:lnTo>
                    <a:lnTo>
                      <a:pt x="507" y="67"/>
                    </a:lnTo>
                    <a:lnTo>
                      <a:pt x="508" y="79"/>
                    </a:lnTo>
                    <a:lnTo>
                      <a:pt x="519" y="90"/>
                    </a:lnTo>
                    <a:lnTo>
                      <a:pt x="519" y="95"/>
                    </a:lnTo>
                    <a:lnTo>
                      <a:pt x="519" y="97"/>
                    </a:lnTo>
                    <a:lnTo>
                      <a:pt x="527" y="102"/>
                    </a:lnTo>
                    <a:lnTo>
                      <a:pt x="528" y="103"/>
                    </a:lnTo>
                    <a:lnTo>
                      <a:pt x="531" y="108"/>
                    </a:lnTo>
                    <a:lnTo>
                      <a:pt x="536" y="112"/>
                    </a:lnTo>
                    <a:lnTo>
                      <a:pt x="536" y="114"/>
                    </a:lnTo>
                    <a:lnTo>
                      <a:pt x="555" y="128"/>
                    </a:lnTo>
                    <a:lnTo>
                      <a:pt x="555" y="130"/>
                    </a:lnTo>
                    <a:lnTo>
                      <a:pt x="566" y="130"/>
                    </a:lnTo>
                    <a:lnTo>
                      <a:pt x="559" y="138"/>
                    </a:lnTo>
                    <a:lnTo>
                      <a:pt x="551" y="149"/>
                    </a:lnTo>
                    <a:lnTo>
                      <a:pt x="544" y="158"/>
                    </a:lnTo>
                    <a:lnTo>
                      <a:pt x="539" y="162"/>
                    </a:lnTo>
                    <a:lnTo>
                      <a:pt x="535" y="164"/>
                    </a:lnTo>
                    <a:lnTo>
                      <a:pt x="527" y="170"/>
                    </a:lnTo>
                    <a:lnTo>
                      <a:pt x="527" y="171"/>
                    </a:lnTo>
                    <a:lnTo>
                      <a:pt x="516" y="179"/>
                    </a:lnTo>
                    <a:lnTo>
                      <a:pt x="515" y="190"/>
                    </a:lnTo>
                    <a:lnTo>
                      <a:pt x="505" y="197"/>
                    </a:lnTo>
                    <a:lnTo>
                      <a:pt x="507" y="204"/>
                    </a:lnTo>
                    <a:lnTo>
                      <a:pt x="507" y="205"/>
                    </a:lnTo>
                    <a:lnTo>
                      <a:pt x="489" y="218"/>
                    </a:lnTo>
                    <a:lnTo>
                      <a:pt x="489" y="221"/>
                    </a:lnTo>
                    <a:lnTo>
                      <a:pt x="465" y="234"/>
                    </a:lnTo>
                    <a:lnTo>
                      <a:pt x="461" y="234"/>
                    </a:lnTo>
                    <a:lnTo>
                      <a:pt x="452" y="240"/>
                    </a:lnTo>
                    <a:lnTo>
                      <a:pt x="449" y="242"/>
                    </a:lnTo>
                    <a:lnTo>
                      <a:pt x="448" y="245"/>
                    </a:lnTo>
                    <a:lnTo>
                      <a:pt x="440" y="246"/>
                    </a:lnTo>
                    <a:lnTo>
                      <a:pt x="429" y="247"/>
                    </a:lnTo>
                    <a:lnTo>
                      <a:pt x="424" y="247"/>
                    </a:lnTo>
                    <a:lnTo>
                      <a:pt x="422" y="247"/>
                    </a:lnTo>
                    <a:lnTo>
                      <a:pt x="417" y="248"/>
                    </a:lnTo>
                    <a:lnTo>
                      <a:pt x="407" y="249"/>
                    </a:lnTo>
                    <a:lnTo>
                      <a:pt x="406" y="249"/>
                    </a:lnTo>
                    <a:close/>
                  </a:path>
                </a:pathLst>
              </a:custGeom>
              <a:noFill/>
              <a:ln w="1588">
                <a:solidFill>
                  <a:schemeClr val="tx1"/>
                </a:solidFill>
                <a:prstDash val="solid"/>
                <a:round/>
                <a:headEnd/>
                <a:tailEnd/>
              </a:ln>
            </p:spPr>
            <p:txBody>
              <a:bodyPr/>
              <a:lstStyle/>
              <a:p>
                <a:endParaRPr lang="en-US"/>
              </a:p>
            </p:txBody>
          </p:sp>
          <p:sp>
            <p:nvSpPr>
              <p:cNvPr id="56" name="Freeform 53"/>
              <p:cNvSpPr>
                <a:spLocks/>
              </p:cNvSpPr>
              <p:nvPr/>
            </p:nvSpPr>
            <p:spPr bwMode="auto">
              <a:xfrm>
                <a:off x="4832350" y="2235200"/>
                <a:ext cx="7937" cy="12700"/>
              </a:xfrm>
              <a:custGeom>
                <a:avLst/>
                <a:gdLst/>
                <a:ahLst/>
                <a:cxnLst>
                  <a:cxn ang="0">
                    <a:pos x="2" y="0"/>
                  </a:cxn>
                  <a:cxn ang="0">
                    <a:pos x="5" y="8"/>
                  </a:cxn>
                  <a:cxn ang="0">
                    <a:pos x="0" y="8"/>
                  </a:cxn>
                  <a:cxn ang="0">
                    <a:pos x="2" y="0"/>
                  </a:cxn>
                </a:cxnLst>
                <a:rect l="0" t="0" r="r" b="b"/>
                <a:pathLst>
                  <a:path w="5" h="8">
                    <a:moveTo>
                      <a:pt x="2" y="0"/>
                    </a:moveTo>
                    <a:lnTo>
                      <a:pt x="5" y="8"/>
                    </a:lnTo>
                    <a:lnTo>
                      <a:pt x="0" y="8"/>
                    </a:lnTo>
                    <a:lnTo>
                      <a:pt x="2" y="0"/>
                    </a:lnTo>
                    <a:close/>
                  </a:path>
                </a:pathLst>
              </a:custGeom>
              <a:noFill/>
              <a:ln w="1588">
                <a:solidFill>
                  <a:schemeClr val="tx1"/>
                </a:solidFill>
                <a:prstDash val="solid"/>
                <a:round/>
                <a:headEnd/>
                <a:tailEnd/>
              </a:ln>
            </p:spPr>
            <p:txBody>
              <a:bodyPr/>
              <a:lstStyle/>
              <a:p>
                <a:endParaRPr lang="en-US"/>
              </a:p>
            </p:txBody>
          </p:sp>
          <p:sp>
            <p:nvSpPr>
              <p:cNvPr id="57" name="Freeform 54"/>
              <p:cNvSpPr>
                <a:spLocks/>
              </p:cNvSpPr>
              <p:nvPr/>
            </p:nvSpPr>
            <p:spPr bwMode="auto">
              <a:xfrm>
                <a:off x="5075237" y="722313"/>
                <a:ext cx="484188" cy="660400"/>
              </a:xfrm>
              <a:custGeom>
                <a:avLst/>
                <a:gdLst/>
                <a:ahLst/>
                <a:cxnLst>
                  <a:cxn ang="0">
                    <a:pos x="207" y="139"/>
                  </a:cxn>
                  <a:cxn ang="0">
                    <a:pos x="204" y="159"/>
                  </a:cxn>
                  <a:cxn ang="0">
                    <a:pos x="185" y="177"/>
                  </a:cxn>
                  <a:cxn ang="0">
                    <a:pos x="205" y="206"/>
                  </a:cxn>
                  <a:cxn ang="0">
                    <a:pos x="219" y="191"/>
                  </a:cxn>
                  <a:cxn ang="0">
                    <a:pos x="221" y="171"/>
                  </a:cxn>
                  <a:cxn ang="0">
                    <a:pos x="240" y="160"/>
                  </a:cxn>
                  <a:cxn ang="0">
                    <a:pos x="266" y="155"/>
                  </a:cxn>
                  <a:cxn ang="0">
                    <a:pos x="290" y="215"/>
                  </a:cxn>
                  <a:cxn ang="0">
                    <a:pos x="305" y="253"/>
                  </a:cxn>
                  <a:cxn ang="0">
                    <a:pos x="291" y="291"/>
                  </a:cxn>
                  <a:cxn ang="0">
                    <a:pos x="281" y="292"/>
                  </a:cxn>
                  <a:cxn ang="0">
                    <a:pos x="278" y="320"/>
                  </a:cxn>
                  <a:cxn ang="0">
                    <a:pos x="263" y="355"/>
                  </a:cxn>
                  <a:cxn ang="0">
                    <a:pos x="248" y="387"/>
                  </a:cxn>
                  <a:cxn ang="0">
                    <a:pos x="226" y="392"/>
                  </a:cxn>
                  <a:cxn ang="0">
                    <a:pos x="183" y="399"/>
                  </a:cxn>
                  <a:cxn ang="0">
                    <a:pos x="154" y="403"/>
                  </a:cxn>
                  <a:cxn ang="0">
                    <a:pos x="149" y="399"/>
                  </a:cxn>
                  <a:cxn ang="0">
                    <a:pos x="121" y="402"/>
                  </a:cxn>
                  <a:cxn ang="0">
                    <a:pos x="114" y="402"/>
                  </a:cxn>
                  <a:cxn ang="0">
                    <a:pos x="87" y="406"/>
                  </a:cxn>
                  <a:cxn ang="0">
                    <a:pos x="62" y="409"/>
                  </a:cxn>
                  <a:cxn ang="0">
                    <a:pos x="45" y="412"/>
                  </a:cxn>
                  <a:cxn ang="0">
                    <a:pos x="16" y="414"/>
                  </a:cxn>
                  <a:cxn ang="0">
                    <a:pos x="12" y="406"/>
                  </a:cxn>
                  <a:cxn ang="0">
                    <a:pos x="35" y="346"/>
                  </a:cxn>
                  <a:cxn ang="0">
                    <a:pos x="32" y="288"/>
                  </a:cxn>
                  <a:cxn ang="0">
                    <a:pos x="9" y="243"/>
                  </a:cxn>
                  <a:cxn ang="0">
                    <a:pos x="7" y="208"/>
                  </a:cxn>
                  <a:cxn ang="0">
                    <a:pos x="6" y="173"/>
                  </a:cxn>
                  <a:cxn ang="0">
                    <a:pos x="13" y="138"/>
                  </a:cxn>
                  <a:cxn ang="0">
                    <a:pos x="21" y="113"/>
                  </a:cxn>
                  <a:cxn ang="0">
                    <a:pos x="26" y="98"/>
                  </a:cxn>
                  <a:cxn ang="0">
                    <a:pos x="49" y="85"/>
                  </a:cxn>
                  <a:cxn ang="0">
                    <a:pos x="61" y="98"/>
                  </a:cxn>
                  <a:cxn ang="0">
                    <a:pos x="64" y="97"/>
                  </a:cxn>
                  <a:cxn ang="0">
                    <a:pos x="64" y="58"/>
                  </a:cxn>
                  <a:cxn ang="0">
                    <a:pos x="89" y="43"/>
                  </a:cxn>
                  <a:cxn ang="0">
                    <a:pos x="81" y="19"/>
                  </a:cxn>
                  <a:cxn ang="0">
                    <a:pos x="98" y="5"/>
                  </a:cxn>
                  <a:cxn ang="0">
                    <a:pos x="121" y="9"/>
                  </a:cxn>
                  <a:cxn ang="0">
                    <a:pos x="166" y="23"/>
                  </a:cxn>
                  <a:cxn ang="0">
                    <a:pos x="204" y="44"/>
                  </a:cxn>
                  <a:cxn ang="0">
                    <a:pos x="202" y="64"/>
                  </a:cxn>
                  <a:cxn ang="0">
                    <a:pos x="213" y="77"/>
                  </a:cxn>
                </a:cxnLst>
                <a:rect l="0" t="0" r="r" b="b"/>
                <a:pathLst>
                  <a:path w="305" h="416">
                    <a:moveTo>
                      <a:pt x="219" y="111"/>
                    </a:moveTo>
                    <a:lnTo>
                      <a:pt x="209" y="137"/>
                    </a:lnTo>
                    <a:lnTo>
                      <a:pt x="207" y="139"/>
                    </a:lnTo>
                    <a:lnTo>
                      <a:pt x="206" y="148"/>
                    </a:lnTo>
                    <a:lnTo>
                      <a:pt x="206" y="152"/>
                    </a:lnTo>
                    <a:lnTo>
                      <a:pt x="204" y="159"/>
                    </a:lnTo>
                    <a:lnTo>
                      <a:pt x="194" y="168"/>
                    </a:lnTo>
                    <a:lnTo>
                      <a:pt x="187" y="172"/>
                    </a:lnTo>
                    <a:lnTo>
                      <a:pt x="185" y="177"/>
                    </a:lnTo>
                    <a:lnTo>
                      <a:pt x="185" y="194"/>
                    </a:lnTo>
                    <a:lnTo>
                      <a:pt x="191" y="201"/>
                    </a:lnTo>
                    <a:lnTo>
                      <a:pt x="205" y="206"/>
                    </a:lnTo>
                    <a:lnTo>
                      <a:pt x="208" y="202"/>
                    </a:lnTo>
                    <a:lnTo>
                      <a:pt x="216" y="192"/>
                    </a:lnTo>
                    <a:lnTo>
                      <a:pt x="219" y="191"/>
                    </a:lnTo>
                    <a:lnTo>
                      <a:pt x="223" y="177"/>
                    </a:lnTo>
                    <a:lnTo>
                      <a:pt x="226" y="174"/>
                    </a:lnTo>
                    <a:lnTo>
                      <a:pt x="221" y="171"/>
                    </a:lnTo>
                    <a:lnTo>
                      <a:pt x="228" y="168"/>
                    </a:lnTo>
                    <a:lnTo>
                      <a:pt x="230" y="164"/>
                    </a:lnTo>
                    <a:lnTo>
                      <a:pt x="240" y="160"/>
                    </a:lnTo>
                    <a:lnTo>
                      <a:pt x="249" y="151"/>
                    </a:lnTo>
                    <a:lnTo>
                      <a:pt x="254" y="151"/>
                    </a:lnTo>
                    <a:lnTo>
                      <a:pt x="266" y="155"/>
                    </a:lnTo>
                    <a:lnTo>
                      <a:pt x="274" y="167"/>
                    </a:lnTo>
                    <a:lnTo>
                      <a:pt x="281" y="185"/>
                    </a:lnTo>
                    <a:lnTo>
                      <a:pt x="290" y="215"/>
                    </a:lnTo>
                    <a:lnTo>
                      <a:pt x="292" y="227"/>
                    </a:lnTo>
                    <a:lnTo>
                      <a:pt x="296" y="235"/>
                    </a:lnTo>
                    <a:lnTo>
                      <a:pt x="305" y="253"/>
                    </a:lnTo>
                    <a:lnTo>
                      <a:pt x="303" y="288"/>
                    </a:lnTo>
                    <a:lnTo>
                      <a:pt x="292" y="302"/>
                    </a:lnTo>
                    <a:lnTo>
                      <a:pt x="291" y="291"/>
                    </a:lnTo>
                    <a:lnTo>
                      <a:pt x="295" y="286"/>
                    </a:lnTo>
                    <a:lnTo>
                      <a:pt x="287" y="285"/>
                    </a:lnTo>
                    <a:lnTo>
                      <a:pt x="281" y="292"/>
                    </a:lnTo>
                    <a:lnTo>
                      <a:pt x="278" y="305"/>
                    </a:lnTo>
                    <a:lnTo>
                      <a:pt x="281" y="310"/>
                    </a:lnTo>
                    <a:lnTo>
                      <a:pt x="278" y="320"/>
                    </a:lnTo>
                    <a:lnTo>
                      <a:pt x="273" y="323"/>
                    </a:lnTo>
                    <a:lnTo>
                      <a:pt x="264" y="333"/>
                    </a:lnTo>
                    <a:lnTo>
                      <a:pt x="263" y="355"/>
                    </a:lnTo>
                    <a:lnTo>
                      <a:pt x="252" y="373"/>
                    </a:lnTo>
                    <a:lnTo>
                      <a:pt x="250" y="386"/>
                    </a:lnTo>
                    <a:lnTo>
                      <a:pt x="248" y="387"/>
                    </a:lnTo>
                    <a:lnTo>
                      <a:pt x="241" y="388"/>
                    </a:lnTo>
                    <a:lnTo>
                      <a:pt x="237" y="389"/>
                    </a:lnTo>
                    <a:lnTo>
                      <a:pt x="226" y="392"/>
                    </a:lnTo>
                    <a:lnTo>
                      <a:pt x="218" y="393"/>
                    </a:lnTo>
                    <a:lnTo>
                      <a:pt x="195" y="396"/>
                    </a:lnTo>
                    <a:lnTo>
                      <a:pt x="183" y="399"/>
                    </a:lnTo>
                    <a:lnTo>
                      <a:pt x="180" y="400"/>
                    </a:lnTo>
                    <a:lnTo>
                      <a:pt x="174" y="400"/>
                    </a:lnTo>
                    <a:lnTo>
                      <a:pt x="154" y="403"/>
                    </a:lnTo>
                    <a:lnTo>
                      <a:pt x="150" y="405"/>
                    </a:lnTo>
                    <a:lnTo>
                      <a:pt x="150" y="398"/>
                    </a:lnTo>
                    <a:lnTo>
                      <a:pt x="149" y="399"/>
                    </a:lnTo>
                    <a:lnTo>
                      <a:pt x="136" y="400"/>
                    </a:lnTo>
                    <a:lnTo>
                      <a:pt x="126" y="401"/>
                    </a:lnTo>
                    <a:lnTo>
                      <a:pt x="121" y="402"/>
                    </a:lnTo>
                    <a:lnTo>
                      <a:pt x="119" y="402"/>
                    </a:lnTo>
                    <a:lnTo>
                      <a:pt x="117" y="402"/>
                    </a:lnTo>
                    <a:lnTo>
                      <a:pt x="114" y="402"/>
                    </a:lnTo>
                    <a:lnTo>
                      <a:pt x="108" y="403"/>
                    </a:lnTo>
                    <a:lnTo>
                      <a:pt x="98" y="405"/>
                    </a:lnTo>
                    <a:lnTo>
                      <a:pt x="87" y="406"/>
                    </a:lnTo>
                    <a:lnTo>
                      <a:pt x="81" y="407"/>
                    </a:lnTo>
                    <a:lnTo>
                      <a:pt x="80" y="407"/>
                    </a:lnTo>
                    <a:lnTo>
                      <a:pt x="62" y="409"/>
                    </a:lnTo>
                    <a:lnTo>
                      <a:pt x="57" y="409"/>
                    </a:lnTo>
                    <a:lnTo>
                      <a:pt x="46" y="410"/>
                    </a:lnTo>
                    <a:lnTo>
                      <a:pt x="45" y="412"/>
                    </a:lnTo>
                    <a:lnTo>
                      <a:pt x="35" y="413"/>
                    </a:lnTo>
                    <a:lnTo>
                      <a:pt x="23" y="414"/>
                    </a:lnTo>
                    <a:lnTo>
                      <a:pt x="16" y="414"/>
                    </a:lnTo>
                    <a:lnTo>
                      <a:pt x="7" y="415"/>
                    </a:lnTo>
                    <a:lnTo>
                      <a:pt x="2" y="416"/>
                    </a:lnTo>
                    <a:lnTo>
                      <a:pt x="12" y="406"/>
                    </a:lnTo>
                    <a:lnTo>
                      <a:pt x="22" y="381"/>
                    </a:lnTo>
                    <a:lnTo>
                      <a:pt x="30" y="364"/>
                    </a:lnTo>
                    <a:lnTo>
                      <a:pt x="35" y="346"/>
                    </a:lnTo>
                    <a:lnTo>
                      <a:pt x="35" y="312"/>
                    </a:lnTo>
                    <a:lnTo>
                      <a:pt x="35" y="311"/>
                    </a:lnTo>
                    <a:lnTo>
                      <a:pt x="32" y="288"/>
                    </a:lnTo>
                    <a:lnTo>
                      <a:pt x="27" y="277"/>
                    </a:lnTo>
                    <a:lnTo>
                      <a:pt x="9" y="244"/>
                    </a:lnTo>
                    <a:lnTo>
                      <a:pt x="9" y="243"/>
                    </a:lnTo>
                    <a:lnTo>
                      <a:pt x="4" y="220"/>
                    </a:lnTo>
                    <a:lnTo>
                      <a:pt x="5" y="217"/>
                    </a:lnTo>
                    <a:lnTo>
                      <a:pt x="7" y="208"/>
                    </a:lnTo>
                    <a:lnTo>
                      <a:pt x="1" y="191"/>
                    </a:lnTo>
                    <a:lnTo>
                      <a:pt x="0" y="188"/>
                    </a:lnTo>
                    <a:lnTo>
                      <a:pt x="6" y="173"/>
                    </a:lnTo>
                    <a:lnTo>
                      <a:pt x="13" y="153"/>
                    </a:lnTo>
                    <a:lnTo>
                      <a:pt x="13" y="146"/>
                    </a:lnTo>
                    <a:lnTo>
                      <a:pt x="13" y="138"/>
                    </a:lnTo>
                    <a:lnTo>
                      <a:pt x="14" y="134"/>
                    </a:lnTo>
                    <a:lnTo>
                      <a:pt x="9" y="123"/>
                    </a:lnTo>
                    <a:lnTo>
                      <a:pt x="21" y="113"/>
                    </a:lnTo>
                    <a:lnTo>
                      <a:pt x="21" y="111"/>
                    </a:lnTo>
                    <a:lnTo>
                      <a:pt x="21" y="98"/>
                    </a:lnTo>
                    <a:lnTo>
                      <a:pt x="26" y="98"/>
                    </a:lnTo>
                    <a:lnTo>
                      <a:pt x="40" y="86"/>
                    </a:lnTo>
                    <a:lnTo>
                      <a:pt x="54" y="70"/>
                    </a:lnTo>
                    <a:lnTo>
                      <a:pt x="49" y="85"/>
                    </a:lnTo>
                    <a:lnTo>
                      <a:pt x="52" y="108"/>
                    </a:lnTo>
                    <a:lnTo>
                      <a:pt x="59" y="86"/>
                    </a:lnTo>
                    <a:lnTo>
                      <a:pt x="61" y="98"/>
                    </a:lnTo>
                    <a:lnTo>
                      <a:pt x="59" y="109"/>
                    </a:lnTo>
                    <a:lnTo>
                      <a:pt x="60" y="109"/>
                    </a:lnTo>
                    <a:lnTo>
                      <a:pt x="64" y="97"/>
                    </a:lnTo>
                    <a:lnTo>
                      <a:pt x="68" y="83"/>
                    </a:lnTo>
                    <a:lnTo>
                      <a:pt x="64" y="63"/>
                    </a:lnTo>
                    <a:lnTo>
                      <a:pt x="64" y="58"/>
                    </a:lnTo>
                    <a:lnTo>
                      <a:pt x="73" y="48"/>
                    </a:lnTo>
                    <a:lnTo>
                      <a:pt x="83" y="44"/>
                    </a:lnTo>
                    <a:lnTo>
                      <a:pt x="89" y="43"/>
                    </a:lnTo>
                    <a:lnTo>
                      <a:pt x="89" y="37"/>
                    </a:lnTo>
                    <a:lnTo>
                      <a:pt x="81" y="32"/>
                    </a:lnTo>
                    <a:lnTo>
                      <a:pt x="81" y="19"/>
                    </a:lnTo>
                    <a:lnTo>
                      <a:pt x="85" y="15"/>
                    </a:lnTo>
                    <a:lnTo>
                      <a:pt x="84" y="5"/>
                    </a:lnTo>
                    <a:lnTo>
                      <a:pt x="98" y="5"/>
                    </a:lnTo>
                    <a:lnTo>
                      <a:pt x="103" y="0"/>
                    </a:lnTo>
                    <a:lnTo>
                      <a:pt x="106" y="3"/>
                    </a:lnTo>
                    <a:lnTo>
                      <a:pt x="121" y="9"/>
                    </a:lnTo>
                    <a:lnTo>
                      <a:pt x="142" y="10"/>
                    </a:lnTo>
                    <a:lnTo>
                      <a:pt x="149" y="21"/>
                    </a:lnTo>
                    <a:lnTo>
                      <a:pt x="166" y="23"/>
                    </a:lnTo>
                    <a:lnTo>
                      <a:pt x="183" y="30"/>
                    </a:lnTo>
                    <a:lnTo>
                      <a:pt x="193" y="30"/>
                    </a:lnTo>
                    <a:lnTo>
                      <a:pt x="204" y="44"/>
                    </a:lnTo>
                    <a:lnTo>
                      <a:pt x="214" y="58"/>
                    </a:lnTo>
                    <a:lnTo>
                      <a:pt x="205" y="57"/>
                    </a:lnTo>
                    <a:lnTo>
                      <a:pt x="202" y="64"/>
                    </a:lnTo>
                    <a:lnTo>
                      <a:pt x="208" y="74"/>
                    </a:lnTo>
                    <a:lnTo>
                      <a:pt x="213" y="76"/>
                    </a:lnTo>
                    <a:lnTo>
                      <a:pt x="213" y="77"/>
                    </a:lnTo>
                    <a:lnTo>
                      <a:pt x="216" y="88"/>
                    </a:lnTo>
                    <a:lnTo>
                      <a:pt x="219" y="111"/>
                    </a:lnTo>
                    <a:close/>
                  </a:path>
                </a:pathLst>
              </a:custGeom>
              <a:noFill/>
              <a:ln w="1588">
                <a:solidFill>
                  <a:schemeClr val="tx1"/>
                </a:solidFill>
                <a:prstDash val="solid"/>
                <a:round/>
                <a:headEnd/>
                <a:tailEnd/>
              </a:ln>
            </p:spPr>
            <p:txBody>
              <a:bodyPr/>
              <a:lstStyle/>
              <a:p>
                <a:endParaRPr lang="en-US"/>
              </a:p>
            </p:txBody>
          </p:sp>
          <p:sp>
            <p:nvSpPr>
              <p:cNvPr id="58" name="Freeform 55"/>
              <p:cNvSpPr>
                <a:spLocks/>
              </p:cNvSpPr>
              <p:nvPr/>
            </p:nvSpPr>
            <p:spPr bwMode="auto">
              <a:xfrm>
                <a:off x="4603750" y="500063"/>
                <a:ext cx="765175" cy="366712"/>
              </a:xfrm>
              <a:custGeom>
                <a:avLst/>
                <a:gdLst/>
                <a:ahLst/>
                <a:cxnLst>
                  <a:cxn ang="0">
                    <a:pos x="268" y="160"/>
                  </a:cxn>
                  <a:cxn ang="0">
                    <a:pos x="255" y="161"/>
                  </a:cxn>
                  <a:cxn ang="0">
                    <a:pos x="242" y="155"/>
                  </a:cxn>
                  <a:cxn ang="0">
                    <a:pos x="214" y="217"/>
                  </a:cxn>
                  <a:cxn ang="0">
                    <a:pos x="209" y="231"/>
                  </a:cxn>
                  <a:cxn ang="0">
                    <a:pos x="185" y="172"/>
                  </a:cxn>
                  <a:cxn ang="0">
                    <a:pos x="174" y="167"/>
                  </a:cxn>
                  <a:cxn ang="0">
                    <a:pos x="170" y="167"/>
                  </a:cxn>
                  <a:cxn ang="0">
                    <a:pos x="167" y="157"/>
                  </a:cxn>
                  <a:cxn ang="0">
                    <a:pos x="154" y="150"/>
                  </a:cxn>
                  <a:cxn ang="0">
                    <a:pos x="129" y="150"/>
                  </a:cxn>
                  <a:cxn ang="0">
                    <a:pos x="120" y="147"/>
                  </a:cxn>
                  <a:cxn ang="0">
                    <a:pos x="106" y="143"/>
                  </a:cxn>
                  <a:cxn ang="0">
                    <a:pos x="95" y="139"/>
                  </a:cxn>
                  <a:cxn ang="0">
                    <a:pos x="36" y="127"/>
                  </a:cxn>
                  <a:cxn ang="0">
                    <a:pos x="14" y="110"/>
                  </a:cxn>
                  <a:cxn ang="0">
                    <a:pos x="12" y="98"/>
                  </a:cxn>
                  <a:cxn ang="0">
                    <a:pos x="35" y="81"/>
                  </a:cxn>
                  <a:cxn ang="0">
                    <a:pos x="51" y="74"/>
                  </a:cxn>
                  <a:cxn ang="0">
                    <a:pos x="98" y="50"/>
                  </a:cxn>
                  <a:cxn ang="0">
                    <a:pos x="117" y="28"/>
                  </a:cxn>
                  <a:cxn ang="0">
                    <a:pos x="131" y="12"/>
                  </a:cxn>
                  <a:cxn ang="0">
                    <a:pos x="157" y="0"/>
                  </a:cxn>
                  <a:cxn ang="0">
                    <a:pos x="177" y="4"/>
                  </a:cxn>
                  <a:cxn ang="0">
                    <a:pos x="144" y="29"/>
                  </a:cxn>
                  <a:cxn ang="0">
                    <a:pos x="137" y="42"/>
                  </a:cxn>
                  <a:cxn ang="0">
                    <a:pos x="131" y="56"/>
                  </a:cxn>
                  <a:cxn ang="0">
                    <a:pos x="159" y="56"/>
                  </a:cxn>
                  <a:cxn ang="0">
                    <a:pos x="192" y="69"/>
                  </a:cxn>
                  <a:cxn ang="0">
                    <a:pos x="227" y="90"/>
                  </a:cxn>
                  <a:cxn ang="0">
                    <a:pos x="256" y="86"/>
                  </a:cxn>
                  <a:cxn ang="0">
                    <a:pos x="260" y="86"/>
                  </a:cxn>
                  <a:cxn ang="0">
                    <a:pos x="294" y="66"/>
                  </a:cxn>
                  <a:cxn ang="0">
                    <a:pos x="318" y="62"/>
                  </a:cxn>
                  <a:cxn ang="0">
                    <a:pos x="352" y="50"/>
                  </a:cxn>
                  <a:cxn ang="0">
                    <a:pos x="370" y="73"/>
                  </a:cxn>
                  <a:cxn ang="0">
                    <a:pos x="389" y="74"/>
                  </a:cxn>
                  <a:cxn ang="0">
                    <a:pos x="403" y="77"/>
                  </a:cxn>
                  <a:cxn ang="0">
                    <a:pos x="422" y="66"/>
                  </a:cxn>
                  <a:cxn ang="0">
                    <a:pos x="432" y="62"/>
                  </a:cxn>
                  <a:cxn ang="0">
                    <a:pos x="433" y="77"/>
                  </a:cxn>
                  <a:cxn ang="0">
                    <a:pos x="444" y="98"/>
                  </a:cxn>
                  <a:cxn ang="0">
                    <a:pos x="453" y="105"/>
                  </a:cxn>
                  <a:cxn ang="0">
                    <a:pos x="463" y="101"/>
                  </a:cxn>
                  <a:cxn ang="0">
                    <a:pos x="482" y="108"/>
                  </a:cxn>
                  <a:cxn ang="0">
                    <a:pos x="464" y="117"/>
                  </a:cxn>
                  <a:cxn ang="0">
                    <a:pos x="448" y="117"/>
                  </a:cxn>
                  <a:cxn ang="0">
                    <a:pos x="422" y="122"/>
                  </a:cxn>
                  <a:cxn ang="0">
                    <a:pos x="400" y="119"/>
                  </a:cxn>
                  <a:cxn ang="0">
                    <a:pos x="378" y="121"/>
                  </a:cxn>
                  <a:cxn ang="0">
                    <a:pos x="343" y="117"/>
                  </a:cxn>
                  <a:cxn ang="0">
                    <a:pos x="327" y="131"/>
                  </a:cxn>
                  <a:cxn ang="0">
                    <a:pos x="313" y="135"/>
                  </a:cxn>
                  <a:cxn ang="0">
                    <a:pos x="292" y="138"/>
                  </a:cxn>
                </a:cxnLst>
                <a:rect l="0" t="0" r="r" b="b"/>
                <a:pathLst>
                  <a:path w="482" h="231">
                    <a:moveTo>
                      <a:pt x="281" y="157"/>
                    </a:moveTo>
                    <a:lnTo>
                      <a:pt x="268" y="160"/>
                    </a:lnTo>
                    <a:lnTo>
                      <a:pt x="260" y="149"/>
                    </a:lnTo>
                    <a:lnTo>
                      <a:pt x="255" y="161"/>
                    </a:lnTo>
                    <a:lnTo>
                      <a:pt x="244" y="162"/>
                    </a:lnTo>
                    <a:lnTo>
                      <a:pt x="242" y="155"/>
                    </a:lnTo>
                    <a:lnTo>
                      <a:pt x="227" y="184"/>
                    </a:lnTo>
                    <a:lnTo>
                      <a:pt x="214" y="217"/>
                    </a:lnTo>
                    <a:lnTo>
                      <a:pt x="207" y="229"/>
                    </a:lnTo>
                    <a:lnTo>
                      <a:pt x="209" y="231"/>
                    </a:lnTo>
                    <a:lnTo>
                      <a:pt x="202" y="229"/>
                    </a:lnTo>
                    <a:lnTo>
                      <a:pt x="185" y="172"/>
                    </a:lnTo>
                    <a:lnTo>
                      <a:pt x="182" y="169"/>
                    </a:lnTo>
                    <a:lnTo>
                      <a:pt x="174" y="167"/>
                    </a:lnTo>
                    <a:lnTo>
                      <a:pt x="174" y="166"/>
                    </a:lnTo>
                    <a:lnTo>
                      <a:pt x="170" y="167"/>
                    </a:lnTo>
                    <a:lnTo>
                      <a:pt x="165" y="165"/>
                    </a:lnTo>
                    <a:lnTo>
                      <a:pt x="167" y="157"/>
                    </a:lnTo>
                    <a:lnTo>
                      <a:pt x="164" y="154"/>
                    </a:lnTo>
                    <a:lnTo>
                      <a:pt x="154" y="150"/>
                    </a:lnTo>
                    <a:lnTo>
                      <a:pt x="137" y="148"/>
                    </a:lnTo>
                    <a:lnTo>
                      <a:pt x="129" y="150"/>
                    </a:lnTo>
                    <a:lnTo>
                      <a:pt x="124" y="148"/>
                    </a:lnTo>
                    <a:lnTo>
                      <a:pt x="120" y="147"/>
                    </a:lnTo>
                    <a:lnTo>
                      <a:pt x="112" y="147"/>
                    </a:lnTo>
                    <a:lnTo>
                      <a:pt x="106" y="143"/>
                    </a:lnTo>
                    <a:lnTo>
                      <a:pt x="102" y="142"/>
                    </a:lnTo>
                    <a:lnTo>
                      <a:pt x="95" y="139"/>
                    </a:lnTo>
                    <a:lnTo>
                      <a:pt x="41" y="128"/>
                    </a:lnTo>
                    <a:lnTo>
                      <a:pt x="36" y="127"/>
                    </a:lnTo>
                    <a:lnTo>
                      <a:pt x="22" y="122"/>
                    </a:lnTo>
                    <a:lnTo>
                      <a:pt x="14" y="110"/>
                    </a:lnTo>
                    <a:lnTo>
                      <a:pt x="0" y="104"/>
                    </a:lnTo>
                    <a:lnTo>
                      <a:pt x="12" y="98"/>
                    </a:lnTo>
                    <a:lnTo>
                      <a:pt x="28" y="90"/>
                    </a:lnTo>
                    <a:lnTo>
                      <a:pt x="35" y="81"/>
                    </a:lnTo>
                    <a:lnTo>
                      <a:pt x="43" y="74"/>
                    </a:lnTo>
                    <a:lnTo>
                      <a:pt x="51" y="74"/>
                    </a:lnTo>
                    <a:lnTo>
                      <a:pt x="77" y="64"/>
                    </a:lnTo>
                    <a:lnTo>
                      <a:pt x="98" y="50"/>
                    </a:lnTo>
                    <a:lnTo>
                      <a:pt x="101" y="42"/>
                    </a:lnTo>
                    <a:lnTo>
                      <a:pt x="117" y="28"/>
                    </a:lnTo>
                    <a:lnTo>
                      <a:pt x="124" y="22"/>
                    </a:lnTo>
                    <a:lnTo>
                      <a:pt x="131" y="12"/>
                    </a:lnTo>
                    <a:lnTo>
                      <a:pt x="149" y="2"/>
                    </a:lnTo>
                    <a:lnTo>
                      <a:pt x="157" y="0"/>
                    </a:lnTo>
                    <a:lnTo>
                      <a:pt x="174" y="1"/>
                    </a:lnTo>
                    <a:lnTo>
                      <a:pt x="177" y="4"/>
                    </a:lnTo>
                    <a:lnTo>
                      <a:pt x="159" y="16"/>
                    </a:lnTo>
                    <a:lnTo>
                      <a:pt x="144" y="29"/>
                    </a:lnTo>
                    <a:lnTo>
                      <a:pt x="144" y="35"/>
                    </a:lnTo>
                    <a:lnTo>
                      <a:pt x="137" y="42"/>
                    </a:lnTo>
                    <a:lnTo>
                      <a:pt x="136" y="49"/>
                    </a:lnTo>
                    <a:lnTo>
                      <a:pt x="131" y="56"/>
                    </a:lnTo>
                    <a:lnTo>
                      <a:pt x="145" y="56"/>
                    </a:lnTo>
                    <a:lnTo>
                      <a:pt x="159" y="56"/>
                    </a:lnTo>
                    <a:lnTo>
                      <a:pt x="180" y="58"/>
                    </a:lnTo>
                    <a:lnTo>
                      <a:pt x="192" y="69"/>
                    </a:lnTo>
                    <a:lnTo>
                      <a:pt x="212" y="91"/>
                    </a:lnTo>
                    <a:lnTo>
                      <a:pt x="227" y="90"/>
                    </a:lnTo>
                    <a:lnTo>
                      <a:pt x="253" y="88"/>
                    </a:lnTo>
                    <a:lnTo>
                      <a:pt x="256" y="86"/>
                    </a:lnTo>
                    <a:lnTo>
                      <a:pt x="255" y="83"/>
                    </a:lnTo>
                    <a:lnTo>
                      <a:pt x="260" y="86"/>
                    </a:lnTo>
                    <a:lnTo>
                      <a:pt x="267" y="85"/>
                    </a:lnTo>
                    <a:lnTo>
                      <a:pt x="294" y="66"/>
                    </a:lnTo>
                    <a:lnTo>
                      <a:pt x="311" y="62"/>
                    </a:lnTo>
                    <a:lnTo>
                      <a:pt x="318" y="62"/>
                    </a:lnTo>
                    <a:lnTo>
                      <a:pt x="336" y="59"/>
                    </a:lnTo>
                    <a:lnTo>
                      <a:pt x="352" y="50"/>
                    </a:lnTo>
                    <a:lnTo>
                      <a:pt x="368" y="46"/>
                    </a:lnTo>
                    <a:lnTo>
                      <a:pt x="370" y="73"/>
                    </a:lnTo>
                    <a:lnTo>
                      <a:pt x="372" y="74"/>
                    </a:lnTo>
                    <a:lnTo>
                      <a:pt x="389" y="74"/>
                    </a:lnTo>
                    <a:lnTo>
                      <a:pt x="398" y="71"/>
                    </a:lnTo>
                    <a:lnTo>
                      <a:pt x="403" y="77"/>
                    </a:lnTo>
                    <a:lnTo>
                      <a:pt x="412" y="67"/>
                    </a:lnTo>
                    <a:lnTo>
                      <a:pt x="422" y="66"/>
                    </a:lnTo>
                    <a:lnTo>
                      <a:pt x="427" y="62"/>
                    </a:lnTo>
                    <a:lnTo>
                      <a:pt x="432" y="62"/>
                    </a:lnTo>
                    <a:lnTo>
                      <a:pt x="433" y="64"/>
                    </a:lnTo>
                    <a:lnTo>
                      <a:pt x="433" y="77"/>
                    </a:lnTo>
                    <a:lnTo>
                      <a:pt x="440" y="94"/>
                    </a:lnTo>
                    <a:lnTo>
                      <a:pt x="444" y="98"/>
                    </a:lnTo>
                    <a:lnTo>
                      <a:pt x="449" y="106"/>
                    </a:lnTo>
                    <a:lnTo>
                      <a:pt x="453" y="105"/>
                    </a:lnTo>
                    <a:lnTo>
                      <a:pt x="457" y="99"/>
                    </a:lnTo>
                    <a:lnTo>
                      <a:pt x="463" y="101"/>
                    </a:lnTo>
                    <a:lnTo>
                      <a:pt x="471" y="99"/>
                    </a:lnTo>
                    <a:lnTo>
                      <a:pt x="482" y="108"/>
                    </a:lnTo>
                    <a:lnTo>
                      <a:pt x="474" y="115"/>
                    </a:lnTo>
                    <a:lnTo>
                      <a:pt x="464" y="117"/>
                    </a:lnTo>
                    <a:lnTo>
                      <a:pt x="456" y="114"/>
                    </a:lnTo>
                    <a:lnTo>
                      <a:pt x="448" y="117"/>
                    </a:lnTo>
                    <a:lnTo>
                      <a:pt x="440" y="115"/>
                    </a:lnTo>
                    <a:lnTo>
                      <a:pt x="422" y="122"/>
                    </a:lnTo>
                    <a:lnTo>
                      <a:pt x="403" y="114"/>
                    </a:lnTo>
                    <a:lnTo>
                      <a:pt x="400" y="119"/>
                    </a:lnTo>
                    <a:lnTo>
                      <a:pt x="398" y="135"/>
                    </a:lnTo>
                    <a:lnTo>
                      <a:pt x="378" y="121"/>
                    </a:lnTo>
                    <a:lnTo>
                      <a:pt x="370" y="118"/>
                    </a:lnTo>
                    <a:lnTo>
                      <a:pt x="343" y="117"/>
                    </a:lnTo>
                    <a:lnTo>
                      <a:pt x="334" y="127"/>
                    </a:lnTo>
                    <a:lnTo>
                      <a:pt x="327" y="131"/>
                    </a:lnTo>
                    <a:lnTo>
                      <a:pt x="319" y="132"/>
                    </a:lnTo>
                    <a:lnTo>
                      <a:pt x="313" y="135"/>
                    </a:lnTo>
                    <a:lnTo>
                      <a:pt x="302" y="134"/>
                    </a:lnTo>
                    <a:lnTo>
                      <a:pt x="292" y="138"/>
                    </a:lnTo>
                    <a:lnTo>
                      <a:pt x="281" y="157"/>
                    </a:lnTo>
                    <a:close/>
                  </a:path>
                </a:pathLst>
              </a:custGeom>
              <a:noFill/>
              <a:ln w="1588">
                <a:solidFill>
                  <a:schemeClr val="tx1"/>
                </a:solidFill>
                <a:prstDash val="solid"/>
                <a:round/>
                <a:headEnd/>
                <a:tailEnd/>
              </a:ln>
            </p:spPr>
            <p:txBody>
              <a:bodyPr/>
              <a:lstStyle/>
              <a:p>
                <a:endParaRPr lang="en-US"/>
              </a:p>
            </p:txBody>
          </p:sp>
          <p:sp>
            <p:nvSpPr>
              <p:cNvPr id="59" name="Freeform 56"/>
              <p:cNvSpPr>
                <a:spLocks/>
              </p:cNvSpPr>
              <p:nvPr/>
            </p:nvSpPr>
            <p:spPr bwMode="auto">
              <a:xfrm>
                <a:off x="5248275" y="704850"/>
                <a:ext cx="30162" cy="22225"/>
              </a:xfrm>
              <a:custGeom>
                <a:avLst/>
                <a:gdLst/>
                <a:ahLst/>
                <a:cxnLst>
                  <a:cxn ang="0">
                    <a:pos x="0" y="4"/>
                  </a:cxn>
                  <a:cxn ang="0">
                    <a:pos x="0" y="0"/>
                  </a:cxn>
                  <a:cxn ang="0">
                    <a:pos x="19" y="11"/>
                  </a:cxn>
                  <a:cxn ang="0">
                    <a:pos x="12" y="14"/>
                  </a:cxn>
                  <a:cxn ang="0">
                    <a:pos x="0" y="4"/>
                  </a:cxn>
                </a:cxnLst>
                <a:rect l="0" t="0" r="r" b="b"/>
                <a:pathLst>
                  <a:path w="19" h="14">
                    <a:moveTo>
                      <a:pt x="0" y="4"/>
                    </a:moveTo>
                    <a:lnTo>
                      <a:pt x="0" y="0"/>
                    </a:lnTo>
                    <a:lnTo>
                      <a:pt x="19" y="11"/>
                    </a:lnTo>
                    <a:lnTo>
                      <a:pt x="12" y="14"/>
                    </a:lnTo>
                    <a:lnTo>
                      <a:pt x="0" y="4"/>
                    </a:lnTo>
                    <a:close/>
                  </a:path>
                </a:pathLst>
              </a:custGeom>
              <a:noFill/>
              <a:ln w="1588">
                <a:solidFill>
                  <a:schemeClr val="tx1"/>
                </a:solidFill>
                <a:prstDash val="solid"/>
                <a:round/>
                <a:headEnd/>
                <a:tailEnd/>
              </a:ln>
            </p:spPr>
            <p:txBody>
              <a:bodyPr/>
              <a:lstStyle/>
              <a:p>
                <a:endParaRPr lang="en-US"/>
              </a:p>
            </p:txBody>
          </p:sp>
          <p:sp>
            <p:nvSpPr>
              <p:cNvPr id="60" name="Freeform 57"/>
              <p:cNvSpPr>
                <a:spLocks/>
              </p:cNvSpPr>
              <p:nvPr/>
            </p:nvSpPr>
            <p:spPr bwMode="auto">
              <a:xfrm>
                <a:off x="4738687" y="427038"/>
                <a:ext cx="31750" cy="6350"/>
              </a:xfrm>
              <a:custGeom>
                <a:avLst/>
                <a:gdLst/>
                <a:ahLst/>
                <a:cxnLst>
                  <a:cxn ang="0">
                    <a:pos x="0" y="1"/>
                  </a:cxn>
                  <a:cxn ang="0">
                    <a:pos x="20" y="0"/>
                  </a:cxn>
                  <a:cxn ang="0">
                    <a:pos x="17" y="1"/>
                  </a:cxn>
                  <a:cxn ang="0">
                    <a:pos x="12" y="4"/>
                  </a:cxn>
                  <a:cxn ang="0">
                    <a:pos x="0" y="1"/>
                  </a:cxn>
                </a:cxnLst>
                <a:rect l="0" t="0" r="r" b="b"/>
                <a:pathLst>
                  <a:path w="20" h="4">
                    <a:moveTo>
                      <a:pt x="0" y="1"/>
                    </a:moveTo>
                    <a:lnTo>
                      <a:pt x="20" y="0"/>
                    </a:lnTo>
                    <a:lnTo>
                      <a:pt x="17" y="1"/>
                    </a:lnTo>
                    <a:lnTo>
                      <a:pt x="12" y="4"/>
                    </a:lnTo>
                    <a:lnTo>
                      <a:pt x="0" y="1"/>
                    </a:lnTo>
                    <a:close/>
                  </a:path>
                </a:pathLst>
              </a:custGeom>
              <a:noFill/>
              <a:ln w="1588">
                <a:solidFill>
                  <a:schemeClr val="tx1"/>
                </a:solidFill>
                <a:prstDash val="solid"/>
                <a:round/>
                <a:headEnd/>
                <a:tailEnd/>
              </a:ln>
            </p:spPr>
            <p:txBody>
              <a:bodyPr/>
              <a:lstStyle/>
              <a:p>
                <a:endParaRPr lang="en-US"/>
              </a:p>
            </p:txBody>
          </p:sp>
          <p:sp>
            <p:nvSpPr>
              <p:cNvPr id="61" name="Freeform 58"/>
              <p:cNvSpPr>
                <a:spLocks/>
              </p:cNvSpPr>
              <p:nvPr/>
            </p:nvSpPr>
            <p:spPr bwMode="auto">
              <a:xfrm>
                <a:off x="5313362" y="1244600"/>
                <a:ext cx="525463" cy="598488"/>
              </a:xfrm>
              <a:custGeom>
                <a:avLst/>
                <a:gdLst/>
                <a:ahLst/>
                <a:cxnLst>
                  <a:cxn ang="0">
                    <a:pos x="111" y="359"/>
                  </a:cxn>
                  <a:cxn ang="0">
                    <a:pos x="96" y="359"/>
                  </a:cxn>
                  <a:cxn ang="0">
                    <a:pos x="80" y="350"/>
                  </a:cxn>
                  <a:cxn ang="0">
                    <a:pos x="72" y="336"/>
                  </a:cxn>
                  <a:cxn ang="0">
                    <a:pos x="57" y="331"/>
                  </a:cxn>
                  <a:cxn ang="0">
                    <a:pos x="36" y="331"/>
                  </a:cxn>
                  <a:cxn ang="0">
                    <a:pos x="33" y="326"/>
                  </a:cxn>
                  <a:cxn ang="0">
                    <a:pos x="28" y="294"/>
                  </a:cxn>
                  <a:cxn ang="0">
                    <a:pos x="27" y="285"/>
                  </a:cxn>
                  <a:cxn ang="0">
                    <a:pos x="24" y="262"/>
                  </a:cxn>
                  <a:cxn ang="0">
                    <a:pos x="22" y="244"/>
                  </a:cxn>
                  <a:cxn ang="0">
                    <a:pos x="18" y="214"/>
                  </a:cxn>
                  <a:cxn ang="0">
                    <a:pos x="16" y="194"/>
                  </a:cxn>
                  <a:cxn ang="0">
                    <a:pos x="13" y="171"/>
                  </a:cxn>
                  <a:cxn ang="0">
                    <a:pos x="10" y="153"/>
                  </a:cxn>
                  <a:cxn ang="0">
                    <a:pos x="8" y="132"/>
                  </a:cxn>
                  <a:cxn ang="0">
                    <a:pos x="4" y="108"/>
                  </a:cxn>
                  <a:cxn ang="0">
                    <a:pos x="2" y="92"/>
                  </a:cxn>
                  <a:cxn ang="0">
                    <a:pos x="24" y="71"/>
                  </a:cxn>
                  <a:cxn ang="0">
                    <a:pos x="45" y="67"/>
                  </a:cxn>
                  <a:cxn ang="0">
                    <a:pos x="87" y="60"/>
                  </a:cxn>
                  <a:cxn ang="0">
                    <a:pos x="105" y="62"/>
                  </a:cxn>
                  <a:cxn ang="0">
                    <a:pos x="134" y="72"/>
                  </a:cxn>
                  <a:cxn ang="0">
                    <a:pos x="164" y="79"/>
                  </a:cxn>
                  <a:cxn ang="0">
                    <a:pos x="190" y="74"/>
                  </a:cxn>
                  <a:cxn ang="0">
                    <a:pos x="217" y="65"/>
                  </a:cxn>
                  <a:cxn ang="0">
                    <a:pos x="248" y="38"/>
                  </a:cxn>
                  <a:cxn ang="0">
                    <a:pos x="307" y="0"/>
                  </a:cxn>
                  <a:cxn ang="0">
                    <a:pos x="312" y="26"/>
                  </a:cxn>
                  <a:cxn ang="0">
                    <a:pos x="316" y="49"/>
                  </a:cxn>
                  <a:cxn ang="0">
                    <a:pos x="323" y="84"/>
                  </a:cxn>
                  <a:cxn ang="0">
                    <a:pos x="326" y="106"/>
                  </a:cxn>
                  <a:cxn ang="0">
                    <a:pos x="328" y="117"/>
                  </a:cxn>
                  <a:cxn ang="0">
                    <a:pos x="328" y="134"/>
                  </a:cxn>
                  <a:cxn ang="0">
                    <a:pos x="326" y="147"/>
                  </a:cxn>
                  <a:cxn ang="0">
                    <a:pos x="328" y="160"/>
                  </a:cxn>
                  <a:cxn ang="0">
                    <a:pos x="325" y="182"/>
                  </a:cxn>
                  <a:cxn ang="0">
                    <a:pos x="325" y="202"/>
                  </a:cxn>
                  <a:cxn ang="0">
                    <a:pos x="320" y="224"/>
                  </a:cxn>
                  <a:cxn ang="0">
                    <a:pos x="317" y="239"/>
                  </a:cxn>
                  <a:cxn ang="0">
                    <a:pos x="307" y="252"/>
                  </a:cxn>
                  <a:cxn ang="0">
                    <a:pos x="294" y="267"/>
                  </a:cxn>
                  <a:cxn ang="0">
                    <a:pos x="276" y="281"/>
                  </a:cxn>
                  <a:cxn ang="0">
                    <a:pos x="263" y="291"/>
                  </a:cxn>
                  <a:cxn ang="0">
                    <a:pos x="264" y="298"/>
                  </a:cxn>
                  <a:cxn ang="0">
                    <a:pos x="258" y="324"/>
                  </a:cxn>
                  <a:cxn ang="0">
                    <a:pos x="243" y="313"/>
                  </a:cxn>
                  <a:cxn ang="0">
                    <a:pos x="241" y="352"/>
                  </a:cxn>
                  <a:cxn ang="0">
                    <a:pos x="233" y="357"/>
                  </a:cxn>
                  <a:cxn ang="0">
                    <a:pos x="218" y="377"/>
                  </a:cxn>
                  <a:cxn ang="0">
                    <a:pos x="204" y="369"/>
                  </a:cxn>
                  <a:cxn ang="0">
                    <a:pos x="188" y="360"/>
                  </a:cxn>
                  <a:cxn ang="0">
                    <a:pos x="167" y="363"/>
                  </a:cxn>
                  <a:cxn ang="0">
                    <a:pos x="155" y="368"/>
                  </a:cxn>
                  <a:cxn ang="0">
                    <a:pos x="130" y="363"/>
                  </a:cxn>
                  <a:cxn ang="0">
                    <a:pos x="124" y="368"/>
                  </a:cxn>
                </a:cxnLst>
                <a:rect l="0" t="0" r="r" b="b"/>
                <a:pathLst>
                  <a:path w="331" h="377">
                    <a:moveTo>
                      <a:pt x="124" y="368"/>
                    </a:moveTo>
                    <a:lnTo>
                      <a:pt x="120" y="368"/>
                    </a:lnTo>
                    <a:lnTo>
                      <a:pt x="111" y="359"/>
                    </a:lnTo>
                    <a:lnTo>
                      <a:pt x="107" y="357"/>
                    </a:lnTo>
                    <a:lnTo>
                      <a:pt x="99" y="357"/>
                    </a:lnTo>
                    <a:lnTo>
                      <a:pt x="96" y="359"/>
                    </a:lnTo>
                    <a:lnTo>
                      <a:pt x="90" y="357"/>
                    </a:lnTo>
                    <a:lnTo>
                      <a:pt x="82" y="355"/>
                    </a:lnTo>
                    <a:lnTo>
                      <a:pt x="80" y="350"/>
                    </a:lnTo>
                    <a:lnTo>
                      <a:pt x="78" y="346"/>
                    </a:lnTo>
                    <a:lnTo>
                      <a:pt x="76" y="343"/>
                    </a:lnTo>
                    <a:lnTo>
                      <a:pt x="72" y="336"/>
                    </a:lnTo>
                    <a:lnTo>
                      <a:pt x="68" y="335"/>
                    </a:lnTo>
                    <a:lnTo>
                      <a:pt x="58" y="329"/>
                    </a:lnTo>
                    <a:lnTo>
                      <a:pt x="57" y="331"/>
                    </a:lnTo>
                    <a:lnTo>
                      <a:pt x="48" y="334"/>
                    </a:lnTo>
                    <a:lnTo>
                      <a:pt x="37" y="328"/>
                    </a:lnTo>
                    <a:lnTo>
                      <a:pt x="36" y="331"/>
                    </a:lnTo>
                    <a:lnTo>
                      <a:pt x="33" y="333"/>
                    </a:lnTo>
                    <a:lnTo>
                      <a:pt x="33" y="332"/>
                    </a:lnTo>
                    <a:lnTo>
                      <a:pt x="33" y="326"/>
                    </a:lnTo>
                    <a:lnTo>
                      <a:pt x="30" y="313"/>
                    </a:lnTo>
                    <a:lnTo>
                      <a:pt x="29" y="298"/>
                    </a:lnTo>
                    <a:lnTo>
                      <a:pt x="28" y="294"/>
                    </a:lnTo>
                    <a:lnTo>
                      <a:pt x="28" y="292"/>
                    </a:lnTo>
                    <a:lnTo>
                      <a:pt x="27" y="287"/>
                    </a:lnTo>
                    <a:lnTo>
                      <a:pt x="27" y="285"/>
                    </a:lnTo>
                    <a:lnTo>
                      <a:pt x="27" y="283"/>
                    </a:lnTo>
                    <a:lnTo>
                      <a:pt x="26" y="271"/>
                    </a:lnTo>
                    <a:lnTo>
                      <a:pt x="24" y="262"/>
                    </a:lnTo>
                    <a:lnTo>
                      <a:pt x="23" y="257"/>
                    </a:lnTo>
                    <a:lnTo>
                      <a:pt x="23" y="252"/>
                    </a:lnTo>
                    <a:lnTo>
                      <a:pt x="22" y="244"/>
                    </a:lnTo>
                    <a:lnTo>
                      <a:pt x="21" y="231"/>
                    </a:lnTo>
                    <a:lnTo>
                      <a:pt x="20" y="219"/>
                    </a:lnTo>
                    <a:lnTo>
                      <a:pt x="18" y="214"/>
                    </a:lnTo>
                    <a:lnTo>
                      <a:pt x="17" y="209"/>
                    </a:lnTo>
                    <a:lnTo>
                      <a:pt x="17" y="203"/>
                    </a:lnTo>
                    <a:lnTo>
                      <a:pt x="16" y="194"/>
                    </a:lnTo>
                    <a:lnTo>
                      <a:pt x="15" y="187"/>
                    </a:lnTo>
                    <a:lnTo>
                      <a:pt x="15" y="182"/>
                    </a:lnTo>
                    <a:lnTo>
                      <a:pt x="13" y="171"/>
                    </a:lnTo>
                    <a:lnTo>
                      <a:pt x="13" y="169"/>
                    </a:lnTo>
                    <a:lnTo>
                      <a:pt x="11" y="157"/>
                    </a:lnTo>
                    <a:lnTo>
                      <a:pt x="10" y="153"/>
                    </a:lnTo>
                    <a:lnTo>
                      <a:pt x="9" y="146"/>
                    </a:lnTo>
                    <a:lnTo>
                      <a:pt x="9" y="145"/>
                    </a:lnTo>
                    <a:lnTo>
                      <a:pt x="8" y="132"/>
                    </a:lnTo>
                    <a:lnTo>
                      <a:pt x="7" y="120"/>
                    </a:lnTo>
                    <a:lnTo>
                      <a:pt x="6" y="118"/>
                    </a:lnTo>
                    <a:lnTo>
                      <a:pt x="4" y="108"/>
                    </a:lnTo>
                    <a:lnTo>
                      <a:pt x="4" y="107"/>
                    </a:lnTo>
                    <a:lnTo>
                      <a:pt x="4" y="102"/>
                    </a:lnTo>
                    <a:lnTo>
                      <a:pt x="2" y="92"/>
                    </a:lnTo>
                    <a:lnTo>
                      <a:pt x="0" y="76"/>
                    </a:lnTo>
                    <a:lnTo>
                      <a:pt x="4" y="74"/>
                    </a:lnTo>
                    <a:lnTo>
                      <a:pt x="24" y="71"/>
                    </a:lnTo>
                    <a:lnTo>
                      <a:pt x="30" y="71"/>
                    </a:lnTo>
                    <a:lnTo>
                      <a:pt x="33" y="70"/>
                    </a:lnTo>
                    <a:lnTo>
                      <a:pt x="45" y="67"/>
                    </a:lnTo>
                    <a:lnTo>
                      <a:pt x="68" y="64"/>
                    </a:lnTo>
                    <a:lnTo>
                      <a:pt x="76" y="63"/>
                    </a:lnTo>
                    <a:lnTo>
                      <a:pt x="87" y="60"/>
                    </a:lnTo>
                    <a:lnTo>
                      <a:pt x="91" y="59"/>
                    </a:lnTo>
                    <a:lnTo>
                      <a:pt x="98" y="58"/>
                    </a:lnTo>
                    <a:lnTo>
                      <a:pt x="105" y="62"/>
                    </a:lnTo>
                    <a:lnTo>
                      <a:pt x="114" y="64"/>
                    </a:lnTo>
                    <a:lnTo>
                      <a:pt x="121" y="66"/>
                    </a:lnTo>
                    <a:lnTo>
                      <a:pt x="134" y="72"/>
                    </a:lnTo>
                    <a:lnTo>
                      <a:pt x="153" y="69"/>
                    </a:lnTo>
                    <a:lnTo>
                      <a:pt x="156" y="74"/>
                    </a:lnTo>
                    <a:lnTo>
                      <a:pt x="164" y="79"/>
                    </a:lnTo>
                    <a:lnTo>
                      <a:pt x="173" y="83"/>
                    </a:lnTo>
                    <a:lnTo>
                      <a:pt x="183" y="77"/>
                    </a:lnTo>
                    <a:lnTo>
                      <a:pt x="190" y="74"/>
                    </a:lnTo>
                    <a:lnTo>
                      <a:pt x="199" y="69"/>
                    </a:lnTo>
                    <a:lnTo>
                      <a:pt x="210" y="64"/>
                    </a:lnTo>
                    <a:lnTo>
                      <a:pt x="217" y="65"/>
                    </a:lnTo>
                    <a:lnTo>
                      <a:pt x="227" y="64"/>
                    </a:lnTo>
                    <a:lnTo>
                      <a:pt x="243" y="46"/>
                    </a:lnTo>
                    <a:lnTo>
                      <a:pt x="248" y="38"/>
                    </a:lnTo>
                    <a:lnTo>
                      <a:pt x="250" y="37"/>
                    </a:lnTo>
                    <a:lnTo>
                      <a:pt x="275" y="18"/>
                    </a:lnTo>
                    <a:lnTo>
                      <a:pt x="307" y="0"/>
                    </a:lnTo>
                    <a:lnTo>
                      <a:pt x="310" y="10"/>
                    </a:lnTo>
                    <a:lnTo>
                      <a:pt x="310" y="12"/>
                    </a:lnTo>
                    <a:lnTo>
                      <a:pt x="312" y="26"/>
                    </a:lnTo>
                    <a:lnTo>
                      <a:pt x="313" y="35"/>
                    </a:lnTo>
                    <a:lnTo>
                      <a:pt x="316" y="48"/>
                    </a:lnTo>
                    <a:lnTo>
                      <a:pt x="316" y="49"/>
                    </a:lnTo>
                    <a:lnTo>
                      <a:pt x="318" y="59"/>
                    </a:lnTo>
                    <a:lnTo>
                      <a:pt x="319" y="67"/>
                    </a:lnTo>
                    <a:lnTo>
                      <a:pt x="323" y="84"/>
                    </a:lnTo>
                    <a:lnTo>
                      <a:pt x="324" y="97"/>
                    </a:lnTo>
                    <a:lnTo>
                      <a:pt x="325" y="99"/>
                    </a:lnTo>
                    <a:lnTo>
                      <a:pt x="326" y="106"/>
                    </a:lnTo>
                    <a:lnTo>
                      <a:pt x="326" y="108"/>
                    </a:lnTo>
                    <a:lnTo>
                      <a:pt x="327" y="111"/>
                    </a:lnTo>
                    <a:lnTo>
                      <a:pt x="328" y="117"/>
                    </a:lnTo>
                    <a:lnTo>
                      <a:pt x="328" y="124"/>
                    </a:lnTo>
                    <a:lnTo>
                      <a:pt x="331" y="132"/>
                    </a:lnTo>
                    <a:lnTo>
                      <a:pt x="328" y="134"/>
                    </a:lnTo>
                    <a:lnTo>
                      <a:pt x="323" y="135"/>
                    </a:lnTo>
                    <a:lnTo>
                      <a:pt x="320" y="140"/>
                    </a:lnTo>
                    <a:lnTo>
                      <a:pt x="326" y="147"/>
                    </a:lnTo>
                    <a:lnTo>
                      <a:pt x="327" y="157"/>
                    </a:lnTo>
                    <a:lnTo>
                      <a:pt x="326" y="157"/>
                    </a:lnTo>
                    <a:lnTo>
                      <a:pt x="328" y="160"/>
                    </a:lnTo>
                    <a:lnTo>
                      <a:pt x="330" y="170"/>
                    </a:lnTo>
                    <a:lnTo>
                      <a:pt x="326" y="180"/>
                    </a:lnTo>
                    <a:lnTo>
                      <a:pt x="325" y="182"/>
                    </a:lnTo>
                    <a:lnTo>
                      <a:pt x="325" y="186"/>
                    </a:lnTo>
                    <a:lnTo>
                      <a:pt x="325" y="195"/>
                    </a:lnTo>
                    <a:lnTo>
                      <a:pt x="325" y="202"/>
                    </a:lnTo>
                    <a:lnTo>
                      <a:pt x="323" y="207"/>
                    </a:lnTo>
                    <a:lnTo>
                      <a:pt x="321" y="214"/>
                    </a:lnTo>
                    <a:lnTo>
                      <a:pt x="320" y="224"/>
                    </a:lnTo>
                    <a:lnTo>
                      <a:pt x="323" y="226"/>
                    </a:lnTo>
                    <a:lnTo>
                      <a:pt x="321" y="237"/>
                    </a:lnTo>
                    <a:lnTo>
                      <a:pt x="317" y="239"/>
                    </a:lnTo>
                    <a:lnTo>
                      <a:pt x="313" y="244"/>
                    </a:lnTo>
                    <a:lnTo>
                      <a:pt x="311" y="248"/>
                    </a:lnTo>
                    <a:lnTo>
                      <a:pt x="307" y="252"/>
                    </a:lnTo>
                    <a:lnTo>
                      <a:pt x="306" y="257"/>
                    </a:lnTo>
                    <a:lnTo>
                      <a:pt x="297" y="265"/>
                    </a:lnTo>
                    <a:lnTo>
                      <a:pt x="294" y="267"/>
                    </a:lnTo>
                    <a:lnTo>
                      <a:pt x="289" y="271"/>
                    </a:lnTo>
                    <a:lnTo>
                      <a:pt x="279" y="270"/>
                    </a:lnTo>
                    <a:lnTo>
                      <a:pt x="276" y="281"/>
                    </a:lnTo>
                    <a:lnTo>
                      <a:pt x="266" y="284"/>
                    </a:lnTo>
                    <a:lnTo>
                      <a:pt x="264" y="288"/>
                    </a:lnTo>
                    <a:lnTo>
                      <a:pt x="263" y="291"/>
                    </a:lnTo>
                    <a:lnTo>
                      <a:pt x="263" y="292"/>
                    </a:lnTo>
                    <a:lnTo>
                      <a:pt x="263" y="294"/>
                    </a:lnTo>
                    <a:lnTo>
                      <a:pt x="264" y="298"/>
                    </a:lnTo>
                    <a:lnTo>
                      <a:pt x="265" y="300"/>
                    </a:lnTo>
                    <a:lnTo>
                      <a:pt x="263" y="317"/>
                    </a:lnTo>
                    <a:lnTo>
                      <a:pt x="258" y="324"/>
                    </a:lnTo>
                    <a:lnTo>
                      <a:pt x="256" y="324"/>
                    </a:lnTo>
                    <a:lnTo>
                      <a:pt x="247" y="311"/>
                    </a:lnTo>
                    <a:lnTo>
                      <a:pt x="243" y="313"/>
                    </a:lnTo>
                    <a:lnTo>
                      <a:pt x="241" y="318"/>
                    </a:lnTo>
                    <a:lnTo>
                      <a:pt x="236" y="340"/>
                    </a:lnTo>
                    <a:lnTo>
                      <a:pt x="241" y="352"/>
                    </a:lnTo>
                    <a:lnTo>
                      <a:pt x="237" y="356"/>
                    </a:lnTo>
                    <a:lnTo>
                      <a:pt x="235" y="355"/>
                    </a:lnTo>
                    <a:lnTo>
                      <a:pt x="233" y="357"/>
                    </a:lnTo>
                    <a:lnTo>
                      <a:pt x="233" y="366"/>
                    </a:lnTo>
                    <a:lnTo>
                      <a:pt x="228" y="373"/>
                    </a:lnTo>
                    <a:lnTo>
                      <a:pt x="218" y="377"/>
                    </a:lnTo>
                    <a:lnTo>
                      <a:pt x="211" y="377"/>
                    </a:lnTo>
                    <a:lnTo>
                      <a:pt x="208" y="371"/>
                    </a:lnTo>
                    <a:lnTo>
                      <a:pt x="204" y="369"/>
                    </a:lnTo>
                    <a:lnTo>
                      <a:pt x="197" y="366"/>
                    </a:lnTo>
                    <a:lnTo>
                      <a:pt x="192" y="364"/>
                    </a:lnTo>
                    <a:lnTo>
                      <a:pt x="188" y="360"/>
                    </a:lnTo>
                    <a:lnTo>
                      <a:pt x="185" y="348"/>
                    </a:lnTo>
                    <a:lnTo>
                      <a:pt x="174" y="352"/>
                    </a:lnTo>
                    <a:lnTo>
                      <a:pt x="167" y="363"/>
                    </a:lnTo>
                    <a:lnTo>
                      <a:pt x="159" y="364"/>
                    </a:lnTo>
                    <a:lnTo>
                      <a:pt x="158" y="366"/>
                    </a:lnTo>
                    <a:lnTo>
                      <a:pt x="155" y="368"/>
                    </a:lnTo>
                    <a:lnTo>
                      <a:pt x="148" y="362"/>
                    </a:lnTo>
                    <a:lnTo>
                      <a:pt x="137" y="360"/>
                    </a:lnTo>
                    <a:lnTo>
                      <a:pt x="130" y="363"/>
                    </a:lnTo>
                    <a:lnTo>
                      <a:pt x="128" y="368"/>
                    </a:lnTo>
                    <a:lnTo>
                      <a:pt x="125" y="368"/>
                    </a:lnTo>
                    <a:lnTo>
                      <a:pt x="124" y="368"/>
                    </a:lnTo>
                    <a:close/>
                  </a:path>
                </a:pathLst>
              </a:custGeom>
              <a:solidFill>
                <a:srgbClr val="00B0F0"/>
              </a:solidFill>
              <a:ln w="1588">
                <a:solidFill>
                  <a:schemeClr val="tx1"/>
                </a:solidFill>
                <a:prstDash val="solid"/>
                <a:round/>
                <a:headEnd/>
                <a:tailEnd/>
              </a:ln>
            </p:spPr>
            <p:txBody>
              <a:bodyPr/>
              <a:lstStyle/>
              <a:p>
                <a:endParaRPr lang="en-US"/>
              </a:p>
            </p:txBody>
          </p:sp>
          <p:sp>
            <p:nvSpPr>
              <p:cNvPr id="62" name="Freeform 59"/>
              <p:cNvSpPr>
                <a:spLocks/>
              </p:cNvSpPr>
              <p:nvPr/>
            </p:nvSpPr>
            <p:spPr bwMode="auto">
              <a:xfrm>
                <a:off x="4754562" y="2111375"/>
                <a:ext cx="1054100" cy="384175"/>
              </a:xfrm>
              <a:custGeom>
                <a:avLst/>
                <a:gdLst/>
                <a:ahLst/>
                <a:cxnLst>
                  <a:cxn ang="0">
                    <a:pos x="64" y="85"/>
                  </a:cxn>
                  <a:cxn ang="0">
                    <a:pos x="52" y="99"/>
                  </a:cxn>
                  <a:cxn ang="0">
                    <a:pos x="45" y="119"/>
                  </a:cxn>
                  <a:cxn ang="0">
                    <a:pos x="45" y="147"/>
                  </a:cxn>
                  <a:cxn ang="0">
                    <a:pos x="21" y="183"/>
                  </a:cxn>
                  <a:cxn ang="0">
                    <a:pos x="10" y="203"/>
                  </a:cxn>
                  <a:cxn ang="0">
                    <a:pos x="13" y="228"/>
                  </a:cxn>
                  <a:cxn ang="0">
                    <a:pos x="47" y="238"/>
                  </a:cxn>
                  <a:cxn ang="0">
                    <a:pos x="77" y="236"/>
                  </a:cxn>
                  <a:cxn ang="0">
                    <a:pos x="97" y="235"/>
                  </a:cxn>
                  <a:cxn ang="0">
                    <a:pos x="111" y="232"/>
                  </a:cxn>
                  <a:cxn ang="0">
                    <a:pos x="137" y="230"/>
                  </a:cxn>
                  <a:cxn ang="0">
                    <a:pos x="169" y="228"/>
                  </a:cxn>
                  <a:cxn ang="0">
                    <a:pos x="210" y="223"/>
                  </a:cxn>
                  <a:cxn ang="0">
                    <a:pos x="247" y="220"/>
                  </a:cxn>
                  <a:cxn ang="0">
                    <a:pos x="278" y="216"/>
                  </a:cxn>
                  <a:cxn ang="0">
                    <a:pos x="319" y="213"/>
                  </a:cxn>
                  <a:cxn ang="0">
                    <a:pos x="354" y="208"/>
                  </a:cxn>
                  <a:cxn ang="0">
                    <a:pos x="385" y="204"/>
                  </a:cxn>
                  <a:cxn ang="0">
                    <a:pos x="400" y="203"/>
                  </a:cxn>
                  <a:cxn ang="0">
                    <a:pos x="425" y="200"/>
                  </a:cxn>
                  <a:cxn ang="0">
                    <a:pos x="439" y="197"/>
                  </a:cxn>
                  <a:cxn ang="0">
                    <a:pos x="455" y="195"/>
                  </a:cxn>
                  <a:cxn ang="0">
                    <a:pos x="478" y="192"/>
                  </a:cxn>
                  <a:cxn ang="0">
                    <a:pos x="493" y="163"/>
                  </a:cxn>
                  <a:cxn ang="0">
                    <a:pos x="500" y="141"/>
                  </a:cxn>
                  <a:cxn ang="0">
                    <a:pos x="523" y="127"/>
                  </a:cxn>
                  <a:cxn ang="0">
                    <a:pos x="553" y="108"/>
                  </a:cxn>
                  <a:cxn ang="0">
                    <a:pos x="577" y="87"/>
                  </a:cxn>
                  <a:cxn ang="0">
                    <a:pos x="596" y="66"/>
                  </a:cxn>
                  <a:cxn ang="0">
                    <a:pos x="608" y="72"/>
                  </a:cxn>
                  <a:cxn ang="0">
                    <a:pos x="625" y="55"/>
                  </a:cxn>
                  <a:cxn ang="0">
                    <a:pos x="638" y="56"/>
                  </a:cxn>
                  <a:cxn ang="0">
                    <a:pos x="649" y="35"/>
                  </a:cxn>
                  <a:cxn ang="0">
                    <a:pos x="662" y="11"/>
                  </a:cxn>
                  <a:cxn ang="0">
                    <a:pos x="650" y="2"/>
                  </a:cxn>
                  <a:cxn ang="0">
                    <a:pos x="623" y="8"/>
                  </a:cxn>
                  <a:cxn ang="0">
                    <a:pos x="615" y="9"/>
                  </a:cxn>
                  <a:cxn ang="0">
                    <a:pos x="589" y="14"/>
                  </a:cxn>
                  <a:cxn ang="0">
                    <a:pos x="561" y="17"/>
                  </a:cxn>
                  <a:cxn ang="0">
                    <a:pos x="511" y="24"/>
                  </a:cxn>
                  <a:cxn ang="0">
                    <a:pos x="498" y="28"/>
                  </a:cxn>
                  <a:cxn ang="0">
                    <a:pos x="475" y="30"/>
                  </a:cxn>
                  <a:cxn ang="0">
                    <a:pos x="462" y="31"/>
                  </a:cxn>
                  <a:cxn ang="0">
                    <a:pos x="413" y="37"/>
                  </a:cxn>
                  <a:cxn ang="0">
                    <a:pos x="394" y="37"/>
                  </a:cxn>
                  <a:cxn ang="0">
                    <a:pos x="369" y="41"/>
                  </a:cxn>
                  <a:cxn ang="0">
                    <a:pos x="339" y="44"/>
                  </a:cxn>
                  <a:cxn ang="0">
                    <a:pos x="316" y="45"/>
                  </a:cxn>
                  <a:cxn ang="0">
                    <a:pos x="292" y="47"/>
                  </a:cxn>
                  <a:cxn ang="0">
                    <a:pos x="279" y="49"/>
                  </a:cxn>
                  <a:cxn ang="0">
                    <a:pos x="257" y="51"/>
                  </a:cxn>
                  <a:cxn ang="0">
                    <a:pos x="228" y="55"/>
                  </a:cxn>
                  <a:cxn ang="0">
                    <a:pos x="196" y="58"/>
                  </a:cxn>
                  <a:cxn ang="0">
                    <a:pos x="162" y="58"/>
                  </a:cxn>
                  <a:cxn ang="0">
                    <a:pos x="148" y="78"/>
                  </a:cxn>
                  <a:cxn ang="0">
                    <a:pos x="130" y="79"/>
                  </a:cxn>
                  <a:cxn ang="0">
                    <a:pos x="105" y="82"/>
                  </a:cxn>
                </a:cxnLst>
                <a:rect l="0" t="0" r="r" b="b"/>
                <a:pathLst>
                  <a:path w="664" h="242">
                    <a:moveTo>
                      <a:pt x="105" y="82"/>
                    </a:moveTo>
                    <a:lnTo>
                      <a:pt x="93" y="83"/>
                    </a:lnTo>
                    <a:lnTo>
                      <a:pt x="68" y="84"/>
                    </a:lnTo>
                    <a:lnTo>
                      <a:pt x="64" y="85"/>
                    </a:lnTo>
                    <a:lnTo>
                      <a:pt x="58" y="86"/>
                    </a:lnTo>
                    <a:lnTo>
                      <a:pt x="54" y="86"/>
                    </a:lnTo>
                    <a:lnTo>
                      <a:pt x="49" y="86"/>
                    </a:lnTo>
                    <a:lnTo>
                      <a:pt x="52" y="99"/>
                    </a:lnTo>
                    <a:lnTo>
                      <a:pt x="50" y="103"/>
                    </a:lnTo>
                    <a:lnTo>
                      <a:pt x="51" y="112"/>
                    </a:lnTo>
                    <a:lnTo>
                      <a:pt x="38" y="112"/>
                    </a:lnTo>
                    <a:lnTo>
                      <a:pt x="45" y="119"/>
                    </a:lnTo>
                    <a:lnTo>
                      <a:pt x="48" y="125"/>
                    </a:lnTo>
                    <a:lnTo>
                      <a:pt x="45" y="126"/>
                    </a:lnTo>
                    <a:lnTo>
                      <a:pt x="38" y="138"/>
                    </a:lnTo>
                    <a:lnTo>
                      <a:pt x="45" y="147"/>
                    </a:lnTo>
                    <a:lnTo>
                      <a:pt x="37" y="147"/>
                    </a:lnTo>
                    <a:lnTo>
                      <a:pt x="29" y="163"/>
                    </a:lnTo>
                    <a:lnTo>
                      <a:pt x="28" y="186"/>
                    </a:lnTo>
                    <a:lnTo>
                      <a:pt x="21" y="183"/>
                    </a:lnTo>
                    <a:lnTo>
                      <a:pt x="17" y="190"/>
                    </a:lnTo>
                    <a:lnTo>
                      <a:pt x="10" y="197"/>
                    </a:lnTo>
                    <a:lnTo>
                      <a:pt x="8" y="202"/>
                    </a:lnTo>
                    <a:lnTo>
                      <a:pt x="10" y="203"/>
                    </a:lnTo>
                    <a:lnTo>
                      <a:pt x="11" y="199"/>
                    </a:lnTo>
                    <a:lnTo>
                      <a:pt x="15" y="204"/>
                    </a:lnTo>
                    <a:lnTo>
                      <a:pt x="17" y="228"/>
                    </a:lnTo>
                    <a:lnTo>
                      <a:pt x="13" y="228"/>
                    </a:lnTo>
                    <a:lnTo>
                      <a:pt x="0" y="242"/>
                    </a:lnTo>
                    <a:lnTo>
                      <a:pt x="25" y="241"/>
                    </a:lnTo>
                    <a:lnTo>
                      <a:pt x="37" y="239"/>
                    </a:lnTo>
                    <a:lnTo>
                      <a:pt x="47" y="238"/>
                    </a:lnTo>
                    <a:lnTo>
                      <a:pt x="54" y="238"/>
                    </a:lnTo>
                    <a:lnTo>
                      <a:pt x="62" y="237"/>
                    </a:lnTo>
                    <a:lnTo>
                      <a:pt x="69" y="237"/>
                    </a:lnTo>
                    <a:lnTo>
                      <a:pt x="77" y="236"/>
                    </a:lnTo>
                    <a:lnTo>
                      <a:pt x="82" y="236"/>
                    </a:lnTo>
                    <a:lnTo>
                      <a:pt x="85" y="235"/>
                    </a:lnTo>
                    <a:lnTo>
                      <a:pt x="89" y="235"/>
                    </a:lnTo>
                    <a:lnTo>
                      <a:pt x="97" y="235"/>
                    </a:lnTo>
                    <a:lnTo>
                      <a:pt x="100" y="234"/>
                    </a:lnTo>
                    <a:lnTo>
                      <a:pt x="104" y="234"/>
                    </a:lnTo>
                    <a:lnTo>
                      <a:pt x="105" y="234"/>
                    </a:lnTo>
                    <a:lnTo>
                      <a:pt x="111" y="232"/>
                    </a:lnTo>
                    <a:lnTo>
                      <a:pt x="119" y="232"/>
                    </a:lnTo>
                    <a:lnTo>
                      <a:pt x="123" y="232"/>
                    </a:lnTo>
                    <a:lnTo>
                      <a:pt x="130" y="231"/>
                    </a:lnTo>
                    <a:lnTo>
                      <a:pt x="137" y="230"/>
                    </a:lnTo>
                    <a:lnTo>
                      <a:pt x="154" y="229"/>
                    </a:lnTo>
                    <a:lnTo>
                      <a:pt x="155" y="229"/>
                    </a:lnTo>
                    <a:lnTo>
                      <a:pt x="165" y="228"/>
                    </a:lnTo>
                    <a:lnTo>
                      <a:pt x="169" y="228"/>
                    </a:lnTo>
                    <a:lnTo>
                      <a:pt x="168" y="227"/>
                    </a:lnTo>
                    <a:lnTo>
                      <a:pt x="186" y="224"/>
                    </a:lnTo>
                    <a:lnTo>
                      <a:pt x="193" y="224"/>
                    </a:lnTo>
                    <a:lnTo>
                      <a:pt x="210" y="223"/>
                    </a:lnTo>
                    <a:lnTo>
                      <a:pt x="216" y="222"/>
                    </a:lnTo>
                    <a:lnTo>
                      <a:pt x="235" y="221"/>
                    </a:lnTo>
                    <a:lnTo>
                      <a:pt x="244" y="220"/>
                    </a:lnTo>
                    <a:lnTo>
                      <a:pt x="247" y="220"/>
                    </a:lnTo>
                    <a:lnTo>
                      <a:pt x="248" y="220"/>
                    </a:lnTo>
                    <a:lnTo>
                      <a:pt x="271" y="217"/>
                    </a:lnTo>
                    <a:lnTo>
                      <a:pt x="276" y="217"/>
                    </a:lnTo>
                    <a:lnTo>
                      <a:pt x="278" y="216"/>
                    </a:lnTo>
                    <a:lnTo>
                      <a:pt x="282" y="216"/>
                    </a:lnTo>
                    <a:lnTo>
                      <a:pt x="305" y="214"/>
                    </a:lnTo>
                    <a:lnTo>
                      <a:pt x="314" y="213"/>
                    </a:lnTo>
                    <a:lnTo>
                      <a:pt x="319" y="213"/>
                    </a:lnTo>
                    <a:lnTo>
                      <a:pt x="320" y="211"/>
                    </a:lnTo>
                    <a:lnTo>
                      <a:pt x="323" y="211"/>
                    </a:lnTo>
                    <a:lnTo>
                      <a:pt x="340" y="210"/>
                    </a:lnTo>
                    <a:lnTo>
                      <a:pt x="354" y="208"/>
                    </a:lnTo>
                    <a:lnTo>
                      <a:pt x="358" y="208"/>
                    </a:lnTo>
                    <a:lnTo>
                      <a:pt x="374" y="206"/>
                    </a:lnTo>
                    <a:lnTo>
                      <a:pt x="376" y="206"/>
                    </a:lnTo>
                    <a:lnTo>
                      <a:pt x="385" y="204"/>
                    </a:lnTo>
                    <a:lnTo>
                      <a:pt x="387" y="204"/>
                    </a:lnTo>
                    <a:lnTo>
                      <a:pt x="394" y="203"/>
                    </a:lnTo>
                    <a:lnTo>
                      <a:pt x="395" y="203"/>
                    </a:lnTo>
                    <a:lnTo>
                      <a:pt x="400" y="203"/>
                    </a:lnTo>
                    <a:lnTo>
                      <a:pt x="403" y="202"/>
                    </a:lnTo>
                    <a:lnTo>
                      <a:pt x="404" y="202"/>
                    </a:lnTo>
                    <a:lnTo>
                      <a:pt x="406" y="202"/>
                    </a:lnTo>
                    <a:lnTo>
                      <a:pt x="425" y="200"/>
                    </a:lnTo>
                    <a:lnTo>
                      <a:pt x="427" y="200"/>
                    </a:lnTo>
                    <a:lnTo>
                      <a:pt x="430" y="199"/>
                    </a:lnTo>
                    <a:lnTo>
                      <a:pt x="437" y="197"/>
                    </a:lnTo>
                    <a:lnTo>
                      <a:pt x="439" y="197"/>
                    </a:lnTo>
                    <a:lnTo>
                      <a:pt x="442" y="197"/>
                    </a:lnTo>
                    <a:lnTo>
                      <a:pt x="444" y="197"/>
                    </a:lnTo>
                    <a:lnTo>
                      <a:pt x="448" y="196"/>
                    </a:lnTo>
                    <a:lnTo>
                      <a:pt x="455" y="195"/>
                    </a:lnTo>
                    <a:lnTo>
                      <a:pt x="465" y="194"/>
                    </a:lnTo>
                    <a:lnTo>
                      <a:pt x="473" y="193"/>
                    </a:lnTo>
                    <a:lnTo>
                      <a:pt x="478" y="193"/>
                    </a:lnTo>
                    <a:lnTo>
                      <a:pt x="478" y="192"/>
                    </a:lnTo>
                    <a:lnTo>
                      <a:pt x="478" y="179"/>
                    </a:lnTo>
                    <a:lnTo>
                      <a:pt x="478" y="170"/>
                    </a:lnTo>
                    <a:lnTo>
                      <a:pt x="480" y="166"/>
                    </a:lnTo>
                    <a:lnTo>
                      <a:pt x="493" y="163"/>
                    </a:lnTo>
                    <a:lnTo>
                      <a:pt x="497" y="159"/>
                    </a:lnTo>
                    <a:lnTo>
                      <a:pt x="498" y="151"/>
                    </a:lnTo>
                    <a:lnTo>
                      <a:pt x="498" y="145"/>
                    </a:lnTo>
                    <a:lnTo>
                      <a:pt x="500" y="141"/>
                    </a:lnTo>
                    <a:lnTo>
                      <a:pt x="501" y="141"/>
                    </a:lnTo>
                    <a:lnTo>
                      <a:pt x="506" y="134"/>
                    </a:lnTo>
                    <a:lnTo>
                      <a:pt x="516" y="128"/>
                    </a:lnTo>
                    <a:lnTo>
                      <a:pt x="523" y="127"/>
                    </a:lnTo>
                    <a:lnTo>
                      <a:pt x="525" y="127"/>
                    </a:lnTo>
                    <a:lnTo>
                      <a:pt x="535" y="126"/>
                    </a:lnTo>
                    <a:lnTo>
                      <a:pt x="553" y="110"/>
                    </a:lnTo>
                    <a:lnTo>
                      <a:pt x="553" y="108"/>
                    </a:lnTo>
                    <a:lnTo>
                      <a:pt x="562" y="101"/>
                    </a:lnTo>
                    <a:lnTo>
                      <a:pt x="572" y="99"/>
                    </a:lnTo>
                    <a:lnTo>
                      <a:pt x="574" y="97"/>
                    </a:lnTo>
                    <a:lnTo>
                      <a:pt x="577" y="87"/>
                    </a:lnTo>
                    <a:lnTo>
                      <a:pt x="577" y="86"/>
                    </a:lnTo>
                    <a:lnTo>
                      <a:pt x="577" y="82"/>
                    </a:lnTo>
                    <a:lnTo>
                      <a:pt x="586" y="75"/>
                    </a:lnTo>
                    <a:lnTo>
                      <a:pt x="596" y="66"/>
                    </a:lnTo>
                    <a:lnTo>
                      <a:pt x="599" y="68"/>
                    </a:lnTo>
                    <a:lnTo>
                      <a:pt x="599" y="72"/>
                    </a:lnTo>
                    <a:lnTo>
                      <a:pt x="608" y="73"/>
                    </a:lnTo>
                    <a:lnTo>
                      <a:pt x="608" y="72"/>
                    </a:lnTo>
                    <a:lnTo>
                      <a:pt x="610" y="70"/>
                    </a:lnTo>
                    <a:lnTo>
                      <a:pt x="613" y="63"/>
                    </a:lnTo>
                    <a:lnTo>
                      <a:pt x="616" y="58"/>
                    </a:lnTo>
                    <a:lnTo>
                      <a:pt x="625" y="55"/>
                    </a:lnTo>
                    <a:lnTo>
                      <a:pt x="627" y="52"/>
                    </a:lnTo>
                    <a:lnTo>
                      <a:pt x="634" y="54"/>
                    </a:lnTo>
                    <a:lnTo>
                      <a:pt x="635" y="56"/>
                    </a:lnTo>
                    <a:lnTo>
                      <a:pt x="638" y="56"/>
                    </a:lnTo>
                    <a:lnTo>
                      <a:pt x="641" y="52"/>
                    </a:lnTo>
                    <a:lnTo>
                      <a:pt x="643" y="52"/>
                    </a:lnTo>
                    <a:lnTo>
                      <a:pt x="648" y="37"/>
                    </a:lnTo>
                    <a:lnTo>
                      <a:pt x="649" y="35"/>
                    </a:lnTo>
                    <a:lnTo>
                      <a:pt x="651" y="31"/>
                    </a:lnTo>
                    <a:lnTo>
                      <a:pt x="661" y="28"/>
                    </a:lnTo>
                    <a:lnTo>
                      <a:pt x="662" y="22"/>
                    </a:lnTo>
                    <a:lnTo>
                      <a:pt x="662" y="11"/>
                    </a:lnTo>
                    <a:lnTo>
                      <a:pt x="663" y="2"/>
                    </a:lnTo>
                    <a:lnTo>
                      <a:pt x="664" y="0"/>
                    </a:lnTo>
                    <a:lnTo>
                      <a:pt x="656" y="1"/>
                    </a:lnTo>
                    <a:lnTo>
                      <a:pt x="650" y="2"/>
                    </a:lnTo>
                    <a:lnTo>
                      <a:pt x="643" y="2"/>
                    </a:lnTo>
                    <a:lnTo>
                      <a:pt x="642" y="4"/>
                    </a:lnTo>
                    <a:lnTo>
                      <a:pt x="625" y="8"/>
                    </a:lnTo>
                    <a:lnTo>
                      <a:pt x="623" y="8"/>
                    </a:lnTo>
                    <a:lnTo>
                      <a:pt x="621" y="8"/>
                    </a:lnTo>
                    <a:lnTo>
                      <a:pt x="618" y="8"/>
                    </a:lnTo>
                    <a:lnTo>
                      <a:pt x="617" y="9"/>
                    </a:lnTo>
                    <a:lnTo>
                      <a:pt x="615" y="9"/>
                    </a:lnTo>
                    <a:lnTo>
                      <a:pt x="608" y="10"/>
                    </a:lnTo>
                    <a:lnTo>
                      <a:pt x="599" y="11"/>
                    </a:lnTo>
                    <a:lnTo>
                      <a:pt x="590" y="13"/>
                    </a:lnTo>
                    <a:lnTo>
                      <a:pt x="589" y="14"/>
                    </a:lnTo>
                    <a:lnTo>
                      <a:pt x="586" y="14"/>
                    </a:lnTo>
                    <a:lnTo>
                      <a:pt x="573" y="16"/>
                    </a:lnTo>
                    <a:lnTo>
                      <a:pt x="569" y="16"/>
                    </a:lnTo>
                    <a:lnTo>
                      <a:pt x="561" y="17"/>
                    </a:lnTo>
                    <a:lnTo>
                      <a:pt x="539" y="21"/>
                    </a:lnTo>
                    <a:lnTo>
                      <a:pt x="538" y="21"/>
                    </a:lnTo>
                    <a:lnTo>
                      <a:pt x="523" y="23"/>
                    </a:lnTo>
                    <a:lnTo>
                      <a:pt x="511" y="24"/>
                    </a:lnTo>
                    <a:lnTo>
                      <a:pt x="510" y="24"/>
                    </a:lnTo>
                    <a:lnTo>
                      <a:pt x="507" y="24"/>
                    </a:lnTo>
                    <a:lnTo>
                      <a:pt x="506" y="27"/>
                    </a:lnTo>
                    <a:lnTo>
                      <a:pt x="498" y="28"/>
                    </a:lnTo>
                    <a:lnTo>
                      <a:pt x="487" y="29"/>
                    </a:lnTo>
                    <a:lnTo>
                      <a:pt x="482" y="29"/>
                    </a:lnTo>
                    <a:lnTo>
                      <a:pt x="480" y="29"/>
                    </a:lnTo>
                    <a:lnTo>
                      <a:pt x="475" y="30"/>
                    </a:lnTo>
                    <a:lnTo>
                      <a:pt x="465" y="31"/>
                    </a:lnTo>
                    <a:lnTo>
                      <a:pt x="464" y="31"/>
                    </a:lnTo>
                    <a:lnTo>
                      <a:pt x="463" y="31"/>
                    </a:lnTo>
                    <a:lnTo>
                      <a:pt x="462" y="31"/>
                    </a:lnTo>
                    <a:lnTo>
                      <a:pt x="447" y="34"/>
                    </a:lnTo>
                    <a:lnTo>
                      <a:pt x="439" y="35"/>
                    </a:lnTo>
                    <a:lnTo>
                      <a:pt x="421" y="36"/>
                    </a:lnTo>
                    <a:lnTo>
                      <a:pt x="413" y="37"/>
                    </a:lnTo>
                    <a:lnTo>
                      <a:pt x="408" y="37"/>
                    </a:lnTo>
                    <a:lnTo>
                      <a:pt x="406" y="37"/>
                    </a:lnTo>
                    <a:lnTo>
                      <a:pt x="403" y="37"/>
                    </a:lnTo>
                    <a:lnTo>
                      <a:pt x="394" y="37"/>
                    </a:lnTo>
                    <a:lnTo>
                      <a:pt x="382" y="38"/>
                    </a:lnTo>
                    <a:lnTo>
                      <a:pt x="380" y="39"/>
                    </a:lnTo>
                    <a:lnTo>
                      <a:pt x="378" y="39"/>
                    </a:lnTo>
                    <a:lnTo>
                      <a:pt x="369" y="41"/>
                    </a:lnTo>
                    <a:lnTo>
                      <a:pt x="365" y="42"/>
                    </a:lnTo>
                    <a:lnTo>
                      <a:pt x="354" y="43"/>
                    </a:lnTo>
                    <a:lnTo>
                      <a:pt x="341" y="44"/>
                    </a:lnTo>
                    <a:lnTo>
                      <a:pt x="339" y="44"/>
                    </a:lnTo>
                    <a:lnTo>
                      <a:pt x="333" y="45"/>
                    </a:lnTo>
                    <a:lnTo>
                      <a:pt x="327" y="45"/>
                    </a:lnTo>
                    <a:lnTo>
                      <a:pt x="325" y="45"/>
                    </a:lnTo>
                    <a:lnTo>
                      <a:pt x="316" y="45"/>
                    </a:lnTo>
                    <a:lnTo>
                      <a:pt x="308" y="47"/>
                    </a:lnTo>
                    <a:lnTo>
                      <a:pt x="301" y="47"/>
                    </a:lnTo>
                    <a:lnTo>
                      <a:pt x="299" y="47"/>
                    </a:lnTo>
                    <a:lnTo>
                      <a:pt x="292" y="47"/>
                    </a:lnTo>
                    <a:lnTo>
                      <a:pt x="286" y="48"/>
                    </a:lnTo>
                    <a:lnTo>
                      <a:pt x="282" y="49"/>
                    </a:lnTo>
                    <a:lnTo>
                      <a:pt x="280" y="50"/>
                    </a:lnTo>
                    <a:lnTo>
                      <a:pt x="279" y="49"/>
                    </a:lnTo>
                    <a:lnTo>
                      <a:pt x="270" y="50"/>
                    </a:lnTo>
                    <a:lnTo>
                      <a:pt x="265" y="50"/>
                    </a:lnTo>
                    <a:lnTo>
                      <a:pt x="259" y="51"/>
                    </a:lnTo>
                    <a:lnTo>
                      <a:pt x="257" y="51"/>
                    </a:lnTo>
                    <a:lnTo>
                      <a:pt x="242" y="54"/>
                    </a:lnTo>
                    <a:lnTo>
                      <a:pt x="238" y="54"/>
                    </a:lnTo>
                    <a:lnTo>
                      <a:pt x="237" y="54"/>
                    </a:lnTo>
                    <a:lnTo>
                      <a:pt x="228" y="55"/>
                    </a:lnTo>
                    <a:lnTo>
                      <a:pt x="221" y="56"/>
                    </a:lnTo>
                    <a:lnTo>
                      <a:pt x="210" y="57"/>
                    </a:lnTo>
                    <a:lnTo>
                      <a:pt x="203" y="58"/>
                    </a:lnTo>
                    <a:lnTo>
                      <a:pt x="196" y="58"/>
                    </a:lnTo>
                    <a:lnTo>
                      <a:pt x="193" y="59"/>
                    </a:lnTo>
                    <a:lnTo>
                      <a:pt x="180" y="61"/>
                    </a:lnTo>
                    <a:lnTo>
                      <a:pt x="180" y="58"/>
                    </a:lnTo>
                    <a:lnTo>
                      <a:pt x="162" y="58"/>
                    </a:lnTo>
                    <a:lnTo>
                      <a:pt x="163" y="61"/>
                    </a:lnTo>
                    <a:lnTo>
                      <a:pt x="165" y="63"/>
                    </a:lnTo>
                    <a:lnTo>
                      <a:pt x="166" y="76"/>
                    </a:lnTo>
                    <a:lnTo>
                      <a:pt x="148" y="78"/>
                    </a:lnTo>
                    <a:lnTo>
                      <a:pt x="140" y="78"/>
                    </a:lnTo>
                    <a:lnTo>
                      <a:pt x="132" y="79"/>
                    </a:lnTo>
                    <a:lnTo>
                      <a:pt x="131" y="79"/>
                    </a:lnTo>
                    <a:lnTo>
                      <a:pt x="130" y="79"/>
                    </a:lnTo>
                    <a:lnTo>
                      <a:pt x="127" y="79"/>
                    </a:lnTo>
                    <a:lnTo>
                      <a:pt x="110" y="80"/>
                    </a:lnTo>
                    <a:lnTo>
                      <a:pt x="106" y="82"/>
                    </a:lnTo>
                    <a:lnTo>
                      <a:pt x="105" y="82"/>
                    </a:lnTo>
                    <a:close/>
                  </a:path>
                </a:pathLst>
              </a:custGeom>
              <a:solidFill>
                <a:srgbClr val="00B0F0"/>
              </a:solidFill>
              <a:ln w="1588">
                <a:solidFill>
                  <a:schemeClr val="tx1"/>
                </a:solidFill>
                <a:prstDash val="solid"/>
                <a:round/>
                <a:headEnd/>
                <a:tailEnd/>
              </a:ln>
            </p:spPr>
            <p:txBody>
              <a:bodyPr/>
              <a:lstStyle/>
              <a:p>
                <a:endParaRPr lang="en-US"/>
              </a:p>
            </p:txBody>
          </p:sp>
          <p:sp>
            <p:nvSpPr>
              <p:cNvPr id="63" name="Freeform 60"/>
              <p:cNvSpPr>
                <a:spLocks/>
              </p:cNvSpPr>
              <p:nvPr/>
            </p:nvSpPr>
            <p:spPr bwMode="auto">
              <a:xfrm>
                <a:off x="4341812" y="606425"/>
                <a:ext cx="658813" cy="698500"/>
              </a:xfrm>
              <a:custGeom>
                <a:avLst/>
                <a:gdLst/>
                <a:ahLst/>
                <a:cxnLst>
                  <a:cxn ang="0">
                    <a:pos x="308" y="431"/>
                  </a:cxn>
                  <a:cxn ang="0">
                    <a:pos x="280" y="433"/>
                  </a:cxn>
                  <a:cxn ang="0">
                    <a:pos x="262" y="434"/>
                  </a:cxn>
                  <a:cxn ang="0">
                    <a:pos x="235" y="435"/>
                  </a:cxn>
                  <a:cxn ang="0">
                    <a:pos x="216" y="437"/>
                  </a:cxn>
                  <a:cxn ang="0">
                    <a:pos x="183" y="440"/>
                  </a:cxn>
                  <a:cxn ang="0">
                    <a:pos x="170" y="426"/>
                  </a:cxn>
                  <a:cxn ang="0">
                    <a:pos x="144" y="405"/>
                  </a:cxn>
                  <a:cxn ang="0">
                    <a:pos x="136" y="386"/>
                  </a:cxn>
                  <a:cxn ang="0">
                    <a:pos x="132" y="354"/>
                  </a:cxn>
                  <a:cxn ang="0">
                    <a:pos x="129" y="336"/>
                  </a:cxn>
                  <a:cxn ang="0">
                    <a:pos x="126" y="319"/>
                  </a:cxn>
                  <a:cxn ang="0">
                    <a:pos x="123" y="309"/>
                  </a:cxn>
                  <a:cxn ang="0">
                    <a:pos x="111" y="295"/>
                  </a:cxn>
                  <a:cxn ang="0">
                    <a:pos x="97" y="290"/>
                  </a:cxn>
                  <a:cxn ang="0">
                    <a:pos x="78" y="273"/>
                  </a:cxn>
                  <a:cxn ang="0">
                    <a:pos x="60" y="257"/>
                  </a:cxn>
                  <a:cxn ang="0">
                    <a:pos x="47" y="250"/>
                  </a:cxn>
                  <a:cxn ang="0">
                    <a:pos x="18" y="232"/>
                  </a:cxn>
                  <a:cxn ang="0">
                    <a:pos x="12" y="216"/>
                  </a:cxn>
                  <a:cxn ang="0">
                    <a:pos x="11" y="181"/>
                  </a:cxn>
                  <a:cxn ang="0">
                    <a:pos x="12" y="172"/>
                  </a:cxn>
                  <a:cxn ang="0">
                    <a:pos x="0" y="138"/>
                  </a:cxn>
                  <a:cxn ang="0">
                    <a:pos x="39" y="94"/>
                  </a:cxn>
                  <a:cxn ang="0">
                    <a:pos x="36" y="52"/>
                  </a:cxn>
                  <a:cxn ang="0">
                    <a:pos x="39" y="37"/>
                  </a:cxn>
                  <a:cxn ang="0">
                    <a:pos x="55" y="31"/>
                  </a:cxn>
                  <a:cxn ang="0">
                    <a:pos x="98" y="19"/>
                  </a:cxn>
                  <a:cxn ang="0">
                    <a:pos x="131" y="0"/>
                  </a:cxn>
                  <a:cxn ang="0">
                    <a:pos x="133" y="29"/>
                  </a:cxn>
                  <a:cxn ang="0">
                    <a:pos x="139" y="33"/>
                  </a:cxn>
                  <a:cxn ang="0">
                    <a:pos x="159" y="36"/>
                  </a:cxn>
                  <a:cxn ang="0">
                    <a:pos x="179" y="43"/>
                  </a:cxn>
                  <a:cxn ang="0">
                    <a:pos x="206" y="61"/>
                  </a:cxn>
                  <a:cxn ang="0">
                    <a:pos x="271" y="76"/>
                  </a:cxn>
                  <a:cxn ang="0">
                    <a:pos x="289" y="81"/>
                  </a:cxn>
                  <a:cxn ang="0">
                    <a:pos x="319" y="83"/>
                  </a:cxn>
                  <a:cxn ang="0">
                    <a:pos x="330" y="98"/>
                  </a:cxn>
                  <a:cxn ang="0">
                    <a:pos x="339" y="100"/>
                  </a:cxn>
                  <a:cxn ang="0">
                    <a:pos x="367" y="162"/>
                  </a:cxn>
                  <a:cxn ang="0">
                    <a:pos x="372" y="174"/>
                  </a:cxn>
                  <a:cxn ang="0">
                    <a:pos x="350" y="209"/>
                  </a:cxn>
                  <a:cxn ang="0">
                    <a:pos x="366" y="210"/>
                  </a:cxn>
                  <a:cxn ang="0">
                    <a:pos x="370" y="199"/>
                  </a:cxn>
                  <a:cxn ang="0">
                    <a:pos x="398" y="158"/>
                  </a:cxn>
                  <a:cxn ang="0">
                    <a:pos x="413" y="140"/>
                  </a:cxn>
                  <a:cxn ang="0">
                    <a:pos x="393" y="205"/>
                  </a:cxn>
                  <a:cxn ang="0">
                    <a:pos x="387" y="247"/>
                  </a:cxn>
                  <a:cxn ang="0">
                    <a:pos x="379" y="299"/>
                  </a:cxn>
                  <a:cxn ang="0">
                    <a:pos x="376" y="323"/>
                  </a:cxn>
                  <a:cxn ang="0">
                    <a:pos x="372" y="355"/>
                  </a:cxn>
                  <a:cxn ang="0">
                    <a:pos x="380" y="389"/>
                  </a:cxn>
                  <a:cxn ang="0">
                    <a:pos x="383" y="411"/>
                  </a:cxn>
                  <a:cxn ang="0">
                    <a:pos x="361" y="426"/>
                  </a:cxn>
                  <a:cxn ang="0">
                    <a:pos x="349" y="427"/>
                  </a:cxn>
                  <a:cxn ang="0">
                    <a:pos x="319" y="430"/>
                  </a:cxn>
                  <a:cxn ang="0">
                    <a:pos x="315" y="431"/>
                  </a:cxn>
                </a:cxnLst>
                <a:rect l="0" t="0" r="r" b="b"/>
                <a:pathLst>
                  <a:path w="415" h="440">
                    <a:moveTo>
                      <a:pt x="315" y="431"/>
                    </a:moveTo>
                    <a:lnTo>
                      <a:pt x="312" y="431"/>
                    </a:lnTo>
                    <a:lnTo>
                      <a:pt x="308" y="431"/>
                    </a:lnTo>
                    <a:lnTo>
                      <a:pt x="303" y="431"/>
                    </a:lnTo>
                    <a:lnTo>
                      <a:pt x="295" y="432"/>
                    </a:lnTo>
                    <a:lnTo>
                      <a:pt x="280" y="433"/>
                    </a:lnTo>
                    <a:lnTo>
                      <a:pt x="271" y="433"/>
                    </a:lnTo>
                    <a:lnTo>
                      <a:pt x="269" y="433"/>
                    </a:lnTo>
                    <a:lnTo>
                      <a:pt x="262" y="434"/>
                    </a:lnTo>
                    <a:lnTo>
                      <a:pt x="253" y="434"/>
                    </a:lnTo>
                    <a:lnTo>
                      <a:pt x="238" y="435"/>
                    </a:lnTo>
                    <a:lnTo>
                      <a:pt x="235" y="435"/>
                    </a:lnTo>
                    <a:lnTo>
                      <a:pt x="230" y="437"/>
                    </a:lnTo>
                    <a:lnTo>
                      <a:pt x="222" y="437"/>
                    </a:lnTo>
                    <a:lnTo>
                      <a:pt x="216" y="437"/>
                    </a:lnTo>
                    <a:lnTo>
                      <a:pt x="194" y="439"/>
                    </a:lnTo>
                    <a:lnTo>
                      <a:pt x="191" y="439"/>
                    </a:lnTo>
                    <a:lnTo>
                      <a:pt x="183" y="440"/>
                    </a:lnTo>
                    <a:lnTo>
                      <a:pt x="179" y="440"/>
                    </a:lnTo>
                    <a:lnTo>
                      <a:pt x="173" y="428"/>
                    </a:lnTo>
                    <a:lnTo>
                      <a:pt x="170" y="426"/>
                    </a:lnTo>
                    <a:lnTo>
                      <a:pt x="159" y="425"/>
                    </a:lnTo>
                    <a:lnTo>
                      <a:pt x="147" y="418"/>
                    </a:lnTo>
                    <a:lnTo>
                      <a:pt x="144" y="405"/>
                    </a:lnTo>
                    <a:lnTo>
                      <a:pt x="138" y="395"/>
                    </a:lnTo>
                    <a:lnTo>
                      <a:pt x="138" y="393"/>
                    </a:lnTo>
                    <a:lnTo>
                      <a:pt x="136" y="386"/>
                    </a:lnTo>
                    <a:lnTo>
                      <a:pt x="136" y="385"/>
                    </a:lnTo>
                    <a:lnTo>
                      <a:pt x="144" y="368"/>
                    </a:lnTo>
                    <a:lnTo>
                      <a:pt x="132" y="354"/>
                    </a:lnTo>
                    <a:lnTo>
                      <a:pt x="132" y="351"/>
                    </a:lnTo>
                    <a:lnTo>
                      <a:pt x="130" y="344"/>
                    </a:lnTo>
                    <a:lnTo>
                      <a:pt x="129" y="336"/>
                    </a:lnTo>
                    <a:lnTo>
                      <a:pt x="126" y="333"/>
                    </a:lnTo>
                    <a:lnTo>
                      <a:pt x="126" y="322"/>
                    </a:lnTo>
                    <a:lnTo>
                      <a:pt x="126" y="319"/>
                    </a:lnTo>
                    <a:lnTo>
                      <a:pt x="126" y="316"/>
                    </a:lnTo>
                    <a:lnTo>
                      <a:pt x="123" y="310"/>
                    </a:lnTo>
                    <a:lnTo>
                      <a:pt x="123" y="309"/>
                    </a:lnTo>
                    <a:lnTo>
                      <a:pt x="116" y="301"/>
                    </a:lnTo>
                    <a:lnTo>
                      <a:pt x="112" y="297"/>
                    </a:lnTo>
                    <a:lnTo>
                      <a:pt x="111" y="295"/>
                    </a:lnTo>
                    <a:lnTo>
                      <a:pt x="107" y="294"/>
                    </a:lnTo>
                    <a:lnTo>
                      <a:pt x="103" y="294"/>
                    </a:lnTo>
                    <a:lnTo>
                      <a:pt x="97" y="290"/>
                    </a:lnTo>
                    <a:lnTo>
                      <a:pt x="91" y="285"/>
                    </a:lnTo>
                    <a:lnTo>
                      <a:pt x="81" y="278"/>
                    </a:lnTo>
                    <a:lnTo>
                      <a:pt x="78" y="273"/>
                    </a:lnTo>
                    <a:lnTo>
                      <a:pt x="69" y="261"/>
                    </a:lnTo>
                    <a:lnTo>
                      <a:pt x="63" y="258"/>
                    </a:lnTo>
                    <a:lnTo>
                      <a:pt x="60" y="257"/>
                    </a:lnTo>
                    <a:lnTo>
                      <a:pt x="53" y="255"/>
                    </a:lnTo>
                    <a:lnTo>
                      <a:pt x="52" y="254"/>
                    </a:lnTo>
                    <a:lnTo>
                      <a:pt x="47" y="250"/>
                    </a:lnTo>
                    <a:lnTo>
                      <a:pt x="46" y="246"/>
                    </a:lnTo>
                    <a:lnTo>
                      <a:pt x="33" y="244"/>
                    </a:lnTo>
                    <a:lnTo>
                      <a:pt x="18" y="232"/>
                    </a:lnTo>
                    <a:lnTo>
                      <a:pt x="15" y="230"/>
                    </a:lnTo>
                    <a:lnTo>
                      <a:pt x="11" y="227"/>
                    </a:lnTo>
                    <a:lnTo>
                      <a:pt x="12" y="216"/>
                    </a:lnTo>
                    <a:lnTo>
                      <a:pt x="12" y="202"/>
                    </a:lnTo>
                    <a:lnTo>
                      <a:pt x="13" y="189"/>
                    </a:lnTo>
                    <a:lnTo>
                      <a:pt x="11" y="181"/>
                    </a:lnTo>
                    <a:lnTo>
                      <a:pt x="12" y="181"/>
                    </a:lnTo>
                    <a:lnTo>
                      <a:pt x="11" y="177"/>
                    </a:lnTo>
                    <a:lnTo>
                      <a:pt x="12" y="172"/>
                    </a:lnTo>
                    <a:lnTo>
                      <a:pt x="13" y="152"/>
                    </a:lnTo>
                    <a:lnTo>
                      <a:pt x="9" y="147"/>
                    </a:lnTo>
                    <a:lnTo>
                      <a:pt x="0" y="138"/>
                    </a:lnTo>
                    <a:lnTo>
                      <a:pt x="2" y="130"/>
                    </a:lnTo>
                    <a:lnTo>
                      <a:pt x="8" y="119"/>
                    </a:lnTo>
                    <a:lnTo>
                      <a:pt x="39" y="94"/>
                    </a:lnTo>
                    <a:lnTo>
                      <a:pt x="39" y="86"/>
                    </a:lnTo>
                    <a:lnTo>
                      <a:pt x="38" y="60"/>
                    </a:lnTo>
                    <a:lnTo>
                      <a:pt x="36" y="52"/>
                    </a:lnTo>
                    <a:lnTo>
                      <a:pt x="36" y="39"/>
                    </a:lnTo>
                    <a:lnTo>
                      <a:pt x="35" y="36"/>
                    </a:lnTo>
                    <a:lnTo>
                      <a:pt x="39" y="37"/>
                    </a:lnTo>
                    <a:lnTo>
                      <a:pt x="49" y="26"/>
                    </a:lnTo>
                    <a:lnTo>
                      <a:pt x="55" y="30"/>
                    </a:lnTo>
                    <a:lnTo>
                      <a:pt x="55" y="31"/>
                    </a:lnTo>
                    <a:lnTo>
                      <a:pt x="69" y="31"/>
                    </a:lnTo>
                    <a:lnTo>
                      <a:pt x="85" y="24"/>
                    </a:lnTo>
                    <a:lnTo>
                      <a:pt x="98" y="19"/>
                    </a:lnTo>
                    <a:lnTo>
                      <a:pt x="110" y="10"/>
                    </a:lnTo>
                    <a:lnTo>
                      <a:pt x="115" y="12"/>
                    </a:lnTo>
                    <a:lnTo>
                      <a:pt x="131" y="0"/>
                    </a:lnTo>
                    <a:lnTo>
                      <a:pt x="139" y="9"/>
                    </a:lnTo>
                    <a:lnTo>
                      <a:pt x="132" y="21"/>
                    </a:lnTo>
                    <a:lnTo>
                      <a:pt x="133" y="29"/>
                    </a:lnTo>
                    <a:lnTo>
                      <a:pt x="130" y="33"/>
                    </a:lnTo>
                    <a:lnTo>
                      <a:pt x="130" y="38"/>
                    </a:lnTo>
                    <a:lnTo>
                      <a:pt x="139" y="33"/>
                    </a:lnTo>
                    <a:lnTo>
                      <a:pt x="142" y="25"/>
                    </a:lnTo>
                    <a:lnTo>
                      <a:pt x="156" y="36"/>
                    </a:lnTo>
                    <a:lnTo>
                      <a:pt x="159" y="36"/>
                    </a:lnTo>
                    <a:lnTo>
                      <a:pt x="164" y="38"/>
                    </a:lnTo>
                    <a:lnTo>
                      <a:pt x="165" y="37"/>
                    </a:lnTo>
                    <a:lnTo>
                      <a:pt x="179" y="43"/>
                    </a:lnTo>
                    <a:lnTo>
                      <a:pt x="187" y="55"/>
                    </a:lnTo>
                    <a:lnTo>
                      <a:pt x="201" y="60"/>
                    </a:lnTo>
                    <a:lnTo>
                      <a:pt x="206" y="61"/>
                    </a:lnTo>
                    <a:lnTo>
                      <a:pt x="260" y="72"/>
                    </a:lnTo>
                    <a:lnTo>
                      <a:pt x="267" y="75"/>
                    </a:lnTo>
                    <a:lnTo>
                      <a:pt x="271" y="76"/>
                    </a:lnTo>
                    <a:lnTo>
                      <a:pt x="277" y="80"/>
                    </a:lnTo>
                    <a:lnTo>
                      <a:pt x="285" y="80"/>
                    </a:lnTo>
                    <a:lnTo>
                      <a:pt x="289" y="81"/>
                    </a:lnTo>
                    <a:lnTo>
                      <a:pt x="294" y="83"/>
                    </a:lnTo>
                    <a:lnTo>
                      <a:pt x="302" y="81"/>
                    </a:lnTo>
                    <a:lnTo>
                      <a:pt x="319" y="83"/>
                    </a:lnTo>
                    <a:lnTo>
                      <a:pt x="329" y="87"/>
                    </a:lnTo>
                    <a:lnTo>
                      <a:pt x="332" y="90"/>
                    </a:lnTo>
                    <a:lnTo>
                      <a:pt x="330" y="98"/>
                    </a:lnTo>
                    <a:lnTo>
                      <a:pt x="335" y="100"/>
                    </a:lnTo>
                    <a:lnTo>
                      <a:pt x="339" y="99"/>
                    </a:lnTo>
                    <a:lnTo>
                      <a:pt x="339" y="100"/>
                    </a:lnTo>
                    <a:lnTo>
                      <a:pt x="347" y="102"/>
                    </a:lnTo>
                    <a:lnTo>
                      <a:pt x="350" y="105"/>
                    </a:lnTo>
                    <a:lnTo>
                      <a:pt x="367" y="162"/>
                    </a:lnTo>
                    <a:lnTo>
                      <a:pt x="374" y="164"/>
                    </a:lnTo>
                    <a:lnTo>
                      <a:pt x="372" y="171"/>
                    </a:lnTo>
                    <a:lnTo>
                      <a:pt x="372" y="174"/>
                    </a:lnTo>
                    <a:lnTo>
                      <a:pt x="363" y="178"/>
                    </a:lnTo>
                    <a:lnTo>
                      <a:pt x="351" y="203"/>
                    </a:lnTo>
                    <a:lnTo>
                      <a:pt x="350" y="209"/>
                    </a:lnTo>
                    <a:lnTo>
                      <a:pt x="350" y="214"/>
                    </a:lnTo>
                    <a:lnTo>
                      <a:pt x="358" y="214"/>
                    </a:lnTo>
                    <a:lnTo>
                      <a:pt x="366" y="210"/>
                    </a:lnTo>
                    <a:lnTo>
                      <a:pt x="367" y="209"/>
                    </a:lnTo>
                    <a:lnTo>
                      <a:pt x="367" y="206"/>
                    </a:lnTo>
                    <a:lnTo>
                      <a:pt x="370" y="199"/>
                    </a:lnTo>
                    <a:lnTo>
                      <a:pt x="383" y="186"/>
                    </a:lnTo>
                    <a:lnTo>
                      <a:pt x="395" y="165"/>
                    </a:lnTo>
                    <a:lnTo>
                      <a:pt x="398" y="158"/>
                    </a:lnTo>
                    <a:lnTo>
                      <a:pt x="406" y="149"/>
                    </a:lnTo>
                    <a:lnTo>
                      <a:pt x="406" y="145"/>
                    </a:lnTo>
                    <a:lnTo>
                      <a:pt x="413" y="140"/>
                    </a:lnTo>
                    <a:lnTo>
                      <a:pt x="415" y="145"/>
                    </a:lnTo>
                    <a:lnTo>
                      <a:pt x="393" y="204"/>
                    </a:lnTo>
                    <a:lnTo>
                      <a:pt x="393" y="205"/>
                    </a:lnTo>
                    <a:lnTo>
                      <a:pt x="387" y="223"/>
                    </a:lnTo>
                    <a:lnTo>
                      <a:pt x="385" y="240"/>
                    </a:lnTo>
                    <a:lnTo>
                      <a:pt x="387" y="247"/>
                    </a:lnTo>
                    <a:lnTo>
                      <a:pt x="378" y="273"/>
                    </a:lnTo>
                    <a:lnTo>
                      <a:pt x="377" y="285"/>
                    </a:lnTo>
                    <a:lnTo>
                      <a:pt x="379" y="299"/>
                    </a:lnTo>
                    <a:lnTo>
                      <a:pt x="378" y="312"/>
                    </a:lnTo>
                    <a:lnTo>
                      <a:pt x="376" y="320"/>
                    </a:lnTo>
                    <a:lnTo>
                      <a:pt x="376" y="323"/>
                    </a:lnTo>
                    <a:lnTo>
                      <a:pt x="371" y="336"/>
                    </a:lnTo>
                    <a:lnTo>
                      <a:pt x="370" y="349"/>
                    </a:lnTo>
                    <a:lnTo>
                      <a:pt x="372" y="355"/>
                    </a:lnTo>
                    <a:lnTo>
                      <a:pt x="372" y="362"/>
                    </a:lnTo>
                    <a:lnTo>
                      <a:pt x="374" y="374"/>
                    </a:lnTo>
                    <a:lnTo>
                      <a:pt x="380" y="389"/>
                    </a:lnTo>
                    <a:lnTo>
                      <a:pt x="384" y="398"/>
                    </a:lnTo>
                    <a:lnTo>
                      <a:pt x="383" y="406"/>
                    </a:lnTo>
                    <a:lnTo>
                      <a:pt x="383" y="411"/>
                    </a:lnTo>
                    <a:lnTo>
                      <a:pt x="385" y="424"/>
                    </a:lnTo>
                    <a:lnTo>
                      <a:pt x="371" y="425"/>
                    </a:lnTo>
                    <a:lnTo>
                      <a:pt x="361" y="426"/>
                    </a:lnTo>
                    <a:lnTo>
                      <a:pt x="357" y="426"/>
                    </a:lnTo>
                    <a:lnTo>
                      <a:pt x="352" y="426"/>
                    </a:lnTo>
                    <a:lnTo>
                      <a:pt x="349" y="427"/>
                    </a:lnTo>
                    <a:lnTo>
                      <a:pt x="325" y="430"/>
                    </a:lnTo>
                    <a:lnTo>
                      <a:pt x="322" y="430"/>
                    </a:lnTo>
                    <a:lnTo>
                      <a:pt x="319" y="430"/>
                    </a:lnTo>
                    <a:lnTo>
                      <a:pt x="316" y="430"/>
                    </a:lnTo>
                    <a:lnTo>
                      <a:pt x="316" y="431"/>
                    </a:lnTo>
                    <a:lnTo>
                      <a:pt x="315" y="431"/>
                    </a:lnTo>
                    <a:close/>
                  </a:path>
                </a:pathLst>
              </a:custGeom>
              <a:solidFill>
                <a:srgbClr val="FFC000"/>
              </a:solidFill>
              <a:ln w="1588">
                <a:solidFill>
                  <a:schemeClr val="tx1"/>
                </a:solidFill>
                <a:prstDash val="solid"/>
                <a:round/>
                <a:headEnd/>
                <a:tailEnd/>
              </a:ln>
            </p:spPr>
            <p:txBody>
              <a:bodyPr/>
              <a:lstStyle/>
              <a:p>
                <a:endParaRPr lang="en-US"/>
              </a:p>
            </p:txBody>
          </p:sp>
          <p:sp>
            <p:nvSpPr>
              <p:cNvPr id="64" name="Freeform 61"/>
              <p:cNvSpPr>
                <a:spLocks/>
              </p:cNvSpPr>
              <p:nvPr/>
            </p:nvSpPr>
            <p:spPr bwMode="auto">
              <a:xfrm>
                <a:off x="4549775" y="1279525"/>
                <a:ext cx="500062" cy="887413"/>
              </a:xfrm>
              <a:custGeom>
                <a:avLst/>
                <a:gdLst/>
                <a:ahLst/>
                <a:cxnLst>
                  <a:cxn ang="0">
                    <a:pos x="4" y="234"/>
                  </a:cxn>
                  <a:cxn ang="0">
                    <a:pos x="7" y="211"/>
                  </a:cxn>
                  <a:cxn ang="0">
                    <a:pos x="26" y="200"/>
                  </a:cxn>
                  <a:cxn ang="0">
                    <a:pos x="32" y="152"/>
                  </a:cxn>
                  <a:cxn ang="0">
                    <a:pos x="29" y="125"/>
                  </a:cxn>
                  <a:cxn ang="0">
                    <a:pos x="77" y="92"/>
                  </a:cxn>
                  <a:cxn ang="0">
                    <a:pos x="88" y="71"/>
                  </a:cxn>
                  <a:cxn ang="0">
                    <a:pos x="85" y="51"/>
                  </a:cxn>
                  <a:cxn ang="0">
                    <a:pos x="67" y="41"/>
                  </a:cxn>
                  <a:cxn ang="0">
                    <a:pos x="48" y="16"/>
                  </a:cxn>
                  <a:cxn ang="0">
                    <a:pos x="85" y="13"/>
                  </a:cxn>
                  <a:cxn ang="0">
                    <a:pos x="107" y="11"/>
                  </a:cxn>
                  <a:cxn ang="0">
                    <a:pos x="140" y="9"/>
                  </a:cxn>
                  <a:cxn ang="0">
                    <a:pos x="177" y="7"/>
                  </a:cxn>
                  <a:cxn ang="0">
                    <a:pos x="185" y="6"/>
                  </a:cxn>
                  <a:cxn ang="0">
                    <a:pos x="218" y="3"/>
                  </a:cxn>
                  <a:cxn ang="0">
                    <a:pos x="240" y="1"/>
                  </a:cxn>
                  <a:cxn ang="0">
                    <a:pos x="261" y="33"/>
                  </a:cxn>
                  <a:cxn ang="0">
                    <a:pos x="284" y="91"/>
                  </a:cxn>
                  <a:cxn ang="0">
                    <a:pos x="285" y="113"/>
                  </a:cxn>
                  <a:cxn ang="0">
                    <a:pos x="288" y="130"/>
                  </a:cxn>
                  <a:cxn ang="0">
                    <a:pos x="289" y="146"/>
                  </a:cxn>
                  <a:cxn ang="0">
                    <a:pos x="294" y="189"/>
                  </a:cxn>
                  <a:cxn ang="0">
                    <a:pos x="296" y="214"/>
                  </a:cxn>
                  <a:cxn ang="0">
                    <a:pos x="301" y="257"/>
                  </a:cxn>
                  <a:cxn ang="0">
                    <a:pos x="304" y="296"/>
                  </a:cxn>
                  <a:cxn ang="0">
                    <a:pos x="302" y="321"/>
                  </a:cxn>
                  <a:cxn ang="0">
                    <a:pos x="307" y="346"/>
                  </a:cxn>
                  <a:cxn ang="0">
                    <a:pos x="311" y="360"/>
                  </a:cxn>
                  <a:cxn ang="0">
                    <a:pos x="304" y="396"/>
                  </a:cxn>
                  <a:cxn ang="0">
                    <a:pos x="285" y="424"/>
                  </a:cxn>
                  <a:cxn ang="0">
                    <a:pos x="285" y="436"/>
                  </a:cxn>
                  <a:cxn ang="0">
                    <a:pos x="284" y="470"/>
                  </a:cxn>
                  <a:cxn ang="0">
                    <a:pos x="284" y="499"/>
                  </a:cxn>
                  <a:cxn ang="0">
                    <a:pos x="261" y="512"/>
                  </a:cxn>
                  <a:cxn ang="0">
                    <a:pos x="255" y="546"/>
                  </a:cxn>
                  <a:cxn ang="0">
                    <a:pos x="234" y="540"/>
                  </a:cxn>
                  <a:cxn ang="0">
                    <a:pos x="205" y="547"/>
                  </a:cxn>
                  <a:cxn ang="0">
                    <a:pos x="195" y="552"/>
                  </a:cxn>
                  <a:cxn ang="0">
                    <a:pos x="178" y="534"/>
                  </a:cxn>
                  <a:cxn ang="0">
                    <a:pos x="178" y="526"/>
                  </a:cxn>
                  <a:cxn ang="0">
                    <a:pos x="172" y="498"/>
                  </a:cxn>
                  <a:cxn ang="0">
                    <a:pos x="140" y="473"/>
                  </a:cxn>
                  <a:cxn ang="0">
                    <a:pos x="114" y="456"/>
                  </a:cxn>
                  <a:cxn ang="0">
                    <a:pos x="99" y="441"/>
                  </a:cxn>
                  <a:cxn ang="0">
                    <a:pos x="107" y="411"/>
                  </a:cxn>
                  <a:cxn ang="0">
                    <a:pos x="110" y="389"/>
                  </a:cxn>
                  <a:cxn ang="0">
                    <a:pos x="104" y="373"/>
                  </a:cxn>
                  <a:cxn ang="0">
                    <a:pos x="88" y="368"/>
                  </a:cxn>
                  <a:cxn ang="0">
                    <a:pos x="70" y="367"/>
                  </a:cxn>
                  <a:cxn ang="0">
                    <a:pos x="56" y="333"/>
                  </a:cxn>
                  <a:cxn ang="0">
                    <a:pos x="30" y="314"/>
                  </a:cxn>
                  <a:cxn ang="0">
                    <a:pos x="19" y="302"/>
                  </a:cxn>
                  <a:cxn ang="0">
                    <a:pos x="12" y="290"/>
                  </a:cxn>
                  <a:cxn ang="0">
                    <a:pos x="0" y="258"/>
                  </a:cxn>
                </a:cxnLst>
                <a:rect l="0" t="0" r="r" b="b"/>
                <a:pathLst>
                  <a:path w="315" h="559">
                    <a:moveTo>
                      <a:pt x="0" y="251"/>
                    </a:moveTo>
                    <a:lnTo>
                      <a:pt x="0" y="247"/>
                    </a:lnTo>
                    <a:lnTo>
                      <a:pt x="0" y="245"/>
                    </a:lnTo>
                    <a:lnTo>
                      <a:pt x="4" y="234"/>
                    </a:lnTo>
                    <a:lnTo>
                      <a:pt x="5" y="234"/>
                    </a:lnTo>
                    <a:lnTo>
                      <a:pt x="5" y="233"/>
                    </a:lnTo>
                    <a:lnTo>
                      <a:pt x="8" y="230"/>
                    </a:lnTo>
                    <a:lnTo>
                      <a:pt x="7" y="211"/>
                    </a:lnTo>
                    <a:lnTo>
                      <a:pt x="21" y="206"/>
                    </a:lnTo>
                    <a:lnTo>
                      <a:pt x="25" y="203"/>
                    </a:lnTo>
                    <a:lnTo>
                      <a:pt x="26" y="202"/>
                    </a:lnTo>
                    <a:lnTo>
                      <a:pt x="26" y="200"/>
                    </a:lnTo>
                    <a:lnTo>
                      <a:pt x="26" y="194"/>
                    </a:lnTo>
                    <a:lnTo>
                      <a:pt x="36" y="168"/>
                    </a:lnTo>
                    <a:lnTo>
                      <a:pt x="35" y="161"/>
                    </a:lnTo>
                    <a:lnTo>
                      <a:pt x="32" y="152"/>
                    </a:lnTo>
                    <a:lnTo>
                      <a:pt x="22" y="144"/>
                    </a:lnTo>
                    <a:lnTo>
                      <a:pt x="25" y="135"/>
                    </a:lnTo>
                    <a:lnTo>
                      <a:pt x="26" y="131"/>
                    </a:lnTo>
                    <a:lnTo>
                      <a:pt x="29" y="125"/>
                    </a:lnTo>
                    <a:lnTo>
                      <a:pt x="45" y="121"/>
                    </a:lnTo>
                    <a:lnTo>
                      <a:pt x="66" y="114"/>
                    </a:lnTo>
                    <a:lnTo>
                      <a:pt x="74" y="107"/>
                    </a:lnTo>
                    <a:lnTo>
                      <a:pt x="77" y="92"/>
                    </a:lnTo>
                    <a:lnTo>
                      <a:pt x="78" y="90"/>
                    </a:lnTo>
                    <a:lnTo>
                      <a:pt x="82" y="86"/>
                    </a:lnTo>
                    <a:lnTo>
                      <a:pt x="87" y="77"/>
                    </a:lnTo>
                    <a:lnTo>
                      <a:pt x="88" y="71"/>
                    </a:lnTo>
                    <a:lnTo>
                      <a:pt x="88" y="64"/>
                    </a:lnTo>
                    <a:lnTo>
                      <a:pt x="88" y="63"/>
                    </a:lnTo>
                    <a:lnTo>
                      <a:pt x="87" y="61"/>
                    </a:lnTo>
                    <a:lnTo>
                      <a:pt x="85" y="51"/>
                    </a:lnTo>
                    <a:lnTo>
                      <a:pt x="77" y="47"/>
                    </a:lnTo>
                    <a:lnTo>
                      <a:pt x="74" y="45"/>
                    </a:lnTo>
                    <a:lnTo>
                      <a:pt x="69" y="43"/>
                    </a:lnTo>
                    <a:lnTo>
                      <a:pt x="67" y="41"/>
                    </a:lnTo>
                    <a:lnTo>
                      <a:pt x="61" y="28"/>
                    </a:lnTo>
                    <a:lnTo>
                      <a:pt x="49" y="21"/>
                    </a:lnTo>
                    <a:lnTo>
                      <a:pt x="48" y="17"/>
                    </a:lnTo>
                    <a:lnTo>
                      <a:pt x="48" y="16"/>
                    </a:lnTo>
                    <a:lnTo>
                      <a:pt x="52" y="16"/>
                    </a:lnTo>
                    <a:lnTo>
                      <a:pt x="60" y="15"/>
                    </a:lnTo>
                    <a:lnTo>
                      <a:pt x="63" y="15"/>
                    </a:lnTo>
                    <a:lnTo>
                      <a:pt x="85" y="13"/>
                    </a:lnTo>
                    <a:lnTo>
                      <a:pt x="91" y="13"/>
                    </a:lnTo>
                    <a:lnTo>
                      <a:pt x="99" y="13"/>
                    </a:lnTo>
                    <a:lnTo>
                      <a:pt x="104" y="11"/>
                    </a:lnTo>
                    <a:lnTo>
                      <a:pt x="107" y="11"/>
                    </a:lnTo>
                    <a:lnTo>
                      <a:pt x="122" y="10"/>
                    </a:lnTo>
                    <a:lnTo>
                      <a:pt x="131" y="10"/>
                    </a:lnTo>
                    <a:lnTo>
                      <a:pt x="138" y="9"/>
                    </a:lnTo>
                    <a:lnTo>
                      <a:pt x="140" y="9"/>
                    </a:lnTo>
                    <a:lnTo>
                      <a:pt x="149" y="9"/>
                    </a:lnTo>
                    <a:lnTo>
                      <a:pt x="164" y="8"/>
                    </a:lnTo>
                    <a:lnTo>
                      <a:pt x="172" y="7"/>
                    </a:lnTo>
                    <a:lnTo>
                      <a:pt x="177" y="7"/>
                    </a:lnTo>
                    <a:lnTo>
                      <a:pt x="181" y="7"/>
                    </a:lnTo>
                    <a:lnTo>
                      <a:pt x="184" y="7"/>
                    </a:lnTo>
                    <a:lnTo>
                      <a:pt x="185" y="7"/>
                    </a:lnTo>
                    <a:lnTo>
                      <a:pt x="185" y="6"/>
                    </a:lnTo>
                    <a:lnTo>
                      <a:pt x="188" y="6"/>
                    </a:lnTo>
                    <a:lnTo>
                      <a:pt x="191" y="6"/>
                    </a:lnTo>
                    <a:lnTo>
                      <a:pt x="194" y="6"/>
                    </a:lnTo>
                    <a:lnTo>
                      <a:pt x="218" y="3"/>
                    </a:lnTo>
                    <a:lnTo>
                      <a:pt x="221" y="2"/>
                    </a:lnTo>
                    <a:lnTo>
                      <a:pt x="226" y="2"/>
                    </a:lnTo>
                    <a:lnTo>
                      <a:pt x="230" y="2"/>
                    </a:lnTo>
                    <a:lnTo>
                      <a:pt x="240" y="1"/>
                    </a:lnTo>
                    <a:lnTo>
                      <a:pt x="254" y="0"/>
                    </a:lnTo>
                    <a:lnTo>
                      <a:pt x="255" y="11"/>
                    </a:lnTo>
                    <a:lnTo>
                      <a:pt x="255" y="23"/>
                    </a:lnTo>
                    <a:lnTo>
                      <a:pt x="261" y="33"/>
                    </a:lnTo>
                    <a:lnTo>
                      <a:pt x="270" y="48"/>
                    </a:lnTo>
                    <a:lnTo>
                      <a:pt x="275" y="59"/>
                    </a:lnTo>
                    <a:lnTo>
                      <a:pt x="282" y="75"/>
                    </a:lnTo>
                    <a:lnTo>
                      <a:pt x="284" y="91"/>
                    </a:lnTo>
                    <a:lnTo>
                      <a:pt x="284" y="93"/>
                    </a:lnTo>
                    <a:lnTo>
                      <a:pt x="284" y="99"/>
                    </a:lnTo>
                    <a:lnTo>
                      <a:pt x="285" y="109"/>
                    </a:lnTo>
                    <a:lnTo>
                      <a:pt x="285" y="113"/>
                    </a:lnTo>
                    <a:lnTo>
                      <a:pt x="287" y="117"/>
                    </a:lnTo>
                    <a:lnTo>
                      <a:pt x="287" y="118"/>
                    </a:lnTo>
                    <a:lnTo>
                      <a:pt x="287" y="121"/>
                    </a:lnTo>
                    <a:lnTo>
                      <a:pt x="288" y="130"/>
                    </a:lnTo>
                    <a:lnTo>
                      <a:pt x="288" y="133"/>
                    </a:lnTo>
                    <a:lnTo>
                      <a:pt x="289" y="138"/>
                    </a:lnTo>
                    <a:lnTo>
                      <a:pt x="289" y="145"/>
                    </a:lnTo>
                    <a:lnTo>
                      <a:pt x="289" y="146"/>
                    </a:lnTo>
                    <a:lnTo>
                      <a:pt x="290" y="152"/>
                    </a:lnTo>
                    <a:lnTo>
                      <a:pt x="292" y="173"/>
                    </a:lnTo>
                    <a:lnTo>
                      <a:pt x="294" y="183"/>
                    </a:lnTo>
                    <a:lnTo>
                      <a:pt x="294" y="189"/>
                    </a:lnTo>
                    <a:lnTo>
                      <a:pt x="295" y="196"/>
                    </a:lnTo>
                    <a:lnTo>
                      <a:pt x="295" y="199"/>
                    </a:lnTo>
                    <a:lnTo>
                      <a:pt x="296" y="206"/>
                    </a:lnTo>
                    <a:lnTo>
                      <a:pt x="296" y="214"/>
                    </a:lnTo>
                    <a:lnTo>
                      <a:pt x="298" y="231"/>
                    </a:lnTo>
                    <a:lnTo>
                      <a:pt x="298" y="234"/>
                    </a:lnTo>
                    <a:lnTo>
                      <a:pt x="298" y="240"/>
                    </a:lnTo>
                    <a:lnTo>
                      <a:pt x="301" y="257"/>
                    </a:lnTo>
                    <a:lnTo>
                      <a:pt x="302" y="265"/>
                    </a:lnTo>
                    <a:lnTo>
                      <a:pt x="303" y="276"/>
                    </a:lnTo>
                    <a:lnTo>
                      <a:pt x="303" y="285"/>
                    </a:lnTo>
                    <a:lnTo>
                      <a:pt x="304" y="296"/>
                    </a:lnTo>
                    <a:lnTo>
                      <a:pt x="305" y="298"/>
                    </a:lnTo>
                    <a:lnTo>
                      <a:pt x="307" y="311"/>
                    </a:lnTo>
                    <a:lnTo>
                      <a:pt x="302" y="320"/>
                    </a:lnTo>
                    <a:lnTo>
                      <a:pt x="302" y="321"/>
                    </a:lnTo>
                    <a:lnTo>
                      <a:pt x="304" y="320"/>
                    </a:lnTo>
                    <a:lnTo>
                      <a:pt x="301" y="331"/>
                    </a:lnTo>
                    <a:lnTo>
                      <a:pt x="302" y="335"/>
                    </a:lnTo>
                    <a:lnTo>
                      <a:pt x="307" y="346"/>
                    </a:lnTo>
                    <a:lnTo>
                      <a:pt x="311" y="355"/>
                    </a:lnTo>
                    <a:lnTo>
                      <a:pt x="310" y="356"/>
                    </a:lnTo>
                    <a:lnTo>
                      <a:pt x="310" y="358"/>
                    </a:lnTo>
                    <a:lnTo>
                      <a:pt x="311" y="360"/>
                    </a:lnTo>
                    <a:lnTo>
                      <a:pt x="315" y="372"/>
                    </a:lnTo>
                    <a:lnTo>
                      <a:pt x="307" y="388"/>
                    </a:lnTo>
                    <a:lnTo>
                      <a:pt x="305" y="390"/>
                    </a:lnTo>
                    <a:lnTo>
                      <a:pt x="304" y="396"/>
                    </a:lnTo>
                    <a:lnTo>
                      <a:pt x="298" y="400"/>
                    </a:lnTo>
                    <a:lnTo>
                      <a:pt x="299" y="406"/>
                    </a:lnTo>
                    <a:lnTo>
                      <a:pt x="297" y="410"/>
                    </a:lnTo>
                    <a:lnTo>
                      <a:pt x="285" y="424"/>
                    </a:lnTo>
                    <a:lnTo>
                      <a:pt x="282" y="423"/>
                    </a:lnTo>
                    <a:lnTo>
                      <a:pt x="283" y="424"/>
                    </a:lnTo>
                    <a:lnTo>
                      <a:pt x="283" y="427"/>
                    </a:lnTo>
                    <a:lnTo>
                      <a:pt x="285" y="436"/>
                    </a:lnTo>
                    <a:lnTo>
                      <a:pt x="283" y="444"/>
                    </a:lnTo>
                    <a:lnTo>
                      <a:pt x="278" y="461"/>
                    </a:lnTo>
                    <a:lnTo>
                      <a:pt x="280" y="463"/>
                    </a:lnTo>
                    <a:lnTo>
                      <a:pt x="284" y="470"/>
                    </a:lnTo>
                    <a:lnTo>
                      <a:pt x="277" y="479"/>
                    </a:lnTo>
                    <a:lnTo>
                      <a:pt x="276" y="487"/>
                    </a:lnTo>
                    <a:lnTo>
                      <a:pt x="278" y="493"/>
                    </a:lnTo>
                    <a:lnTo>
                      <a:pt x="284" y="499"/>
                    </a:lnTo>
                    <a:lnTo>
                      <a:pt x="280" y="503"/>
                    </a:lnTo>
                    <a:lnTo>
                      <a:pt x="270" y="505"/>
                    </a:lnTo>
                    <a:lnTo>
                      <a:pt x="262" y="512"/>
                    </a:lnTo>
                    <a:lnTo>
                      <a:pt x="261" y="512"/>
                    </a:lnTo>
                    <a:lnTo>
                      <a:pt x="257" y="510"/>
                    </a:lnTo>
                    <a:lnTo>
                      <a:pt x="253" y="527"/>
                    </a:lnTo>
                    <a:lnTo>
                      <a:pt x="259" y="540"/>
                    </a:lnTo>
                    <a:lnTo>
                      <a:pt x="255" y="546"/>
                    </a:lnTo>
                    <a:lnTo>
                      <a:pt x="254" y="546"/>
                    </a:lnTo>
                    <a:lnTo>
                      <a:pt x="249" y="546"/>
                    </a:lnTo>
                    <a:lnTo>
                      <a:pt x="245" y="542"/>
                    </a:lnTo>
                    <a:lnTo>
                      <a:pt x="234" y="540"/>
                    </a:lnTo>
                    <a:lnTo>
                      <a:pt x="220" y="533"/>
                    </a:lnTo>
                    <a:lnTo>
                      <a:pt x="219" y="534"/>
                    </a:lnTo>
                    <a:lnTo>
                      <a:pt x="214" y="534"/>
                    </a:lnTo>
                    <a:lnTo>
                      <a:pt x="205" y="547"/>
                    </a:lnTo>
                    <a:lnTo>
                      <a:pt x="202" y="551"/>
                    </a:lnTo>
                    <a:lnTo>
                      <a:pt x="201" y="553"/>
                    </a:lnTo>
                    <a:lnTo>
                      <a:pt x="204" y="558"/>
                    </a:lnTo>
                    <a:lnTo>
                      <a:pt x="195" y="552"/>
                    </a:lnTo>
                    <a:lnTo>
                      <a:pt x="195" y="559"/>
                    </a:lnTo>
                    <a:lnTo>
                      <a:pt x="192" y="558"/>
                    </a:lnTo>
                    <a:lnTo>
                      <a:pt x="186" y="555"/>
                    </a:lnTo>
                    <a:lnTo>
                      <a:pt x="178" y="534"/>
                    </a:lnTo>
                    <a:lnTo>
                      <a:pt x="176" y="534"/>
                    </a:lnTo>
                    <a:lnTo>
                      <a:pt x="173" y="528"/>
                    </a:lnTo>
                    <a:lnTo>
                      <a:pt x="176" y="526"/>
                    </a:lnTo>
                    <a:lnTo>
                      <a:pt x="178" y="526"/>
                    </a:lnTo>
                    <a:lnTo>
                      <a:pt x="180" y="523"/>
                    </a:lnTo>
                    <a:lnTo>
                      <a:pt x="171" y="504"/>
                    </a:lnTo>
                    <a:lnTo>
                      <a:pt x="171" y="503"/>
                    </a:lnTo>
                    <a:lnTo>
                      <a:pt x="172" y="498"/>
                    </a:lnTo>
                    <a:lnTo>
                      <a:pt x="158" y="486"/>
                    </a:lnTo>
                    <a:lnTo>
                      <a:pt x="157" y="480"/>
                    </a:lnTo>
                    <a:lnTo>
                      <a:pt x="146" y="475"/>
                    </a:lnTo>
                    <a:lnTo>
                      <a:pt x="140" y="473"/>
                    </a:lnTo>
                    <a:lnTo>
                      <a:pt x="136" y="475"/>
                    </a:lnTo>
                    <a:lnTo>
                      <a:pt x="130" y="466"/>
                    </a:lnTo>
                    <a:lnTo>
                      <a:pt x="121" y="458"/>
                    </a:lnTo>
                    <a:lnTo>
                      <a:pt x="114" y="456"/>
                    </a:lnTo>
                    <a:lnTo>
                      <a:pt x="110" y="452"/>
                    </a:lnTo>
                    <a:lnTo>
                      <a:pt x="110" y="451"/>
                    </a:lnTo>
                    <a:lnTo>
                      <a:pt x="101" y="443"/>
                    </a:lnTo>
                    <a:lnTo>
                      <a:pt x="99" y="441"/>
                    </a:lnTo>
                    <a:lnTo>
                      <a:pt x="101" y="427"/>
                    </a:lnTo>
                    <a:lnTo>
                      <a:pt x="105" y="415"/>
                    </a:lnTo>
                    <a:lnTo>
                      <a:pt x="105" y="413"/>
                    </a:lnTo>
                    <a:lnTo>
                      <a:pt x="107" y="411"/>
                    </a:lnTo>
                    <a:lnTo>
                      <a:pt x="107" y="410"/>
                    </a:lnTo>
                    <a:lnTo>
                      <a:pt x="111" y="401"/>
                    </a:lnTo>
                    <a:lnTo>
                      <a:pt x="111" y="397"/>
                    </a:lnTo>
                    <a:lnTo>
                      <a:pt x="110" y="389"/>
                    </a:lnTo>
                    <a:lnTo>
                      <a:pt x="111" y="387"/>
                    </a:lnTo>
                    <a:lnTo>
                      <a:pt x="115" y="383"/>
                    </a:lnTo>
                    <a:lnTo>
                      <a:pt x="114" y="379"/>
                    </a:lnTo>
                    <a:lnTo>
                      <a:pt x="104" y="373"/>
                    </a:lnTo>
                    <a:lnTo>
                      <a:pt x="102" y="372"/>
                    </a:lnTo>
                    <a:lnTo>
                      <a:pt x="97" y="372"/>
                    </a:lnTo>
                    <a:lnTo>
                      <a:pt x="94" y="369"/>
                    </a:lnTo>
                    <a:lnTo>
                      <a:pt x="88" y="368"/>
                    </a:lnTo>
                    <a:lnTo>
                      <a:pt x="82" y="379"/>
                    </a:lnTo>
                    <a:lnTo>
                      <a:pt x="78" y="380"/>
                    </a:lnTo>
                    <a:lnTo>
                      <a:pt x="73" y="373"/>
                    </a:lnTo>
                    <a:lnTo>
                      <a:pt x="70" y="367"/>
                    </a:lnTo>
                    <a:lnTo>
                      <a:pt x="69" y="354"/>
                    </a:lnTo>
                    <a:lnTo>
                      <a:pt x="66" y="345"/>
                    </a:lnTo>
                    <a:lnTo>
                      <a:pt x="63" y="340"/>
                    </a:lnTo>
                    <a:lnTo>
                      <a:pt x="56" y="333"/>
                    </a:lnTo>
                    <a:lnTo>
                      <a:pt x="48" y="328"/>
                    </a:lnTo>
                    <a:lnTo>
                      <a:pt x="43" y="326"/>
                    </a:lnTo>
                    <a:lnTo>
                      <a:pt x="34" y="316"/>
                    </a:lnTo>
                    <a:lnTo>
                      <a:pt x="30" y="314"/>
                    </a:lnTo>
                    <a:lnTo>
                      <a:pt x="28" y="310"/>
                    </a:lnTo>
                    <a:lnTo>
                      <a:pt x="22" y="305"/>
                    </a:lnTo>
                    <a:lnTo>
                      <a:pt x="21" y="303"/>
                    </a:lnTo>
                    <a:lnTo>
                      <a:pt x="19" y="302"/>
                    </a:lnTo>
                    <a:lnTo>
                      <a:pt x="18" y="302"/>
                    </a:lnTo>
                    <a:lnTo>
                      <a:pt x="13" y="296"/>
                    </a:lnTo>
                    <a:lnTo>
                      <a:pt x="13" y="295"/>
                    </a:lnTo>
                    <a:lnTo>
                      <a:pt x="12" y="290"/>
                    </a:lnTo>
                    <a:lnTo>
                      <a:pt x="6" y="283"/>
                    </a:lnTo>
                    <a:lnTo>
                      <a:pt x="7" y="276"/>
                    </a:lnTo>
                    <a:lnTo>
                      <a:pt x="4" y="271"/>
                    </a:lnTo>
                    <a:lnTo>
                      <a:pt x="0" y="258"/>
                    </a:lnTo>
                    <a:lnTo>
                      <a:pt x="0" y="251"/>
                    </a:lnTo>
                    <a:close/>
                  </a:path>
                </a:pathLst>
              </a:custGeom>
              <a:solidFill>
                <a:srgbClr val="00B0F0"/>
              </a:solidFill>
              <a:ln w="1588">
                <a:solidFill>
                  <a:schemeClr val="tx1"/>
                </a:solidFill>
                <a:prstDash val="solid"/>
                <a:round/>
                <a:headEnd/>
                <a:tailEnd/>
              </a:ln>
            </p:spPr>
            <p:txBody>
              <a:bodyPr/>
              <a:lstStyle/>
              <a:p>
                <a:endParaRPr lang="en-US"/>
              </a:p>
            </p:txBody>
          </p:sp>
          <p:sp>
            <p:nvSpPr>
              <p:cNvPr id="65" name="Freeform 62"/>
              <p:cNvSpPr>
                <a:spLocks/>
              </p:cNvSpPr>
              <p:nvPr/>
            </p:nvSpPr>
            <p:spPr bwMode="auto">
              <a:xfrm>
                <a:off x="3933825" y="1152525"/>
                <a:ext cx="755650" cy="496888"/>
              </a:xfrm>
              <a:custGeom>
                <a:avLst/>
                <a:gdLst/>
                <a:ahLst/>
                <a:cxnLst>
                  <a:cxn ang="0">
                    <a:pos x="199" y="11"/>
                  </a:cxn>
                  <a:cxn ang="0">
                    <a:pos x="189" y="11"/>
                  </a:cxn>
                  <a:cxn ang="0">
                    <a:pos x="169" y="12"/>
                  </a:cxn>
                  <a:cxn ang="0">
                    <a:pos x="141" y="12"/>
                  </a:cxn>
                  <a:cxn ang="0">
                    <a:pos x="125" y="13"/>
                  </a:cxn>
                  <a:cxn ang="0">
                    <a:pos x="98" y="13"/>
                  </a:cxn>
                  <a:cxn ang="0">
                    <a:pos x="64" y="14"/>
                  </a:cxn>
                  <a:cxn ang="0">
                    <a:pos x="49" y="14"/>
                  </a:cxn>
                  <a:cxn ang="0">
                    <a:pos x="27" y="15"/>
                  </a:cxn>
                  <a:cxn ang="0">
                    <a:pos x="8" y="15"/>
                  </a:cxn>
                  <a:cxn ang="0">
                    <a:pos x="4" y="40"/>
                  </a:cxn>
                  <a:cxn ang="0">
                    <a:pos x="13" y="58"/>
                  </a:cxn>
                  <a:cxn ang="0">
                    <a:pos x="7" y="75"/>
                  </a:cxn>
                  <a:cxn ang="0">
                    <a:pos x="9" y="109"/>
                  </a:cxn>
                  <a:cxn ang="0">
                    <a:pos x="21" y="137"/>
                  </a:cxn>
                  <a:cxn ang="0">
                    <a:pos x="21" y="144"/>
                  </a:cxn>
                  <a:cxn ang="0">
                    <a:pos x="29" y="165"/>
                  </a:cxn>
                  <a:cxn ang="0">
                    <a:pos x="38" y="179"/>
                  </a:cxn>
                  <a:cxn ang="0">
                    <a:pos x="40" y="203"/>
                  </a:cxn>
                  <a:cxn ang="0">
                    <a:pos x="48" y="214"/>
                  </a:cxn>
                  <a:cxn ang="0">
                    <a:pos x="58" y="235"/>
                  </a:cxn>
                  <a:cxn ang="0">
                    <a:pos x="58" y="246"/>
                  </a:cxn>
                  <a:cxn ang="0">
                    <a:pos x="58" y="252"/>
                  </a:cxn>
                  <a:cxn ang="0">
                    <a:pos x="58" y="260"/>
                  </a:cxn>
                  <a:cxn ang="0">
                    <a:pos x="63" y="275"/>
                  </a:cxn>
                  <a:cxn ang="0">
                    <a:pos x="58" y="289"/>
                  </a:cxn>
                  <a:cxn ang="0">
                    <a:pos x="69" y="306"/>
                  </a:cxn>
                  <a:cxn ang="0">
                    <a:pos x="106" y="306"/>
                  </a:cxn>
                  <a:cxn ang="0">
                    <a:pos x="131" y="306"/>
                  </a:cxn>
                  <a:cxn ang="0">
                    <a:pos x="162" y="304"/>
                  </a:cxn>
                  <a:cxn ang="0">
                    <a:pos x="182" y="304"/>
                  </a:cxn>
                  <a:cxn ang="0">
                    <a:pos x="216" y="302"/>
                  </a:cxn>
                  <a:cxn ang="0">
                    <a:pos x="236" y="301"/>
                  </a:cxn>
                  <a:cxn ang="0">
                    <a:pos x="255" y="300"/>
                  </a:cxn>
                  <a:cxn ang="0">
                    <a:pos x="292" y="297"/>
                  </a:cxn>
                  <a:cxn ang="0">
                    <a:pos x="311" y="296"/>
                  </a:cxn>
                  <a:cxn ang="0">
                    <a:pos x="331" y="294"/>
                  </a:cxn>
                  <a:cxn ang="0">
                    <a:pos x="347" y="293"/>
                  </a:cxn>
                  <a:cxn ang="0">
                    <a:pos x="369" y="291"/>
                  </a:cxn>
                  <a:cxn ang="0">
                    <a:pos x="393" y="313"/>
                  </a:cxn>
                  <a:cxn ang="0">
                    <a:pos x="409" y="286"/>
                  </a:cxn>
                  <a:cxn ang="0">
                    <a:pos x="414" y="280"/>
                  </a:cxn>
                  <a:cxn ang="0">
                    <a:pos x="423" y="241"/>
                  </a:cxn>
                  <a:cxn ang="0">
                    <a:pos x="413" y="215"/>
                  </a:cxn>
                  <a:cxn ang="0">
                    <a:pos x="433" y="201"/>
                  </a:cxn>
                  <a:cxn ang="0">
                    <a:pos x="465" y="172"/>
                  </a:cxn>
                  <a:cxn ang="0">
                    <a:pos x="475" y="157"/>
                  </a:cxn>
                  <a:cxn ang="0">
                    <a:pos x="476" y="143"/>
                  </a:cxn>
                  <a:cxn ang="0">
                    <a:pos x="465" y="127"/>
                  </a:cxn>
                  <a:cxn ang="0">
                    <a:pos x="455" y="121"/>
                  </a:cxn>
                  <a:cxn ang="0">
                    <a:pos x="436" y="97"/>
                  </a:cxn>
                  <a:cxn ang="0">
                    <a:pos x="427" y="82"/>
                  </a:cxn>
                  <a:cxn ang="0">
                    <a:pos x="401" y="61"/>
                  </a:cxn>
                  <a:cxn ang="0">
                    <a:pos x="393" y="42"/>
                  </a:cxn>
                  <a:cxn ang="0">
                    <a:pos x="389" y="10"/>
                  </a:cxn>
                  <a:cxn ang="0">
                    <a:pos x="385" y="0"/>
                  </a:cxn>
                  <a:cxn ang="0">
                    <a:pos x="358" y="1"/>
                  </a:cxn>
                  <a:cxn ang="0">
                    <a:pos x="299" y="5"/>
                  </a:cxn>
                  <a:cxn ang="0">
                    <a:pos x="258" y="7"/>
                  </a:cxn>
                  <a:cxn ang="0">
                    <a:pos x="231" y="8"/>
                  </a:cxn>
                </a:cxnLst>
                <a:rect l="0" t="0" r="r" b="b"/>
                <a:pathLst>
                  <a:path w="476" h="313">
                    <a:moveTo>
                      <a:pt x="224" y="10"/>
                    </a:moveTo>
                    <a:lnTo>
                      <a:pt x="213" y="10"/>
                    </a:lnTo>
                    <a:lnTo>
                      <a:pt x="199" y="11"/>
                    </a:lnTo>
                    <a:lnTo>
                      <a:pt x="196" y="11"/>
                    </a:lnTo>
                    <a:lnTo>
                      <a:pt x="190" y="11"/>
                    </a:lnTo>
                    <a:lnTo>
                      <a:pt x="189" y="11"/>
                    </a:lnTo>
                    <a:lnTo>
                      <a:pt x="188" y="11"/>
                    </a:lnTo>
                    <a:lnTo>
                      <a:pt x="171" y="11"/>
                    </a:lnTo>
                    <a:lnTo>
                      <a:pt x="169" y="12"/>
                    </a:lnTo>
                    <a:lnTo>
                      <a:pt x="161" y="12"/>
                    </a:lnTo>
                    <a:lnTo>
                      <a:pt x="157" y="12"/>
                    </a:lnTo>
                    <a:lnTo>
                      <a:pt x="141" y="12"/>
                    </a:lnTo>
                    <a:lnTo>
                      <a:pt x="134" y="13"/>
                    </a:lnTo>
                    <a:lnTo>
                      <a:pt x="126" y="13"/>
                    </a:lnTo>
                    <a:lnTo>
                      <a:pt x="125" y="13"/>
                    </a:lnTo>
                    <a:lnTo>
                      <a:pt x="123" y="13"/>
                    </a:lnTo>
                    <a:lnTo>
                      <a:pt x="107" y="13"/>
                    </a:lnTo>
                    <a:lnTo>
                      <a:pt x="98" y="13"/>
                    </a:lnTo>
                    <a:lnTo>
                      <a:pt x="89" y="14"/>
                    </a:lnTo>
                    <a:lnTo>
                      <a:pt x="83" y="14"/>
                    </a:lnTo>
                    <a:lnTo>
                      <a:pt x="64" y="14"/>
                    </a:lnTo>
                    <a:lnTo>
                      <a:pt x="62" y="14"/>
                    </a:lnTo>
                    <a:lnTo>
                      <a:pt x="54" y="14"/>
                    </a:lnTo>
                    <a:lnTo>
                      <a:pt x="49" y="14"/>
                    </a:lnTo>
                    <a:lnTo>
                      <a:pt x="44" y="15"/>
                    </a:lnTo>
                    <a:lnTo>
                      <a:pt x="41" y="15"/>
                    </a:lnTo>
                    <a:lnTo>
                      <a:pt x="27" y="15"/>
                    </a:lnTo>
                    <a:lnTo>
                      <a:pt x="17" y="15"/>
                    </a:lnTo>
                    <a:lnTo>
                      <a:pt x="11" y="15"/>
                    </a:lnTo>
                    <a:lnTo>
                      <a:pt x="8" y="15"/>
                    </a:lnTo>
                    <a:lnTo>
                      <a:pt x="1" y="15"/>
                    </a:lnTo>
                    <a:lnTo>
                      <a:pt x="7" y="28"/>
                    </a:lnTo>
                    <a:lnTo>
                      <a:pt x="4" y="40"/>
                    </a:lnTo>
                    <a:lnTo>
                      <a:pt x="9" y="44"/>
                    </a:lnTo>
                    <a:lnTo>
                      <a:pt x="13" y="53"/>
                    </a:lnTo>
                    <a:lnTo>
                      <a:pt x="13" y="58"/>
                    </a:lnTo>
                    <a:lnTo>
                      <a:pt x="9" y="61"/>
                    </a:lnTo>
                    <a:lnTo>
                      <a:pt x="9" y="69"/>
                    </a:lnTo>
                    <a:lnTo>
                      <a:pt x="7" y="75"/>
                    </a:lnTo>
                    <a:lnTo>
                      <a:pt x="0" y="95"/>
                    </a:lnTo>
                    <a:lnTo>
                      <a:pt x="9" y="106"/>
                    </a:lnTo>
                    <a:lnTo>
                      <a:pt x="9" y="109"/>
                    </a:lnTo>
                    <a:lnTo>
                      <a:pt x="11" y="115"/>
                    </a:lnTo>
                    <a:lnTo>
                      <a:pt x="14" y="116"/>
                    </a:lnTo>
                    <a:lnTo>
                      <a:pt x="21" y="137"/>
                    </a:lnTo>
                    <a:lnTo>
                      <a:pt x="23" y="141"/>
                    </a:lnTo>
                    <a:lnTo>
                      <a:pt x="22" y="141"/>
                    </a:lnTo>
                    <a:lnTo>
                      <a:pt x="21" y="144"/>
                    </a:lnTo>
                    <a:lnTo>
                      <a:pt x="26" y="152"/>
                    </a:lnTo>
                    <a:lnTo>
                      <a:pt x="27" y="160"/>
                    </a:lnTo>
                    <a:lnTo>
                      <a:pt x="29" y="165"/>
                    </a:lnTo>
                    <a:lnTo>
                      <a:pt x="34" y="165"/>
                    </a:lnTo>
                    <a:lnTo>
                      <a:pt x="37" y="178"/>
                    </a:lnTo>
                    <a:lnTo>
                      <a:pt x="38" y="179"/>
                    </a:lnTo>
                    <a:lnTo>
                      <a:pt x="41" y="190"/>
                    </a:lnTo>
                    <a:lnTo>
                      <a:pt x="38" y="197"/>
                    </a:lnTo>
                    <a:lnTo>
                      <a:pt x="40" y="203"/>
                    </a:lnTo>
                    <a:lnTo>
                      <a:pt x="48" y="211"/>
                    </a:lnTo>
                    <a:lnTo>
                      <a:pt x="49" y="214"/>
                    </a:lnTo>
                    <a:lnTo>
                      <a:pt x="48" y="214"/>
                    </a:lnTo>
                    <a:lnTo>
                      <a:pt x="48" y="218"/>
                    </a:lnTo>
                    <a:lnTo>
                      <a:pt x="52" y="225"/>
                    </a:lnTo>
                    <a:lnTo>
                      <a:pt x="58" y="235"/>
                    </a:lnTo>
                    <a:lnTo>
                      <a:pt x="55" y="240"/>
                    </a:lnTo>
                    <a:lnTo>
                      <a:pt x="55" y="246"/>
                    </a:lnTo>
                    <a:lnTo>
                      <a:pt x="58" y="246"/>
                    </a:lnTo>
                    <a:lnTo>
                      <a:pt x="58" y="248"/>
                    </a:lnTo>
                    <a:lnTo>
                      <a:pt x="57" y="248"/>
                    </a:lnTo>
                    <a:lnTo>
                      <a:pt x="58" y="252"/>
                    </a:lnTo>
                    <a:lnTo>
                      <a:pt x="57" y="259"/>
                    </a:lnTo>
                    <a:lnTo>
                      <a:pt x="58" y="259"/>
                    </a:lnTo>
                    <a:lnTo>
                      <a:pt x="58" y="260"/>
                    </a:lnTo>
                    <a:lnTo>
                      <a:pt x="59" y="265"/>
                    </a:lnTo>
                    <a:lnTo>
                      <a:pt x="63" y="274"/>
                    </a:lnTo>
                    <a:lnTo>
                      <a:pt x="63" y="275"/>
                    </a:lnTo>
                    <a:lnTo>
                      <a:pt x="62" y="277"/>
                    </a:lnTo>
                    <a:lnTo>
                      <a:pt x="62" y="286"/>
                    </a:lnTo>
                    <a:lnTo>
                      <a:pt x="58" y="289"/>
                    </a:lnTo>
                    <a:lnTo>
                      <a:pt x="69" y="303"/>
                    </a:lnTo>
                    <a:lnTo>
                      <a:pt x="68" y="306"/>
                    </a:lnTo>
                    <a:lnTo>
                      <a:pt x="69" y="306"/>
                    </a:lnTo>
                    <a:lnTo>
                      <a:pt x="88" y="306"/>
                    </a:lnTo>
                    <a:lnTo>
                      <a:pt x="97" y="306"/>
                    </a:lnTo>
                    <a:lnTo>
                      <a:pt x="106" y="306"/>
                    </a:lnTo>
                    <a:lnTo>
                      <a:pt x="110" y="306"/>
                    </a:lnTo>
                    <a:lnTo>
                      <a:pt x="125" y="306"/>
                    </a:lnTo>
                    <a:lnTo>
                      <a:pt x="131" y="306"/>
                    </a:lnTo>
                    <a:lnTo>
                      <a:pt x="144" y="306"/>
                    </a:lnTo>
                    <a:lnTo>
                      <a:pt x="152" y="306"/>
                    </a:lnTo>
                    <a:lnTo>
                      <a:pt x="162" y="304"/>
                    </a:lnTo>
                    <a:lnTo>
                      <a:pt x="165" y="304"/>
                    </a:lnTo>
                    <a:lnTo>
                      <a:pt x="181" y="304"/>
                    </a:lnTo>
                    <a:lnTo>
                      <a:pt x="182" y="304"/>
                    </a:lnTo>
                    <a:lnTo>
                      <a:pt x="199" y="303"/>
                    </a:lnTo>
                    <a:lnTo>
                      <a:pt x="200" y="303"/>
                    </a:lnTo>
                    <a:lnTo>
                      <a:pt x="216" y="302"/>
                    </a:lnTo>
                    <a:lnTo>
                      <a:pt x="218" y="302"/>
                    </a:lnTo>
                    <a:lnTo>
                      <a:pt x="233" y="301"/>
                    </a:lnTo>
                    <a:lnTo>
                      <a:pt x="236" y="301"/>
                    </a:lnTo>
                    <a:lnTo>
                      <a:pt x="241" y="301"/>
                    </a:lnTo>
                    <a:lnTo>
                      <a:pt x="247" y="301"/>
                    </a:lnTo>
                    <a:lnTo>
                      <a:pt x="255" y="300"/>
                    </a:lnTo>
                    <a:lnTo>
                      <a:pt x="266" y="300"/>
                    </a:lnTo>
                    <a:lnTo>
                      <a:pt x="273" y="298"/>
                    </a:lnTo>
                    <a:lnTo>
                      <a:pt x="292" y="297"/>
                    </a:lnTo>
                    <a:lnTo>
                      <a:pt x="296" y="297"/>
                    </a:lnTo>
                    <a:lnTo>
                      <a:pt x="302" y="296"/>
                    </a:lnTo>
                    <a:lnTo>
                      <a:pt x="311" y="296"/>
                    </a:lnTo>
                    <a:lnTo>
                      <a:pt x="323" y="295"/>
                    </a:lnTo>
                    <a:lnTo>
                      <a:pt x="330" y="294"/>
                    </a:lnTo>
                    <a:lnTo>
                      <a:pt x="331" y="294"/>
                    </a:lnTo>
                    <a:lnTo>
                      <a:pt x="335" y="294"/>
                    </a:lnTo>
                    <a:lnTo>
                      <a:pt x="344" y="293"/>
                    </a:lnTo>
                    <a:lnTo>
                      <a:pt x="347" y="293"/>
                    </a:lnTo>
                    <a:lnTo>
                      <a:pt x="353" y="293"/>
                    </a:lnTo>
                    <a:lnTo>
                      <a:pt x="368" y="290"/>
                    </a:lnTo>
                    <a:lnTo>
                      <a:pt x="369" y="291"/>
                    </a:lnTo>
                    <a:lnTo>
                      <a:pt x="376" y="297"/>
                    </a:lnTo>
                    <a:lnTo>
                      <a:pt x="387" y="310"/>
                    </a:lnTo>
                    <a:lnTo>
                      <a:pt x="393" y="313"/>
                    </a:lnTo>
                    <a:lnTo>
                      <a:pt x="396" y="310"/>
                    </a:lnTo>
                    <a:lnTo>
                      <a:pt x="395" y="291"/>
                    </a:lnTo>
                    <a:lnTo>
                      <a:pt x="409" y="286"/>
                    </a:lnTo>
                    <a:lnTo>
                      <a:pt x="413" y="283"/>
                    </a:lnTo>
                    <a:lnTo>
                      <a:pt x="414" y="282"/>
                    </a:lnTo>
                    <a:lnTo>
                      <a:pt x="414" y="280"/>
                    </a:lnTo>
                    <a:lnTo>
                      <a:pt x="414" y="274"/>
                    </a:lnTo>
                    <a:lnTo>
                      <a:pt x="424" y="248"/>
                    </a:lnTo>
                    <a:lnTo>
                      <a:pt x="423" y="241"/>
                    </a:lnTo>
                    <a:lnTo>
                      <a:pt x="420" y="232"/>
                    </a:lnTo>
                    <a:lnTo>
                      <a:pt x="410" y="224"/>
                    </a:lnTo>
                    <a:lnTo>
                      <a:pt x="413" y="215"/>
                    </a:lnTo>
                    <a:lnTo>
                      <a:pt x="414" y="211"/>
                    </a:lnTo>
                    <a:lnTo>
                      <a:pt x="417" y="205"/>
                    </a:lnTo>
                    <a:lnTo>
                      <a:pt x="433" y="201"/>
                    </a:lnTo>
                    <a:lnTo>
                      <a:pt x="454" y="194"/>
                    </a:lnTo>
                    <a:lnTo>
                      <a:pt x="462" y="187"/>
                    </a:lnTo>
                    <a:lnTo>
                      <a:pt x="465" y="172"/>
                    </a:lnTo>
                    <a:lnTo>
                      <a:pt x="466" y="170"/>
                    </a:lnTo>
                    <a:lnTo>
                      <a:pt x="470" y="166"/>
                    </a:lnTo>
                    <a:lnTo>
                      <a:pt x="475" y="157"/>
                    </a:lnTo>
                    <a:lnTo>
                      <a:pt x="476" y="151"/>
                    </a:lnTo>
                    <a:lnTo>
                      <a:pt x="476" y="144"/>
                    </a:lnTo>
                    <a:lnTo>
                      <a:pt x="476" y="143"/>
                    </a:lnTo>
                    <a:lnTo>
                      <a:pt x="475" y="141"/>
                    </a:lnTo>
                    <a:lnTo>
                      <a:pt x="473" y="131"/>
                    </a:lnTo>
                    <a:lnTo>
                      <a:pt x="465" y="127"/>
                    </a:lnTo>
                    <a:lnTo>
                      <a:pt x="462" y="125"/>
                    </a:lnTo>
                    <a:lnTo>
                      <a:pt x="457" y="123"/>
                    </a:lnTo>
                    <a:lnTo>
                      <a:pt x="455" y="121"/>
                    </a:lnTo>
                    <a:lnTo>
                      <a:pt x="449" y="108"/>
                    </a:lnTo>
                    <a:lnTo>
                      <a:pt x="437" y="101"/>
                    </a:lnTo>
                    <a:lnTo>
                      <a:pt x="436" y="97"/>
                    </a:lnTo>
                    <a:lnTo>
                      <a:pt x="436" y="96"/>
                    </a:lnTo>
                    <a:lnTo>
                      <a:pt x="430" y="84"/>
                    </a:lnTo>
                    <a:lnTo>
                      <a:pt x="427" y="82"/>
                    </a:lnTo>
                    <a:lnTo>
                      <a:pt x="416" y="81"/>
                    </a:lnTo>
                    <a:lnTo>
                      <a:pt x="404" y="74"/>
                    </a:lnTo>
                    <a:lnTo>
                      <a:pt x="401" y="61"/>
                    </a:lnTo>
                    <a:lnTo>
                      <a:pt x="395" y="51"/>
                    </a:lnTo>
                    <a:lnTo>
                      <a:pt x="395" y="49"/>
                    </a:lnTo>
                    <a:lnTo>
                      <a:pt x="393" y="42"/>
                    </a:lnTo>
                    <a:lnTo>
                      <a:pt x="393" y="41"/>
                    </a:lnTo>
                    <a:lnTo>
                      <a:pt x="401" y="24"/>
                    </a:lnTo>
                    <a:lnTo>
                      <a:pt x="389" y="10"/>
                    </a:lnTo>
                    <a:lnTo>
                      <a:pt x="389" y="7"/>
                    </a:lnTo>
                    <a:lnTo>
                      <a:pt x="387" y="0"/>
                    </a:lnTo>
                    <a:lnTo>
                      <a:pt x="385" y="0"/>
                    </a:lnTo>
                    <a:lnTo>
                      <a:pt x="380" y="0"/>
                    </a:lnTo>
                    <a:lnTo>
                      <a:pt x="359" y="1"/>
                    </a:lnTo>
                    <a:lnTo>
                      <a:pt x="358" y="1"/>
                    </a:lnTo>
                    <a:lnTo>
                      <a:pt x="351" y="3"/>
                    </a:lnTo>
                    <a:lnTo>
                      <a:pt x="326" y="4"/>
                    </a:lnTo>
                    <a:lnTo>
                      <a:pt x="299" y="5"/>
                    </a:lnTo>
                    <a:lnTo>
                      <a:pt x="292" y="6"/>
                    </a:lnTo>
                    <a:lnTo>
                      <a:pt x="259" y="7"/>
                    </a:lnTo>
                    <a:lnTo>
                      <a:pt x="258" y="7"/>
                    </a:lnTo>
                    <a:lnTo>
                      <a:pt x="256" y="7"/>
                    </a:lnTo>
                    <a:lnTo>
                      <a:pt x="233" y="8"/>
                    </a:lnTo>
                    <a:lnTo>
                      <a:pt x="231" y="8"/>
                    </a:lnTo>
                    <a:lnTo>
                      <a:pt x="224" y="10"/>
                    </a:lnTo>
                    <a:close/>
                  </a:path>
                </a:pathLst>
              </a:custGeom>
              <a:solidFill>
                <a:srgbClr val="00B0F0"/>
              </a:solidFill>
              <a:ln w="1588">
                <a:solidFill>
                  <a:schemeClr val="tx1"/>
                </a:solidFill>
                <a:prstDash val="solid"/>
                <a:round/>
                <a:headEnd/>
                <a:tailEnd/>
              </a:ln>
            </p:spPr>
            <p:txBody>
              <a:bodyPr/>
              <a:lstStyle/>
              <a:p>
                <a:endParaRPr lang="en-US"/>
              </a:p>
            </p:txBody>
          </p:sp>
          <p:sp>
            <p:nvSpPr>
              <p:cNvPr id="66" name="Freeform 63"/>
              <p:cNvSpPr>
                <a:spLocks/>
              </p:cNvSpPr>
              <p:nvPr/>
            </p:nvSpPr>
            <p:spPr bwMode="auto">
              <a:xfrm>
                <a:off x="5351462" y="2392363"/>
                <a:ext cx="679450" cy="709612"/>
              </a:xfrm>
              <a:custGeom>
                <a:avLst/>
                <a:gdLst/>
                <a:ahLst/>
                <a:cxnLst>
                  <a:cxn ang="0">
                    <a:pos x="72" y="19"/>
                  </a:cxn>
                  <a:cxn ang="0">
                    <a:pos x="102" y="16"/>
                  </a:cxn>
                  <a:cxn ang="0">
                    <a:pos x="131" y="11"/>
                  </a:cxn>
                  <a:cxn ang="0">
                    <a:pos x="168" y="5"/>
                  </a:cxn>
                  <a:cxn ang="0">
                    <a:pos x="198" y="0"/>
                  </a:cxn>
                  <a:cxn ang="0">
                    <a:pos x="185" y="34"/>
                  </a:cxn>
                  <a:cxn ang="0">
                    <a:pos x="210" y="50"/>
                  </a:cxn>
                  <a:cxn ang="0">
                    <a:pos x="216" y="51"/>
                  </a:cxn>
                  <a:cxn ang="0">
                    <a:pos x="238" y="68"/>
                  </a:cxn>
                  <a:cxn ang="0">
                    <a:pos x="251" y="88"/>
                  </a:cxn>
                  <a:cxn ang="0">
                    <a:pos x="274" y="106"/>
                  </a:cxn>
                  <a:cxn ang="0">
                    <a:pos x="299" y="128"/>
                  </a:cxn>
                  <a:cxn ang="0">
                    <a:pos x="318" y="148"/>
                  </a:cxn>
                  <a:cxn ang="0">
                    <a:pos x="336" y="168"/>
                  </a:cxn>
                  <a:cxn ang="0">
                    <a:pos x="359" y="178"/>
                  </a:cxn>
                  <a:cxn ang="0">
                    <a:pos x="375" y="218"/>
                  </a:cxn>
                  <a:cxn ang="0">
                    <a:pos x="399" y="248"/>
                  </a:cxn>
                  <a:cxn ang="0">
                    <a:pos x="424" y="265"/>
                  </a:cxn>
                  <a:cxn ang="0">
                    <a:pos x="413" y="285"/>
                  </a:cxn>
                  <a:cxn ang="0">
                    <a:pos x="405" y="301"/>
                  </a:cxn>
                  <a:cxn ang="0">
                    <a:pos x="407" y="316"/>
                  </a:cxn>
                  <a:cxn ang="0">
                    <a:pos x="404" y="336"/>
                  </a:cxn>
                  <a:cxn ang="0">
                    <a:pos x="399" y="361"/>
                  </a:cxn>
                  <a:cxn ang="0">
                    <a:pos x="394" y="376"/>
                  </a:cxn>
                  <a:cxn ang="0">
                    <a:pos x="363" y="402"/>
                  </a:cxn>
                  <a:cxn ang="0">
                    <a:pos x="356" y="447"/>
                  </a:cxn>
                  <a:cxn ang="0">
                    <a:pos x="335" y="430"/>
                  </a:cxn>
                  <a:cxn ang="0">
                    <a:pos x="314" y="431"/>
                  </a:cxn>
                  <a:cxn ang="0">
                    <a:pos x="293" y="433"/>
                  </a:cxn>
                  <a:cxn ang="0">
                    <a:pos x="251" y="436"/>
                  </a:cxn>
                  <a:cxn ang="0">
                    <a:pos x="239" y="437"/>
                  </a:cxn>
                  <a:cxn ang="0">
                    <a:pos x="214" y="439"/>
                  </a:cxn>
                  <a:cxn ang="0">
                    <a:pos x="186" y="441"/>
                  </a:cxn>
                  <a:cxn ang="0">
                    <a:pos x="166" y="443"/>
                  </a:cxn>
                  <a:cxn ang="0">
                    <a:pos x="155" y="444"/>
                  </a:cxn>
                  <a:cxn ang="0">
                    <a:pos x="114" y="445"/>
                  </a:cxn>
                  <a:cxn ang="0">
                    <a:pos x="96" y="412"/>
                  </a:cxn>
                  <a:cxn ang="0">
                    <a:pos x="87" y="383"/>
                  </a:cxn>
                  <a:cxn ang="0">
                    <a:pos x="80" y="352"/>
                  </a:cxn>
                  <a:cxn ang="0">
                    <a:pos x="78" y="334"/>
                  </a:cxn>
                  <a:cxn ang="0">
                    <a:pos x="81" y="314"/>
                  </a:cxn>
                  <a:cxn ang="0">
                    <a:pos x="92" y="294"/>
                  </a:cxn>
                  <a:cxn ang="0">
                    <a:pos x="80" y="269"/>
                  </a:cxn>
                  <a:cxn ang="0">
                    <a:pos x="66" y="247"/>
                  </a:cxn>
                  <a:cxn ang="0">
                    <a:pos x="56" y="224"/>
                  </a:cxn>
                  <a:cxn ang="0">
                    <a:pos x="51" y="202"/>
                  </a:cxn>
                  <a:cxn ang="0">
                    <a:pos x="42" y="174"/>
                  </a:cxn>
                  <a:cxn ang="0">
                    <a:pos x="32" y="138"/>
                  </a:cxn>
                  <a:cxn ang="0">
                    <a:pos x="27" y="122"/>
                  </a:cxn>
                  <a:cxn ang="0">
                    <a:pos x="20" y="98"/>
                  </a:cxn>
                  <a:cxn ang="0">
                    <a:pos x="11" y="67"/>
                  </a:cxn>
                  <a:cxn ang="0">
                    <a:pos x="4" y="41"/>
                  </a:cxn>
                  <a:cxn ang="0">
                    <a:pos x="11" y="27"/>
                  </a:cxn>
                  <a:cxn ang="0">
                    <a:pos x="27" y="25"/>
                  </a:cxn>
                  <a:cxn ang="0">
                    <a:pos x="51" y="23"/>
                  </a:cxn>
                </a:cxnLst>
                <a:rect l="0" t="0" r="r" b="b"/>
                <a:pathLst>
                  <a:path w="428" h="447">
                    <a:moveTo>
                      <a:pt x="63" y="20"/>
                    </a:moveTo>
                    <a:lnTo>
                      <a:pt x="66" y="20"/>
                    </a:lnTo>
                    <a:lnTo>
                      <a:pt x="68" y="20"/>
                    </a:lnTo>
                    <a:lnTo>
                      <a:pt x="72" y="19"/>
                    </a:lnTo>
                    <a:lnTo>
                      <a:pt x="79" y="18"/>
                    </a:lnTo>
                    <a:lnTo>
                      <a:pt x="89" y="17"/>
                    </a:lnTo>
                    <a:lnTo>
                      <a:pt x="97" y="16"/>
                    </a:lnTo>
                    <a:lnTo>
                      <a:pt x="102" y="16"/>
                    </a:lnTo>
                    <a:lnTo>
                      <a:pt x="108" y="15"/>
                    </a:lnTo>
                    <a:lnTo>
                      <a:pt x="117" y="13"/>
                    </a:lnTo>
                    <a:lnTo>
                      <a:pt x="128" y="12"/>
                    </a:lnTo>
                    <a:lnTo>
                      <a:pt x="131" y="11"/>
                    </a:lnTo>
                    <a:lnTo>
                      <a:pt x="132" y="11"/>
                    </a:lnTo>
                    <a:lnTo>
                      <a:pt x="158" y="7"/>
                    </a:lnTo>
                    <a:lnTo>
                      <a:pt x="164" y="6"/>
                    </a:lnTo>
                    <a:lnTo>
                      <a:pt x="168" y="5"/>
                    </a:lnTo>
                    <a:lnTo>
                      <a:pt x="169" y="5"/>
                    </a:lnTo>
                    <a:lnTo>
                      <a:pt x="182" y="3"/>
                    </a:lnTo>
                    <a:lnTo>
                      <a:pt x="193" y="2"/>
                    </a:lnTo>
                    <a:lnTo>
                      <a:pt x="198" y="0"/>
                    </a:lnTo>
                    <a:lnTo>
                      <a:pt x="198" y="7"/>
                    </a:lnTo>
                    <a:lnTo>
                      <a:pt x="189" y="17"/>
                    </a:lnTo>
                    <a:lnTo>
                      <a:pt x="183" y="32"/>
                    </a:lnTo>
                    <a:lnTo>
                      <a:pt x="185" y="34"/>
                    </a:lnTo>
                    <a:lnTo>
                      <a:pt x="193" y="39"/>
                    </a:lnTo>
                    <a:lnTo>
                      <a:pt x="204" y="44"/>
                    </a:lnTo>
                    <a:lnTo>
                      <a:pt x="206" y="46"/>
                    </a:lnTo>
                    <a:lnTo>
                      <a:pt x="210" y="50"/>
                    </a:lnTo>
                    <a:lnTo>
                      <a:pt x="211" y="50"/>
                    </a:lnTo>
                    <a:lnTo>
                      <a:pt x="212" y="51"/>
                    </a:lnTo>
                    <a:lnTo>
                      <a:pt x="216" y="52"/>
                    </a:lnTo>
                    <a:lnTo>
                      <a:pt x="216" y="51"/>
                    </a:lnTo>
                    <a:lnTo>
                      <a:pt x="225" y="51"/>
                    </a:lnTo>
                    <a:lnTo>
                      <a:pt x="230" y="59"/>
                    </a:lnTo>
                    <a:lnTo>
                      <a:pt x="235" y="67"/>
                    </a:lnTo>
                    <a:lnTo>
                      <a:pt x="238" y="68"/>
                    </a:lnTo>
                    <a:lnTo>
                      <a:pt x="239" y="71"/>
                    </a:lnTo>
                    <a:lnTo>
                      <a:pt x="240" y="74"/>
                    </a:lnTo>
                    <a:lnTo>
                      <a:pt x="246" y="82"/>
                    </a:lnTo>
                    <a:lnTo>
                      <a:pt x="251" y="88"/>
                    </a:lnTo>
                    <a:lnTo>
                      <a:pt x="254" y="93"/>
                    </a:lnTo>
                    <a:lnTo>
                      <a:pt x="255" y="94"/>
                    </a:lnTo>
                    <a:lnTo>
                      <a:pt x="258" y="98"/>
                    </a:lnTo>
                    <a:lnTo>
                      <a:pt x="274" y="106"/>
                    </a:lnTo>
                    <a:lnTo>
                      <a:pt x="286" y="114"/>
                    </a:lnTo>
                    <a:lnTo>
                      <a:pt x="289" y="120"/>
                    </a:lnTo>
                    <a:lnTo>
                      <a:pt x="293" y="126"/>
                    </a:lnTo>
                    <a:lnTo>
                      <a:pt x="299" y="128"/>
                    </a:lnTo>
                    <a:lnTo>
                      <a:pt x="300" y="128"/>
                    </a:lnTo>
                    <a:lnTo>
                      <a:pt x="307" y="131"/>
                    </a:lnTo>
                    <a:lnTo>
                      <a:pt x="308" y="133"/>
                    </a:lnTo>
                    <a:lnTo>
                      <a:pt x="318" y="148"/>
                    </a:lnTo>
                    <a:lnTo>
                      <a:pt x="323" y="153"/>
                    </a:lnTo>
                    <a:lnTo>
                      <a:pt x="327" y="160"/>
                    </a:lnTo>
                    <a:lnTo>
                      <a:pt x="335" y="163"/>
                    </a:lnTo>
                    <a:lnTo>
                      <a:pt x="336" y="168"/>
                    </a:lnTo>
                    <a:lnTo>
                      <a:pt x="338" y="169"/>
                    </a:lnTo>
                    <a:lnTo>
                      <a:pt x="348" y="171"/>
                    </a:lnTo>
                    <a:lnTo>
                      <a:pt x="355" y="175"/>
                    </a:lnTo>
                    <a:lnTo>
                      <a:pt x="359" y="178"/>
                    </a:lnTo>
                    <a:lnTo>
                      <a:pt x="359" y="185"/>
                    </a:lnTo>
                    <a:lnTo>
                      <a:pt x="370" y="203"/>
                    </a:lnTo>
                    <a:lnTo>
                      <a:pt x="372" y="214"/>
                    </a:lnTo>
                    <a:lnTo>
                      <a:pt x="375" y="218"/>
                    </a:lnTo>
                    <a:lnTo>
                      <a:pt x="376" y="218"/>
                    </a:lnTo>
                    <a:lnTo>
                      <a:pt x="384" y="220"/>
                    </a:lnTo>
                    <a:lnTo>
                      <a:pt x="400" y="243"/>
                    </a:lnTo>
                    <a:lnTo>
                      <a:pt x="399" y="248"/>
                    </a:lnTo>
                    <a:lnTo>
                      <a:pt x="400" y="251"/>
                    </a:lnTo>
                    <a:lnTo>
                      <a:pt x="404" y="260"/>
                    </a:lnTo>
                    <a:lnTo>
                      <a:pt x="414" y="261"/>
                    </a:lnTo>
                    <a:lnTo>
                      <a:pt x="424" y="265"/>
                    </a:lnTo>
                    <a:lnTo>
                      <a:pt x="427" y="265"/>
                    </a:lnTo>
                    <a:lnTo>
                      <a:pt x="428" y="269"/>
                    </a:lnTo>
                    <a:lnTo>
                      <a:pt x="418" y="285"/>
                    </a:lnTo>
                    <a:lnTo>
                      <a:pt x="413" y="285"/>
                    </a:lnTo>
                    <a:lnTo>
                      <a:pt x="416" y="289"/>
                    </a:lnTo>
                    <a:lnTo>
                      <a:pt x="410" y="300"/>
                    </a:lnTo>
                    <a:lnTo>
                      <a:pt x="407" y="300"/>
                    </a:lnTo>
                    <a:lnTo>
                      <a:pt x="405" y="301"/>
                    </a:lnTo>
                    <a:lnTo>
                      <a:pt x="410" y="302"/>
                    </a:lnTo>
                    <a:lnTo>
                      <a:pt x="411" y="310"/>
                    </a:lnTo>
                    <a:lnTo>
                      <a:pt x="409" y="317"/>
                    </a:lnTo>
                    <a:lnTo>
                      <a:pt x="407" y="316"/>
                    </a:lnTo>
                    <a:lnTo>
                      <a:pt x="401" y="320"/>
                    </a:lnTo>
                    <a:lnTo>
                      <a:pt x="403" y="321"/>
                    </a:lnTo>
                    <a:lnTo>
                      <a:pt x="410" y="321"/>
                    </a:lnTo>
                    <a:lnTo>
                      <a:pt x="404" y="336"/>
                    </a:lnTo>
                    <a:lnTo>
                      <a:pt x="401" y="337"/>
                    </a:lnTo>
                    <a:lnTo>
                      <a:pt x="405" y="344"/>
                    </a:lnTo>
                    <a:lnTo>
                      <a:pt x="406" y="348"/>
                    </a:lnTo>
                    <a:lnTo>
                      <a:pt x="399" y="361"/>
                    </a:lnTo>
                    <a:lnTo>
                      <a:pt x="393" y="364"/>
                    </a:lnTo>
                    <a:lnTo>
                      <a:pt x="397" y="364"/>
                    </a:lnTo>
                    <a:lnTo>
                      <a:pt x="396" y="375"/>
                    </a:lnTo>
                    <a:lnTo>
                      <a:pt x="394" y="376"/>
                    </a:lnTo>
                    <a:lnTo>
                      <a:pt x="399" y="378"/>
                    </a:lnTo>
                    <a:lnTo>
                      <a:pt x="400" y="405"/>
                    </a:lnTo>
                    <a:lnTo>
                      <a:pt x="376" y="405"/>
                    </a:lnTo>
                    <a:lnTo>
                      <a:pt x="363" y="402"/>
                    </a:lnTo>
                    <a:lnTo>
                      <a:pt x="361" y="399"/>
                    </a:lnTo>
                    <a:lnTo>
                      <a:pt x="350" y="409"/>
                    </a:lnTo>
                    <a:lnTo>
                      <a:pt x="356" y="433"/>
                    </a:lnTo>
                    <a:lnTo>
                      <a:pt x="356" y="447"/>
                    </a:lnTo>
                    <a:lnTo>
                      <a:pt x="344" y="447"/>
                    </a:lnTo>
                    <a:lnTo>
                      <a:pt x="340" y="436"/>
                    </a:lnTo>
                    <a:lnTo>
                      <a:pt x="338" y="430"/>
                    </a:lnTo>
                    <a:lnTo>
                      <a:pt x="335" y="430"/>
                    </a:lnTo>
                    <a:lnTo>
                      <a:pt x="324" y="430"/>
                    </a:lnTo>
                    <a:lnTo>
                      <a:pt x="321" y="431"/>
                    </a:lnTo>
                    <a:lnTo>
                      <a:pt x="317" y="431"/>
                    </a:lnTo>
                    <a:lnTo>
                      <a:pt x="314" y="431"/>
                    </a:lnTo>
                    <a:lnTo>
                      <a:pt x="307" y="432"/>
                    </a:lnTo>
                    <a:lnTo>
                      <a:pt x="300" y="432"/>
                    </a:lnTo>
                    <a:lnTo>
                      <a:pt x="299" y="432"/>
                    </a:lnTo>
                    <a:lnTo>
                      <a:pt x="293" y="433"/>
                    </a:lnTo>
                    <a:lnTo>
                      <a:pt x="282" y="433"/>
                    </a:lnTo>
                    <a:lnTo>
                      <a:pt x="260" y="436"/>
                    </a:lnTo>
                    <a:lnTo>
                      <a:pt x="255" y="436"/>
                    </a:lnTo>
                    <a:lnTo>
                      <a:pt x="251" y="436"/>
                    </a:lnTo>
                    <a:lnTo>
                      <a:pt x="246" y="437"/>
                    </a:lnTo>
                    <a:lnTo>
                      <a:pt x="244" y="437"/>
                    </a:lnTo>
                    <a:lnTo>
                      <a:pt x="241" y="437"/>
                    </a:lnTo>
                    <a:lnTo>
                      <a:pt x="239" y="437"/>
                    </a:lnTo>
                    <a:lnTo>
                      <a:pt x="230" y="438"/>
                    </a:lnTo>
                    <a:lnTo>
                      <a:pt x="220" y="438"/>
                    </a:lnTo>
                    <a:lnTo>
                      <a:pt x="218" y="439"/>
                    </a:lnTo>
                    <a:lnTo>
                      <a:pt x="214" y="439"/>
                    </a:lnTo>
                    <a:lnTo>
                      <a:pt x="209" y="439"/>
                    </a:lnTo>
                    <a:lnTo>
                      <a:pt x="198" y="440"/>
                    </a:lnTo>
                    <a:lnTo>
                      <a:pt x="192" y="440"/>
                    </a:lnTo>
                    <a:lnTo>
                      <a:pt x="186" y="441"/>
                    </a:lnTo>
                    <a:lnTo>
                      <a:pt x="183" y="441"/>
                    </a:lnTo>
                    <a:lnTo>
                      <a:pt x="180" y="441"/>
                    </a:lnTo>
                    <a:lnTo>
                      <a:pt x="171" y="443"/>
                    </a:lnTo>
                    <a:lnTo>
                      <a:pt x="166" y="443"/>
                    </a:lnTo>
                    <a:lnTo>
                      <a:pt x="164" y="443"/>
                    </a:lnTo>
                    <a:lnTo>
                      <a:pt x="161" y="443"/>
                    </a:lnTo>
                    <a:lnTo>
                      <a:pt x="156" y="444"/>
                    </a:lnTo>
                    <a:lnTo>
                      <a:pt x="155" y="444"/>
                    </a:lnTo>
                    <a:lnTo>
                      <a:pt x="148" y="445"/>
                    </a:lnTo>
                    <a:lnTo>
                      <a:pt x="132" y="445"/>
                    </a:lnTo>
                    <a:lnTo>
                      <a:pt x="115" y="447"/>
                    </a:lnTo>
                    <a:lnTo>
                      <a:pt x="114" y="445"/>
                    </a:lnTo>
                    <a:lnTo>
                      <a:pt x="100" y="423"/>
                    </a:lnTo>
                    <a:lnTo>
                      <a:pt x="100" y="419"/>
                    </a:lnTo>
                    <a:lnTo>
                      <a:pt x="100" y="418"/>
                    </a:lnTo>
                    <a:lnTo>
                      <a:pt x="96" y="412"/>
                    </a:lnTo>
                    <a:lnTo>
                      <a:pt x="93" y="407"/>
                    </a:lnTo>
                    <a:lnTo>
                      <a:pt x="87" y="396"/>
                    </a:lnTo>
                    <a:lnTo>
                      <a:pt x="88" y="390"/>
                    </a:lnTo>
                    <a:lnTo>
                      <a:pt x="87" y="383"/>
                    </a:lnTo>
                    <a:lnTo>
                      <a:pt x="88" y="370"/>
                    </a:lnTo>
                    <a:lnTo>
                      <a:pt x="89" y="369"/>
                    </a:lnTo>
                    <a:lnTo>
                      <a:pt x="86" y="358"/>
                    </a:lnTo>
                    <a:lnTo>
                      <a:pt x="80" y="352"/>
                    </a:lnTo>
                    <a:lnTo>
                      <a:pt x="79" y="345"/>
                    </a:lnTo>
                    <a:lnTo>
                      <a:pt x="79" y="344"/>
                    </a:lnTo>
                    <a:lnTo>
                      <a:pt x="78" y="343"/>
                    </a:lnTo>
                    <a:lnTo>
                      <a:pt x="78" y="334"/>
                    </a:lnTo>
                    <a:lnTo>
                      <a:pt x="78" y="333"/>
                    </a:lnTo>
                    <a:lnTo>
                      <a:pt x="81" y="322"/>
                    </a:lnTo>
                    <a:lnTo>
                      <a:pt x="81" y="321"/>
                    </a:lnTo>
                    <a:lnTo>
                      <a:pt x="81" y="314"/>
                    </a:lnTo>
                    <a:lnTo>
                      <a:pt x="80" y="308"/>
                    </a:lnTo>
                    <a:lnTo>
                      <a:pt x="85" y="302"/>
                    </a:lnTo>
                    <a:lnTo>
                      <a:pt x="90" y="296"/>
                    </a:lnTo>
                    <a:lnTo>
                      <a:pt x="92" y="294"/>
                    </a:lnTo>
                    <a:lnTo>
                      <a:pt x="82" y="288"/>
                    </a:lnTo>
                    <a:lnTo>
                      <a:pt x="85" y="282"/>
                    </a:lnTo>
                    <a:lnTo>
                      <a:pt x="80" y="271"/>
                    </a:lnTo>
                    <a:lnTo>
                      <a:pt x="80" y="269"/>
                    </a:lnTo>
                    <a:lnTo>
                      <a:pt x="72" y="260"/>
                    </a:lnTo>
                    <a:lnTo>
                      <a:pt x="71" y="258"/>
                    </a:lnTo>
                    <a:lnTo>
                      <a:pt x="67" y="247"/>
                    </a:lnTo>
                    <a:lnTo>
                      <a:pt x="66" y="247"/>
                    </a:lnTo>
                    <a:lnTo>
                      <a:pt x="66" y="244"/>
                    </a:lnTo>
                    <a:lnTo>
                      <a:pt x="60" y="236"/>
                    </a:lnTo>
                    <a:lnTo>
                      <a:pt x="58" y="227"/>
                    </a:lnTo>
                    <a:lnTo>
                      <a:pt x="56" y="224"/>
                    </a:lnTo>
                    <a:lnTo>
                      <a:pt x="53" y="212"/>
                    </a:lnTo>
                    <a:lnTo>
                      <a:pt x="53" y="211"/>
                    </a:lnTo>
                    <a:lnTo>
                      <a:pt x="53" y="210"/>
                    </a:lnTo>
                    <a:lnTo>
                      <a:pt x="51" y="202"/>
                    </a:lnTo>
                    <a:lnTo>
                      <a:pt x="46" y="186"/>
                    </a:lnTo>
                    <a:lnTo>
                      <a:pt x="45" y="181"/>
                    </a:lnTo>
                    <a:lnTo>
                      <a:pt x="42" y="176"/>
                    </a:lnTo>
                    <a:lnTo>
                      <a:pt x="42" y="174"/>
                    </a:lnTo>
                    <a:lnTo>
                      <a:pt x="39" y="162"/>
                    </a:lnTo>
                    <a:lnTo>
                      <a:pt x="38" y="160"/>
                    </a:lnTo>
                    <a:lnTo>
                      <a:pt x="33" y="141"/>
                    </a:lnTo>
                    <a:lnTo>
                      <a:pt x="32" y="138"/>
                    </a:lnTo>
                    <a:lnTo>
                      <a:pt x="31" y="135"/>
                    </a:lnTo>
                    <a:lnTo>
                      <a:pt x="30" y="129"/>
                    </a:lnTo>
                    <a:lnTo>
                      <a:pt x="28" y="126"/>
                    </a:lnTo>
                    <a:lnTo>
                      <a:pt x="27" y="122"/>
                    </a:lnTo>
                    <a:lnTo>
                      <a:pt x="26" y="117"/>
                    </a:lnTo>
                    <a:lnTo>
                      <a:pt x="24" y="109"/>
                    </a:lnTo>
                    <a:lnTo>
                      <a:pt x="21" y="103"/>
                    </a:lnTo>
                    <a:lnTo>
                      <a:pt x="20" y="98"/>
                    </a:lnTo>
                    <a:lnTo>
                      <a:pt x="17" y="86"/>
                    </a:lnTo>
                    <a:lnTo>
                      <a:pt x="14" y="80"/>
                    </a:lnTo>
                    <a:lnTo>
                      <a:pt x="13" y="74"/>
                    </a:lnTo>
                    <a:lnTo>
                      <a:pt x="11" y="67"/>
                    </a:lnTo>
                    <a:lnTo>
                      <a:pt x="10" y="64"/>
                    </a:lnTo>
                    <a:lnTo>
                      <a:pt x="6" y="52"/>
                    </a:lnTo>
                    <a:lnTo>
                      <a:pt x="4" y="45"/>
                    </a:lnTo>
                    <a:lnTo>
                      <a:pt x="4" y="41"/>
                    </a:lnTo>
                    <a:lnTo>
                      <a:pt x="3" y="39"/>
                    </a:lnTo>
                    <a:lnTo>
                      <a:pt x="0" y="29"/>
                    </a:lnTo>
                    <a:lnTo>
                      <a:pt x="9" y="27"/>
                    </a:lnTo>
                    <a:lnTo>
                      <a:pt x="11" y="27"/>
                    </a:lnTo>
                    <a:lnTo>
                      <a:pt x="18" y="26"/>
                    </a:lnTo>
                    <a:lnTo>
                      <a:pt x="19" y="26"/>
                    </a:lnTo>
                    <a:lnTo>
                      <a:pt x="24" y="26"/>
                    </a:lnTo>
                    <a:lnTo>
                      <a:pt x="27" y="25"/>
                    </a:lnTo>
                    <a:lnTo>
                      <a:pt x="28" y="25"/>
                    </a:lnTo>
                    <a:lnTo>
                      <a:pt x="30" y="25"/>
                    </a:lnTo>
                    <a:lnTo>
                      <a:pt x="49" y="23"/>
                    </a:lnTo>
                    <a:lnTo>
                      <a:pt x="51" y="23"/>
                    </a:lnTo>
                    <a:lnTo>
                      <a:pt x="54" y="22"/>
                    </a:lnTo>
                    <a:lnTo>
                      <a:pt x="61" y="20"/>
                    </a:lnTo>
                    <a:lnTo>
                      <a:pt x="63" y="20"/>
                    </a:lnTo>
                    <a:close/>
                  </a:path>
                </a:pathLst>
              </a:custGeom>
              <a:solidFill>
                <a:srgbClr val="00B0F0"/>
              </a:solidFill>
              <a:ln w="1588">
                <a:solidFill>
                  <a:schemeClr val="tx1"/>
                </a:solidFill>
                <a:prstDash val="solid"/>
                <a:round/>
                <a:headEnd/>
                <a:tailEnd/>
              </a:ln>
            </p:spPr>
            <p:txBody>
              <a:bodyPr/>
              <a:lstStyle/>
              <a:p>
                <a:endParaRPr lang="en-US"/>
              </a:p>
            </p:txBody>
          </p:sp>
          <p:sp>
            <p:nvSpPr>
              <p:cNvPr id="67" name="Freeform 64"/>
              <p:cNvSpPr>
                <a:spLocks/>
              </p:cNvSpPr>
              <p:nvPr/>
            </p:nvSpPr>
            <p:spPr bwMode="auto">
              <a:xfrm>
                <a:off x="5641975" y="2328863"/>
                <a:ext cx="633412" cy="484187"/>
              </a:xfrm>
              <a:custGeom>
                <a:avLst/>
                <a:gdLst/>
                <a:ahLst/>
                <a:cxnLst>
                  <a:cxn ang="0">
                    <a:pos x="75" y="138"/>
                  </a:cxn>
                  <a:cxn ang="0">
                    <a:pos x="106" y="160"/>
                  </a:cxn>
                  <a:cxn ang="0">
                    <a:pos x="117" y="168"/>
                  </a:cxn>
                  <a:cxn ang="0">
                    <a:pos x="135" y="188"/>
                  </a:cxn>
                  <a:cxn ang="0">
                    <a:pos x="152" y="203"/>
                  </a:cxn>
                  <a:cxn ang="0">
                    <a:pos x="165" y="211"/>
                  </a:cxn>
                  <a:cxn ang="0">
                    <a:pos x="176" y="225"/>
                  </a:cxn>
                  <a:cxn ang="0">
                    <a:pos x="192" y="258"/>
                  </a:cxn>
                  <a:cxn ang="0">
                    <a:pos x="217" y="283"/>
                  </a:cxn>
                  <a:cxn ang="0">
                    <a:pos x="221" y="300"/>
                  </a:cxn>
                  <a:cxn ang="0">
                    <a:pos x="241" y="301"/>
                  </a:cxn>
                  <a:cxn ang="0">
                    <a:pos x="256" y="285"/>
                  </a:cxn>
                  <a:cxn ang="0">
                    <a:pos x="259" y="280"/>
                  </a:cxn>
                  <a:cxn ang="0">
                    <a:pos x="264" y="253"/>
                  </a:cxn>
                  <a:cxn ang="0">
                    <a:pos x="277" y="253"/>
                  </a:cxn>
                  <a:cxn ang="0">
                    <a:pos x="282" y="251"/>
                  </a:cxn>
                  <a:cxn ang="0">
                    <a:pos x="312" y="221"/>
                  </a:cxn>
                  <a:cxn ang="0">
                    <a:pos x="331" y="191"/>
                  </a:cxn>
                  <a:cxn ang="0">
                    <a:pos x="355" y="175"/>
                  </a:cxn>
                  <a:cxn ang="0">
                    <a:pos x="380" y="106"/>
                  </a:cxn>
                  <a:cxn ang="0">
                    <a:pos x="396" y="90"/>
                  </a:cxn>
                  <a:cxn ang="0">
                    <a:pos x="367" y="70"/>
                  </a:cxn>
                  <a:cxn ang="0">
                    <a:pos x="330" y="43"/>
                  </a:cxn>
                  <a:cxn ang="0">
                    <a:pos x="311" y="29"/>
                  </a:cxn>
                  <a:cxn ang="0">
                    <a:pos x="290" y="15"/>
                  </a:cxn>
                  <a:cxn ang="0">
                    <a:pos x="271" y="18"/>
                  </a:cxn>
                  <a:cxn ang="0">
                    <a:pos x="240" y="23"/>
                  </a:cxn>
                  <a:cxn ang="0">
                    <a:pos x="202" y="29"/>
                  </a:cxn>
                  <a:cxn ang="0">
                    <a:pos x="194" y="10"/>
                  </a:cxn>
                  <a:cxn ang="0">
                    <a:pos x="181" y="8"/>
                  </a:cxn>
                  <a:cxn ang="0">
                    <a:pos x="168" y="1"/>
                  </a:cxn>
                  <a:cxn ang="0">
                    <a:pos x="151" y="2"/>
                  </a:cxn>
                  <a:cxn ang="0">
                    <a:pos x="119" y="7"/>
                  </a:cxn>
                  <a:cxn ang="0">
                    <a:pos x="96" y="9"/>
                  </a:cxn>
                  <a:cxn ang="0">
                    <a:pos x="82" y="10"/>
                  </a:cxn>
                  <a:cxn ang="0">
                    <a:pos x="62" y="17"/>
                  </a:cxn>
                  <a:cxn ang="0">
                    <a:pos x="47" y="23"/>
                  </a:cxn>
                  <a:cxn ang="0">
                    <a:pos x="31" y="32"/>
                  </a:cxn>
                  <a:cxn ang="0">
                    <a:pos x="15" y="40"/>
                  </a:cxn>
                  <a:cxn ang="0">
                    <a:pos x="0" y="72"/>
                  </a:cxn>
                  <a:cxn ang="0">
                    <a:pos x="21" y="84"/>
                  </a:cxn>
                  <a:cxn ang="0">
                    <a:pos x="28" y="90"/>
                  </a:cxn>
                  <a:cxn ang="0">
                    <a:pos x="33" y="91"/>
                  </a:cxn>
                  <a:cxn ang="0">
                    <a:pos x="52" y="107"/>
                  </a:cxn>
                  <a:cxn ang="0">
                    <a:pos x="57" y="114"/>
                  </a:cxn>
                  <a:cxn ang="0">
                    <a:pos x="71" y="133"/>
                  </a:cxn>
                </a:cxnLst>
                <a:rect l="0" t="0" r="r" b="b"/>
                <a:pathLst>
                  <a:path w="399" h="305">
                    <a:moveTo>
                      <a:pt x="71" y="133"/>
                    </a:moveTo>
                    <a:lnTo>
                      <a:pt x="72" y="134"/>
                    </a:lnTo>
                    <a:lnTo>
                      <a:pt x="75" y="138"/>
                    </a:lnTo>
                    <a:lnTo>
                      <a:pt x="91" y="146"/>
                    </a:lnTo>
                    <a:lnTo>
                      <a:pt x="103" y="154"/>
                    </a:lnTo>
                    <a:lnTo>
                      <a:pt x="106" y="160"/>
                    </a:lnTo>
                    <a:lnTo>
                      <a:pt x="110" y="166"/>
                    </a:lnTo>
                    <a:lnTo>
                      <a:pt x="116" y="168"/>
                    </a:lnTo>
                    <a:lnTo>
                      <a:pt x="117" y="168"/>
                    </a:lnTo>
                    <a:lnTo>
                      <a:pt x="124" y="171"/>
                    </a:lnTo>
                    <a:lnTo>
                      <a:pt x="125" y="173"/>
                    </a:lnTo>
                    <a:lnTo>
                      <a:pt x="135" y="188"/>
                    </a:lnTo>
                    <a:lnTo>
                      <a:pt x="140" y="193"/>
                    </a:lnTo>
                    <a:lnTo>
                      <a:pt x="144" y="200"/>
                    </a:lnTo>
                    <a:lnTo>
                      <a:pt x="152" y="203"/>
                    </a:lnTo>
                    <a:lnTo>
                      <a:pt x="153" y="208"/>
                    </a:lnTo>
                    <a:lnTo>
                      <a:pt x="155" y="209"/>
                    </a:lnTo>
                    <a:lnTo>
                      <a:pt x="165" y="211"/>
                    </a:lnTo>
                    <a:lnTo>
                      <a:pt x="172" y="215"/>
                    </a:lnTo>
                    <a:lnTo>
                      <a:pt x="176" y="218"/>
                    </a:lnTo>
                    <a:lnTo>
                      <a:pt x="176" y="225"/>
                    </a:lnTo>
                    <a:lnTo>
                      <a:pt x="187" y="243"/>
                    </a:lnTo>
                    <a:lnTo>
                      <a:pt x="189" y="254"/>
                    </a:lnTo>
                    <a:lnTo>
                      <a:pt x="192" y="258"/>
                    </a:lnTo>
                    <a:lnTo>
                      <a:pt x="193" y="258"/>
                    </a:lnTo>
                    <a:lnTo>
                      <a:pt x="201" y="260"/>
                    </a:lnTo>
                    <a:lnTo>
                      <a:pt x="217" y="283"/>
                    </a:lnTo>
                    <a:lnTo>
                      <a:pt x="216" y="288"/>
                    </a:lnTo>
                    <a:lnTo>
                      <a:pt x="217" y="291"/>
                    </a:lnTo>
                    <a:lnTo>
                      <a:pt x="221" y="300"/>
                    </a:lnTo>
                    <a:lnTo>
                      <a:pt x="231" y="301"/>
                    </a:lnTo>
                    <a:lnTo>
                      <a:pt x="241" y="305"/>
                    </a:lnTo>
                    <a:lnTo>
                      <a:pt x="241" y="301"/>
                    </a:lnTo>
                    <a:lnTo>
                      <a:pt x="242" y="301"/>
                    </a:lnTo>
                    <a:lnTo>
                      <a:pt x="251" y="293"/>
                    </a:lnTo>
                    <a:lnTo>
                      <a:pt x="256" y="285"/>
                    </a:lnTo>
                    <a:lnTo>
                      <a:pt x="249" y="281"/>
                    </a:lnTo>
                    <a:lnTo>
                      <a:pt x="244" y="271"/>
                    </a:lnTo>
                    <a:lnTo>
                      <a:pt x="259" y="280"/>
                    </a:lnTo>
                    <a:lnTo>
                      <a:pt x="269" y="274"/>
                    </a:lnTo>
                    <a:lnTo>
                      <a:pt x="273" y="264"/>
                    </a:lnTo>
                    <a:lnTo>
                      <a:pt x="264" y="253"/>
                    </a:lnTo>
                    <a:lnTo>
                      <a:pt x="271" y="253"/>
                    </a:lnTo>
                    <a:lnTo>
                      <a:pt x="275" y="256"/>
                    </a:lnTo>
                    <a:lnTo>
                      <a:pt x="277" y="253"/>
                    </a:lnTo>
                    <a:lnTo>
                      <a:pt x="278" y="253"/>
                    </a:lnTo>
                    <a:lnTo>
                      <a:pt x="279" y="254"/>
                    </a:lnTo>
                    <a:lnTo>
                      <a:pt x="282" y="251"/>
                    </a:lnTo>
                    <a:lnTo>
                      <a:pt x="293" y="242"/>
                    </a:lnTo>
                    <a:lnTo>
                      <a:pt x="305" y="236"/>
                    </a:lnTo>
                    <a:lnTo>
                      <a:pt x="312" y="221"/>
                    </a:lnTo>
                    <a:lnTo>
                      <a:pt x="323" y="214"/>
                    </a:lnTo>
                    <a:lnTo>
                      <a:pt x="333" y="198"/>
                    </a:lnTo>
                    <a:lnTo>
                      <a:pt x="331" y="191"/>
                    </a:lnTo>
                    <a:lnTo>
                      <a:pt x="347" y="188"/>
                    </a:lnTo>
                    <a:lnTo>
                      <a:pt x="354" y="175"/>
                    </a:lnTo>
                    <a:lnTo>
                      <a:pt x="355" y="175"/>
                    </a:lnTo>
                    <a:lnTo>
                      <a:pt x="359" y="149"/>
                    </a:lnTo>
                    <a:lnTo>
                      <a:pt x="367" y="127"/>
                    </a:lnTo>
                    <a:lnTo>
                      <a:pt x="380" y="106"/>
                    </a:lnTo>
                    <a:lnTo>
                      <a:pt x="383" y="102"/>
                    </a:lnTo>
                    <a:lnTo>
                      <a:pt x="399" y="92"/>
                    </a:lnTo>
                    <a:lnTo>
                      <a:pt x="396" y="90"/>
                    </a:lnTo>
                    <a:lnTo>
                      <a:pt x="389" y="85"/>
                    </a:lnTo>
                    <a:lnTo>
                      <a:pt x="388" y="85"/>
                    </a:lnTo>
                    <a:lnTo>
                      <a:pt x="367" y="70"/>
                    </a:lnTo>
                    <a:lnTo>
                      <a:pt x="354" y="60"/>
                    </a:lnTo>
                    <a:lnTo>
                      <a:pt x="348" y="56"/>
                    </a:lnTo>
                    <a:lnTo>
                      <a:pt x="330" y="43"/>
                    </a:lnTo>
                    <a:lnTo>
                      <a:pt x="323" y="37"/>
                    </a:lnTo>
                    <a:lnTo>
                      <a:pt x="312" y="30"/>
                    </a:lnTo>
                    <a:lnTo>
                      <a:pt x="311" y="29"/>
                    </a:lnTo>
                    <a:lnTo>
                      <a:pt x="297" y="19"/>
                    </a:lnTo>
                    <a:lnTo>
                      <a:pt x="291" y="15"/>
                    </a:lnTo>
                    <a:lnTo>
                      <a:pt x="290" y="15"/>
                    </a:lnTo>
                    <a:lnTo>
                      <a:pt x="285" y="16"/>
                    </a:lnTo>
                    <a:lnTo>
                      <a:pt x="275" y="17"/>
                    </a:lnTo>
                    <a:lnTo>
                      <a:pt x="271" y="18"/>
                    </a:lnTo>
                    <a:lnTo>
                      <a:pt x="265" y="19"/>
                    </a:lnTo>
                    <a:lnTo>
                      <a:pt x="244" y="23"/>
                    </a:lnTo>
                    <a:lnTo>
                      <a:pt x="240" y="23"/>
                    </a:lnTo>
                    <a:lnTo>
                      <a:pt x="229" y="25"/>
                    </a:lnTo>
                    <a:lnTo>
                      <a:pt x="221" y="26"/>
                    </a:lnTo>
                    <a:lnTo>
                      <a:pt x="202" y="29"/>
                    </a:lnTo>
                    <a:lnTo>
                      <a:pt x="201" y="17"/>
                    </a:lnTo>
                    <a:lnTo>
                      <a:pt x="195" y="11"/>
                    </a:lnTo>
                    <a:lnTo>
                      <a:pt x="194" y="10"/>
                    </a:lnTo>
                    <a:lnTo>
                      <a:pt x="192" y="8"/>
                    </a:lnTo>
                    <a:lnTo>
                      <a:pt x="189" y="5"/>
                    </a:lnTo>
                    <a:lnTo>
                      <a:pt x="181" y="8"/>
                    </a:lnTo>
                    <a:lnTo>
                      <a:pt x="176" y="1"/>
                    </a:lnTo>
                    <a:lnTo>
                      <a:pt x="178" y="0"/>
                    </a:lnTo>
                    <a:lnTo>
                      <a:pt x="168" y="1"/>
                    </a:lnTo>
                    <a:lnTo>
                      <a:pt x="160" y="2"/>
                    </a:lnTo>
                    <a:lnTo>
                      <a:pt x="154" y="2"/>
                    </a:lnTo>
                    <a:lnTo>
                      <a:pt x="151" y="2"/>
                    </a:lnTo>
                    <a:lnTo>
                      <a:pt x="140" y="4"/>
                    </a:lnTo>
                    <a:lnTo>
                      <a:pt x="120" y="5"/>
                    </a:lnTo>
                    <a:lnTo>
                      <a:pt x="119" y="7"/>
                    </a:lnTo>
                    <a:lnTo>
                      <a:pt x="111" y="7"/>
                    </a:lnTo>
                    <a:lnTo>
                      <a:pt x="103" y="8"/>
                    </a:lnTo>
                    <a:lnTo>
                      <a:pt x="96" y="9"/>
                    </a:lnTo>
                    <a:lnTo>
                      <a:pt x="90" y="10"/>
                    </a:lnTo>
                    <a:lnTo>
                      <a:pt x="83" y="10"/>
                    </a:lnTo>
                    <a:lnTo>
                      <a:pt x="82" y="10"/>
                    </a:lnTo>
                    <a:lnTo>
                      <a:pt x="80" y="10"/>
                    </a:lnTo>
                    <a:lnTo>
                      <a:pt x="72" y="12"/>
                    </a:lnTo>
                    <a:lnTo>
                      <a:pt x="62" y="17"/>
                    </a:lnTo>
                    <a:lnTo>
                      <a:pt x="56" y="19"/>
                    </a:lnTo>
                    <a:lnTo>
                      <a:pt x="50" y="23"/>
                    </a:lnTo>
                    <a:lnTo>
                      <a:pt x="47" y="23"/>
                    </a:lnTo>
                    <a:lnTo>
                      <a:pt x="42" y="30"/>
                    </a:lnTo>
                    <a:lnTo>
                      <a:pt x="33" y="31"/>
                    </a:lnTo>
                    <a:lnTo>
                      <a:pt x="31" y="32"/>
                    </a:lnTo>
                    <a:lnTo>
                      <a:pt x="23" y="36"/>
                    </a:lnTo>
                    <a:lnTo>
                      <a:pt x="23" y="37"/>
                    </a:lnTo>
                    <a:lnTo>
                      <a:pt x="15" y="40"/>
                    </a:lnTo>
                    <a:lnTo>
                      <a:pt x="15" y="47"/>
                    </a:lnTo>
                    <a:lnTo>
                      <a:pt x="6" y="57"/>
                    </a:lnTo>
                    <a:lnTo>
                      <a:pt x="0" y="72"/>
                    </a:lnTo>
                    <a:lnTo>
                      <a:pt x="2" y="74"/>
                    </a:lnTo>
                    <a:lnTo>
                      <a:pt x="10" y="79"/>
                    </a:lnTo>
                    <a:lnTo>
                      <a:pt x="21" y="84"/>
                    </a:lnTo>
                    <a:lnTo>
                      <a:pt x="23" y="86"/>
                    </a:lnTo>
                    <a:lnTo>
                      <a:pt x="27" y="90"/>
                    </a:lnTo>
                    <a:lnTo>
                      <a:pt x="28" y="90"/>
                    </a:lnTo>
                    <a:lnTo>
                      <a:pt x="29" y="91"/>
                    </a:lnTo>
                    <a:lnTo>
                      <a:pt x="33" y="92"/>
                    </a:lnTo>
                    <a:lnTo>
                      <a:pt x="33" y="91"/>
                    </a:lnTo>
                    <a:lnTo>
                      <a:pt x="42" y="91"/>
                    </a:lnTo>
                    <a:lnTo>
                      <a:pt x="47" y="99"/>
                    </a:lnTo>
                    <a:lnTo>
                      <a:pt x="52" y="107"/>
                    </a:lnTo>
                    <a:lnTo>
                      <a:pt x="55" y="108"/>
                    </a:lnTo>
                    <a:lnTo>
                      <a:pt x="56" y="111"/>
                    </a:lnTo>
                    <a:lnTo>
                      <a:pt x="57" y="114"/>
                    </a:lnTo>
                    <a:lnTo>
                      <a:pt x="63" y="122"/>
                    </a:lnTo>
                    <a:lnTo>
                      <a:pt x="68" y="128"/>
                    </a:lnTo>
                    <a:lnTo>
                      <a:pt x="71" y="133"/>
                    </a:lnTo>
                    <a:close/>
                  </a:path>
                </a:pathLst>
              </a:custGeom>
              <a:noFill/>
              <a:ln w="1588">
                <a:solidFill>
                  <a:schemeClr val="tx1"/>
                </a:solidFill>
                <a:prstDash val="solid"/>
                <a:round/>
                <a:headEnd/>
                <a:tailEnd/>
              </a:ln>
            </p:spPr>
            <p:txBody>
              <a:bodyPr/>
              <a:lstStyle/>
              <a:p>
                <a:endParaRPr lang="en-US"/>
              </a:p>
            </p:txBody>
          </p:sp>
          <p:sp>
            <p:nvSpPr>
              <p:cNvPr id="68" name="Freeform 65"/>
              <p:cNvSpPr>
                <a:spLocks/>
              </p:cNvSpPr>
              <p:nvPr/>
            </p:nvSpPr>
            <p:spPr bwMode="auto">
              <a:xfrm>
                <a:off x="2239962" y="847725"/>
                <a:ext cx="860425" cy="706438"/>
              </a:xfrm>
              <a:custGeom>
                <a:avLst/>
                <a:gdLst/>
                <a:ahLst/>
                <a:cxnLst>
                  <a:cxn ang="0">
                    <a:pos x="345" y="432"/>
                  </a:cxn>
                  <a:cxn ang="0">
                    <a:pos x="310" y="430"/>
                  </a:cxn>
                  <a:cxn ang="0">
                    <a:pos x="276" y="426"/>
                  </a:cxn>
                  <a:cxn ang="0">
                    <a:pos x="253" y="424"/>
                  </a:cxn>
                  <a:cxn ang="0">
                    <a:pos x="212" y="420"/>
                  </a:cxn>
                  <a:cxn ang="0">
                    <a:pos x="148" y="413"/>
                  </a:cxn>
                  <a:cxn ang="0">
                    <a:pos x="112" y="410"/>
                  </a:cxn>
                  <a:cxn ang="0">
                    <a:pos x="74" y="405"/>
                  </a:cxn>
                  <a:cxn ang="0">
                    <a:pos x="0" y="396"/>
                  </a:cxn>
                  <a:cxn ang="0">
                    <a:pos x="6" y="352"/>
                  </a:cxn>
                  <a:cxn ang="0">
                    <a:pos x="8" y="338"/>
                  </a:cxn>
                  <a:cxn ang="0">
                    <a:pos x="11" y="313"/>
                  </a:cxn>
                  <a:cxn ang="0">
                    <a:pos x="15" y="285"/>
                  </a:cxn>
                  <a:cxn ang="0">
                    <a:pos x="20" y="246"/>
                  </a:cxn>
                  <a:cxn ang="0">
                    <a:pos x="26" y="198"/>
                  </a:cxn>
                  <a:cxn ang="0">
                    <a:pos x="27" y="191"/>
                  </a:cxn>
                  <a:cxn ang="0">
                    <a:pos x="31" y="167"/>
                  </a:cxn>
                  <a:cxn ang="0">
                    <a:pos x="33" y="148"/>
                  </a:cxn>
                  <a:cxn ang="0">
                    <a:pos x="38" y="112"/>
                  </a:cxn>
                  <a:cxn ang="0">
                    <a:pos x="40" y="86"/>
                  </a:cxn>
                  <a:cxn ang="0">
                    <a:pos x="45" y="52"/>
                  </a:cxn>
                  <a:cxn ang="0">
                    <a:pos x="47" y="33"/>
                  </a:cxn>
                  <a:cxn ang="0">
                    <a:pos x="96" y="6"/>
                  </a:cxn>
                  <a:cxn ang="0">
                    <a:pos x="135" y="10"/>
                  </a:cxn>
                  <a:cxn ang="0">
                    <a:pos x="186" y="16"/>
                  </a:cxn>
                  <a:cxn ang="0">
                    <a:pos x="221" y="20"/>
                  </a:cxn>
                  <a:cxn ang="0">
                    <a:pos x="239" y="22"/>
                  </a:cxn>
                  <a:cxn ang="0">
                    <a:pos x="270" y="25"/>
                  </a:cxn>
                  <a:cxn ang="0">
                    <a:pos x="335" y="32"/>
                  </a:cxn>
                  <a:cxn ang="0">
                    <a:pos x="387" y="37"/>
                  </a:cxn>
                  <a:cxn ang="0">
                    <a:pos x="404" y="38"/>
                  </a:cxn>
                  <a:cxn ang="0">
                    <a:pos x="411" y="38"/>
                  </a:cxn>
                  <a:cxn ang="0">
                    <a:pos x="473" y="43"/>
                  </a:cxn>
                  <a:cxn ang="0">
                    <a:pos x="494" y="44"/>
                  </a:cxn>
                  <a:cxn ang="0">
                    <a:pos x="539" y="72"/>
                  </a:cxn>
                  <a:cxn ang="0">
                    <a:pos x="538" y="96"/>
                  </a:cxn>
                  <a:cxn ang="0">
                    <a:pos x="537" y="128"/>
                  </a:cxn>
                  <a:cxn ang="0">
                    <a:pos x="536" y="145"/>
                  </a:cxn>
                  <a:cxn ang="0">
                    <a:pos x="533" y="170"/>
                  </a:cxn>
                  <a:cxn ang="0">
                    <a:pos x="532" y="195"/>
                  </a:cxn>
                  <a:cxn ang="0">
                    <a:pos x="532" y="198"/>
                  </a:cxn>
                  <a:cxn ang="0">
                    <a:pos x="530" y="233"/>
                  </a:cxn>
                  <a:cxn ang="0">
                    <a:pos x="530" y="250"/>
                  </a:cxn>
                  <a:cxn ang="0">
                    <a:pos x="528" y="286"/>
                  </a:cxn>
                  <a:cxn ang="0">
                    <a:pos x="524" y="333"/>
                  </a:cxn>
                  <a:cxn ang="0">
                    <a:pos x="523" y="357"/>
                  </a:cxn>
                  <a:cxn ang="0">
                    <a:pos x="522" y="375"/>
                  </a:cxn>
                  <a:cxn ang="0">
                    <a:pos x="521" y="389"/>
                  </a:cxn>
                  <a:cxn ang="0">
                    <a:pos x="521" y="405"/>
                  </a:cxn>
                  <a:cxn ang="0">
                    <a:pos x="518" y="432"/>
                  </a:cxn>
                  <a:cxn ang="0">
                    <a:pos x="475" y="443"/>
                  </a:cxn>
                  <a:cxn ang="0">
                    <a:pos x="452" y="440"/>
                  </a:cxn>
                  <a:cxn ang="0">
                    <a:pos x="429" y="439"/>
                  </a:cxn>
                  <a:cxn ang="0">
                    <a:pos x="414" y="438"/>
                  </a:cxn>
                  <a:cxn ang="0">
                    <a:pos x="359" y="434"/>
                  </a:cxn>
                  <a:cxn ang="0">
                    <a:pos x="352" y="433"/>
                  </a:cxn>
                </a:cxnLst>
                <a:rect l="0" t="0" r="r" b="b"/>
                <a:pathLst>
                  <a:path w="542" h="445">
                    <a:moveTo>
                      <a:pt x="350" y="433"/>
                    </a:moveTo>
                    <a:lnTo>
                      <a:pt x="345" y="432"/>
                    </a:lnTo>
                    <a:lnTo>
                      <a:pt x="336" y="432"/>
                    </a:lnTo>
                    <a:lnTo>
                      <a:pt x="310" y="430"/>
                    </a:lnTo>
                    <a:lnTo>
                      <a:pt x="308" y="429"/>
                    </a:lnTo>
                    <a:lnTo>
                      <a:pt x="276" y="426"/>
                    </a:lnTo>
                    <a:lnTo>
                      <a:pt x="271" y="426"/>
                    </a:lnTo>
                    <a:lnTo>
                      <a:pt x="253" y="424"/>
                    </a:lnTo>
                    <a:lnTo>
                      <a:pt x="232" y="421"/>
                    </a:lnTo>
                    <a:lnTo>
                      <a:pt x="212" y="420"/>
                    </a:lnTo>
                    <a:lnTo>
                      <a:pt x="166" y="416"/>
                    </a:lnTo>
                    <a:lnTo>
                      <a:pt x="148" y="413"/>
                    </a:lnTo>
                    <a:lnTo>
                      <a:pt x="115" y="410"/>
                    </a:lnTo>
                    <a:lnTo>
                      <a:pt x="112" y="410"/>
                    </a:lnTo>
                    <a:lnTo>
                      <a:pt x="77" y="406"/>
                    </a:lnTo>
                    <a:lnTo>
                      <a:pt x="74" y="405"/>
                    </a:lnTo>
                    <a:lnTo>
                      <a:pt x="57" y="404"/>
                    </a:lnTo>
                    <a:lnTo>
                      <a:pt x="0" y="396"/>
                    </a:lnTo>
                    <a:lnTo>
                      <a:pt x="4" y="371"/>
                    </a:lnTo>
                    <a:lnTo>
                      <a:pt x="6" y="352"/>
                    </a:lnTo>
                    <a:lnTo>
                      <a:pt x="7" y="347"/>
                    </a:lnTo>
                    <a:lnTo>
                      <a:pt x="8" y="338"/>
                    </a:lnTo>
                    <a:lnTo>
                      <a:pt x="10" y="322"/>
                    </a:lnTo>
                    <a:lnTo>
                      <a:pt x="11" y="313"/>
                    </a:lnTo>
                    <a:lnTo>
                      <a:pt x="13" y="296"/>
                    </a:lnTo>
                    <a:lnTo>
                      <a:pt x="15" y="285"/>
                    </a:lnTo>
                    <a:lnTo>
                      <a:pt x="19" y="250"/>
                    </a:lnTo>
                    <a:lnTo>
                      <a:pt x="20" y="246"/>
                    </a:lnTo>
                    <a:lnTo>
                      <a:pt x="24" y="223"/>
                    </a:lnTo>
                    <a:lnTo>
                      <a:pt x="26" y="198"/>
                    </a:lnTo>
                    <a:lnTo>
                      <a:pt x="27" y="196"/>
                    </a:lnTo>
                    <a:lnTo>
                      <a:pt x="27" y="191"/>
                    </a:lnTo>
                    <a:lnTo>
                      <a:pt x="29" y="172"/>
                    </a:lnTo>
                    <a:lnTo>
                      <a:pt x="31" y="167"/>
                    </a:lnTo>
                    <a:lnTo>
                      <a:pt x="32" y="153"/>
                    </a:lnTo>
                    <a:lnTo>
                      <a:pt x="33" y="148"/>
                    </a:lnTo>
                    <a:lnTo>
                      <a:pt x="35" y="123"/>
                    </a:lnTo>
                    <a:lnTo>
                      <a:pt x="38" y="112"/>
                    </a:lnTo>
                    <a:lnTo>
                      <a:pt x="39" y="100"/>
                    </a:lnTo>
                    <a:lnTo>
                      <a:pt x="40" y="86"/>
                    </a:lnTo>
                    <a:lnTo>
                      <a:pt x="42" y="74"/>
                    </a:lnTo>
                    <a:lnTo>
                      <a:pt x="45" y="52"/>
                    </a:lnTo>
                    <a:lnTo>
                      <a:pt x="45" y="50"/>
                    </a:lnTo>
                    <a:lnTo>
                      <a:pt x="47" y="33"/>
                    </a:lnTo>
                    <a:lnTo>
                      <a:pt x="50" y="0"/>
                    </a:lnTo>
                    <a:lnTo>
                      <a:pt x="96" y="6"/>
                    </a:lnTo>
                    <a:lnTo>
                      <a:pt x="124" y="9"/>
                    </a:lnTo>
                    <a:lnTo>
                      <a:pt x="135" y="10"/>
                    </a:lnTo>
                    <a:lnTo>
                      <a:pt x="139" y="11"/>
                    </a:lnTo>
                    <a:lnTo>
                      <a:pt x="186" y="16"/>
                    </a:lnTo>
                    <a:lnTo>
                      <a:pt x="194" y="17"/>
                    </a:lnTo>
                    <a:lnTo>
                      <a:pt x="221" y="20"/>
                    </a:lnTo>
                    <a:lnTo>
                      <a:pt x="229" y="22"/>
                    </a:lnTo>
                    <a:lnTo>
                      <a:pt x="239" y="22"/>
                    </a:lnTo>
                    <a:lnTo>
                      <a:pt x="247" y="23"/>
                    </a:lnTo>
                    <a:lnTo>
                      <a:pt x="270" y="25"/>
                    </a:lnTo>
                    <a:lnTo>
                      <a:pt x="326" y="31"/>
                    </a:lnTo>
                    <a:lnTo>
                      <a:pt x="335" y="32"/>
                    </a:lnTo>
                    <a:lnTo>
                      <a:pt x="386" y="37"/>
                    </a:lnTo>
                    <a:lnTo>
                      <a:pt x="387" y="37"/>
                    </a:lnTo>
                    <a:lnTo>
                      <a:pt x="395" y="37"/>
                    </a:lnTo>
                    <a:lnTo>
                      <a:pt x="404" y="38"/>
                    </a:lnTo>
                    <a:lnTo>
                      <a:pt x="405" y="38"/>
                    </a:lnTo>
                    <a:lnTo>
                      <a:pt x="411" y="38"/>
                    </a:lnTo>
                    <a:lnTo>
                      <a:pt x="469" y="41"/>
                    </a:lnTo>
                    <a:lnTo>
                      <a:pt x="473" y="43"/>
                    </a:lnTo>
                    <a:lnTo>
                      <a:pt x="487" y="43"/>
                    </a:lnTo>
                    <a:lnTo>
                      <a:pt x="494" y="44"/>
                    </a:lnTo>
                    <a:lnTo>
                      <a:pt x="542" y="47"/>
                    </a:lnTo>
                    <a:lnTo>
                      <a:pt x="539" y="72"/>
                    </a:lnTo>
                    <a:lnTo>
                      <a:pt x="539" y="89"/>
                    </a:lnTo>
                    <a:lnTo>
                      <a:pt x="538" y="96"/>
                    </a:lnTo>
                    <a:lnTo>
                      <a:pt x="537" y="121"/>
                    </a:lnTo>
                    <a:lnTo>
                      <a:pt x="537" y="128"/>
                    </a:lnTo>
                    <a:lnTo>
                      <a:pt x="536" y="131"/>
                    </a:lnTo>
                    <a:lnTo>
                      <a:pt x="536" y="145"/>
                    </a:lnTo>
                    <a:lnTo>
                      <a:pt x="535" y="161"/>
                    </a:lnTo>
                    <a:lnTo>
                      <a:pt x="533" y="170"/>
                    </a:lnTo>
                    <a:lnTo>
                      <a:pt x="533" y="183"/>
                    </a:lnTo>
                    <a:lnTo>
                      <a:pt x="532" y="195"/>
                    </a:lnTo>
                    <a:lnTo>
                      <a:pt x="532" y="196"/>
                    </a:lnTo>
                    <a:lnTo>
                      <a:pt x="532" y="198"/>
                    </a:lnTo>
                    <a:lnTo>
                      <a:pt x="532" y="207"/>
                    </a:lnTo>
                    <a:lnTo>
                      <a:pt x="530" y="233"/>
                    </a:lnTo>
                    <a:lnTo>
                      <a:pt x="530" y="245"/>
                    </a:lnTo>
                    <a:lnTo>
                      <a:pt x="530" y="250"/>
                    </a:lnTo>
                    <a:lnTo>
                      <a:pt x="529" y="264"/>
                    </a:lnTo>
                    <a:lnTo>
                      <a:pt x="528" y="286"/>
                    </a:lnTo>
                    <a:lnTo>
                      <a:pt x="525" y="320"/>
                    </a:lnTo>
                    <a:lnTo>
                      <a:pt x="524" y="333"/>
                    </a:lnTo>
                    <a:lnTo>
                      <a:pt x="524" y="344"/>
                    </a:lnTo>
                    <a:lnTo>
                      <a:pt x="523" y="357"/>
                    </a:lnTo>
                    <a:lnTo>
                      <a:pt x="522" y="370"/>
                    </a:lnTo>
                    <a:lnTo>
                      <a:pt x="522" y="375"/>
                    </a:lnTo>
                    <a:lnTo>
                      <a:pt x="522" y="383"/>
                    </a:lnTo>
                    <a:lnTo>
                      <a:pt x="521" y="389"/>
                    </a:lnTo>
                    <a:lnTo>
                      <a:pt x="521" y="395"/>
                    </a:lnTo>
                    <a:lnTo>
                      <a:pt x="521" y="405"/>
                    </a:lnTo>
                    <a:lnTo>
                      <a:pt x="519" y="414"/>
                    </a:lnTo>
                    <a:lnTo>
                      <a:pt x="518" y="432"/>
                    </a:lnTo>
                    <a:lnTo>
                      <a:pt x="518" y="445"/>
                    </a:lnTo>
                    <a:lnTo>
                      <a:pt x="475" y="443"/>
                    </a:lnTo>
                    <a:lnTo>
                      <a:pt x="456" y="441"/>
                    </a:lnTo>
                    <a:lnTo>
                      <a:pt x="452" y="440"/>
                    </a:lnTo>
                    <a:lnTo>
                      <a:pt x="439" y="440"/>
                    </a:lnTo>
                    <a:lnTo>
                      <a:pt x="429" y="439"/>
                    </a:lnTo>
                    <a:lnTo>
                      <a:pt x="427" y="439"/>
                    </a:lnTo>
                    <a:lnTo>
                      <a:pt x="414" y="438"/>
                    </a:lnTo>
                    <a:lnTo>
                      <a:pt x="369" y="434"/>
                    </a:lnTo>
                    <a:lnTo>
                      <a:pt x="359" y="434"/>
                    </a:lnTo>
                    <a:lnTo>
                      <a:pt x="358" y="434"/>
                    </a:lnTo>
                    <a:lnTo>
                      <a:pt x="352" y="433"/>
                    </a:lnTo>
                    <a:lnTo>
                      <a:pt x="350" y="433"/>
                    </a:lnTo>
                    <a:close/>
                  </a:path>
                </a:pathLst>
              </a:custGeom>
              <a:solidFill>
                <a:srgbClr val="FFC000"/>
              </a:solidFill>
              <a:ln w="1588">
                <a:solidFill>
                  <a:schemeClr val="tx1"/>
                </a:solidFill>
                <a:prstDash val="solid"/>
                <a:round/>
                <a:headEnd/>
                <a:tailEnd/>
              </a:ln>
            </p:spPr>
            <p:txBody>
              <a:bodyPr/>
              <a:lstStyle/>
              <a:p>
                <a:endParaRPr lang="en-US"/>
              </a:p>
            </p:txBody>
          </p:sp>
          <p:sp>
            <p:nvSpPr>
              <p:cNvPr id="69" name="Freeform 66"/>
              <p:cNvSpPr>
                <a:spLocks/>
              </p:cNvSpPr>
              <p:nvPr/>
            </p:nvSpPr>
            <p:spPr bwMode="auto">
              <a:xfrm>
                <a:off x="1573212" y="128588"/>
                <a:ext cx="738188" cy="1189037"/>
              </a:xfrm>
              <a:custGeom>
                <a:avLst/>
                <a:gdLst/>
                <a:ahLst/>
                <a:cxnLst>
                  <a:cxn ang="0">
                    <a:pos x="47" y="475"/>
                  </a:cxn>
                  <a:cxn ang="0">
                    <a:pos x="34" y="504"/>
                  </a:cxn>
                  <a:cxn ang="0">
                    <a:pos x="21" y="567"/>
                  </a:cxn>
                  <a:cxn ang="0">
                    <a:pos x="70" y="694"/>
                  </a:cxn>
                  <a:cxn ang="0">
                    <a:pos x="176" y="712"/>
                  </a:cxn>
                  <a:cxn ang="0">
                    <a:pos x="201" y="717"/>
                  </a:cxn>
                  <a:cxn ang="0">
                    <a:pos x="273" y="727"/>
                  </a:cxn>
                  <a:cxn ang="0">
                    <a:pos x="351" y="739"/>
                  </a:cxn>
                  <a:cxn ang="0">
                    <a:pos x="356" y="740"/>
                  </a:cxn>
                  <a:cxn ang="0">
                    <a:pos x="400" y="746"/>
                  </a:cxn>
                  <a:cxn ang="0">
                    <a:pos x="433" y="749"/>
                  </a:cxn>
                  <a:cxn ang="0">
                    <a:pos x="440" y="699"/>
                  </a:cxn>
                  <a:cxn ang="0">
                    <a:pos x="447" y="649"/>
                  </a:cxn>
                  <a:cxn ang="0">
                    <a:pos x="451" y="620"/>
                  </a:cxn>
                  <a:cxn ang="0">
                    <a:pos x="455" y="576"/>
                  </a:cxn>
                  <a:cxn ang="0">
                    <a:pos x="460" y="539"/>
                  </a:cxn>
                  <a:cxn ang="0">
                    <a:pos x="462" y="504"/>
                  </a:cxn>
                  <a:cxn ang="0">
                    <a:pos x="453" y="486"/>
                  </a:cxn>
                  <a:cxn ang="0">
                    <a:pos x="438" y="478"/>
                  </a:cxn>
                  <a:cxn ang="0">
                    <a:pos x="426" y="492"/>
                  </a:cxn>
                  <a:cxn ang="0">
                    <a:pos x="373" y="490"/>
                  </a:cxn>
                  <a:cxn ang="0">
                    <a:pos x="338" y="492"/>
                  </a:cxn>
                  <a:cxn ang="0">
                    <a:pos x="328" y="489"/>
                  </a:cxn>
                  <a:cxn ang="0">
                    <a:pos x="304" y="430"/>
                  </a:cxn>
                  <a:cxn ang="0">
                    <a:pos x="247" y="370"/>
                  </a:cxn>
                  <a:cxn ang="0">
                    <a:pos x="263" y="272"/>
                  </a:cxn>
                  <a:cxn ang="0">
                    <a:pos x="266" y="257"/>
                  </a:cxn>
                  <a:cxn ang="0">
                    <a:pos x="249" y="255"/>
                  </a:cxn>
                  <a:cxn ang="0">
                    <a:pos x="240" y="249"/>
                  </a:cxn>
                  <a:cxn ang="0">
                    <a:pos x="231" y="224"/>
                  </a:cxn>
                  <a:cxn ang="0">
                    <a:pos x="201" y="184"/>
                  </a:cxn>
                  <a:cxn ang="0">
                    <a:pos x="187" y="156"/>
                  </a:cxn>
                  <a:cxn ang="0">
                    <a:pos x="176" y="108"/>
                  </a:cxn>
                  <a:cxn ang="0">
                    <a:pos x="185" y="61"/>
                  </a:cxn>
                  <a:cxn ang="0">
                    <a:pos x="193" y="15"/>
                  </a:cxn>
                  <a:cxn ang="0">
                    <a:pos x="128" y="4"/>
                  </a:cxn>
                  <a:cxn ang="0">
                    <a:pos x="116" y="69"/>
                  </a:cxn>
                  <a:cxn ang="0">
                    <a:pos x="110" y="94"/>
                  </a:cxn>
                  <a:cxn ang="0">
                    <a:pos x="106" y="120"/>
                  </a:cxn>
                  <a:cxn ang="0">
                    <a:pos x="96" y="167"/>
                  </a:cxn>
                  <a:cxn ang="0">
                    <a:pos x="87" y="217"/>
                  </a:cxn>
                  <a:cxn ang="0">
                    <a:pos x="83" y="241"/>
                  </a:cxn>
                  <a:cxn ang="0">
                    <a:pos x="83" y="266"/>
                  </a:cxn>
                  <a:cxn ang="0">
                    <a:pos x="87" y="305"/>
                  </a:cxn>
                  <a:cxn ang="0">
                    <a:pos x="106" y="333"/>
                  </a:cxn>
                  <a:cxn ang="0">
                    <a:pos x="77" y="379"/>
                  </a:cxn>
                  <a:cxn ang="0">
                    <a:pos x="62" y="404"/>
                  </a:cxn>
                  <a:cxn ang="0">
                    <a:pos x="30" y="452"/>
                  </a:cxn>
                  <a:cxn ang="0">
                    <a:pos x="49" y="471"/>
                  </a:cxn>
                </a:cxnLst>
                <a:rect l="0" t="0" r="r" b="b"/>
                <a:pathLst>
                  <a:path w="465" h="749">
                    <a:moveTo>
                      <a:pt x="49" y="471"/>
                    </a:moveTo>
                    <a:lnTo>
                      <a:pt x="47" y="473"/>
                    </a:lnTo>
                    <a:lnTo>
                      <a:pt x="47" y="475"/>
                    </a:lnTo>
                    <a:lnTo>
                      <a:pt x="38" y="497"/>
                    </a:lnTo>
                    <a:lnTo>
                      <a:pt x="37" y="498"/>
                    </a:lnTo>
                    <a:lnTo>
                      <a:pt x="34" y="504"/>
                    </a:lnTo>
                    <a:lnTo>
                      <a:pt x="32" y="515"/>
                    </a:lnTo>
                    <a:lnTo>
                      <a:pt x="30" y="526"/>
                    </a:lnTo>
                    <a:lnTo>
                      <a:pt x="21" y="567"/>
                    </a:lnTo>
                    <a:lnTo>
                      <a:pt x="0" y="680"/>
                    </a:lnTo>
                    <a:lnTo>
                      <a:pt x="4" y="682"/>
                    </a:lnTo>
                    <a:lnTo>
                      <a:pt x="70" y="694"/>
                    </a:lnTo>
                    <a:lnTo>
                      <a:pt x="144" y="707"/>
                    </a:lnTo>
                    <a:lnTo>
                      <a:pt x="164" y="710"/>
                    </a:lnTo>
                    <a:lnTo>
                      <a:pt x="176" y="712"/>
                    </a:lnTo>
                    <a:lnTo>
                      <a:pt x="198" y="717"/>
                    </a:lnTo>
                    <a:lnTo>
                      <a:pt x="200" y="717"/>
                    </a:lnTo>
                    <a:lnTo>
                      <a:pt x="201" y="717"/>
                    </a:lnTo>
                    <a:lnTo>
                      <a:pt x="215" y="719"/>
                    </a:lnTo>
                    <a:lnTo>
                      <a:pt x="237" y="722"/>
                    </a:lnTo>
                    <a:lnTo>
                      <a:pt x="273" y="727"/>
                    </a:lnTo>
                    <a:lnTo>
                      <a:pt x="292" y="731"/>
                    </a:lnTo>
                    <a:lnTo>
                      <a:pt x="350" y="739"/>
                    </a:lnTo>
                    <a:lnTo>
                      <a:pt x="351" y="739"/>
                    </a:lnTo>
                    <a:lnTo>
                      <a:pt x="352" y="739"/>
                    </a:lnTo>
                    <a:lnTo>
                      <a:pt x="355" y="739"/>
                    </a:lnTo>
                    <a:lnTo>
                      <a:pt x="356" y="740"/>
                    </a:lnTo>
                    <a:lnTo>
                      <a:pt x="364" y="740"/>
                    </a:lnTo>
                    <a:lnTo>
                      <a:pt x="382" y="744"/>
                    </a:lnTo>
                    <a:lnTo>
                      <a:pt x="400" y="746"/>
                    </a:lnTo>
                    <a:lnTo>
                      <a:pt x="404" y="746"/>
                    </a:lnTo>
                    <a:lnTo>
                      <a:pt x="406" y="746"/>
                    </a:lnTo>
                    <a:lnTo>
                      <a:pt x="433" y="749"/>
                    </a:lnTo>
                    <a:lnTo>
                      <a:pt x="435" y="738"/>
                    </a:lnTo>
                    <a:lnTo>
                      <a:pt x="439" y="703"/>
                    </a:lnTo>
                    <a:lnTo>
                      <a:pt x="440" y="699"/>
                    </a:lnTo>
                    <a:lnTo>
                      <a:pt x="444" y="676"/>
                    </a:lnTo>
                    <a:lnTo>
                      <a:pt x="446" y="651"/>
                    </a:lnTo>
                    <a:lnTo>
                      <a:pt x="447" y="649"/>
                    </a:lnTo>
                    <a:lnTo>
                      <a:pt x="447" y="644"/>
                    </a:lnTo>
                    <a:lnTo>
                      <a:pt x="449" y="625"/>
                    </a:lnTo>
                    <a:lnTo>
                      <a:pt x="451" y="620"/>
                    </a:lnTo>
                    <a:lnTo>
                      <a:pt x="452" y="606"/>
                    </a:lnTo>
                    <a:lnTo>
                      <a:pt x="453" y="601"/>
                    </a:lnTo>
                    <a:lnTo>
                      <a:pt x="455" y="576"/>
                    </a:lnTo>
                    <a:lnTo>
                      <a:pt x="458" y="565"/>
                    </a:lnTo>
                    <a:lnTo>
                      <a:pt x="459" y="553"/>
                    </a:lnTo>
                    <a:lnTo>
                      <a:pt x="460" y="539"/>
                    </a:lnTo>
                    <a:lnTo>
                      <a:pt x="462" y="527"/>
                    </a:lnTo>
                    <a:lnTo>
                      <a:pt x="465" y="505"/>
                    </a:lnTo>
                    <a:lnTo>
                      <a:pt x="462" y="504"/>
                    </a:lnTo>
                    <a:lnTo>
                      <a:pt x="461" y="504"/>
                    </a:lnTo>
                    <a:lnTo>
                      <a:pt x="460" y="501"/>
                    </a:lnTo>
                    <a:lnTo>
                      <a:pt x="453" y="486"/>
                    </a:lnTo>
                    <a:lnTo>
                      <a:pt x="446" y="475"/>
                    </a:lnTo>
                    <a:lnTo>
                      <a:pt x="444" y="475"/>
                    </a:lnTo>
                    <a:lnTo>
                      <a:pt x="438" y="478"/>
                    </a:lnTo>
                    <a:lnTo>
                      <a:pt x="434" y="484"/>
                    </a:lnTo>
                    <a:lnTo>
                      <a:pt x="434" y="494"/>
                    </a:lnTo>
                    <a:lnTo>
                      <a:pt x="426" y="492"/>
                    </a:lnTo>
                    <a:lnTo>
                      <a:pt x="390" y="490"/>
                    </a:lnTo>
                    <a:lnTo>
                      <a:pt x="382" y="484"/>
                    </a:lnTo>
                    <a:lnTo>
                      <a:pt x="373" y="490"/>
                    </a:lnTo>
                    <a:lnTo>
                      <a:pt x="363" y="492"/>
                    </a:lnTo>
                    <a:lnTo>
                      <a:pt x="346" y="486"/>
                    </a:lnTo>
                    <a:lnTo>
                      <a:pt x="338" y="492"/>
                    </a:lnTo>
                    <a:lnTo>
                      <a:pt x="339" y="498"/>
                    </a:lnTo>
                    <a:lnTo>
                      <a:pt x="337" y="499"/>
                    </a:lnTo>
                    <a:lnTo>
                      <a:pt x="328" y="489"/>
                    </a:lnTo>
                    <a:lnTo>
                      <a:pt x="322" y="457"/>
                    </a:lnTo>
                    <a:lnTo>
                      <a:pt x="302" y="442"/>
                    </a:lnTo>
                    <a:lnTo>
                      <a:pt x="304" y="430"/>
                    </a:lnTo>
                    <a:lnTo>
                      <a:pt x="281" y="356"/>
                    </a:lnTo>
                    <a:lnTo>
                      <a:pt x="256" y="370"/>
                    </a:lnTo>
                    <a:lnTo>
                      <a:pt x="247" y="370"/>
                    </a:lnTo>
                    <a:lnTo>
                      <a:pt x="235" y="362"/>
                    </a:lnTo>
                    <a:lnTo>
                      <a:pt x="262" y="272"/>
                    </a:lnTo>
                    <a:lnTo>
                      <a:pt x="263" y="272"/>
                    </a:lnTo>
                    <a:lnTo>
                      <a:pt x="269" y="262"/>
                    </a:lnTo>
                    <a:lnTo>
                      <a:pt x="269" y="258"/>
                    </a:lnTo>
                    <a:lnTo>
                      <a:pt x="266" y="257"/>
                    </a:lnTo>
                    <a:lnTo>
                      <a:pt x="258" y="258"/>
                    </a:lnTo>
                    <a:lnTo>
                      <a:pt x="251" y="257"/>
                    </a:lnTo>
                    <a:lnTo>
                      <a:pt x="249" y="255"/>
                    </a:lnTo>
                    <a:lnTo>
                      <a:pt x="251" y="250"/>
                    </a:lnTo>
                    <a:lnTo>
                      <a:pt x="247" y="246"/>
                    </a:lnTo>
                    <a:lnTo>
                      <a:pt x="240" y="249"/>
                    </a:lnTo>
                    <a:lnTo>
                      <a:pt x="239" y="248"/>
                    </a:lnTo>
                    <a:lnTo>
                      <a:pt x="241" y="244"/>
                    </a:lnTo>
                    <a:lnTo>
                      <a:pt x="231" y="224"/>
                    </a:lnTo>
                    <a:lnTo>
                      <a:pt x="225" y="216"/>
                    </a:lnTo>
                    <a:lnTo>
                      <a:pt x="212" y="190"/>
                    </a:lnTo>
                    <a:lnTo>
                      <a:pt x="201" y="184"/>
                    </a:lnTo>
                    <a:lnTo>
                      <a:pt x="186" y="166"/>
                    </a:lnTo>
                    <a:lnTo>
                      <a:pt x="196" y="163"/>
                    </a:lnTo>
                    <a:lnTo>
                      <a:pt x="187" y="156"/>
                    </a:lnTo>
                    <a:lnTo>
                      <a:pt x="191" y="139"/>
                    </a:lnTo>
                    <a:lnTo>
                      <a:pt x="176" y="111"/>
                    </a:lnTo>
                    <a:lnTo>
                      <a:pt x="176" y="108"/>
                    </a:lnTo>
                    <a:lnTo>
                      <a:pt x="179" y="87"/>
                    </a:lnTo>
                    <a:lnTo>
                      <a:pt x="184" y="64"/>
                    </a:lnTo>
                    <a:lnTo>
                      <a:pt x="185" y="61"/>
                    </a:lnTo>
                    <a:lnTo>
                      <a:pt x="185" y="59"/>
                    </a:lnTo>
                    <a:lnTo>
                      <a:pt x="191" y="24"/>
                    </a:lnTo>
                    <a:lnTo>
                      <a:pt x="193" y="15"/>
                    </a:lnTo>
                    <a:lnTo>
                      <a:pt x="193" y="11"/>
                    </a:lnTo>
                    <a:lnTo>
                      <a:pt x="129" y="0"/>
                    </a:lnTo>
                    <a:lnTo>
                      <a:pt x="128" y="4"/>
                    </a:lnTo>
                    <a:lnTo>
                      <a:pt x="128" y="8"/>
                    </a:lnTo>
                    <a:lnTo>
                      <a:pt x="127" y="15"/>
                    </a:lnTo>
                    <a:lnTo>
                      <a:pt x="116" y="69"/>
                    </a:lnTo>
                    <a:lnTo>
                      <a:pt x="113" y="84"/>
                    </a:lnTo>
                    <a:lnTo>
                      <a:pt x="111" y="92"/>
                    </a:lnTo>
                    <a:lnTo>
                      <a:pt x="110" y="94"/>
                    </a:lnTo>
                    <a:lnTo>
                      <a:pt x="110" y="96"/>
                    </a:lnTo>
                    <a:lnTo>
                      <a:pt x="110" y="98"/>
                    </a:lnTo>
                    <a:lnTo>
                      <a:pt x="106" y="120"/>
                    </a:lnTo>
                    <a:lnTo>
                      <a:pt x="103" y="132"/>
                    </a:lnTo>
                    <a:lnTo>
                      <a:pt x="99" y="158"/>
                    </a:lnTo>
                    <a:lnTo>
                      <a:pt x="96" y="167"/>
                    </a:lnTo>
                    <a:lnTo>
                      <a:pt x="96" y="168"/>
                    </a:lnTo>
                    <a:lnTo>
                      <a:pt x="94" y="180"/>
                    </a:lnTo>
                    <a:lnTo>
                      <a:pt x="87" y="217"/>
                    </a:lnTo>
                    <a:lnTo>
                      <a:pt x="87" y="222"/>
                    </a:lnTo>
                    <a:lnTo>
                      <a:pt x="83" y="237"/>
                    </a:lnTo>
                    <a:lnTo>
                      <a:pt x="83" y="241"/>
                    </a:lnTo>
                    <a:lnTo>
                      <a:pt x="81" y="248"/>
                    </a:lnTo>
                    <a:lnTo>
                      <a:pt x="80" y="253"/>
                    </a:lnTo>
                    <a:lnTo>
                      <a:pt x="83" y="266"/>
                    </a:lnTo>
                    <a:lnTo>
                      <a:pt x="82" y="292"/>
                    </a:lnTo>
                    <a:lnTo>
                      <a:pt x="83" y="296"/>
                    </a:lnTo>
                    <a:lnTo>
                      <a:pt x="87" y="305"/>
                    </a:lnTo>
                    <a:lnTo>
                      <a:pt x="88" y="306"/>
                    </a:lnTo>
                    <a:lnTo>
                      <a:pt x="103" y="320"/>
                    </a:lnTo>
                    <a:lnTo>
                      <a:pt x="106" y="333"/>
                    </a:lnTo>
                    <a:lnTo>
                      <a:pt x="84" y="366"/>
                    </a:lnTo>
                    <a:lnTo>
                      <a:pt x="83" y="366"/>
                    </a:lnTo>
                    <a:lnTo>
                      <a:pt x="77" y="379"/>
                    </a:lnTo>
                    <a:lnTo>
                      <a:pt x="74" y="382"/>
                    </a:lnTo>
                    <a:lnTo>
                      <a:pt x="68" y="389"/>
                    </a:lnTo>
                    <a:lnTo>
                      <a:pt x="62" y="404"/>
                    </a:lnTo>
                    <a:lnTo>
                      <a:pt x="51" y="411"/>
                    </a:lnTo>
                    <a:lnTo>
                      <a:pt x="30" y="445"/>
                    </a:lnTo>
                    <a:lnTo>
                      <a:pt x="30" y="452"/>
                    </a:lnTo>
                    <a:lnTo>
                      <a:pt x="39" y="459"/>
                    </a:lnTo>
                    <a:lnTo>
                      <a:pt x="44" y="460"/>
                    </a:lnTo>
                    <a:lnTo>
                      <a:pt x="49" y="471"/>
                    </a:lnTo>
                    <a:close/>
                  </a:path>
                </a:pathLst>
              </a:custGeom>
              <a:solidFill>
                <a:srgbClr val="00B0F0"/>
              </a:solidFill>
              <a:ln w="1588">
                <a:solidFill>
                  <a:schemeClr val="tx1"/>
                </a:solidFill>
                <a:prstDash val="solid"/>
                <a:round/>
                <a:headEnd/>
                <a:tailEnd/>
              </a:ln>
            </p:spPr>
            <p:txBody>
              <a:bodyPr/>
              <a:lstStyle/>
              <a:p>
                <a:endParaRPr lang="en-US"/>
              </a:p>
            </p:txBody>
          </p:sp>
          <p:sp>
            <p:nvSpPr>
              <p:cNvPr id="70" name="Freeform 67"/>
              <p:cNvSpPr>
                <a:spLocks/>
              </p:cNvSpPr>
              <p:nvPr/>
            </p:nvSpPr>
            <p:spPr bwMode="auto">
              <a:xfrm>
                <a:off x="665162" y="1025525"/>
                <a:ext cx="1046163" cy="1690688"/>
              </a:xfrm>
              <a:custGeom>
                <a:avLst/>
                <a:gdLst/>
                <a:ahLst/>
                <a:cxnLst>
                  <a:cxn ang="0">
                    <a:pos x="602" y="1064"/>
                  </a:cxn>
                  <a:cxn ang="0">
                    <a:pos x="593" y="1028"/>
                  </a:cxn>
                  <a:cxn ang="0">
                    <a:pos x="619" y="971"/>
                  </a:cxn>
                  <a:cxn ang="0">
                    <a:pos x="631" y="934"/>
                  </a:cxn>
                  <a:cxn ang="0">
                    <a:pos x="659" y="915"/>
                  </a:cxn>
                  <a:cxn ang="0">
                    <a:pos x="637" y="868"/>
                  </a:cxn>
                  <a:cxn ang="0">
                    <a:pos x="611" y="812"/>
                  </a:cxn>
                  <a:cxn ang="0">
                    <a:pos x="557" y="736"/>
                  </a:cxn>
                  <a:cxn ang="0">
                    <a:pos x="507" y="665"/>
                  </a:cxn>
                  <a:cxn ang="0">
                    <a:pos x="440" y="570"/>
                  </a:cxn>
                  <a:cxn ang="0">
                    <a:pos x="412" y="532"/>
                  </a:cxn>
                  <a:cxn ang="0">
                    <a:pos x="358" y="457"/>
                  </a:cxn>
                  <a:cxn ang="0">
                    <a:pos x="337" y="426"/>
                  </a:cxn>
                  <a:cxn ang="0">
                    <a:pos x="318" y="401"/>
                  </a:cxn>
                  <a:cxn ang="0">
                    <a:pos x="300" y="374"/>
                  </a:cxn>
                  <a:cxn ang="0">
                    <a:pos x="295" y="359"/>
                  </a:cxn>
                  <a:cxn ang="0">
                    <a:pos x="297" y="349"/>
                  </a:cxn>
                  <a:cxn ang="0">
                    <a:pos x="302" y="328"/>
                  </a:cxn>
                  <a:cxn ang="0">
                    <a:pos x="307" y="305"/>
                  </a:cxn>
                  <a:cxn ang="0">
                    <a:pos x="327" y="218"/>
                  </a:cxn>
                  <a:cxn ang="0">
                    <a:pos x="354" y="94"/>
                  </a:cxn>
                  <a:cxn ang="0">
                    <a:pos x="341" y="69"/>
                  </a:cxn>
                  <a:cxn ang="0">
                    <a:pos x="266" y="51"/>
                  </a:cxn>
                  <a:cxn ang="0">
                    <a:pos x="204" y="35"/>
                  </a:cxn>
                  <a:cxn ang="0">
                    <a:pos x="135" y="18"/>
                  </a:cxn>
                  <a:cxn ang="0">
                    <a:pos x="114" y="14"/>
                  </a:cxn>
                  <a:cxn ang="0">
                    <a:pos x="97" y="10"/>
                  </a:cxn>
                  <a:cxn ang="0">
                    <a:pos x="65" y="1"/>
                  </a:cxn>
                  <a:cxn ang="0">
                    <a:pos x="55" y="29"/>
                  </a:cxn>
                  <a:cxn ang="0">
                    <a:pos x="41" y="84"/>
                  </a:cxn>
                  <a:cxn ang="0">
                    <a:pos x="40" y="93"/>
                  </a:cxn>
                  <a:cxn ang="0">
                    <a:pos x="7" y="141"/>
                  </a:cxn>
                  <a:cxn ang="0">
                    <a:pos x="17" y="183"/>
                  </a:cxn>
                  <a:cxn ang="0">
                    <a:pos x="28" y="237"/>
                  </a:cxn>
                  <a:cxn ang="0">
                    <a:pos x="25" y="325"/>
                  </a:cxn>
                  <a:cxn ang="0">
                    <a:pos x="49" y="381"/>
                  </a:cxn>
                  <a:cxn ang="0">
                    <a:pos x="53" y="387"/>
                  </a:cxn>
                  <a:cxn ang="0">
                    <a:pos x="53" y="409"/>
                  </a:cxn>
                  <a:cxn ang="0">
                    <a:pos x="71" y="428"/>
                  </a:cxn>
                  <a:cxn ang="0">
                    <a:pos x="80" y="440"/>
                  </a:cxn>
                  <a:cxn ang="0">
                    <a:pos x="72" y="469"/>
                  </a:cxn>
                  <a:cxn ang="0">
                    <a:pos x="72" y="494"/>
                  </a:cxn>
                  <a:cxn ang="0">
                    <a:pos x="83" y="522"/>
                  </a:cxn>
                  <a:cxn ang="0">
                    <a:pos x="109" y="545"/>
                  </a:cxn>
                  <a:cxn ang="0">
                    <a:pos x="95" y="563"/>
                  </a:cxn>
                  <a:cxn ang="0">
                    <a:pos x="99" y="609"/>
                  </a:cxn>
                  <a:cxn ang="0">
                    <a:pos x="120" y="657"/>
                  </a:cxn>
                  <a:cxn ang="0">
                    <a:pos x="137" y="691"/>
                  </a:cxn>
                  <a:cxn ang="0">
                    <a:pos x="143" y="718"/>
                  </a:cxn>
                  <a:cxn ang="0">
                    <a:pos x="156" y="749"/>
                  </a:cxn>
                  <a:cxn ang="0">
                    <a:pos x="166" y="805"/>
                  </a:cxn>
                  <a:cxn ang="0">
                    <a:pos x="224" y="822"/>
                  </a:cxn>
                  <a:cxn ang="0">
                    <a:pos x="254" y="858"/>
                  </a:cxn>
                  <a:cxn ang="0">
                    <a:pos x="304" y="881"/>
                  </a:cxn>
                  <a:cxn ang="0">
                    <a:pos x="317" y="914"/>
                  </a:cxn>
                  <a:cxn ang="0">
                    <a:pos x="347" y="933"/>
                  </a:cxn>
                  <a:cxn ang="0">
                    <a:pos x="382" y="987"/>
                  </a:cxn>
                  <a:cxn ang="0">
                    <a:pos x="386" y="1049"/>
                  </a:cxn>
                </a:cxnLst>
                <a:rect l="0" t="0" r="r" b="b"/>
                <a:pathLst>
                  <a:path w="659" h="1065">
                    <a:moveTo>
                      <a:pt x="583" y="1065"/>
                    </a:moveTo>
                    <a:lnTo>
                      <a:pt x="586" y="1065"/>
                    </a:lnTo>
                    <a:lnTo>
                      <a:pt x="602" y="1064"/>
                    </a:lnTo>
                    <a:lnTo>
                      <a:pt x="609" y="1039"/>
                    </a:lnTo>
                    <a:lnTo>
                      <a:pt x="602" y="1037"/>
                    </a:lnTo>
                    <a:lnTo>
                      <a:pt x="593" y="1028"/>
                    </a:lnTo>
                    <a:lnTo>
                      <a:pt x="598" y="999"/>
                    </a:lnTo>
                    <a:lnTo>
                      <a:pt x="605" y="995"/>
                    </a:lnTo>
                    <a:lnTo>
                      <a:pt x="619" y="971"/>
                    </a:lnTo>
                    <a:lnTo>
                      <a:pt x="624" y="945"/>
                    </a:lnTo>
                    <a:lnTo>
                      <a:pt x="627" y="942"/>
                    </a:lnTo>
                    <a:lnTo>
                      <a:pt x="631" y="934"/>
                    </a:lnTo>
                    <a:lnTo>
                      <a:pt x="647" y="927"/>
                    </a:lnTo>
                    <a:lnTo>
                      <a:pt x="655" y="920"/>
                    </a:lnTo>
                    <a:lnTo>
                      <a:pt x="659" y="915"/>
                    </a:lnTo>
                    <a:lnTo>
                      <a:pt x="641" y="898"/>
                    </a:lnTo>
                    <a:lnTo>
                      <a:pt x="642" y="893"/>
                    </a:lnTo>
                    <a:lnTo>
                      <a:pt x="637" y="868"/>
                    </a:lnTo>
                    <a:lnTo>
                      <a:pt x="628" y="853"/>
                    </a:lnTo>
                    <a:lnTo>
                      <a:pt x="631" y="839"/>
                    </a:lnTo>
                    <a:lnTo>
                      <a:pt x="611" y="812"/>
                    </a:lnTo>
                    <a:lnTo>
                      <a:pt x="590" y="782"/>
                    </a:lnTo>
                    <a:lnTo>
                      <a:pt x="565" y="748"/>
                    </a:lnTo>
                    <a:lnTo>
                      <a:pt x="557" y="736"/>
                    </a:lnTo>
                    <a:lnTo>
                      <a:pt x="548" y="723"/>
                    </a:lnTo>
                    <a:lnTo>
                      <a:pt x="526" y="691"/>
                    </a:lnTo>
                    <a:lnTo>
                      <a:pt x="507" y="665"/>
                    </a:lnTo>
                    <a:lnTo>
                      <a:pt x="467" y="609"/>
                    </a:lnTo>
                    <a:lnTo>
                      <a:pt x="444" y="576"/>
                    </a:lnTo>
                    <a:lnTo>
                      <a:pt x="440" y="570"/>
                    </a:lnTo>
                    <a:lnTo>
                      <a:pt x="426" y="550"/>
                    </a:lnTo>
                    <a:lnTo>
                      <a:pt x="423" y="547"/>
                    </a:lnTo>
                    <a:lnTo>
                      <a:pt x="412" y="532"/>
                    </a:lnTo>
                    <a:lnTo>
                      <a:pt x="389" y="499"/>
                    </a:lnTo>
                    <a:lnTo>
                      <a:pt x="369" y="471"/>
                    </a:lnTo>
                    <a:lnTo>
                      <a:pt x="358" y="457"/>
                    </a:lnTo>
                    <a:lnTo>
                      <a:pt x="344" y="437"/>
                    </a:lnTo>
                    <a:lnTo>
                      <a:pt x="338" y="429"/>
                    </a:lnTo>
                    <a:lnTo>
                      <a:pt x="337" y="426"/>
                    </a:lnTo>
                    <a:lnTo>
                      <a:pt x="334" y="422"/>
                    </a:lnTo>
                    <a:lnTo>
                      <a:pt x="324" y="408"/>
                    </a:lnTo>
                    <a:lnTo>
                      <a:pt x="318" y="401"/>
                    </a:lnTo>
                    <a:lnTo>
                      <a:pt x="316" y="396"/>
                    </a:lnTo>
                    <a:lnTo>
                      <a:pt x="303" y="378"/>
                    </a:lnTo>
                    <a:lnTo>
                      <a:pt x="300" y="374"/>
                    </a:lnTo>
                    <a:lnTo>
                      <a:pt x="297" y="370"/>
                    </a:lnTo>
                    <a:lnTo>
                      <a:pt x="294" y="366"/>
                    </a:lnTo>
                    <a:lnTo>
                      <a:pt x="295" y="359"/>
                    </a:lnTo>
                    <a:lnTo>
                      <a:pt x="296" y="354"/>
                    </a:lnTo>
                    <a:lnTo>
                      <a:pt x="296" y="353"/>
                    </a:lnTo>
                    <a:lnTo>
                      <a:pt x="297" y="349"/>
                    </a:lnTo>
                    <a:lnTo>
                      <a:pt x="299" y="341"/>
                    </a:lnTo>
                    <a:lnTo>
                      <a:pt x="300" y="334"/>
                    </a:lnTo>
                    <a:lnTo>
                      <a:pt x="302" y="328"/>
                    </a:lnTo>
                    <a:lnTo>
                      <a:pt x="303" y="322"/>
                    </a:lnTo>
                    <a:lnTo>
                      <a:pt x="304" y="317"/>
                    </a:lnTo>
                    <a:lnTo>
                      <a:pt x="307" y="305"/>
                    </a:lnTo>
                    <a:lnTo>
                      <a:pt x="309" y="294"/>
                    </a:lnTo>
                    <a:lnTo>
                      <a:pt x="315" y="272"/>
                    </a:lnTo>
                    <a:lnTo>
                      <a:pt x="327" y="218"/>
                    </a:lnTo>
                    <a:lnTo>
                      <a:pt x="341" y="152"/>
                    </a:lnTo>
                    <a:lnTo>
                      <a:pt x="344" y="135"/>
                    </a:lnTo>
                    <a:lnTo>
                      <a:pt x="354" y="94"/>
                    </a:lnTo>
                    <a:lnTo>
                      <a:pt x="358" y="72"/>
                    </a:lnTo>
                    <a:lnTo>
                      <a:pt x="344" y="69"/>
                    </a:lnTo>
                    <a:lnTo>
                      <a:pt x="341" y="69"/>
                    </a:lnTo>
                    <a:lnTo>
                      <a:pt x="295" y="58"/>
                    </a:lnTo>
                    <a:lnTo>
                      <a:pt x="282" y="55"/>
                    </a:lnTo>
                    <a:lnTo>
                      <a:pt x="266" y="51"/>
                    </a:lnTo>
                    <a:lnTo>
                      <a:pt x="255" y="49"/>
                    </a:lnTo>
                    <a:lnTo>
                      <a:pt x="216" y="38"/>
                    </a:lnTo>
                    <a:lnTo>
                      <a:pt x="204" y="35"/>
                    </a:lnTo>
                    <a:lnTo>
                      <a:pt x="196" y="33"/>
                    </a:lnTo>
                    <a:lnTo>
                      <a:pt x="142" y="21"/>
                    </a:lnTo>
                    <a:lnTo>
                      <a:pt x="135" y="18"/>
                    </a:lnTo>
                    <a:lnTo>
                      <a:pt x="128" y="17"/>
                    </a:lnTo>
                    <a:lnTo>
                      <a:pt x="120" y="15"/>
                    </a:lnTo>
                    <a:lnTo>
                      <a:pt x="114" y="14"/>
                    </a:lnTo>
                    <a:lnTo>
                      <a:pt x="108" y="12"/>
                    </a:lnTo>
                    <a:lnTo>
                      <a:pt x="100" y="10"/>
                    </a:lnTo>
                    <a:lnTo>
                      <a:pt x="97" y="10"/>
                    </a:lnTo>
                    <a:lnTo>
                      <a:pt x="86" y="7"/>
                    </a:lnTo>
                    <a:lnTo>
                      <a:pt x="73" y="3"/>
                    </a:lnTo>
                    <a:lnTo>
                      <a:pt x="65" y="1"/>
                    </a:lnTo>
                    <a:lnTo>
                      <a:pt x="58" y="0"/>
                    </a:lnTo>
                    <a:lnTo>
                      <a:pt x="49" y="21"/>
                    </a:lnTo>
                    <a:lnTo>
                      <a:pt x="55" y="29"/>
                    </a:lnTo>
                    <a:lnTo>
                      <a:pt x="55" y="53"/>
                    </a:lnTo>
                    <a:lnTo>
                      <a:pt x="52" y="63"/>
                    </a:lnTo>
                    <a:lnTo>
                      <a:pt x="41" y="84"/>
                    </a:lnTo>
                    <a:lnTo>
                      <a:pt x="38" y="84"/>
                    </a:lnTo>
                    <a:lnTo>
                      <a:pt x="38" y="93"/>
                    </a:lnTo>
                    <a:lnTo>
                      <a:pt x="40" y="93"/>
                    </a:lnTo>
                    <a:lnTo>
                      <a:pt x="40" y="98"/>
                    </a:lnTo>
                    <a:lnTo>
                      <a:pt x="33" y="110"/>
                    </a:lnTo>
                    <a:lnTo>
                      <a:pt x="7" y="141"/>
                    </a:lnTo>
                    <a:lnTo>
                      <a:pt x="6" y="154"/>
                    </a:lnTo>
                    <a:lnTo>
                      <a:pt x="0" y="163"/>
                    </a:lnTo>
                    <a:lnTo>
                      <a:pt x="17" y="183"/>
                    </a:lnTo>
                    <a:lnTo>
                      <a:pt x="21" y="196"/>
                    </a:lnTo>
                    <a:lnTo>
                      <a:pt x="28" y="224"/>
                    </a:lnTo>
                    <a:lnTo>
                      <a:pt x="28" y="237"/>
                    </a:lnTo>
                    <a:lnTo>
                      <a:pt x="19" y="260"/>
                    </a:lnTo>
                    <a:lnTo>
                      <a:pt x="19" y="313"/>
                    </a:lnTo>
                    <a:lnTo>
                      <a:pt x="25" y="325"/>
                    </a:lnTo>
                    <a:lnTo>
                      <a:pt x="40" y="356"/>
                    </a:lnTo>
                    <a:lnTo>
                      <a:pt x="47" y="366"/>
                    </a:lnTo>
                    <a:lnTo>
                      <a:pt x="49" y="381"/>
                    </a:lnTo>
                    <a:lnTo>
                      <a:pt x="53" y="382"/>
                    </a:lnTo>
                    <a:lnTo>
                      <a:pt x="55" y="387"/>
                    </a:lnTo>
                    <a:lnTo>
                      <a:pt x="53" y="387"/>
                    </a:lnTo>
                    <a:lnTo>
                      <a:pt x="53" y="398"/>
                    </a:lnTo>
                    <a:lnTo>
                      <a:pt x="49" y="412"/>
                    </a:lnTo>
                    <a:lnTo>
                      <a:pt x="53" y="409"/>
                    </a:lnTo>
                    <a:lnTo>
                      <a:pt x="57" y="411"/>
                    </a:lnTo>
                    <a:lnTo>
                      <a:pt x="64" y="422"/>
                    </a:lnTo>
                    <a:lnTo>
                      <a:pt x="71" y="428"/>
                    </a:lnTo>
                    <a:lnTo>
                      <a:pt x="78" y="437"/>
                    </a:lnTo>
                    <a:lnTo>
                      <a:pt x="81" y="437"/>
                    </a:lnTo>
                    <a:lnTo>
                      <a:pt x="80" y="440"/>
                    </a:lnTo>
                    <a:lnTo>
                      <a:pt x="78" y="440"/>
                    </a:lnTo>
                    <a:lnTo>
                      <a:pt x="76" y="449"/>
                    </a:lnTo>
                    <a:lnTo>
                      <a:pt x="72" y="469"/>
                    </a:lnTo>
                    <a:lnTo>
                      <a:pt x="74" y="469"/>
                    </a:lnTo>
                    <a:lnTo>
                      <a:pt x="76" y="483"/>
                    </a:lnTo>
                    <a:lnTo>
                      <a:pt x="72" y="494"/>
                    </a:lnTo>
                    <a:lnTo>
                      <a:pt x="75" y="507"/>
                    </a:lnTo>
                    <a:lnTo>
                      <a:pt x="79" y="511"/>
                    </a:lnTo>
                    <a:lnTo>
                      <a:pt x="83" y="522"/>
                    </a:lnTo>
                    <a:lnTo>
                      <a:pt x="93" y="531"/>
                    </a:lnTo>
                    <a:lnTo>
                      <a:pt x="106" y="533"/>
                    </a:lnTo>
                    <a:lnTo>
                      <a:pt x="109" y="545"/>
                    </a:lnTo>
                    <a:lnTo>
                      <a:pt x="103" y="563"/>
                    </a:lnTo>
                    <a:lnTo>
                      <a:pt x="99" y="568"/>
                    </a:lnTo>
                    <a:lnTo>
                      <a:pt x="95" y="563"/>
                    </a:lnTo>
                    <a:lnTo>
                      <a:pt x="89" y="568"/>
                    </a:lnTo>
                    <a:lnTo>
                      <a:pt x="93" y="603"/>
                    </a:lnTo>
                    <a:lnTo>
                      <a:pt x="99" y="609"/>
                    </a:lnTo>
                    <a:lnTo>
                      <a:pt x="113" y="633"/>
                    </a:lnTo>
                    <a:lnTo>
                      <a:pt x="114" y="646"/>
                    </a:lnTo>
                    <a:lnTo>
                      <a:pt x="120" y="657"/>
                    </a:lnTo>
                    <a:lnTo>
                      <a:pt x="121" y="666"/>
                    </a:lnTo>
                    <a:lnTo>
                      <a:pt x="131" y="677"/>
                    </a:lnTo>
                    <a:lnTo>
                      <a:pt x="137" y="691"/>
                    </a:lnTo>
                    <a:lnTo>
                      <a:pt x="148" y="700"/>
                    </a:lnTo>
                    <a:lnTo>
                      <a:pt x="148" y="706"/>
                    </a:lnTo>
                    <a:lnTo>
                      <a:pt x="143" y="718"/>
                    </a:lnTo>
                    <a:lnTo>
                      <a:pt x="152" y="729"/>
                    </a:lnTo>
                    <a:lnTo>
                      <a:pt x="161" y="735"/>
                    </a:lnTo>
                    <a:lnTo>
                      <a:pt x="156" y="749"/>
                    </a:lnTo>
                    <a:lnTo>
                      <a:pt x="155" y="760"/>
                    </a:lnTo>
                    <a:lnTo>
                      <a:pt x="149" y="791"/>
                    </a:lnTo>
                    <a:lnTo>
                      <a:pt x="166" y="805"/>
                    </a:lnTo>
                    <a:lnTo>
                      <a:pt x="196" y="811"/>
                    </a:lnTo>
                    <a:lnTo>
                      <a:pt x="204" y="818"/>
                    </a:lnTo>
                    <a:lnTo>
                      <a:pt x="224" y="822"/>
                    </a:lnTo>
                    <a:lnTo>
                      <a:pt x="235" y="829"/>
                    </a:lnTo>
                    <a:lnTo>
                      <a:pt x="248" y="844"/>
                    </a:lnTo>
                    <a:lnTo>
                      <a:pt x="254" y="858"/>
                    </a:lnTo>
                    <a:lnTo>
                      <a:pt x="271" y="870"/>
                    </a:lnTo>
                    <a:lnTo>
                      <a:pt x="295" y="876"/>
                    </a:lnTo>
                    <a:lnTo>
                      <a:pt x="304" y="881"/>
                    </a:lnTo>
                    <a:lnTo>
                      <a:pt x="309" y="893"/>
                    </a:lnTo>
                    <a:lnTo>
                      <a:pt x="309" y="909"/>
                    </a:lnTo>
                    <a:lnTo>
                      <a:pt x="317" y="914"/>
                    </a:lnTo>
                    <a:lnTo>
                      <a:pt x="330" y="914"/>
                    </a:lnTo>
                    <a:lnTo>
                      <a:pt x="338" y="923"/>
                    </a:lnTo>
                    <a:lnTo>
                      <a:pt x="347" y="933"/>
                    </a:lnTo>
                    <a:lnTo>
                      <a:pt x="365" y="956"/>
                    </a:lnTo>
                    <a:lnTo>
                      <a:pt x="371" y="964"/>
                    </a:lnTo>
                    <a:lnTo>
                      <a:pt x="382" y="987"/>
                    </a:lnTo>
                    <a:lnTo>
                      <a:pt x="380" y="1025"/>
                    </a:lnTo>
                    <a:lnTo>
                      <a:pt x="387" y="1039"/>
                    </a:lnTo>
                    <a:lnTo>
                      <a:pt x="386" y="1049"/>
                    </a:lnTo>
                    <a:lnTo>
                      <a:pt x="472" y="1056"/>
                    </a:lnTo>
                    <a:lnTo>
                      <a:pt x="583" y="1065"/>
                    </a:lnTo>
                    <a:close/>
                  </a:path>
                </a:pathLst>
              </a:custGeom>
              <a:solidFill>
                <a:srgbClr val="00B0F0"/>
              </a:solidFill>
              <a:ln w="1588">
                <a:solidFill>
                  <a:schemeClr val="tx1"/>
                </a:solidFill>
                <a:prstDash val="solid"/>
                <a:round/>
                <a:headEnd/>
                <a:tailEnd/>
              </a:ln>
            </p:spPr>
            <p:txBody>
              <a:bodyPr/>
              <a:lstStyle/>
              <a:p>
                <a:endParaRPr lang="en-US"/>
              </a:p>
            </p:txBody>
          </p:sp>
          <p:sp>
            <p:nvSpPr>
              <p:cNvPr id="71" name="Freeform 68"/>
              <p:cNvSpPr>
                <a:spLocks/>
              </p:cNvSpPr>
              <p:nvPr/>
            </p:nvSpPr>
            <p:spPr bwMode="auto">
              <a:xfrm>
                <a:off x="971550" y="2374900"/>
                <a:ext cx="47625" cy="22225"/>
              </a:xfrm>
              <a:custGeom>
                <a:avLst/>
                <a:gdLst/>
                <a:ahLst/>
                <a:cxnLst>
                  <a:cxn ang="0">
                    <a:pos x="0" y="0"/>
                  </a:cxn>
                  <a:cxn ang="0">
                    <a:pos x="21" y="11"/>
                  </a:cxn>
                  <a:cxn ang="0">
                    <a:pos x="27" y="8"/>
                  </a:cxn>
                  <a:cxn ang="0">
                    <a:pos x="30" y="13"/>
                  </a:cxn>
                  <a:cxn ang="0">
                    <a:pos x="26" y="14"/>
                  </a:cxn>
                  <a:cxn ang="0">
                    <a:pos x="4" y="13"/>
                  </a:cxn>
                  <a:cxn ang="0">
                    <a:pos x="0" y="0"/>
                  </a:cxn>
                </a:cxnLst>
                <a:rect l="0" t="0" r="r" b="b"/>
                <a:pathLst>
                  <a:path w="30" h="14">
                    <a:moveTo>
                      <a:pt x="0" y="0"/>
                    </a:moveTo>
                    <a:lnTo>
                      <a:pt x="21" y="11"/>
                    </a:lnTo>
                    <a:lnTo>
                      <a:pt x="27" y="8"/>
                    </a:lnTo>
                    <a:lnTo>
                      <a:pt x="30" y="13"/>
                    </a:lnTo>
                    <a:lnTo>
                      <a:pt x="26" y="14"/>
                    </a:lnTo>
                    <a:lnTo>
                      <a:pt x="4" y="13"/>
                    </a:lnTo>
                    <a:lnTo>
                      <a:pt x="0" y="0"/>
                    </a:lnTo>
                    <a:close/>
                  </a:path>
                </a:pathLst>
              </a:custGeom>
              <a:noFill/>
              <a:ln w="1588">
                <a:solidFill>
                  <a:schemeClr val="tx1"/>
                </a:solidFill>
                <a:prstDash val="solid"/>
                <a:round/>
                <a:headEnd/>
                <a:tailEnd/>
              </a:ln>
            </p:spPr>
            <p:txBody>
              <a:bodyPr/>
              <a:lstStyle/>
              <a:p>
                <a:endParaRPr lang="en-US"/>
              </a:p>
            </p:txBody>
          </p:sp>
          <p:sp>
            <p:nvSpPr>
              <p:cNvPr id="72" name="Freeform 69"/>
              <p:cNvSpPr>
                <a:spLocks/>
              </p:cNvSpPr>
              <p:nvPr/>
            </p:nvSpPr>
            <p:spPr bwMode="auto">
              <a:xfrm>
                <a:off x="931862" y="2378075"/>
                <a:ext cx="31750" cy="17463"/>
              </a:xfrm>
              <a:custGeom>
                <a:avLst/>
                <a:gdLst/>
                <a:ahLst/>
                <a:cxnLst>
                  <a:cxn ang="0">
                    <a:pos x="0" y="2"/>
                  </a:cxn>
                  <a:cxn ang="0">
                    <a:pos x="3" y="9"/>
                  </a:cxn>
                  <a:cxn ang="0">
                    <a:pos x="20" y="11"/>
                  </a:cxn>
                  <a:cxn ang="0">
                    <a:pos x="14" y="4"/>
                  </a:cxn>
                  <a:cxn ang="0">
                    <a:pos x="15" y="0"/>
                  </a:cxn>
                  <a:cxn ang="0">
                    <a:pos x="0" y="2"/>
                  </a:cxn>
                </a:cxnLst>
                <a:rect l="0" t="0" r="r" b="b"/>
                <a:pathLst>
                  <a:path w="20" h="11">
                    <a:moveTo>
                      <a:pt x="0" y="2"/>
                    </a:moveTo>
                    <a:lnTo>
                      <a:pt x="3" y="9"/>
                    </a:lnTo>
                    <a:lnTo>
                      <a:pt x="20" y="11"/>
                    </a:lnTo>
                    <a:lnTo>
                      <a:pt x="14" y="4"/>
                    </a:lnTo>
                    <a:lnTo>
                      <a:pt x="15" y="0"/>
                    </a:lnTo>
                    <a:lnTo>
                      <a:pt x="0" y="2"/>
                    </a:lnTo>
                    <a:close/>
                  </a:path>
                </a:pathLst>
              </a:custGeom>
              <a:noFill/>
              <a:ln w="1588">
                <a:solidFill>
                  <a:schemeClr val="tx1"/>
                </a:solidFill>
                <a:prstDash val="solid"/>
                <a:round/>
                <a:headEnd/>
                <a:tailEnd/>
              </a:ln>
            </p:spPr>
            <p:txBody>
              <a:bodyPr/>
              <a:lstStyle/>
              <a:p>
                <a:endParaRPr lang="en-US"/>
              </a:p>
            </p:txBody>
          </p:sp>
          <p:sp>
            <p:nvSpPr>
              <p:cNvPr id="73" name="Freeform 70"/>
              <p:cNvSpPr>
                <a:spLocks/>
              </p:cNvSpPr>
              <p:nvPr/>
            </p:nvSpPr>
            <p:spPr bwMode="auto">
              <a:xfrm>
                <a:off x="1122362" y="2506663"/>
                <a:ext cx="28575" cy="26987"/>
              </a:xfrm>
              <a:custGeom>
                <a:avLst/>
                <a:gdLst/>
                <a:ahLst/>
                <a:cxnLst>
                  <a:cxn ang="0">
                    <a:pos x="0" y="0"/>
                  </a:cxn>
                  <a:cxn ang="0">
                    <a:pos x="0" y="3"/>
                  </a:cxn>
                  <a:cxn ang="0">
                    <a:pos x="5" y="6"/>
                  </a:cxn>
                  <a:cxn ang="0">
                    <a:pos x="8" y="17"/>
                  </a:cxn>
                  <a:cxn ang="0">
                    <a:pos x="18" y="15"/>
                  </a:cxn>
                  <a:cxn ang="0">
                    <a:pos x="15" y="9"/>
                  </a:cxn>
                  <a:cxn ang="0">
                    <a:pos x="0" y="0"/>
                  </a:cxn>
                </a:cxnLst>
                <a:rect l="0" t="0" r="r" b="b"/>
                <a:pathLst>
                  <a:path w="18" h="17">
                    <a:moveTo>
                      <a:pt x="0" y="0"/>
                    </a:moveTo>
                    <a:lnTo>
                      <a:pt x="0" y="3"/>
                    </a:lnTo>
                    <a:lnTo>
                      <a:pt x="5" y="6"/>
                    </a:lnTo>
                    <a:lnTo>
                      <a:pt x="8" y="17"/>
                    </a:lnTo>
                    <a:lnTo>
                      <a:pt x="18" y="15"/>
                    </a:lnTo>
                    <a:lnTo>
                      <a:pt x="15" y="9"/>
                    </a:lnTo>
                    <a:lnTo>
                      <a:pt x="0" y="0"/>
                    </a:lnTo>
                    <a:close/>
                  </a:path>
                </a:pathLst>
              </a:custGeom>
              <a:noFill/>
              <a:ln w="1588">
                <a:solidFill>
                  <a:schemeClr val="tx1"/>
                </a:solidFill>
                <a:prstDash val="solid"/>
                <a:round/>
                <a:headEnd/>
                <a:tailEnd/>
              </a:ln>
            </p:spPr>
            <p:txBody>
              <a:bodyPr/>
              <a:lstStyle/>
              <a:p>
                <a:endParaRPr lang="en-US"/>
              </a:p>
            </p:txBody>
          </p:sp>
          <p:sp>
            <p:nvSpPr>
              <p:cNvPr id="74" name="Freeform 71"/>
              <p:cNvSpPr>
                <a:spLocks/>
              </p:cNvSpPr>
              <p:nvPr/>
            </p:nvSpPr>
            <p:spPr bwMode="auto">
              <a:xfrm>
                <a:off x="1106487" y="2573338"/>
                <a:ext cx="23813" cy="36512"/>
              </a:xfrm>
              <a:custGeom>
                <a:avLst/>
                <a:gdLst/>
                <a:ahLst/>
                <a:cxnLst>
                  <a:cxn ang="0">
                    <a:pos x="0" y="0"/>
                  </a:cxn>
                  <a:cxn ang="0">
                    <a:pos x="7" y="23"/>
                  </a:cxn>
                  <a:cxn ang="0">
                    <a:pos x="15" y="23"/>
                  </a:cxn>
                  <a:cxn ang="0">
                    <a:pos x="0" y="0"/>
                  </a:cxn>
                </a:cxnLst>
                <a:rect l="0" t="0" r="r" b="b"/>
                <a:pathLst>
                  <a:path w="15" h="23">
                    <a:moveTo>
                      <a:pt x="0" y="0"/>
                    </a:moveTo>
                    <a:lnTo>
                      <a:pt x="7" y="23"/>
                    </a:lnTo>
                    <a:lnTo>
                      <a:pt x="15" y="23"/>
                    </a:lnTo>
                    <a:lnTo>
                      <a:pt x="0" y="0"/>
                    </a:lnTo>
                    <a:close/>
                  </a:path>
                </a:pathLst>
              </a:custGeom>
              <a:noFill/>
              <a:ln w="1588">
                <a:solidFill>
                  <a:schemeClr val="tx1"/>
                </a:solidFill>
                <a:prstDash val="solid"/>
                <a:round/>
                <a:headEnd/>
                <a:tailEnd/>
              </a:ln>
            </p:spPr>
            <p:txBody>
              <a:bodyPr/>
              <a:lstStyle/>
              <a:p>
                <a:endParaRPr lang="en-US"/>
              </a:p>
            </p:txBody>
          </p:sp>
          <p:sp>
            <p:nvSpPr>
              <p:cNvPr id="75" name="Freeform 72"/>
              <p:cNvSpPr>
                <a:spLocks/>
              </p:cNvSpPr>
              <p:nvPr/>
            </p:nvSpPr>
            <p:spPr bwMode="auto">
              <a:xfrm>
                <a:off x="2405062" y="1503363"/>
                <a:ext cx="893763" cy="700087"/>
              </a:xfrm>
              <a:custGeom>
                <a:avLst/>
                <a:gdLst/>
                <a:ahLst/>
                <a:cxnLst>
                  <a:cxn ang="0">
                    <a:pos x="557" y="183"/>
                  </a:cxn>
                  <a:cxn ang="0">
                    <a:pos x="556" y="203"/>
                  </a:cxn>
                  <a:cxn ang="0">
                    <a:pos x="555" y="227"/>
                  </a:cxn>
                  <a:cxn ang="0">
                    <a:pos x="555" y="235"/>
                  </a:cxn>
                  <a:cxn ang="0">
                    <a:pos x="553" y="260"/>
                  </a:cxn>
                  <a:cxn ang="0">
                    <a:pos x="553" y="277"/>
                  </a:cxn>
                  <a:cxn ang="0">
                    <a:pos x="552" y="296"/>
                  </a:cxn>
                  <a:cxn ang="0">
                    <a:pos x="552" y="314"/>
                  </a:cxn>
                  <a:cxn ang="0">
                    <a:pos x="551" y="341"/>
                  </a:cxn>
                  <a:cxn ang="0">
                    <a:pos x="550" y="376"/>
                  </a:cxn>
                  <a:cxn ang="0">
                    <a:pos x="549" y="391"/>
                  </a:cxn>
                  <a:cxn ang="0">
                    <a:pos x="548" y="415"/>
                  </a:cxn>
                  <a:cxn ang="0">
                    <a:pos x="548" y="441"/>
                  </a:cxn>
                  <a:cxn ang="0">
                    <a:pos x="491" y="438"/>
                  </a:cxn>
                  <a:cxn ang="0">
                    <a:pos x="466" y="437"/>
                  </a:cxn>
                  <a:cxn ang="0">
                    <a:pos x="442" y="435"/>
                  </a:cxn>
                  <a:cxn ang="0">
                    <a:pos x="365" y="432"/>
                  </a:cxn>
                  <a:cxn ang="0">
                    <a:pos x="303" y="427"/>
                  </a:cxn>
                  <a:cxn ang="0">
                    <a:pos x="260" y="425"/>
                  </a:cxn>
                  <a:cxn ang="0">
                    <a:pos x="247" y="424"/>
                  </a:cxn>
                  <a:cxn ang="0">
                    <a:pos x="200" y="420"/>
                  </a:cxn>
                  <a:cxn ang="0">
                    <a:pos x="124" y="412"/>
                  </a:cxn>
                  <a:cxn ang="0">
                    <a:pos x="121" y="412"/>
                  </a:cxn>
                  <a:cxn ang="0">
                    <a:pos x="53" y="405"/>
                  </a:cxn>
                  <a:cxn ang="0">
                    <a:pos x="24" y="403"/>
                  </a:cxn>
                  <a:cxn ang="0">
                    <a:pos x="6" y="351"/>
                  </a:cxn>
                  <a:cxn ang="0">
                    <a:pos x="8" y="325"/>
                  </a:cxn>
                  <a:cxn ang="0">
                    <a:pos x="12" y="300"/>
                  </a:cxn>
                  <a:cxn ang="0">
                    <a:pos x="13" y="283"/>
                  </a:cxn>
                  <a:cxn ang="0">
                    <a:pos x="15" y="249"/>
                  </a:cxn>
                  <a:cxn ang="0">
                    <a:pos x="21" y="200"/>
                  </a:cxn>
                  <a:cxn ang="0">
                    <a:pos x="27" y="150"/>
                  </a:cxn>
                  <a:cxn ang="0">
                    <a:pos x="29" y="134"/>
                  </a:cxn>
                  <a:cxn ang="0">
                    <a:pos x="33" y="100"/>
                  </a:cxn>
                  <a:cxn ang="0">
                    <a:pos x="38" y="56"/>
                  </a:cxn>
                  <a:cxn ang="0">
                    <a:pos x="40" y="35"/>
                  </a:cxn>
                  <a:cxn ang="0">
                    <a:pos x="42" y="13"/>
                  </a:cxn>
                  <a:cxn ang="0">
                    <a:pos x="62" y="3"/>
                  </a:cxn>
                  <a:cxn ang="0">
                    <a:pos x="128" y="8"/>
                  </a:cxn>
                  <a:cxn ang="0">
                    <a:pos x="167" y="13"/>
                  </a:cxn>
                  <a:cxn ang="0">
                    <a:pos x="204" y="16"/>
                  </a:cxn>
                  <a:cxn ang="0">
                    <a:pos x="232" y="19"/>
                  </a:cxn>
                  <a:cxn ang="0">
                    <a:pos x="246" y="20"/>
                  </a:cxn>
                  <a:cxn ang="0">
                    <a:pos x="254" y="21"/>
                  </a:cxn>
                  <a:cxn ang="0">
                    <a:pos x="265" y="21"/>
                  </a:cxn>
                  <a:cxn ang="0">
                    <a:pos x="323" y="26"/>
                  </a:cxn>
                  <a:cxn ang="0">
                    <a:pos x="335" y="27"/>
                  </a:cxn>
                  <a:cxn ang="0">
                    <a:pos x="352" y="28"/>
                  </a:cxn>
                  <a:cxn ang="0">
                    <a:pos x="414" y="32"/>
                  </a:cxn>
                  <a:cxn ang="0">
                    <a:pos x="449" y="34"/>
                  </a:cxn>
                  <a:cxn ang="0">
                    <a:pos x="517" y="37"/>
                  </a:cxn>
                  <a:cxn ang="0">
                    <a:pos x="563" y="39"/>
                  </a:cxn>
                  <a:cxn ang="0">
                    <a:pos x="562" y="69"/>
                  </a:cxn>
                  <a:cxn ang="0">
                    <a:pos x="560" y="89"/>
                  </a:cxn>
                  <a:cxn ang="0">
                    <a:pos x="559" y="104"/>
                  </a:cxn>
                  <a:cxn ang="0">
                    <a:pos x="557" y="182"/>
                  </a:cxn>
                </a:cxnLst>
                <a:rect l="0" t="0" r="r" b="b"/>
                <a:pathLst>
                  <a:path w="563" h="441">
                    <a:moveTo>
                      <a:pt x="557" y="182"/>
                    </a:moveTo>
                    <a:lnTo>
                      <a:pt x="557" y="183"/>
                    </a:lnTo>
                    <a:lnTo>
                      <a:pt x="557" y="190"/>
                    </a:lnTo>
                    <a:lnTo>
                      <a:pt x="556" y="203"/>
                    </a:lnTo>
                    <a:lnTo>
                      <a:pt x="556" y="226"/>
                    </a:lnTo>
                    <a:lnTo>
                      <a:pt x="555" y="227"/>
                    </a:lnTo>
                    <a:lnTo>
                      <a:pt x="555" y="232"/>
                    </a:lnTo>
                    <a:lnTo>
                      <a:pt x="555" y="235"/>
                    </a:lnTo>
                    <a:lnTo>
                      <a:pt x="555" y="240"/>
                    </a:lnTo>
                    <a:lnTo>
                      <a:pt x="553" y="260"/>
                    </a:lnTo>
                    <a:lnTo>
                      <a:pt x="553" y="270"/>
                    </a:lnTo>
                    <a:lnTo>
                      <a:pt x="553" y="277"/>
                    </a:lnTo>
                    <a:lnTo>
                      <a:pt x="553" y="279"/>
                    </a:lnTo>
                    <a:lnTo>
                      <a:pt x="552" y="296"/>
                    </a:lnTo>
                    <a:lnTo>
                      <a:pt x="552" y="302"/>
                    </a:lnTo>
                    <a:lnTo>
                      <a:pt x="552" y="314"/>
                    </a:lnTo>
                    <a:lnTo>
                      <a:pt x="551" y="328"/>
                    </a:lnTo>
                    <a:lnTo>
                      <a:pt x="551" y="341"/>
                    </a:lnTo>
                    <a:lnTo>
                      <a:pt x="550" y="366"/>
                    </a:lnTo>
                    <a:lnTo>
                      <a:pt x="550" y="376"/>
                    </a:lnTo>
                    <a:lnTo>
                      <a:pt x="550" y="378"/>
                    </a:lnTo>
                    <a:lnTo>
                      <a:pt x="549" y="391"/>
                    </a:lnTo>
                    <a:lnTo>
                      <a:pt x="549" y="401"/>
                    </a:lnTo>
                    <a:lnTo>
                      <a:pt x="548" y="415"/>
                    </a:lnTo>
                    <a:lnTo>
                      <a:pt x="548" y="428"/>
                    </a:lnTo>
                    <a:lnTo>
                      <a:pt x="548" y="441"/>
                    </a:lnTo>
                    <a:lnTo>
                      <a:pt x="502" y="439"/>
                    </a:lnTo>
                    <a:lnTo>
                      <a:pt x="491" y="438"/>
                    </a:lnTo>
                    <a:lnTo>
                      <a:pt x="472" y="438"/>
                    </a:lnTo>
                    <a:lnTo>
                      <a:pt x="466" y="437"/>
                    </a:lnTo>
                    <a:lnTo>
                      <a:pt x="447" y="437"/>
                    </a:lnTo>
                    <a:lnTo>
                      <a:pt x="442" y="435"/>
                    </a:lnTo>
                    <a:lnTo>
                      <a:pt x="393" y="433"/>
                    </a:lnTo>
                    <a:lnTo>
                      <a:pt x="365" y="432"/>
                    </a:lnTo>
                    <a:lnTo>
                      <a:pt x="321" y="430"/>
                    </a:lnTo>
                    <a:lnTo>
                      <a:pt x="303" y="427"/>
                    </a:lnTo>
                    <a:lnTo>
                      <a:pt x="298" y="427"/>
                    </a:lnTo>
                    <a:lnTo>
                      <a:pt x="260" y="425"/>
                    </a:lnTo>
                    <a:lnTo>
                      <a:pt x="258" y="424"/>
                    </a:lnTo>
                    <a:lnTo>
                      <a:pt x="247" y="424"/>
                    </a:lnTo>
                    <a:lnTo>
                      <a:pt x="238" y="422"/>
                    </a:lnTo>
                    <a:lnTo>
                      <a:pt x="200" y="420"/>
                    </a:lnTo>
                    <a:lnTo>
                      <a:pt x="127" y="413"/>
                    </a:lnTo>
                    <a:lnTo>
                      <a:pt x="124" y="412"/>
                    </a:lnTo>
                    <a:lnTo>
                      <a:pt x="122" y="412"/>
                    </a:lnTo>
                    <a:lnTo>
                      <a:pt x="121" y="412"/>
                    </a:lnTo>
                    <a:lnTo>
                      <a:pt x="72" y="407"/>
                    </a:lnTo>
                    <a:lnTo>
                      <a:pt x="53" y="405"/>
                    </a:lnTo>
                    <a:lnTo>
                      <a:pt x="29" y="403"/>
                    </a:lnTo>
                    <a:lnTo>
                      <a:pt x="24" y="403"/>
                    </a:lnTo>
                    <a:lnTo>
                      <a:pt x="0" y="400"/>
                    </a:lnTo>
                    <a:lnTo>
                      <a:pt x="6" y="351"/>
                    </a:lnTo>
                    <a:lnTo>
                      <a:pt x="6" y="350"/>
                    </a:lnTo>
                    <a:lnTo>
                      <a:pt x="8" y="325"/>
                    </a:lnTo>
                    <a:lnTo>
                      <a:pt x="11" y="311"/>
                    </a:lnTo>
                    <a:lnTo>
                      <a:pt x="12" y="300"/>
                    </a:lnTo>
                    <a:lnTo>
                      <a:pt x="13" y="284"/>
                    </a:lnTo>
                    <a:lnTo>
                      <a:pt x="13" y="283"/>
                    </a:lnTo>
                    <a:lnTo>
                      <a:pt x="13" y="273"/>
                    </a:lnTo>
                    <a:lnTo>
                      <a:pt x="15" y="249"/>
                    </a:lnTo>
                    <a:lnTo>
                      <a:pt x="19" y="225"/>
                    </a:lnTo>
                    <a:lnTo>
                      <a:pt x="21" y="200"/>
                    </a:lnTo>
                    <a:lnTo>
                      <a:pt x="26" y="163"/>
                    </a:lnTo>
                    <a:lnTo>
                      <a:pt x="27" y="150"/>
                    </a:lnTo>
                    <a:lnTo>
                      <a:pt x="28" y="137"/>
                    </a:lnTo>
                    <a:lnTo>
                      <a:pt x="29" y="134"/>
                    </a:lnTo>
                    <a:lnTo>
                      <a:pt x="32" y="113"/>
                    </a:lnTo>
                    <a:lnTo>
                      <a:pt x="33" y="100"/>
                    </a:lnTo>
                    <a:lnTo>
                      <a:pt x="35" y="77"/>
                    </a:lnTo>
                    <a:lnTo>
                      <a:pt x="38" y="56"/>
                    </a:lnTo>
                    <a:lnTo>
                      <a:pt x="40" y="38"/>
                    </a:lnTo>
                    <a:lnTo>
                      <a:pt x="40" y="35"/>
                    </a:lnTo>
                    <a:lnTo>
                      <a:pt x="41" y="26"/>
                    </a:lnTo>
                    <a:lnTo>
                      <a:pt x="42" y="13"/>
                    </a:lnTo>
                    <a:lnTo>
                      <a:pt x="44" y="0"/>
                    </a:lnTo>
                    <a:lnTo>
                      <a:pt x="62" y="3"/>
                    </a:lnTo>
                    <a:lnTo>
                      <a:pt x="108" y="7"/>
                    </a:lnTo>
                    <a:lnTo>
                      <a:pt x="128" y="8"/>
                    </a:lnTo>
                    <a:lnTo>
                      <a:pt x="149" y="11"/>
                    </a:lnTo>
                    <a:lnTo>
                      <a:pt x="167" y="13"/>
                    </a:lnTo>
                    <a:lnTo>
                      <a:pt x="172" y="13"/>
                    </a:lnTo>
                    <a:lnTo>
                      <a:pt x="204" y="16"/>
                    </a:lnTo>
                    <a:lnTo>
                      <a:pt x="206" y="17"/>
                    </a:lnTo>
                    <a:lnTo>
                      <a:pt x="232" y="19"/>
                    </a:lnTo>
                    <a:lnTo>
                      <a:pt x="241" y="19"/>
                    </a:lnTo>
                    <a:lnTo>
                      <a:pt x="246" y="20"/>
                    </a:lnTo>
                    <a:lnTo>
                      <a:pt x="248" y="20"/>
                    </a:lnTo>
                    <a:lnTo>
                      <a:pt x="254" y="21"/>
                    </a:lnTo>
                    <a:lnTo>
                      <a:pt x="255" y="21"/>
                    </a:lnTo>
                    <a:lnTo>
                      <a:pt x="265" y="21"/>
                    </a:lnTo>
                    <a:lnTo>
                      <a:pt x="310" y="25"/>
                    </a:lnTo>
                    <a:lnTo>
                      <a:pt x="323" y="26"/>
                    </a:lnTo>
                    <a:lnTo>
                      <a:pt x="325" y="26"/>
                    </a:lnTo>
                    <a:lnTo>
                      <a:pt x="335" y="27"/>
                    </a:lnTo>
                    <a:lnTo>
                      <a:pt x="348" y="27"/>
                    </a:lnTo>
                    <a:lnTo>
                      <a:pt x="352" y="28"/>
                    </a:lnTo>
                    <a:lnTo>
                      <a:pt x="371" y="30"/>
                    </a:lnTo>
                    <a:lnTo>
                      <a:pt x="414" y="32"/>
                    </a:lnTo>
                    <a:lnTo>
                      <a:pt x="446" y="33"/>
                    </a:lnTo>
                    <a:lnTo>
                      <a:pt x="449" y="34"/>
                    </a:lnTo>
                    <a:lnTo>
                      <a:pt x="463" y="34"/>
                    </a:lnTo>
                    <a:lnTo>
                      <a:pt x="517" y="37"/>
                    </a:lnTo>
                    <a:lnTo>
                      <a:pt x="520" y="38"/>
                    </a:lnTo>
                    <a:lnTo>
                      <a:pt x="563" y="39"/>
                    </a:lnTo>
                    <a:lnTo>
                      <a:pt x="562" y="65"/>
                    </a:lnTo>
                    <a:lnTo>
                      <a:pt x="562" y="69"/>
                    </a:lnTo>
                    <a:lnTo>
                      <a:pt x="560" y="76"/>
                    </a:lnTo>
                    <a:lnTo>
                      <a:pt x="560" y="89"/>
                    </a:lnTo>
                    <a:lnTo>
                      <a:pt x="560" y="95"/>
                    </a:lnTo>
                    <a:lnTo>
                      <a:pt x="559" y="104"/>
                    </a:lnTo>
                    <a:lnTo>
                      <a:pt x="558" y="139"/>
                    </a:lnTo>
                    <a:lnTo>
                      <a:pt x="557" y="182"/>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76" name="Freeform 73"/>
              <p:cNvSpPr>
                <a:spLocks/>
              </p:cNvSpPr>
              <p:nvPr/>
            </p:nvSpPr>
            <p:spPr bwMode="auto">
              <a:xfrm>
                <a:off x="1852612" y="146050"/>
                <a:ext cx="1284288" cy="784225"/>
              </a:xfrm>
              <a:custGeom>
                <a:avLst/>
                <a:gdLst/>
                <a:ahLst/>
                <a:cxnLst>
                  <a:cxn ang="0">
                    <a:pos x="80" y="359"/>
                  </a:cxn>
                  <a:cxn ang="0">
                    <a:pos x="59" y="351"/>
                  </a:cxn>
                  <a:cxn ang="0">
                    <a:pos x="87" y="261"/>
                  </a:cxn>
                  <a:cxn ang="0">
                    <a:pos x="93" y="247"/>
                  </a:cxn>
                  <a:cxn ang="0">
                    <a:pos x="82" y="247"/>
                  </a:cxn>
                  <a:cxn ang="0">
                    <a:pos x="73" y="244"/>
                  </a:cxn>
                  <a:cxn ang="0">
                    <a:pos x="71" y="235"/>
                  </a:cxn>
                  <a:cxn ang="0">
                    <a:pos x="63" y="237"/>
                  </a:cxn>
                  <a:cxn ang="0">
                    <a:pos x="55" y="213"/>
                  </a:cxn>
                  <a:cxn ang="0">
                    <a:pos x="36" y="179"/>
                  </a:cxn>
                  <a:cxn ang="0">
                    <a:pos x="10" y="155"/>
                  </a:cxn>
                  <a:cxn ang="0">
                    <a:pos x="11" y="145"/>
                  </a:cxn>
                  <a:cxn ang="0">
                    <a:pos x="0" y="100"/>
                  </a:cxn>
                  <a:cxn ang="0">
                    <a:pos x="3" y="76"/>
                  </a:cxn>
                  <a:cxn ang="0">
                    <a:pos x="9" y="50"/>
                  </a:cxn>
                  <a:cxn ang="0">
                    <a:pos x="15" y="13"/>
                  </a:cxn>
                  <a:cxn ang="0">
                    <a:pos x="17" y="0"/>
                  </a:cxn>
                  <a:cxn ang="0">
                    <a:pos x="147" y="23"/>
                  </a:cxn>
                  <a:cxn ang="0">
                    <a:pos x="331" y="51"/>
                  </a:cxn>
                  <a:cxn ang="0">
                    <a:pos x="416" y="60"/>
                  </a:cxn>
                  <a:cxn ang="0">
                    <a:pos x="532" y="73"/>
                  </a:cxn>
                  <a:cxn ang="0">
                    <a:pos x="672" y="86"/>
                  </a:cxn>
                  <a:cxn ang="0">
                    <a:pos x="809" y="95"/>
                  </a:cxn>
                  <a:cxn ang="0">
                    <a:pos x="808" y="128"/>
                  </a:cxn>
                  <a:cxn ang="0">
                    <a:pos x="807" y="133"/>
                  </a:cxn>
                  <a:cxn ang="0">
                    <a:pos x="806" y="155"/>
                  </a:cxn>
                  <a:cxn ang="0">
                    <a:pos x="804" y="193"/>
                  </a:cxn>
                  <a:cxn ang="0">
                    <a:pos x="802" y="218"/>
                  </a:cxn>
                  <a:cxn ang="0">
                    <a:pos x="800" y="254"/>
                  </a:cxn>
                  <a:cxn ang="0">
                    <a:pos x="799" y="279"/>
                  </a:cxn>
                  <a:cxn ang="0">
                    <a:pos x="796" y="327"/>
                  </a:cxn>
                  <a:cxn ang="0">
                    <a:pos x="795" y="341"/>
                  </a:cxn>
                  <a:cxn ang="0">
                    <a:pos x="794" y="365"/>
                  </a:cxn>
                  <a:cxn ang="0">
                    <a:pos x="792" y="396"/>
                  </a:cxn>
                  <a:cxn ang="0">
                    <a:pos x="790" y="414"/>
                  </a:cxn>
                  <a:cxn ang="0">
                    <a:pos x="788" y="467"/>
                  </a:cxn>
                  <a:cxn ang="0">
                    <a:pos x="787" y="489"/>
                  </a:cxn>
                  <a:cxn ang="0">
                    <a:pos x="738" y="486"/>
                  </a:cxn>
                  <a:cxn ang="0">
                    <a:pos x="717" y="485"/>
                  </a:cxn>
                  <a:cxn ang="0">
                    <a:pos x="655" y="480"/>
                  </a:cxn>
                  <a:cxn ang="0">
                    <a:pos x="648" y="480"/>
                  </a:cxn>
                  <a:cxn ang="0">
                    <a:pos x="631" y="479"/>
                  </a:cxn>
                  <a:cxn ang="0">
                    <a:pos x="579" y="474"/>
                  </a:cxn>
                  <a:cxn ang="0">
                    <a:pos x="514" y="467"/>
                  </a:cxn>
                  <a:cxn ang="0">
                    <a:pos x="483" y="464"/>
                  </a:cxn>
                  <a:cxn ang="0">
                    <a:pos x="465" y="462"/>
                  </a:cxn>
                  <a:cxn ang="0">
                    <a:pos x="430" y="458"/>
                  </a:cxn>
                  <a:cxn ang="0">
                    <a:pos x="379" y="452"/>
                  </a:cxn>
                  <a:cxn ang="0">
                    <a:pos x="340" y="448"/>
                  </a:cxn>
                  <a:cxn ang="0">
                    <a:pos x="291" y="475"/>
                  </a:cxn>
                  <a:cxn ang="0">
                    <a:pos x="289" y="494"/>
                  </a:cxn>
                  <a:cxn ang="0">
                    <a:pos x="285" y="493"/>
                  </a:cxn>
                  <a:cxn ang="0">
                    <a:pos x="277" y="475"/>
                  </a:cxn>
                  <a:cxn ang="0">
                    <a:pos x="268" y="464"/>
                  </a:cxn>
                  <a:cxn ang="0">
                    <a:pos x="258" y="473"/>
                  </a:cxn>
                  <a:cxn ang="0">
                    <a:pos x="250" y="481"/>
                  </a:cxn>
                  <a:cxn ang="0">
                    <a:pos x="206" y="473"/>
                  </a:cxn>
                  <a:cxn ang="0">
                    <a:pos x="187" y="481"/>
                  </a:cxn>
                  <a:cxn ang="0">
                    <a:pos x="162" y="481"/>
                  </a:cxn>
                  <a:cxn ang="0">
                    <a:pos x="161" y="488"/>
                  </a:cxn>
                  <a:cxn ang="0">
                    <a:pos x="146" y="446"/>
                  </a:cxn>
                  <a:cxn ang="0">
                    <a:pos x="128" y="419"/>
                  </a:cxn>
                </a:cxnLst>
                <a:rect l="0" t="0" r="r" b="b"/>
                <a:pathLst>
                  <a:path w="809" h="494">
                    <a:moveTo>
                      <a:pt x="105" y="345"/>
                    </a:moveTo>
                    <a:lnTo>
                      <a:pt x="80" y="359"/>
                    </a:lnTo>
                    <a:lnTo>
                      <a:pt x="71" y="359"/>
                    </a:lnTo>
                    <a:lnTo>
                      <a:pt x="59" y="351"/>
                    </a:lnTo>
                    <a:lnTo>
                      <a:pt x="86" y="261"/>
                    </a:lnTo>
                    <a:lnTo>
                      <a:pt x="87" y="261"/>
                    </a:lnTo>
                    <a:lnTo>
                      <a:pt x="93" y="251"/>
                    </a:lnTo>
                    <a:lnTo>
                      <a:pt x="93" y="247"/>
                    </a:lnTo>
                    <a:lnTo>
                      <a:pt x="90" y="246"/>
                    </a:lnTo>
                    <a:lnTo>
                      <a:pt x="82" y="247"/>
                    </a:lnTo>
                    <a:lnTo>
                      <a:pt x="75" y="246"/>
                    </a:lnTo>
                    <a:lnTo>
                      <a:pt x="73" y="244"/>
                    </a:lnTo>
                    <a:lnTo>
                      <a:pt x="75" y="239"/>
                    </a:lnTo>
                    <a:lnTo>
                      <a:pt x="71" y="235"/>
                    </a:lnTo>
                    <a:lnTo>
                      <a:pt x="64" y="238"/>
                    </a:lnTo>
                    <a:lnTo>
                      <a:pt x="63" y="237"/>
                    </a:lnTo>
                    <a:lnTo>
                      <a:pt x="65" y="233"/>
                    </a:lnTo>
                    <a:lnTo>
                      <a:pt x="55" y="213"/>
                    </a:lnTo>
                    <a:lnTo>
                      <a:pt x="49" y="205"/>
                    </a:lnTo>
                    <a:lnTo>
                      <a:pt x="36" y="179"/>
                    </a:lnTo>
                    <a:lnTo>
                      <a:pt x="25" y="173"/>
                    </a:lnTo>
                    <a:lnTo>
                      <a:pt x="10" y="155"/>
                    </a:lnTo>
                    <a:lnTo>
                      <a:pt x="20" y="152"/>
                    </a:lnTo>
                    <a:lnTo>
                      <a:pt x="11" y="145"/>
                    </a:lnTo>
                    <a:lnTo>
                      <a:pt x="15" y="128"/>
                    </a:lnTo>
                    <a:lnTo>
                      <a:pt x="0" y="100"/>
                    </a:lnTo>
                    <a:lnTo>
                      <a:pt x="0" y="97"/>
                    </a:lnTo>
                    <a:lnTo>
                      <a:pt x="3" y="76"/>
                    </a:lnTo>
                    <a:lnTo>
                      <a:pt x="8" y="53"/>
                    </a:lnTo>
                    <a:lnTo>
                      <a:pt x="9" y="50"/>
                    </a:lnTo>
                    <a:lnTo>
                      <a:pt x="9" y="48"/>
                    </a:lnTo>
                    <a:lnTo>
                      <a:pt x="15" y="13"/>
                    </a:lnTo>
                    <a:lnTo>
                      <a:pt x="17" y="4"/>
                    </a:lnTo>
                    <a:lnTo>
                      <a:pt x="17" y="0"/>
                    </a:lnTo>
                    <a:lnTo>
                      <a:pt x="104" y="16"/>
                    </a:lnTo>
                    <a:lnTo>
                      <a:pt x="147" y="23"/>
                    </a:lnTo>
                    <a:lnTo>
                      <a:pt x="271" y="41"/>
                    </a:lnTo>
                    <a:lnTo>
                      <a:pt x="331" y="51"/>
                    </a:lnTo>
                    <a:lnTo>
                      <a:pt x="366" y="54"/>
                    </a:lnTo>
                    <a:lnTo>
                      <a:pt x="416" y="60"/>
                    </a:lnTo>
                    <a:lnTo>
                      <a:pt x="449" y="65"/>
                    </a:lnTo>
                    <a:lnTo>
                      <a:pt x="532" y="73"/>
                    </a:lnTo>
                    <a:lnTo>
                      <a:pt x="601" y="80"/>
                    </a:lnTo>
                    <a:lnTo>
                      <a:pt x="672" y="86"/>
                    </a:lnTo>
                    <a:lnTo>
                      <a:pt x="742" y="92"/>
                    </a:lnTo>
                    <a:lnTo>
                      <a:pt x="809" y="95"/>
                    </a:lnTo>
                    <a:lnTo>
                      <a:pt x="808" y="120"/>
                    </a:lnTo>
                    <a:lnTo>
                      <a:pt x="808" y="128"/>
                    </a:lnTo>
                    <a:lnTo>
                      <a:pt x="808" y="131"/>
                    </a:lnTo>
                    <a:lnTo>
                      <a:pt x="807" y="133"/>
                    </a:lnTo>
                    <a:lnTo>
                      <a:pt x="807" y="144"/>
                    </a:lnTo>
                    <a:lnTo>
                      <a:pt x="806" y="155"/>
                    </a:lnTo>
                    <a:lnTo>
                      <a:pt x="804" y="181"/>
                    </a:lnTo>
                    <a:lnTo>
                      <a:pt x="804" y="193"/>
                    </a:lnTo>
                    <a:lnTo>
                      <a:pt x="803" y="205"/>
                    </a:lnTo>
                    <a:lnTo>
                      <a:pt x="802" y="218"/>
                    </a:lnTo>
                    <a:lnTo>
                      <a:pt x="800" y="252"/>
                    </a:lnTo>
                    <a:lnTo>
                      <a:pt x="800" y="254"/>
                    </a:lnTo>
                    <a:lnTo>
                      <a:pt x="800" y="259"/>
                    </a:lnTo>
                    <a:lnTo>
                      <a:pt x="799" y="279"/>
                    </a:lnTo>
                    <a:lnTo>
                      <a:pt x="796" y="316"/>
                    </a:lnTo>
                    <a:lnTo>
                      <a:pt x="796" y="327"/>
                    </a:lnTo>
                    <a:lnTo>
                      <a:pt x="795" y="336"/>
                    </a:lnTo>
                    <a:lnTo>
                      <a:pt x="795" y="341"/>
                    </a:lnTo>
                    <a:lnTo>
                      <a:pt x="794" y="362"/>
                    </a:lnTo>
                    <a:lnTo>
                      <a:pt x="794" y="365"/>
                    </a:lnTo>
                    <a:lnTo>
                      <a:pt x="793" y="380"/>
                    </a:lnTo>
                    <a:lnTo>
                      <a:pt x="792" y="396"/>
                    </a:lnTo>
                    <a:lnTo>
                      <a:pt x="792" y="402"/>
                    </a:lnTo>
                    <a:lnTo>
                      <a:pt x="790" y="414"/>
                    </a:lnTo>
                    <a:lnTo>
                      <a:pt x="788" y="464"/>
                    </a:lnTo>
                    <a:lnTo>
                      <a:pt x="788" y="467"/>
                    </a:lnTo>
                    <a:lnTo>
                      <a:pt x="787" y="488"/>
                    </a:lnTo>
                    <a:lnTo>
                      <a:pt x="787" y="489"/>
                    </a:lnTo>
                    <a:lnTo>
                      <a:pt x="786" y="489"/>
                    </a:lnTo>
                    <a:lnTo>
                      <a:pt x="738" y="486"/>
                    </a:lnTo>
                    <a:lnTo>
                      <a:pt x="731" y="485"/>
                    </a:lnTo>
                    <a:lnTo>
                      <a:pt x="717" y="485"/>
                    </a:lnTo>
                    <a:lnTo>
                      <a:pt x="713" y="483"/>
                    </a:lnTo>
                    <a:lnTo>
                      <a:pt x="655" y="480"/>
                    </a:lnTo>
                    <a:lnTo>
                      <a:pt x="649" y="480"/>
                    </a:lnTo>
                    <a:lnTo>
                      <a:pt x="648" y="480"/>
                    </a:lnTo>
                    <a:lnTo>
                      <a:pt x="639" y="479"/>
                    </a:lnTo>
                    <a:lnTo>
                      <a:pt x="631" y="479"/>
                    </a:lnTo>
                    <a:lnTo>
                      <a:pt x="630" y="479"/>
                    </a:lnTo>
                    <a:lnTo>
                      <a:pt x="579" y="474"/>
                    </a:lnTo>
                    <a:lnTo>
                      <a:pt x="570" y="473"/>
                    </a:lnTo>
                    <a:lnTo>
                      <a:pt x="514" y="467"/>
                    </a:lnTo>
                    <a:lnTo>
                      <a:pt x="491" y="465"/>
                    </a:lnTo>
                    <a:lnTo>
                      <a:pt x="483" y="464"/>
                    </a:lnTo>
                    <a:lnTo>
                      <a:pt x="473" y="464"/>
                    </a:lnTo>
                    <a:lnTo>
                      <a:pt x="465" y="462"/>
                    </a:lnTo>
                    <a:lnTo>
                      <a:pt x="438" y="459"/>
                    </a:lnTo>
                    <a:lnTo>
                      <a:pt x="430" y="458"/>
                    </a:lnTo>
                    <a:lnTo>
                      <a:pt x="383" y="453"/>
                    </a:lnTo>
                    <a:lnTo>
                      <a:pt x="379" y="452"/>
                    </a:lnTo>
                    <a:lnTo>
                      <a:pt x="368" y="451"/>
                    </a:lnTo>
                    <a:lnTo>
                      <a:pt x="340" y="448"/>
                    </a:lnTo>
                    <a:lnTo>
                      <a:pt x="294" y="442"/>
                    </a:lnTo>
                    <a:lnTo>
                      <a:pt x="291" y="475"/>
                    </a:lnTo>
                    <a:lnTo>
                      <a:pt x="289" y="492"/>
                    </a:lnTo>
                    <a:lnTo>
                      <a:pt x="289" y="494"/>
                    </a:lnTo>
                    <a:lnTo>
                      <a:pt x="286" y="493"/>
                    </a:lnTo>
                    <a:lnTo>
                      <a:pt x="285" y="493"/>
                    </a:lnTo>
                    <a:lnTo>
                      <a:pt x="284" y="490"/>
                    </a:lnTo>
                    <a:lnTo>
                      <a:pt x="277" y="475"/>
                    </a:lnTo>
                    <a:lnTo>
                      <a:pt x="270" y="464"/>
                    </a:lnTo>
                    <a:lnTo>
                      <a:pt x="268" y="464"/>
                    </a:lnTo>
                    <a:lnTo>
                      <a:pt x="262" y="467"/>
                    </a:lnTo>
                    <a:lnTo>
                      <a:pt x="258" y="473"/>
                    </a:lnTo>
                    <a:lnTo>
                      <a:pt x="258" y="483"/>
                    </a:lnTo>
                    <a:lnTo>
                      <a:pt x="250" y="481"/>
                    </a:lnTo>
                    <a:lnTo>
                      <a:pt x="214" y="479"/>
                    </a:lnTo>
                    <a:lnTo>
                      <a:pt x="206" y="473"/>
                    </a:lnTo>
                    <a:lnTo>
                      <a:pt x="197" y="479"/>
                    </a:lnTo>
                    <a:lnTo>
                      <a:pt x="187" y="481"/>
                    </a:lnTo>
                    <a:lnTo>
                      <a:pt x="170" y="475"/>
                    </a:lnTo>
                    <a:lnTo>
                      <a:pt x="162" y="481"/>
                    </a:lnTo>
                    <a:lnTo>
                      <a:pt x="163" y="487"/>
                    </a:lnTo>
                    <a:lnTo>
                      <a:pt x="161" y="488"/>
                    </a:lnTo>
                    <a:lnTo>
                      <a:pt x="152" y="478"/>
                    </a:lnTo>
                    <a:lnTo>
                      <a:pt x="146" y="446"/>
                    </a:lnTo>
                    <a:lnTo>
                      <a:pt x="126" y="431"/>
                    </a:lnTo>
                    <a:lnTo>
                      <a:pt x="128" y="419"/>
                    </a:lnTo>
                    <a:lnTo>
                      <a:pt x="105" y="345"/>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77" name="Freeform 74"/>
              <p:cNvSpPr>
                <a:spLocks/>
              </p:cNvSpPr>
              <p:nvPr/>
            </p:nvSpPr>
            <p:spPr bwMode="auto">
              <a:xfrm>
                <a:off x="1131887" y="1139825"/>
                <a:ext cx="782638" cy="1217613"/>
              </a:xfrm>
              <a:custGeom>
                <a:avLst/>
                <a:gdLst/>
                <a:ahLst/>
                <a:cxnLst>
                  <a:cxn ang="0">
                    <a:pos x="1" y="287"/>
                  </a:cxn>
                  <a:cxn ang="0">
                    <a:pos x="3" y="298"/>
                  </a:cxn>
                  <a:cxn ang="0">
                    <a:pos x="9" y="306"/>
                  </a:cxn>
                  <a:cxn ang="0">
                    <a:pos x="24" y="329"/>
                  </a:cxn>
                  <a:cxn ang="0">
                    <a:pos x="40" y="350"/>
                  </a:cxn>
                  <a:cxn ang="0">
                    <a:pos x="44" y="357"/>
                  </a:cxn>
                  <a:cxn ang="0">
                    <a:pos x="64" y="385"/>
                  </a:cxn>
                  <a:cxn ang="0">
                    <a:pos x="95" y="427"/>
                  </a:cxn>
                  <a:cxn ang="0">
                    <a:pos x="129" y="475"/>
                  </a:cxn>
                  <a:cxn ang="0">
                    <a:pos x="146" y="498"/>
                  </a:cxn>
                  <a:cxn ang="0">
                    <a:pos x="173" y="537"/>
                  </a:cxn>
                  <a:cxn ang="0">
                    <a:pos x="232" y="619"/>
                  </a:cxn>
                  <a:cxn ang="0">
                    <a:pos x="263" y="664"/>
                  </a:cxn>
                  <a:cxn ang="0">
                    <a:pos x="296" y="710"/>
                  </a:cxn>
                  <a:cxn ang="0">
                    <a:pos x="337" y="767"/>
                  </a:cxn>
                  <a:cxn ang="0">
                    <a:pos x="344" y="692"/>
                  </a:cxn>
                  <a:cxn ang="0">
                    <a:pos x="345" y="657"/>
                  </a:cxn>
                  <a:cxn ang="0">
                    <a:pos x="382" y="671"/>
                  </a:cxn>
                  <a:cxn ang="0">
                    <a:pos x="412" y="592"/>
                  </a:cxn>
                  <a:cxn ang="0">
                    <a:pos x="415" y="566"/>
                  </a:cxn>
                  <a:cxn ang="0">
                    <a:pos x="423" y="517"/>
                  </a:cxn>
                  <a:cxn ang="0">
                    <a:pos x="427" y="501"/>
                  </a:cxn>
                  <a:cxn ang="0">
                    <a:pos x="435" y="448"/>
                  </a:cxn>
                  <a:cxn ang="0">
                    <a:pos x="439" y="421"/>
                  </a:cxn>
                  <a:cxn ang="0">
                    <a:pos x="441" y="411"/>
                  </a:cxn>
                  <a:cxn ang="0">
                    <a:pos x="454" y="329"/>
                  </a:cxn>
                  <a:cxn ang="0">
                    <a:pos x="458" y="304"/>
                  </a:cxn>
                  <a:cxn ang="0">
                    <a:pos x="462" y="280"/>
                  </a:cxn>
                  <a:cxn ang="0">
                    <a:pos x="468" y="245"/>
                  </a:cxn>
                  <a:cxn ang="0">
                    <a:pos x="478" y="180"/>
                  </a:cxn>
                  <a:cxn ang="0">
                    <a:pos x="492" y="92"/>
                  </a:cxn>
                  <a:cxn ang="0">
                    <a:pos x="479" y="80"/>
                  </a:cxn>
                  <a:cxn ang="0">
                    <a:pos x="476" y="80"/>
                  </a:cxn>
                  <a:cxn ang="0">
                    <a:pos x="442" y="73"/>
                  </a:cxn>
                  <a:cxn ang="0">
                    <a:pos x="348" y="57"/>
                  </a:cxn>
                  <a:cxn ang="0">
                    <a:pos x="278" y="43"/>
                  </a:cxn>
                  <a:cxn ang="0">
                    <a:pos x="258" y="40"/>
                  </a:cxn>
                  <a:cxn ang="0">
                    <a:pos x="172" y="23"/>
                  </a:cxn>
                  <a:cxn ang="0">
                    <a:pos x="113" y="11"/>
                  </a:cxn>
                  <a:cxn ang="0">
                    <a:pos x="101" y="8"/>
                  </a:cxn>
                  <a:cxn ang="0">
                    <a:pos x="64" y="0"/>
                  </a:cxn>
                  <a:cxn ang="0">
                    <a:pos x="50" y="63"/>
                  </a:cxn>
                  <a:cxn ang="0">
                    <a:pos x="33" y="146"/>
                  </a:cxn>
                  <a:cxn ang="0">
                    <a:pos x="15" y="222"/>
                  </a:cxn>
                  <a:cxn ang="0">
                    <a:pos x="10" y="245"/>
                  </a:cxn>
                  <a:cxn ang="0">
                    <a:pos x="8" y="256"/>
                  </a:cxn>
                  <a:cxn ang="0">
                    <a:pos x="5" y="269"/>
                  </a:cxn>
                  <a:cxn ang="0">
                    <a:pos x="2" y="281"/>
                  </a:cxn>
                </a:cxnLst>
                <a:rect l="0" t="0" r="r" b="b"/>
                <a:pathLst>
                  <a:path w="493" h="767">
                    <a:moveTo>
                      <a:pt x="2" y="282"/>
                    </a:moveTo>
                    <a:lnTo>
                      <a:pt x="1" y="287"/>
                    </a:lnTo>
                    <a:lnTo>
                      <a:pt x="0" y="294"/>
                    </a:lnTo>
                    <a:lnTo>
                      <a:pt x="3" y="298"/>
                    </a:lnTo>
                    <a:lnTo>
                      <a:pt x="6" y="302"/>
                    </a:lnTo>
                    <a:lnTo>
                      <a:pt x="9" y="306"/>
                    </a:lnTo>
                    <a:lnTo>
                      <a:pt x="22" y="324"/>
                    </a:lnTo>
                    <a:lnTo>
                      <a:pt x="24" y="329"/>
                    </a:lnTo>
                    <a:lnTo>
                      <a:pt x="30" y="336"/>
                    </a:lnTo>
                    <a:lnTo>
                      <a:pt x="40" y="350"/>
                    </a:lnTo>
                    <a:lnTo>
                      <a:pt x="43" y="354"/>
                    </a:lnTo>
                    <a:lnTo>
                      <a:pt x="44" y="357"/>
                    </a:lnTo>
                    <a:lnTo>
                      <a:pt x="50" y="365"/>
                    </a:lnTo>
                    <a:lnTo>
                      <a:pt x="64" y="385"/>
                    </a:lnTo>
                    <a:lnTo>
                      <a:pt x="75" y="399"/>
                    </a:lnTo>
                    <a:lnTo>
                      <a:pt x="95" y="427"/>
                    </a:lnTo>
                    <a:lnTo>
                      <a:pt x="118" y="460"/>
                    </a:lnTo>
                    <a:lnTo>
                      <a:pt x="129" y="475"/>
                    </a:lnTo>
                    <a:lnTo>
                      <a:pt x="132" y="478"/>
                    </a:lnTo>
                    <a:lnTo>
                      <a:pt x="146" y="498"/>
                    </a:lnTo>
                    <a:lnTo>
                      <a:pt x="150" y="504"/>
                    </a:lnTo>
                    <a:lnTo>
                      <a:pt x="173" y="537"/>
                    </a:lnTo>
                    <a:lnTo>
                      <a:pt x="213" y="593"/>
                    </a:lnTo>
                    <a:lnTo>
                      <a:pt x="232" y="619"/>
                    </a:lnTo>
                    <a:lnTo>
                      <a:pt x="254" y="651"/>
                    </a:lnTo>
                    <a:lnTo>
                      <a:pt x="263" y="664"/>
                    </a:lnTo>
                    <a:lnTo>
                      <a:pt x="271" y="676"/>
                    </a:lnTo>
                    <a:lnTo>
                      <a:pt x="296" y="710"/>
                    </a:lnTo>
                    <a:lnTo>
                      <a:pt x="317" y="740"/>
                    </a:lnTo>
                    <a:lnTo>
                      <a:pt x="337" y="767"/>
                    </a:lnTo>
                    <a:lnTo>
                      <a:pt x="344" y="744"/>
                    </a:lnTo>
                    <a:lnTo>
                      <a:pt x="344" y="692"/>
                    </a:lnTo>
                    <a:lnTo>
                      <a:pt x="348" y="681"/>
                    </a:lnTo>
                    <a:lnTo>
                      <a:pt x="345" y="657"/>
                    </a:lnTo>
                    <a:lnTo>
                      <a:pt x="365" y="656"/>
                    </a:lnTo>
                    <a:lnTo>
                      <a:pt x="382" y="671"/>
                    </a:lnTo>
                    <a:lnTo>
                      <a:pt x="401" y="657"/>
                    </a:lnTo>
                    <a:lnTo>
                      <a:pt x="412" y="592"/>
                    </a:lnTo>
                    <a:lnTo>
                      <a:pt x="414" y="577"/>
                    </a:lnTo>
                    <a:lnTo>
                      <a:pt x="415" y="566"/>
                    </a:lnTo>
                    <a:lnTo>
                      <a:pt x="421" y="533"/>
                    </a:lnTo>
                    <a:lnTo>
                      <a:pt x="423" y="517"/>
                    </a:lnTo>
                    <a:lnTo>
                      <a:pt x="426" y="502"/>
                    </a:lnTo>
                    <a:lnTo>
                      <a:pt x="427" y="501"/>
                    </a:lnTo>
                    <a:lnTo>
                      <a:pt x="433" y="463"/>
                    </a:lnTo>
                    <a:lnTo>
                      <a:pt x="435" y="448"/>
                    </a:lnTo>
                    <a:lnTo>
                      <a:pt x="437" y="428"/>
                    </a:lnTo>
                    <a:lnTo>
                      <a:pt x="439" y="421"/>
                    </a:lnTo>
                    <a:lnTo>
                      <a:pt x="440" y="415"/>
                    </a:lnTo>
                    <a:lnTo>
                      <a:pt x="441" y="411"/>
                    </a:lnTo>
                    <a:lnTo>
                      <a:pt x="443" y="392"/>
                    </a:lnTo>
                    <a:lnTo>
                      <a:pt x="454" y="329"/>
                    </a:lnTo>
                    <a:lnTo>
                      <a:pt x="455" y="324"/>
                    </a:lnTo>
                    <a:lnTo>
                      <a:pt x="458" y="304"/>
                    </a:lnTo>
                    <a:lnTo>
                      <a:pt x="461" y="289"/>
                    </a:lnTo>
                    <a:lnTo>
                      <a:pt x="462" y="280"/>
                    </a:lnTo>
                    <a:lnTo>
                      <a:pt x="464" y="268"/>
                    </a:lnTo>
                    <a:lnTo>
                      <a:pt x="468" y="245"/>
                    </a:lnTo>
                    <a:lnTo>
                      <a:pt x="472" y="218"/>
                    </a:lnTo>
                    <a:lnTo>
                      <a:pt x="478" y="180"/>
                    </a:lnTo>
                    <a:lnTo>
                      <a:pt x="483" y="147"/>
                    </a:lnTo>
                    <a:lnTo>
                      <a:pt x="492" y="92"/>
                    </a:lnTo>
                    <a:lnTo>
                      <a:pt x="493" y="82"/>
                    </a:lnTo>
                    <a:lnTo>
                      <a:pt x="479" y="80"/>
                    </a:lnTo>
                    <a:lnTo>
                      <a:pt x="478" y="80"/>
                    </a:lnTo>
                    <a:lnTo>
                      <a:pt x="476" y="80"/>
                    </a:lnTo>
                    <a:lnTo>
                      <a:pt x="454" y="75"/>
                    </a:lnTo>
                    <a:lnTo>
                      <a:pt x="442" y="73"/>
                    </a:lnTo>
                    <a:lnTo>
                      <a:pt x="422" y="70"/>
                    </a:lnTo>
                    <a:lnTo>
                      <a:pt x="348" y="57"/>
                    </a:lnTo>
                    <a:lnTo>
                      <a:pt x="282" y="45"/>
                    </a:lnTo>
                    <a:lnTo>
                      <a:pt x="278" y="43"/>
                    </a:lnTo>
                    <a:lnTo>
                      <a:pt x="262" y="41"/>
                    </a:lnTo>
                    <a:lnTo>
                      <a:pt x="258" y="40"/>
                    </a:lnTo>
                    <a:lnTo>
                      <a:pt x="194" y="27"/>
                    </a:lnTo>
                    <a:lnTo>
                      <a:pt x="172" y="23"/>
                    </a:lnTo>
                    <a:lnTo>
                      <a:pt x="158" y="21"/>
                    </a:lnTo>
                    <a:lnTo>
                      <a:pt x="113" y="11"/>
                    </a:lnTo>
                    <a:lnTo>
                      <a:pt x="110" y="11"/>
                    </a:lnTo>
                    <a:lnTo>
                      <a:pt x="101" y="8"/>
                    </a:lnTo>
                    <a:lnTo>
                      <a:pt x="74" y="2"/>
                    </a:lnTo>
                    <a:lnTo>
                      <a:pt x="64" y="0"/>
                    </a:lnTo>
                    <a:lnTo>
                      <a:pt x="60" y="22"/>
                    </a:lnTo>
                    <a:lnTo>
                      <a:pt x="50" y="63"/>
                    </a:lnTo>
                    <a:lnTo>
                      <a:pt x="47" y="80"/>
                    </a:lnTo>
                    <a:lnTo>
                      <a:pt x="33" y="146"/>
                    </a:lnTo>
                    <a:lnTo>
                      <a:pt x="21" y="200"/>
                    </a:lnTo>
                    <a:lnTo>
                      <a:pt x="15" y="222"/>
                    </a:lnTo>
                    <a:lnTo>
                      <a:pt x="13" y="233"/>
                    </a:lnTo>
                    <a:lnTo>
                      <a:pt x="10" y="245"/>
                    </a:lnTo>
                    <a:lnTo>
                      <a:pt x="9" y="250"/>
                    </a:lnTo>
                    <a:lnTo>
                      <a:pt x="8" y="256"/>
                    </a:lnTo>
                    <a:lnTo>
                      <a:pt x="6" y="262"/>
                    </a:lnTo>
                    <a:lnTo>
                      <a:pt x="5" y="269"/>
                    </a:lnTo>
                    <a:lnTo>
                      <a:pt x="3" y="277"/>
                    </a:lnTo>
                    <a:lnTo>
                      <a:pt x="2" y="281"/>
                    </a:lnTo>
                    <a:lnTo>
                      <a:pt x="2" y="282"/>
                    </a:lnTo>
                    <a:close/>
                  </a:path>
                </a:pathLst>
              </a:custGeom>
              <a:solidFill>
                <a:srgbClr val="00B0F0"/>
              </a:solidFill>
              <a:ln w="1588">
                <a:solidFill>
                  <a:schemeClr val="tx1"/>
                </a:solidFill>
                <a:prstDash val="solid"/>
                <a:round/>
                <a:headEnd/>
                <a:tailEnd/>
              </a:ln>
            </p:spPr>
            <p:txBody>
              <a:bodyPr/>
              <a:lstStyle/>
              <a:p>
                <a:endParaRPr lang="en-US"/>
              </a:p>
            </p:txBody>
          </p:sp>
          <p:sp>
            <p:nvSpPr>
              <p:cNvPr id="78" name="Freeform 75"/>
              <p:cNvSpPr>
                <a:spLocks/>
              </p:cNvSpPr>
              <p:nvPr/>
            </p:nvSpPr>
            <p:spPr bwMode="auto">
              <a:xfrm>
                <a:off x="746125" y="382588"/>
                <a:ext cx="995362" cy="825500"/>
              </a:xfrm>
              <a:custGeom>
                <a:avLst/>
                <a:gdLst/>
                <a:ahLst/>
                <a:cxnLst>
                  <a:cxn ang="0">
                    <a:pos x="565" y="300"/>
                  </a:cxn>
                  <a:cxn ang="0">
                    <a:pos x="568" y="315"/>
                  </a:cxn>
                  <a:cxn ang="0">
                    <a:pos x="555" y="344"/>
                  </a:cxn>
                  <a:cxn ang="0">
                    <a:pos x="542" y="407"/>
                  </a:cxn>
                  <a:cxn ang="0">
                    <a:pos x="501" y="517"/>
                  </a:cxn>
                  <a:cxn ang="0">
                    <a:pos x="401" y="498"/>
                  </a:cxn>
                  <a:cxn ang="0">
                    <a:pos x="344" y="485"/>
                  </a:cxn>
                  <a:cxn ang="0">
                    <a:pos x="293" y="474"/>
                  </a:cxn>
                  <a:cxn ang="0">
                    <a:pos x="231" y="460"/>
                  </a:cxn>
                  <a:cxn ang="0">
                    <a:pos x="165" y="443"/>
                  </a:cxn>
                  <a:cxn ang="0">
                    <a:pos x="91" y="426"/>
                  </a:cxn>
                  <a:cxn ang="0">
                    <a:pos x="69" y="420"/>
                  </a:cxn>
                  <a:cxn ang="0">
                    <a:pos x="49" y="415"/>
                  </a:cxn>
                  <a:cxn ang="0">
                    <a:pos x="22" y="408"/>
                  </a:cxn>
                  <a:cxn ang="0">
                    <a:pos x="0" y="391"/>
                  </a:cxn>
                  <a:cxn ang="0">
                    <a:pos x="13" y="308"/>
                  </a:cxn>
                  <a:cxn ang="0">
                    <a:pos x="48" y="249"/>
                  </a:cxn>
                  <a:cxn ang="0">
                    <a:pos x="72" y="186"/>
                  </a:cxn>
                  <a:cxn ang="0">
                    <a:pos x="107" y="96"/>
                  </a:cxn>
                  <a:cxn ang="0">
                    <a:pos x="129" y="12"/>
                  </a:cxn>
                  <a:cxn ang="0">
                    <a:pos x="137" y="9"/>
                  </a:cxn>
                  <a:cxn ang="0">
                    <a:pos x="165" y="7"/>
                  </a:cxn>
                  <a:cxn ang="0">
                    <a:pos x="177" y="21"/>
                  </a:cxn>
                  <a:cxn ang="0">
                    <a:pos x="202" y="47"/>
                  </a:cxn>
                  <a:cxn ang="0">
                    <a:pos x="201" y="70"/>
                  </a:cxn>
                  <a:cxn ang="0">
                    <a:pos x="218" y="92"/>
                  </a:cxn>
                  <a:cxn ang="0">
                    <a:pos x="242" y="96"/>
                  </a:cxn>
                  <a:cxn ang="0">
                    <a:pos x="269" y="91"/>
                  </a:cxn>
                  <a:cxn ang="0">
                    <a:pos x="287" y="95"/>
                  </a:cxn>
                  <a:cxn ang="0">
                    <a:pos x="304" y="108"/>
                  </a:cxn>
                  <a:cxn ang="0">
                    <a:pos x="340" y="105"/>
                  </a:cxn>
                  <a:cxn ang="0">
                    <a:pos x="373" y="111"/>
                  </a:cxn>
                  <a:cxn ang="0">
                    <a:pos x="396" y="106"/>
                  </a:cxn>
                  <a:cxn ang="0">
                    <a:pos x="421" y="102"/>
                  </a:cxn>
                  <a:cxn ang="0">
                    <a:pos x="451" y="108"/>
                  </a:cxn>
                  <a:cxn ang="0">
                    <a:pos x="512" y="113"/>
                  </a:cxn>
                  <a:cxn ang="0">
                    <a:pos x="548" y="120"/>
                  </a:cxn>
                  <a:cxn ang="0">
                    <a:pos x="563" y="124"/>
                  </a:cxn>
                  <a:cxn ang="0">
                    <a:pos x="574" y="126"/>
                  </a:cxn>
                  <a:cxn ang="0">
                    <a:pos x="608" y="145"/>
                  </a:cxn>
                  <a:cxn ang="0">
                    <a:pos x="627" y="173"/>
                  </a:cxn>
                  <a:cxn ang="0">
                    <a:pos x="598" y="219"/>
                  </a:cxn>
                  <a:cxn ang="0">
                    <a:pos x="583" y="244"/>
                  </a:cxn>
                  <a:cxn ang="0">
                    <a:pos x="551" y="292"/>
                  </a:cxn>
                </a:cxnLst>
                <a:rect l="0" t="0" r="r" b="b"/>
                <a:pathLst>
                  <a:path w="627" h="520">
                    <a:moveTo>
                      <a:pt x="551" y="292"/>
                    </a:moveTo>
                    <a:lnTo>
                      <a:pt x="560" y="299"/>
                    </a:lnTo>
                    <a:lnTo>
                      <a:pt x="565" y="300"/>
                    </a:lnTo>
                    <a:lnTo>
                      <a:pt x="570" y="311"/>
                    </a:lnTo>
                    <a:lnTo>
                      <a:pt x="568" y="313"/>
                    </a:lnTo>
                    <a:lnTo>
                      <a:pt x="568" y="315"/>
                    </a:lnTo>
                    <a:lnTo>
                      <a:pt x="559" y="337"/>
                    </a:lnTo>
                    <a:lnTo>
                      <a:pt x="558" y="338"/>
                    </a:lnTo>
                    <a:lnTo>
                      <a:pt x="555" y="344"/>
                    </a:lnTo>
                    <a:lnTo>
                      <a:pt x="553" y="355"/>
                    </a:lnTo>
                    <a:lnTo>
                      <a:pt x="551" y="366"/>
                    </a:lnTo>
                    <a:lnTo>
                      <a:pt x="542" y="407"/>
                    </a:lnTo>
                    <a:lnTo>
                      <a:pt x="521" y="520"/>
                    </a:lnTo>
                    <a:lnTo>
                      <a:pt x="505" y="518"/>
                    </a:lnTo>
                    <a:lnTo>
                      <a:pt x="501" y="517"/>
                    </a:lnTo>
                    <a:lnTo>
                      <a:pt x="437" y="504"/>
                    </a:lnTo>
                    <a:lnTo>
                      <a:pt x="415" y="500"/>
                    </a:lnTo>
                    <a:lnTo>
                      <a:pt x="401" y="498"/>
                    </a:lnTo>
                    <a:lnTo>
                      <a:pt x="356" y="488"/>
                    </a:lnTo>
                    <a:lnTo>
                      <a:pt x="353" y="488"/>
                    </a:lnTo>
                    <a:lnTo>
                      <a:pt x="344" y="485"/>
                    </a:lnTo>
                    <a:lnTo>
                      <a:pt x="317" y="479"/>
                    </a:lnTo>
                    <a:lnTo>
                      <a:pt x="307" y="477"/>
                    </a:lnTo>
                    <a:lnTo>
                      <a:pt x="293" y="474"/>
                    </a:lnTo>
                    <a:lnTo>
                      <a:pt x="290" y="474"/>
                    </a:lnTo>
                    <a:lnTo>
                      <a:pt x="244" y="463"/>
                    </a:lnTo>
                    <a:lnTo>
                      <a:pt x="231" y="460"/>
                    </a:lnTo>
                    <a:lnTo>
                      <a:pt x="215" y="456"/>
                    </a:lnTo>
                    <a:lnTo>
                      <a:pt x="204" y="454"/>
                    </a:lnTo>
                    <a:lnTo>
                      <a:pt x="165" y="443"/>
                    </a:lnTo>
                    <a:lnTo>
                      <a:pt x="153" y="440"/>
                    </a:lnTo>
                    <a:lnTo>
                      <a:pt x="145" y="438"/>
                    </a:lnTo>
                    <a:lnTo>
                      <a:pt x="91" y="426"/>
                    </a:lnTo>
                    <a:lnTo>
                      <a:pt x="84" y="423"/>
                    </a:lnTo>
                    <a:lnTo>
                      <a:pt x="77" y="422"/>
                    </a:lnTo>
                    <a:lnTo>
                      <a:pt x="69" y="420"/>
                    </a:lnTo>
                    <a:lnTo>
                      <a:pt x="63" y="419"/>
                    </a:lnTo>
                    <a:lnTo>
                      <a:pt x="57" y="417"/>
                    </a:lnTo>
                    <a:lnTo>
                      <a:pt x="49" y="415"/>
                    </a:lnTo>
                    <a:lnTo>
                      <a:pt x="46" y="415"/>
                    </a:lnTo>
                    <a:lnTo>
                      <a:pt x="35" y="412"/>
                    </a:lnTo>
                    <a:lnTo>
                      <a:pt x="22" y="408"/>
                    </a:lnTo>
                    <a:lnTo>
                      <a:pt x="14" y="406"/>
                    </a:lnTo>
                    <a:lnTo>
                      <a:pt x="7" y="405"/>
                    </a:lnTo>
                    <a:lnTo>
                      <a:pt x="0" y="391"/>
                    </a:lnTo>
                    <a:lnTo>
                      <a:pt x="9" y="338"/>
                    </a:lnTo>
                    <a:lnTo>
                      <a:pt x="2" y="317"/>
                    </a:lnTo>
                    <a:lnTo>
                      <a:pt x="13" y="308"/>
                    </a:lnTo>
                    <a:lnTo>
                      <a:pt x="30" y="271"/>
                    </a:lnTo>
                    <a:lnTo>
                      <a:pt x="35" y="269"/>
                    </a:lnTo>
                    <a:lnTo>
                      <a:pt x="48" y="249"/>
                    </a:lnTo>
                    <a:lnTo>
                      <a:pt x="49" y="248"/>
                    </a:lnTo>
                    <a:lnTo>
                      <a:pt x="58" y="226"/>
                    </a:lnTo>
                    <a:lnTo>
                      <a:pt x="72" y="186"/>
                    </a:lnTo>
                    <a:lnTo>
                      <a:pt x="98" y="116"/>
                    </a:lnTo>
                    <a:lnTo>
                      <a:pt x="98" y="115"/>
                    </a:lnTo>
                    <a:lnTo>
                      <a:pt x="107" y="96"/>
                    </a:lnTo>
                    <a:lnTo>
                      <a:pt x="120" y="48"/>
                    </a:lnTo>
                    <a:lnTo>
                      <a:pt x="120" y="44"/>
                    </a:lnTo>
                    <a:lnTo>
                      <a:pt x="129" y="12"/>
                    </a:lnTo>
                    <a:lnTo>
                      <a:pt x="127" y="1"/>
                    </a:lnTo>
                    <a:lnTo>
                      <a:pt x="129" y="0"/>
                    </a:lnTo>
                    <a:lnTo>
                      <a:pt x="137" y="9"/>
                    </a:lnTo>
                    <a:lnTo>
                      <a:pt x="145" y="8"/>
                    </a:lnTo>
                    <a:lnTo>
                      <a:pt x="153" y="3"/>
                    </a:lnTo>
                    <a:lnTo>
                      <a:pt x="165" y="7"/>
                    </a:lnTo>
                    <a:lnTo>
                      <a:pt x="167" y="9"/>
                    </a:lnTo>
                    <a:lnTo>
                      <a:pt x="169" y="20"/>
                    </a:lnTo>
                    <a:lnTo>
                      <a:pt x="177" y="21"/>
                    </a:lnTo>
                    <a:lnTo>
                      <a:pt x="181" y="21"/>
                    </a:lnTo>
                    <a:lnTo>
                      <a:pt x="194" y="28"/>
                    </a:lnTo>
                    <a:lnTo>
                      <a:pt x="202" y="47"/>
                    </a:lnTo>
                    <a:lnTo>
                      <a:pt x="202" y="58"/>
                    </a:lnTo>
                    <a:lnTo>
                      <a:pt x="201" y="69"/>
                    </a:lnTo>
                    <a:lnTo>
                      <a:pt x="201" y="70"/>
                    </a:lnTo>
                    <a:lnTo>
                      <a:pt x="200" y="70"/>
                    </a:lnTo>
                    <a:lnTo>
                      <a:pt x="198" y="77"/>
                    </a:lnTo>
                    <a:lnTo>
                      <a:pt x="218" y="92"/>
                    </a:lnTo>
                    <a:lnTo>
                      <a:pt x="230" y="96"/>
                    </a:lnTo>
                    <a:lnTo>
                      <a:pt x="236" y="95"/>
                    </a:lnTo>
                    <a:lnTo>
                      <a:pt x="242" y="96"/>
                    </a:lnTo>
                    <a:lnTo>
                      <a:pt x="255" y="92"/>
                    </a:lnTo>
                    <a:lnTo>
                      <a:pt x="264" y="89"/>
                    </a:lnTo>
                    <a:lnTo>
                      <a:pt x="269" y="91"/>
                    </a:lnTo>
                    <a:lnTo>
                      <a:pt x="284" y="91"/>
                    </a:lnTo>
                    <a:lnTo>
                      <a:pt x="285" y="92"/>
                    </a:lnTo>
                    <a:lnTo>
                      <a:pt x="287" y="95"/>
                    </a:lnTo>
                    <a:lnTo>
                      <a:pt x="289" y="95"/>
                    </a:lnTo>
                    <a:lnTo>
                      <a:pt x="304" y="102"/>
                    </a:lnTo>
                    <a:lnTo>
                      <a:pt x="304" y="108"/>
                    </a:lnTo>
                    <a:lnTo>
                      <a:pt x="324" y="109"/>
                    </a:lnTo>
                    <a:lnTo>
                      <a:pt x="328" y="106"/>
                    </a:lnTo>
                    <a:lnTo>
                      <a:pt x="340" y="105"/>
                    </a:lnTo>
                    <a:lnTo>
                      <a:pt x="344" y="104"/>
                    </a:lnTo>
                    <a:lnTo>
                      <a:pt x="354" y="110"/>
                    </a:lnTo>
                    <a:lnTo>
                      <a:pt x="373" y="111"/>
                    </a:lnTo>
                    <a:lnTo>
                      <a:pt x="389" y="106"/>
                    </a:lnTo>
                    <a:lnTo>
                      <a:pt x="391" y="105"/>
                    </a:lnTo>
                    <a:lnTo>
                      <a:pt x="396" y="106"/>
                    </a:lnTo>
                    <a:lnTo>
                      <a:pt x="398" y="106"/>
                    </a:lnTo>
                    <a:lnTo>
                      <a:pt x="413" y="108"/>
                    </a:lnTo>
                    <a:lnTo>
                      <a:pt x="421" y="102"/>
                    </a:lnTo>
                    <a:lnTo>
                      <a:pt x="430" y="104"/>
                    </a:lnTo>
                    <a:lnTo>
                      <a:pt x="443" y="105"/>
                    </a:lnTo>
                    <a:lnTo>
                      <a:pt x="451" y="108"/>
                    </a:lnTo>
                    <a:lnTo>
                      <a:pt x="462" y="103"/>
                    </a:lnTo>
                    <a:lnTo>
                      <a:pt x="476" y="106"/>
                    </a:lnTo>
                    <a:lnTo>
                      <a:pt x="512" y="113"/>
                    </a:lnTo>
                    <a:lnTo>
                      <a:pt x="529" y="117"/>
                    </a:lnTo>
                    <a:lnTo>
                      <a:pt x="531" y="117"/>
                    </a:lnTo>
                    <a:lnTo>
                      <a:pt x="548" y="120"/>
                    </a:lnTo>
                    <a:lnTo>
                      <a:pt x="554" y="122"/>
                    </a:lnTo>
                    <a:lnTo>
                      <a:pt x="556" y="123"/>
                    </a:lnTo>
                    <a:lnTo>
                      <a:pt x="563" y="124"/>
                    </a:lnTo>
                    <a:lnTo>
                      <a:pt x="565" y="124"/>
                    </a:lnTo>
                    <a:lnTo>
                      <a:pt x="573" y="126"/>
                    </a:lnTo>
                    <a:lnTo>
                      <a:pt x="574" y="126"/>
                    </a:lnTo>
                    <a:lnTo>
                      <a:pt x="603" y="132"/>
                    </a:lnTo>
                    <a:lnTo>
                      <a:pt x="604" y="136"/>
                    </a:lnTo>
                    <a:lnTo>
                      <a:pt x="608" y="145"/>
                    </a:lnTo>
                    <a:lnTo>
                      <a:pt x="609" y="146"/>
                    </a:lnTo>
                    <a:lnTo>
                      <a:pt x="624" y="160"/>
                    </a:lnTo>
                    <a:lnTo>
                      <a:pt x="627" y="173"/>
                    </a:lnTo>
                    <a:lnTo>
                      <a:pt x="605" y="206"/>
                    </a:lnTo>
                    <a:lnTo>
                      <a:pt x="604" y="206"/>
                    </a:lnTo>
                    <a:lnTo>
                      <a:pt x="598" y="219"/>
                    </a:lnTo>
                    <a:lnTo>
                      <a:pt x="595" y="222"/>
                    </a:lnTo>
                    <a:lnTo>
                      <a:pt x="589" y="229"/>
                    </a:lnTo>
                    <a:lnTo>
                      <a:pt x="583" y="244"/>
                    </a:lnTo>
                    <a:lnTo>
                      <a:pt x="572" y="251"/>
                    </a:lnTo>
                    <a:lnTo>
                      <a:pt x="551" y="285"/>
                    </a:lnTo>
                    <a:lnTo>
                      <a:pt x="551" y="292"/>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79" name="Freeform 76"/>
              <p:cNvSpPr>
                <a:spLocks/>
              </p:cNvSpPr>
              <p:nvPr/>
            </p:nvSpPr>
            <p:spPr bwMode="auto">
              <a:xfrm>
                <a:off x="1789112" y="1270000"/>
                <a:ext cx="685800" cy="868363"/>
              </a:xfrm>
              <a:custGeom>
                <a:avLst/>
                <a:gdLst/>
                <a:ahLst/>
                <a:cxnLst>
                  <a:cxn ang="0">
                    <a:pos x="13" y="419"/>
                  </a:cxn>
                  <a:cxn ang="0">
                    <a:pos x="9" y="435"/>
                  </a:cxn>
                  <a:cxn ang="0">
                    <a:pos x="1" y="484"/>
                  </a:cxn>
                  <a:cxn ang="0">
                    <a:pos x="26" y="498"/>
                  </a:cxn>
                  <a:cxn ang="0">
                    <a:pos x="89" y="509"/>
                  </a:cxn>
                  <a:cxn ang="0">
                    <a:pos x="101" y="510"/>
                  </a:cxn>
                  <a:cxn ang="0">
                    <a:pos x="178" y="520"/>
                  </a:cxn>
                  <a:cxn ang="0">
                    <a:pos x="205" y="524"/>
                  </a:cxn>
                  <a:cxn ang="0">
                    <a:pos x="236" y="529"/>
                  </a:cxn>
                  <a:cxn ang="0">
                    <a:pos x="276" y="533"/>
                  </a:cxn>
                  <a:cxn ang="0">
                    <a:pos x="315" y="539"/>
                  </a:cxn>
                  <a:cxn ang="0">
                    <a:pos x="353" y="543"/>
                  </a:cxn>
                  <a:cxn ang="0">
                    <a:pos x="394" y="498"/>
                  </a:cxn>
                  <a:cxn ang="0">
                    <a:pos x="396" y="472"/>
                  </a:cxn>
                  <a:cxn ang="0">
                    <a:pos x="400" y="447"/>
                  </a:cxn>
                  <a:cxn ang="0">
                    <a:pos x="401" y="430"/>
                  </a:cxn>
                  <a:cxn ang="0">
                    <a:pos x="403" y="396"/>
                  </a:cxn>
                  <a:cxn ang="0">
                    <a:pos x="409" y="347"/>
                  </a:cxn>
                  <a:cxn ang="0">
                    <a:pos x="415" y="297"/>
                  </a:cxn>
                  <a:cxn ang="0">
                    <a:pos x="417" y="281"/>
                  </a:cxn>
                  <a:cxn ang="0">
                    <a:pos x="421" y="247"/>
                  </a:cxn>
                  <a:cxn ang="0">
                    <a:pos x="426" y="203"/>
                  </a:cxn>
                  <a:cxn ang="0">
                    <a:pos x="428" y="182"/>
                  </a:cxn>
                  <a:cxn ang="0">
                    <a:pos x="430" y="160"/>
                  </a:cxn>
                  <a:cxn ang="0">
                    <a:pos x="399" y="144"/>
                  </a:cxn>
                  <a:cxn ang="0">
                    <a:pos x="361" y="140"/>
                  </a:cxn>
                  <a:cxn ang="0">
                    <a:pos x="341" y="138"/>
                  </a:cxn>
                  <a:cxn ang="0">
                    <a:pos x="288" y="105"/>
                  </a:cxn>
                  <a:cxn ang="0">
                    <a:pos x="291" y="81"/>
                  </a:cxn>
                  <a:cxn ang="0">
                    <a:pos x="294" y="56"/>
                  </a:cxn>
                  <a:cxn ang="0">
                    <a:pos x="297" y="30"/>
                  </a:cxn>
                  <a:cxn ang="0">
                    <a:pos x="268" y="27"/>
                  </a:cxn>
                  <a:cxn ang="0">
                    <a:pos x="246" y="25"/>
                  </a:cxn>
                  <a:cxn ang="0">
                    <a:pos x="220" y="21"/>
                  </a:cxn>
                  <a:cxn ang="0">
                    <a:pos x="216" y="20"/>
                  </a:cxn>
                  <a:cxn ang="0">
                    <a:pos x="214" y="20"/>
                  </a:cxn>
                  <a:cxn ang="0">
                    <a:pos x="137" y="8"/>
                  </a:cxn>
                  <a:cxn ang="0">
                    <a:pos x="79" y="0"/>
                  </a:cxn>
                  <a:cxn ang="0">
                    <a:pos x="69" y="65"/>
                  </a:cxn>
                  <a:cxn ang="0">
                    <a:pos x="58" y="136"/>
                  </a:cxn>
                  <a:cxn ang="0">
                    <a:pos x="50" y="186"/>
                  </a:cxn>
                  <a:cxn ang="0">
                    <a:pos x="47" y="207"/>
                  </a:cxn>
                  <a:cxn ang="0">
                    <a:pos x="41" y="242"/>
                  </a:cxn>
                  <a:cxn ang="0">
                    <a:pos x="29" y="310"/>
                  </a:cxn>
                  <a:cxn ang="0">
                    <a:pos x="26" y="333"/>
                  </a:cxn>
                  <a:cxn ang="0">
                    <a:pos x="23" y="346"/>
                  </a:cxn>
                  <a:cxn ang="0">
                    <a:pos x="19" y="381"/>
                  </a:cxn>
                </a:cxnLst>
                <a:rect l="0" t="0" r="r" b="b"/>
                <a:pathLst>
                  <a:path w="432" h="547">
                    <a:moveTo>
                      <a:pt x="19" y="381"/>
                    </a:moveTo>
                    <a:lnTo>
                      <a:pt x="13" y="419"/>
                    </a:lnTo>
                    <a:lnTo>
                      <a:pt x="12" y="420"/>
                    </a:lnTo>
                    <a:lnTo>
                      <a:pt x="9" y="435"/>
                    </a:lnTo>
                    <a:lnTo>
                      <a:pt x="7" y="451"/>
                    </a:lnTo>
                    <a:lnTo>
                      <a:pt x="1" y="484"/>
                    </a:lnTo>
                    <a:lnTo>
                      <a:pt x="0" y="495"/>
                    </a:lnTo>
                    <a:lnTo>
                      <a:pt x="26" y="498"/>
                    </a:lnTo>
                    <a:lnTo>
                      <a:pt x="51" y="503"/>
                    </a:lnTo>
                    <a:lnTo>
                      <a:pt x="89" y="509"/>
                    </a:lnTo>
                    <a:lnTo>
                      <a:pt x="91" y="509"/>
                    </a:lnTo>
                    <a:lnTo>
                      <a:pt x="101" y="510"/>
                    </a:lnTo>
                    <a:lnTo>
                      <a:pt x="117" y="512"/>
                    </a:lnTo>
                    <a:lnTo>
                      <a:pt x="178" y="520"/>
                    </a:lnTo>
                    <a:lnTo>
                      <a:pt x="198" y="524"/>
                    </a:lnTo>
                    <a:lnTo>
                      <a:pt x="205" y="524"/>
                    </a:lnTo>
                    <a:lnTo>
                      <a:pt x="217" y="526"/>
                    </a:lnTo>
                    <a:lnTo>
                      <a:pt x="236" y="529"/>
                    </a:lnTo>
                    <a:lnTo>
                      <a:pt x="256" y="531"/>
                    </a:lnTo>
                    <a:lnTo>
                      <a:pt x="276" y="533"/>
                    </a:lnTo>
                    <a:lnTo>
                      <a:pt x="277" y="534"/>
                    </a:lnTo>
                    <a:lnTo>
                      <a:pt x="315" y="539"/>
                    </a:lnTo>
                    <a:lnTo>
                      <a:pt x="344" y="541"/>
                    </a:lnTo>
                    <a:lnTo>
                      <a:pt x="353" y="543"/>
                    </a:lnTo>
                    <a:lnTo>
                      <a:pt x="388" y="547"/>
                    </a:lnTo>
                    <a:lnTo>
                      <a:pt x="394" y="498"/>
                    </a:lnTo>
                    <a:lnTo>
                      <a:pt x="394" y="497"/>
                    </a:lnTo>
                    <a:lnTo>
                      <a:pt x="396" y="472"/>
                    </a:lnTo>
                    <a:lnTo>
                      <a:pt x="399" y="458"/>
                    </a:lnTo>
                    <a:lnTo>
                      <a:pt x="400" y="447"/>
                    </a:lnTo>
                    <a:lnTo>
                      <a:pt x="401" y="431"/>
                    </a:lnTo>
                    <a:lnTo>
                      <a:pt x="401" y="430"/>
                    </a:lnTo>
                    <a:lnTo>
                      <a:pt x="401" y="420"/>
                    </a:lnTo>
                    <a:lnTo>
                      <a:pt x="403" y="396"/>
                    </a:lnTo>
                    <a:lnTo>
                      <a:pt x="407" y="372"/>
                    </a:lnTo>
                    <a:lnTo>
                      <a:pt x="409" y="347"/>
                    </a:lnTo>
                    <a:lnTo>
                      <a:pt x="414" y="310"/>
                    </a:lnTo>
                    <a:lnTo>
                      <a:pt x="415" y="297"/>
                    </a:lnTo>
                    <a:lnTo>
                      <a:pt x="416" y="284"/>
                    </a:lnTo>
                    <a:lnTo>
                      <a:pt x="417" y="281"/>
                    </a:lnTo>
                    <a:lnTo>
                      <a:pt x="420" y="260"/>
                    </a:lnTo>
                    <a:lnTo>
                      <a:pt x="421" y="247"/>
                    </a:lnTo>
                    <a:lnTo>
                      <a:pt x="423" y="224"/>
                    </a:lnTo>
                    <a:lnTo>
                      <a:pt x="426" y="203"/>
                    </a:lnTo>
                    <a:lnTo>
                      <a:pt x="428" y="185"/>
                    </a:lnTo>
                    <a:lnTo>
                      <a:pt x="428" y="182"/>
                    </a:lnTo>
                    <a:lnTo>
                      <a:pt x="429" y="173"/>
                    </a:lnTo>
                    <a:lnTo>
                      <a:pt x="430" y="160"/>
                    </a:lnTo>
                    <a:lnTo>
                      <a:pt x="432" y="147"/>
                    </a:lnTo>
                    <a:lnTo>
                      <a:pt x="399" y="144"/>
                    </a:lnTo>
                    <a:lnTo>
                      <a:pt x="396" y="144"/>
                    </a:lnTo>
                    <a:lnTo>
                      <a:pt x="361" y="140"/>
                    </a:lnTo>
                    <a:lnTo>
                      <a:pt x="358" y="139"/>
                    </a:lnTo>
                    <a:lnTo>
                      <a:pt x="341" y="138"/>
                    </a:lnTo>
                    <a:lnTo>
                      <a:pt x="284" y="130"/>
                    </a:lnTo>
                    <a:lnTo>
                      <a:pt x="288" y="105"/>
                    </a:lnTo>
                    <a:lnTo>
                      <a:pt x="290" y="86"/>
                    </a:lnTo>
                    <a:lnTo>
                      <a:pt x="291" y="81"/>
                    </a:lnTo>
                    <a:lnTo>
                      <a:pt x="292" y="72"/>
                    </a:lnTo>
                    <a:lnTo>
                      <a:pt x="294" y="56"/>
                    </a:lnTo>
                    <a:lnTo>
                      <a:pt x="295" y="47"/>
                    </a:lnTo>
                    <a:lnTo>
                      <a:pt x="297" y="30"/>
                    </a:lnTo>
                    <a:lnTo>
                      <a:pt x="270" y="27"/>
                    </a:lnTo>
                    <a:lnTo>
                      <a:pt x="268" y="27"/>
                    </a:lnTo>
                    <a:lnTo>
                      <a:pt x="264" y="27"/>
                    </a:lnTo>
                    <a:lnTo>
                      <a:pt x="246" y="25"/>
                    </a:lnTo>
                    <a:lnTo>
                      <a:pt x="228" y="21"/>
                    </a:lnTo>
                    <a:lnTo>
                      <a:pt x="220" y="21"/>
                    </a:lnTo>
                    <a:lnTo>
                      <a:pt x="219" y="20"/>
                    </a:lnTo>
                    <a:lnTo>
                      <a:pt x="216" y="20"/>
                    </a:lnTo>
                    <a:lnTo>
                      <a:pt x="215" y="20"/>
                    </a:lnTo>
                    <a:lnTo>
                      <a:pt x="214" y="20"/>
                    </a:lnTo>
                    <a:lnTo>
                      <a:pt x="156" y="12"/>
                    </a:lnTo>
                    <a:lnTo>
                      <a:pt x="137" y="8"/>
                    </a:lnTo>
                    <a:lnTo>
                      <a:pt x="101" y="3"/>
                    </a:lnTo>
                    <a:lnTo>
                      <a:pt x="79" y="0"/>
                    </a:lnTo>
                    <a:lnTo>
                      <a:pt x="78" y="10"/>
                    </a:lnTo>
                    <a:lnTo>
                      <a:pt x="69" y="65"/>
                    </a:lnTo>
                    <a:lnTo>
                      <a:pt x="64" y="98"/>
                    </a:lnTo>
                    <a:lnTo>
                      <a:pt x="58" y="136"/>
                    </a:lnTo>
                    <a:lnTo>
                      <a:pt x="54" y="163"/>
                    </a:lnTo>
                    <a:lnTo>
                      <a:pt x="50" y="186"/>
                    </a:lnTo>
                    <a:lnTo>
                      <a:pt x="48" y="198"/>
                    </a:lnTo>
                    <a:lnTo>
                      <a:pt x="47" y="207"/>
                    </a:lnTo>
                    <a:lnTo>
                      <a:pt x="44" y="222"/>
                    </a:lnTo>
                    <a:lnTo>
                      <a:pt x="41" y="242"/>
                    </a:lnTo>
                    <a:lnTo>
                      <a:pt x="40" y="247"/>
                    </a:lnTo>
                    <a:lnTo>
                      <a:pt x="29" y="310"/>
                    </a:lnTo>
                    <a:lnTo>
                      <a:pt x="27" y="329"/>
                    </a:lnTo>
                    <a:lnTo>
                      <a:pt x="26" y="333"/>
                    </a:lnTo>
                    <a:lnTo>
                      <a:pt x="25" y="339"/>
                    </a:lnTo>
                    <a:lnTo>
                      <a:pt x="23" y="346"/>
                    </a:lnTo>
                    <a:lnTo>
                      <a:pt x="21" y="366"/>
                    </a:lnTo>
                    <a:lnTo>
                      <a:pt x="19" y="381"/>
                    </a:lnTo>
                    <a:close/>
                  </a:path>
                </a:pathLst>
              </a:custGeom>
              <a:solidFill>
                <a:srgbClr val="00B0F0"/>
              </a:solidFill>
              <a:ln w="1588">
                <a:solidFill>
                  <a:schemeClr val="tx1"/>
                </a:solidFill>
                <a:prstDash val="solid"/>
                <a:round/>
                <a:headEnd/>
                <a:tailEnd/>
              </a:ln>
            </p:spPr>
            <p:txBody>
              <a:bodyPr/>
              <a:lstStyle/>
              <a:p>
                <a:endParaRPr lang="en-US"/>
              </a:p>
            </p:txBody>
          </p:sp>
          <p:sp>
            <p:nvSpPr>
              <p:cNvPr id="80" name="Freeform 77"/>
              <p:cNvSpPr>
                <a:spLocks/>
              </p:cNvSpPr>
              <p:nvPr/>
            </p:nvSpPr>
            <p:spPr bwMode="auto">
              <a:xfrm>
                <a:off x="944562" y="0"/>
                <a:ext cx="833438" cy="592138"/>
              </a:xfrm>
              <a:custGeom>
                <a:avLst/>
                <a:gdLst/>
                <a:ahLst/>
                <a:cxnLst>
                  <a:cxn ang="0">
                    <a:pos x="479" y="347"/>
                  </a:cxn>
                  <a:cxn ang="0">
                    <a:pos x="448" y="367"/>
                  </a:cxn>
                  <a:cxn ang="0">
                    <a:pos x="431" y="364"/>
                  </a:cxn>
                  <a:cxn ang="0">
                    <a:pos x="406" y="358"/>
                  </a:cxn>
                  <a:cxn ang="0">
                    <a:pos x="351" y="347"/>
                  </a:cxn>
                  <a:cxn ang="0">
                    <a:pos x="318" y="346"/>
                  </a:cxn>
                  <a:cxn ang="0">
                    <a:pos x="288" y="349"/>
                  </a:cxn>
                  <a:cxn ang="0">
                    <a:pos x="266" y="346"/>
                  </a:cxn>
                  <a:cxn ang="0">
                    <a:pos x="229" y="351"/>
                  </a:cxn>
                  <a:cxn ang="0">
                    <a:pos x="203" y="347"/>
                  </a:cxn>
                  <a:cxn ang="0">
                    <a:pos x="179" y="343"/>
                  </a:cxn>
                  <a:cxn ang="0">
                    <a:pos x="160" y="333"/>
                  </a:cxn>
                  <a:cxn ang="0">
                    <a:pos x="139" y="330"/>
                  </a:cxn>
                  <a:cxn ang="0">
                    <a:pos x="111" y="336"/>
                  </a:cxn>
                  <a:cxn ang="0">
                    <a:pos x="73" y="318"/>
                  </a:cxn>
                  <a:cxn ang="0">
                    <a:pos x="76" y="310"/>
                  </a:cxn>
                  <a:cxn ang="0">
                    <a:pos x="69" y="269"/>
                  </a:cxn>
                  <a:cxn ang="0">
                    <a:pos x="44" y="261"/>
                  </a:cxn>
                  <a:cxn ang="0">
                    <a:pos x="28" y="244"/>
                  </a:cxn>
                  <a:cxn ang="0">
                    <a:pos x="7" y="239"/>
                  </a:cxn>
                  <a:cxn ang="0">
                    <a:pos x="0" y="237"/>
                  </a:cxn>
                  <a:cxn ang="0">
                    <a:pos x="12" y="216"/>
                  </a:cxn>
                  <a:cxn ang="0">
                    <a:pos x="24" y="200"/>
                  </a:cxn>
                  <a:cxn ang="0">
                    <a:pos x="10" y="192"/>
                  </a:cxn>
                  <a:cxn ang="0">
                    <a:pos x="10" y="175"/>
                  </a:cxn>
                  <a:cxn ang="0">
                    <a:pos x="30" y="174"/>
                  </a:cxn>
                  <a:cxn ang="0">
                    <a:pos x="14" y="172"/>
                  </a:cxn>
                  <a:cxn ang="0">
                    <a:pos x="15" y="136"/>
                  </a:cxn>
                  <a:cxn ang="0">
                    <a:pos x="12" y="88"/>
                  </a:cxn>
                  <a:cxn ang="0">
                    <a:pos x="2" y="62"/>
                  </a:cxn>
                  <a:cxn ang="0">
                    <a:pos x="12" y="29"/>
                  </a:cxn>
                  <a:cxn ang="0">
                    <a:pos x="52" y="57"/>
                  </a:cxn>
                  <a:cxn ang="0">
                    <a:pos x="111" y="77"/>
                  </a:cxn>
                  <a:cxn ang="0">
                    <a:pos x="126" y="81"/>
                  </a:cxn>
                  <a:cxn ang="0">
                    <a:pos x="131" y="91"/>
                  </a:cxn>
                  <a:cxn ang="0">
                    <a:pos x="124" y="117"/>
                  </a:cxn>
                  <a:cxn ang="0">
                    <a:pos x="142" y="110"/>
                  </a:cxn>
                  <a:cxn ang="0">
                    <a:pos x="135" y="145"/>
                  </a:cxn>
                  <a:cxn ang="0">
                    <a:pos x="131" y="163"/>
                  </a:cxn>
                  <a:cxn ang="0">
                    <a:pos x="135" y="165"/>
                  </a:cxn>
                  <a:cxn ang="0">
                    <a:pos x="148" y="122"/>
                  </a:cxn>
                  <a:cxn ang="0">
                    <a:pos x="165" y="102"/>
                  </a:cxn>
                  <a:cxn ang="0">
                    <a:pos x="154" y="88"/>
                  </a:cxn>
                  <a:cxn ang="0">
                    <a:pos x="150" y="87"/>
                  </a:cxn>
                  <a:cxn ang="0">
                    <a:pos x="161" y="73"/>
                  </a:cxn>
                  <a:cxn ang="0">
                    <a:pos x="142" y="73"/>
                  </a:cxn>
                  <a:cxn ang="0">
                    <a:pos x="147" y="89"/>
                  </a:cxn>
                  <a:cxn ang="0">
                    <a:pos x="147" y="99"/>
                  </a:cxn>
                  <a:cxn ang="0">
                    <a:pos x="135" y="75"/>
                  </a:cxn>
                  <a:cxn ang="0">
                    <a:pos x="157" y="55"/>
                  </a:cxn>
                  <a:cxn ang="0">
                    <a:pos x="157" y="26"/>
                  </a:cxn>
                  <a:cxn ang="0">
                    <a:pos x="153" y="0"/>
                  </a:cxn>
                  <a:cxn ang="0">
                    <a:pos x="449" y="67"/>
                  </a:cxn>
                  <a:cxn ang="0">
                    <a:pos x="524" y="85"/>
                  </a:cxn>
                  <a:cxn ang="0">
                    <a:pos x="512" y="150"/>
                  </a:cxn>
                  <a:cxn ang="0">
                    <a:pos x="506" y="175"/>
                  </a:cxn>
                  <a:cxn ang="0">
                    <a:pos x="502" y="201"/>
                  </a:cxn>
                  <a:cxn ang="0">
                    <a:pos x="492" y="248"/>
                  </a:cxn>
                  <a:cxn ang="0">
                    <a:pos x="483" y="298"/>
                  </a:cxn>
                  <a:cxn ang="0">
                    <a:pos x="479" y="322"/>
                  </a:cxn>
                </a:cxnLst>
                <a:rect l="0" t="0" r="r" b="b"/>
                <a:pathLst>
                  <a:path w="525" h="373">
                    <a:moveTo>
                      <a:pt x="477" y="329"/>
                    </a:moveTo>
                    <a:lnTo>
                      <a:pt x="476" y="334"/>
                    </a:lnTo>
                    <a:lnTo>
                      <a:pt x="479" y="347"/>
                    </a:lnTo>
                    <a:lnTo>
                      <a:pt x="478" y="373"/>
                    </a:lnTo>
                    <a:lnTo>
                      <a:pt x="449" y="367"/>
                    </a:lnTo>
                    <a:lnTo>
                      <a:pt x="448" y="367"/>
                    </a:lnTo>
                    <a:lnTo>
                      <a:pt x="440" y="365"/>
                    </a:lnTo>
                    <a:lnTo>
                      <a:pt x="438" y="365"/>
                    </a:lnTo>
                    <a:lnTo>
                      <a:pt x="431" y="364"/>
                    </a:lnTo>
                    <a:lnTo>
                      <a:pt x="429" y="363"/>
                    </a:lnTo>
                    <a:lnTo>
                      <a:pt x="423" y="361"/>
                    </a:lnTo>
                    <a:lnTo>
                      <a:pt x="406" y="358"/>
                    </a:lnTo>
                    <a:lnTo>
                      <a:pt x="404" y="358"/>
                    </a:lnTo>
                    <a:lnTo>
                      <a:pt x="387" y="354"/>
                    </a:lnTo>
                    <a:lnTo>
                      <a:pt x="351" y="347"/>
                    </a:lnTo>
                    <a:lnTo>
                      <a:pt x="337" y="344"/>
                    </a:lnTo>
                    <a:lnTo>
                      <a:pt x="326" y="349"/>
                    </a:lnTo>
                    <a:lnTo>
                      <a:pt x="318" y="346"/>
                    </a:lnTo>
                    <a:lnTo>
                      <a:pt x="305" y="345"/>
                    </a:lnTo>
                    <a:lnTo>
                      <a:pt x="296" y="343"/>
                    </a:lnTo>
                    <a:lnTo>
                      <a:pt x="288" y="349"/>
                    </a:lnTo>
                    <a:lnTo>
                      <a:pt x="273" y="347"/>
                    </a:lnTo>
                    <a:lnTo>
                      <a:pt x="271" y="347"/>
                    </a:lnTo>
                    <a:lnTo>
                      <a:pt x="266" y="346"/>
                    </a:lnTo>
                    <a:lnTo>
                      <a:pt x="264" y="347"/>
                    </a:lnTo>
                    <a:lnTo>
                      <a:pt x="248" y="352"/>
                    </a:lnTo>
                    <a:lnTo>
                      <a:pt x="229" y="351"/>
                    </a:lnTo>
                    <a:lnTo>
                      <a:pt x="219" y="345"/>
                    </a:lnTo>
                    <a:lnTo>
                      <a:pt x="215" y="346"/>
                    </a:lnTo>
                    <a:lnTo>
                      <a:pt x="203" y="347"/>
                    </a:lnTo>
                    <a:lnTo>
                      <a:pt x="199" y="350"/>
                    </a:lnTo>
                    <a:lnTo>
                      <a:pt x="179" y="349"/>
                    </a:lnTo>
                    <a:lnTo>
                      <a:pt x="179" y="343"/>
                    </a:lnTo>
                    <a:lnTo>
                      <a:pt x="164" y="336"/>
                    </a:lnTo>
                    <a:lnTo>
                      <a:pt x="162" y="336"/>
                    </a:lnTo>
                    <a:lnTo>
                      <a:pt x="160" y="333"/>
                    </a:lnTo>
                    <a:lnTo>
                      <a:pt x="159" y="332"/>
                    </a:lnTo>
                    <a:lnTo>
                      <a:pt x="144" y="332"/>
                    </a:lnTo>
                    <a:lnTo>
                      <a:pt x="139" y="330"/>
                    </a:lnTo>
                    <a:lnTo>
                      <a:pt x="130" y="333"/>
                    </a:lnTo>
                    <a:lnTo>
                      <a:pt x="117" y="337"/>
                    </a:lnTo>
                    <a:lnTo>
                      <a:pt x="111" y="336"/>
                    </a:lnTo>
                    <a:lnTo>
                      <a:pt x="105" y="337"/>
                    </a:lnTo>
                    <a:lnTo>
                      <a:pt x="93" y="333"/>
                    </a:lnTo>
                    <a:lnTo>
                      <a:pt x="73" y="318"/>
                    </a:lnTo>
                    <a:lnTo>
                      <a:pt x="75" y="311"/>
                    </a:lnTo>
                    <a:lnTo>
                      <a:pt x="76" y="311"/>
                    </a:lnTo>
                    <a:lnTo>
                      <a:pt x="76" y="310"/>
                    </a:lnTo>
                    <a:lnTo>
                      <a:pt x="77" y="299"/>
                    </a:lnTo>
                    <a:lnTo>
                      <a:pt x="77" y="288"/>
                    </a:lnTo>
                    <a:lnTo>
                      <a:pt x="69" y="269"/>
                    </a:lnTo>
                    <a:lnTo>
                      <a:pt x="56" y="262"/>
                    </a:lnTo>
                    <a:lnTo>
                      <a:pt x="52" y="262"/>
                    </a:lnTo>
                    <a:lnTo>
                      <a:pt x="44" y="261"/>
                    </a:lnTo>
                    <a:lnTo>
                      <a:pt x="42" y="250"/>
                    </a:lnTo>
                    <a:lnTo>
                      <a:pt x="40" y="248"/>
                    </a:lnTo>
                    <a:lnTo>
                      <a:pt x="28" y="244"/>
                    </a:lnTo>
                    <a:lnTo>
                      <a:pt x="24" y="241"/>
                    </a:lnTo>
                    <a:lnTo>
                      <a:pt x="13" y="243"/>
                    </a:lnTo>
                    <a:lnTo>
                      <a:pt x="7" y="239"/>
                    </a:lnTo>
                    <a:lnTo>
                      <a:pt x="6" y="234"/>
                    </a:lnTo>
                    <a:lnTo>
                      <a:pt x="2" y="237"/>
                    </a:lnTo>
                    <a:lnTo>
                      <a:pt x="0" y="237"/>
                    </a:lnTo>
                    <a:lnTo>
                      <a:pt x="10" y="201"/>
                    </a:lnTo>
                    <a:lnTo>
                      <a:pt x="8" y="220"/>
                    </a:lnTo>
                    <a:lnTo>
                      <a:pt x="12" y="216"/>
                    </a:lnTo>
                    <a:lnTo>
                      <a:pt x="16" y="216"/>
                    </a:lnTo>
                    <a:lnTo>
                      <a:pt x="16" y="205"/>
                    </a:lnTo>
                    <a:lnTo>
                      <a:pt x="24" y="200"/>
                    </a:lnTo>
                    <a:lnTo>
                      <a:pt x="24" y="196"/>
                    </a:lnTo>
                    <a:lnTo>
                      <a:pt x="16" y="196"/>
                    </a:lnTo>
                    <a:lnTo>
                      <a:pt x="10" y="192"/>
                    </a:lnTo>
                    <a:lnTo>
                      <a:pt x="12" y="187"/>
                    </a:lnTo>
                    <a:lnTo>
                      <a:pt x="13" y="179"/>
                    </a:lnTo>
                    <a:lnTo>
                      <a:pt x="10" y="175"/>
                    </a:lnTo>
                    <a:lnTo>
                      <a:pt x="14" y="179"/>
                    </a:lnTo>
                    <a:lnTo>
                      <a:pt x="30" y="177"/>
                    </a:lnTo>
                    <a:lnTo>
                      <a:pt x="30" y="174"/>
                    </a:lnTo>
                    <a:lnTo>
                      <a:pt x="22" y="170"/>
                    </a:lnTo>
                    <a:lnTo>
                      <a:pt x="16" y="163"/>
                    </a:lnTo>
                    <a:lnTo>
                      <a:pt x="14" y="172"/>
                    </a:lnTo>
                    <a:lnTo>
                      <a:pt x="9" y="173"/>
                    </a:lnTo>
                    <a:lnTo>
                      <a:pt x="15" y="146"/>
                    </a:lnTo>
                    <a:lnTo>
                      <a:pt x="15" y="136"/>
                    </a:lnTo>
                    <a:lnTo>
                      <a:pt x="12" y="130"/>
                    </a:lnTo>
                    <a:lnTo>
                      <a:pt x="14" y="112"/>
                    </a:lnTo>
                    <a:lnTo>
                      <a:pt x="12" y="88"/>
                    </a:lnTo>
                    <a:lnTo>
                      <a:pt x="12" y="85"/>
                    </a:lnTo>
                    <a:lnTo>
                      <a:pt x="3" y="74"/>
                    </a:lnTo>
                    <a:lnTo>
                      <a:pt x="2" y="62"/>
                    </a:lnTo>
                    <a:lnTo>
                      <a:pt x="4" y="57"/>
                    </a:lnTo>
                    <a:lnTo>
                      <a:pt x="3" y="46"/>
                    </a:lnTo>
                    <a:lnTo>
                      <a:pt x="12" y="29"/>
                    </a:lnTo>
                    <a:lnTo>
                      <a:pt x="9" y="23"/>
                    </a:lnTo>
                    <a:lnTo>
                      <a:pt x="14" y="25"/>
                    </a:lnTo>
                    <a:lnTo>
                      <a:pt x="52" y="57"/>
                    </a:lnTo>
                    <a:lnTo>
                      <a:pt x="89" y="70"/>
                    </a:lnTo>
                    <a:lnTo>
                      <a:pt x="88" y="71"/>
                    </a:lnTo>
                    <a:lnTo>
                      <a:pt x="111" y="77"/>
                    </a:lnTo>
                    <a:lnTo>
                      <a:pt x="120" y="85"/>
                    </a:lnTo>
                    <a:lnTo>
                      <a:pt x="125" y="88"/>
                    </a:lnTo>
                    <a:lnTo>
                      <a:pt x="126" y="81"/>
                    </a:lnTo>
                    <a:lnTo>
                      <a:pt x="133" y="83"/>
                    </a:lnTo>
                    <a:lnTo>
                      <a:pt x="128" y="85"/>
                    </a:lnTo>
                    <a:lnTo>
                      <a:pt x="131" y="91"/>
                    </a:lnTo>
                    <a:lnTo>
                      <a:pt x="132" y="90"/>
                    </a:lnTo>
                    <a:lnTo>
                      <a:pt x="134" y="109"/>
                    </a:lnTo>
                    <a:lnTo>
                      <a:pt x="124" y="117"/>
                    </a:lnTo>
                    <a:lnTo>
                      <a:pt x="124" y="119"/>
                    </a:lnTo>
                    <a:lnTo>
                      <a:pt x="139" y="109"/>
                    </a:lnTo>
                    <a:lnTo>
                      <a:pt x="142" y="110"/>
                    </a:lnTo>
                    <a:lnTo>
                      <a:pt x="141" y="123"/>
                    </a:lnTo>
                    <a:lnTo>
                      <a:pt x="140" y="123"/>
                    </a:lnTo>
                    <a:lnTo>
                      <a:pt x="135" y="145"/>
                    </a:lnTo>
                    <a:lnTo>
                      <a:pt x="138" y="154"/>
                    </a:lnTo>
                    <a:lnTo>
                      <a:pt x="140" y="159"/>
                    </a:lnTo>
                    <a:lnTo>
                      <a:pt x="131" y="163"/>
                    </a:lnTo>
                    <a:lnTo>
                      <a:pt x="128" y="159"/>
                    </a:lnTo>
                    <a:lnTo>
                      <a:pt x="130" y="166"/>
                    </a:lnTo>
                    <a:lnTo>
                      <a:pt x="135" y="165"/>
                    </a:lnTo>
                    <a:lnTo>
                      <a:pt x="144" y="161"/>
                    </a:lnTo>
                    <a:lnTo>
                      <a:pt x="141" y="153"/>
                    </a:lnTo>
                    <a:lnTo>
                      <a:pt x="148" y="122"/>
                    </a:lnTo>
                    <a:lnTo>
                      <a:pt x="160" y="106"/>
                    </a:lnTo>
                    <a:lnTo>
                      <a:pt x="162" y="106"/>
                    </a:lnTo>
                    <a:lnTo>
                      <a:pt x="165" y="102"/>
                    </a:lnTo>
                    <a:lnTo>
                      <a:pt x="158" y="89"/>
                    </a:lnTo>
                    <a:lnTo>
                      <a:pt x="158" y="80"/>
                    </a:lnTo>
                    <a:lnTo>
                      <a:pt x="154" y="88"/>
                    </a:lnTo>
                    <a:lnTo>
                      <a:pt x="155" y="95"/>
                    </a:lnTo>
                    <a:lnTo>
                      <a:pt x="152" y="88"/>
                    </a:lnTo>
                    <a:lnTo>
                      <a:pt x="150" y="87"/>
                    </a:lnTo>
                    <a:lnTo>
                      <a:pt x="151" y="75"/>
                    </a:lnTo>
                    <a:lnTo>
                      <a:pt x="159" y="76"/>
                    </a:lnTo>
                    <a:lnTo>
                      <a:pt x="161" y="73"/>
                    </a:lnTo>
                    <a:lnTo>
                      <a:pt x="154" y="64"/>
                    </a:lnTo>
                    <a:lnTo>
                      <a:pt x="151" y="60"/>
                    </a:lnTo>
                    <a:lnTo>
                      <a:pt x="142" y="73"/>
                    </a:lnTo>
                    <a:lnTo>
                      <a:pt x="145" y="92"/>
                    </a:lnTo>
                    <a:lnTo>
                      <a:pt x="147" y="94"/>
                    </a:lnTo>
                    <a:lnTo>
                      <a:pt x="147" y="89"/>
                    </a:lnTo>
                    <a:lnTo>
                      <a:pt x="155" y="97"/>
                    </a:lnTo>
                    <a:lnTo>
                      <a:pt x="152" y="110"/>
                    </a:lnTo>
                    <a:lnTo>
                      <a:pt x="147" y="99"/>
                    </a:lnTo>
                    <a:lnTo>
                      <a:pt x="140" y="94"/>
                    </a:lnTo>
                    <a:lnTo>
                      <a:pt x="142" y="81"/>
                    </a:lnTo>
                    <a:lnTo>
                      <a:pt x="135" y="75"/>
                    </a:lnTo>
                    <a:lnTo>
                      <a:pt x="145" y="56"/>
                    </a:lnTo>
                    <a:lnTo>
                      <a:pt x="150" y="36"/>
                    </a:lnTo>
                    <a:lnTo>
                      <a:pt x="157" y="55"/>
                    </a:lnTo>
                    <a:lnTo>
                      <a:pt x="162" y="37"/>
                    </a:lnTo>
                    <a:lnTo>
                      <a:pt x="164" y="28"/>
                    </a:lnTo>
                    <a:lnTo>
                      <a:pt x="157" y="26"/>
                    </a:lnTo>
                    <a:lnTo>
                      <a:pt x="154" y="35"/>
                    </a:lnTo>
                    <a:lnTo>
                      <a:pt x="151" y="13"/>
                    </a:lnTo>
                    <a:lnTo>
                      <a:pt x="153" y="0"/>
                    </a:lnTo>
                    <a:lnTo>
                      <a:pt x="277" y="29"/>
                    </a:lnTo>
                    <a:lnTo>
                      <a:pt x="407" y="57"/>
                    </a:lnTo>
                    <a:lnTo>
                      <a:pt x="449" y="67"/>
                    </a:lnTo>
                    <a:lnTo>
                      <a:pt x="499" y="76"/>
                    </a:lnTo>
                    <a:lnTo>
                      <a:pt x="525" y="81"/>
                    </a:lnTo>
                    <a:lnTo>
                      <a:pt x="524" y="85"/>
                    </a:lnTo>
                    <a:lnTo>
                      <a:pt x="524" y="89"/>
                    </a:lnTo>
                    <a:lnTo>
                      <a:pt x="523" y="96"/>
                    </a:lnTo>
                    <a:lnTo>
                      <a:pt x="512" y="150"/>
                    </a:lnTo>
                    <a:lnTo>
                      <a:pt x="509" y="165"/>
                    </a:lnTo>
                    <a:lnTo>
                      <a:pt x="507" y="173"/>
                    </a:lnTo>
                    <a:lnTo>
                      <a:pt x="506" y="175"/>
                    </a:lnTo>
                    <a:lnTo>
                      <a:pt x="506" y="177"/>
                    </a:lnTo>
                    <a:lnTo>
                      <a:pt x="506" y="179"/>
                    </a:lnTo>
                    <a:lnTo>
                      <a:pt x="502" y="201"/>
                    </a:lnTo>
                    <a:lnTo>
                      <a:pt x="499" y="213"/>
                    </a:lnTo>
                    <a:lnTo>
                      <a:pt x="495" y="239"/>
                    </a:lnTo>
                    <a:lnTo>
                      <a:pt x="492" y="248"/>
                    </a:lnTo>
                    <a:lnTo>
                      <a:pt x="492" y="249"/>
                    </a:lnTo>
                    <a:lnTo>
                      <a:pt x="490" y="261"/>
                    </a:lnTo>
                    <a:lnTo>
                      <a:pt x="483" y="298"/>
                    </a:lnTo>
                    <a:lnTo>
                      <a:pt x="483" y="303"/>
                    </a:lnTo>
                    <a:lnTo>
                      <a:pt x="479" y="318"/>
                    </a:lnTo>
                    <a:lnTo>
                      <a:pt x="479" y="322"/>
                    </a:lnTo>
                    <a:lnTo>
                      <a:pt x="477" y="329"/>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81" name="Freeform 78"/>
              <p:cNvSpPr>
                <a:spLocks/>
              </p:cNvSpPr>
              <p:nvPr/>
            </p:nvSpPr>
            <p:spPr bwMode="auto">
              <a:xfrm>
                <a:off x="1130300" y="41275"/>
                <a:ext cx="46037" cy="34925"/>
              </a:xfrm>
              <a:custGeom>
                <a:avLst/>
                <a:gdLst/>
                <a:ahLst/>
                <a:cxnLst>
                  <a:cxn ang="0">
                    <a:pos x="3" y="0"/>
                  </a:cxn>
                  <a:cxn ang="0">
                    <a:pos x="7" y="9"/>
                  </a:cxn>
                  <a:cxn ang="0">
                    <a:pos x="10" y="11"/>
                  </a:cxn>
                  <a:cxn ang="0">
                    <a:pos x="13" y="2"/>
                  </a:cxn>
                  <a:cxn ang="0">
                    <a:pos x="29" y="6"/>
                  </a:cxn>
                  <a:cxn ang="0">
                    <a:pos x="20" y="22"/>
                  </a:cxn>
                  <a:cxn ang="0">
                    <a:pos x="8" y="21"/>
                  </a:cxn>
                  <a:cxn ang="0">
                    <a:pos x="0" y="15"/>
                  </a:cxn>
                  <a:cxn ang="0">
                    <a:pos x="3" y="0"/>
                  </a:cxn>
                </a:cxnLst>
                <a:rect l="0" t="0" r="r" b="b"/>
                <a:pathLst>
                  <a:path w="29" h="22">
                    <a:moveTo>
                      <a:pt x="3" y="0"/>
                    </a:moveTo>
                    <a:lnTo>
                      <a:pt x="7" y="9"/>
                    </a:lnTo>
                    <a:lnTo>
                      <a:pt x="10" y="11"/>
                    </a:lnTo>
                    <a:lnTo>
                      <a:pt x="13" y="2"/>
                    </a:lnTo>
                    <a:lnTo>
                      <a:pt x="29" y="6"/>
                    </a:lnTo>
                    <a:lnTo>
                      <a:pt x="20" y="22"/>
                    </a:lnTo>
                    <a:lnTo>
                      <a:pt x="8" y="21"/>
                    </a:lnTo>
                    <a:lnTo>
                      <a:pt x="0" y="15"/>
                    </a:lnTo>
                    <a:lnTo>
                      <a:pt x="3" y="0"/>
                    </a:lnTo>
                    <a:close/>
                  </a:path>
                </a:pathLst>
              </a:custGeom>
              <a:noFill/>
              <a:ln w="1588">
                <a:solidFill>
                  <a:schemeClr val="tx1"/>
                </a:solidFill>
                <a:prstDash val="solid"/>
                <a:round/>
                <a:headEnd/>
                <a:tailEnd/>
              </a:ln>
            </p:spPr>
            <p:txBody>
              <a:bodyPr/>
              <a:lstStyle/>
              <a:p>
                <a:endParaRPr lang="en-US"/>
              </a:p>
            </p:txBody>
          </p:sp>
          <p:sp>
            <p:nvSpPr>
              <p:cNvPr id="82" name="Freeform 79"/>
              <p:cNvSpPr>
                <a:spLocks/>
              </p:cNvSpPr>
              <p:nvPr/>
            </p:nvSpPr>
            <p:spPr bwMode="auto">
              <a:xfrm>
                <a:off x="838200" y="2916238"/>
                <a:ext cx="1889125" cy="1627187"/>
              </a:xfrm>
              <a:custGeom>
                <a:avLst/>
                <a:gdLst/>
                <a:ahLst/>
                <a:cxnLst>
                  <a:cxn ang="0">
                    <a:pos x="218" y="850"/>
                  </a:cxn>
                  <a:cxn ang="0">
                    <a:pos x="250" y="835"/>
                  </a:cxn>
                  <a:cxn ang="0">
                    <a:pos x="277" y="818"/>
                  </a:cxn>
                  <a:cxn ang="0">
                    <a:pos x="314" y="796"/>
                  </a:cxn>
                  <a:cxn ang="0">
                    <a:pos x="388" y="752"/>
                  </a:cxn>
                  <a:cxn ang="0">
                    <a:pos x="435" y="715"/>
                  </a:cxn>
                  <a:cxn ang="0">
                    <a:pos x="426" y="686"/>
                  </a:cxn>
                  <a:cxn ang="0">
                    <a:pos x="477" y="636"/>
                  </a:cxn>
                  <a:cxn ang="0">
                    <a:pos x="481" y="707"/>
                  </a:cxn>
                  <a:cxn ang="0">
                    <a:pos x="595" y="673"/>
                  </a:cxn>
                  <a:cxn ang="0">
                    <a:pos x="728" y="688"/>
                  </a:cxn>
                  <a:cxn ang="0">
                    <a:pos x="742" y="695"/>
                  </a:cxn>
                  <a:cxn ang="0">
                    <a:pos x="936" y="776"/>
                  </a:cxn>
                  <a:cxn ang="0">
                    <a:pos x="980" y="836"/>
                  </a:cxn>
                  <a:cxn ang="0">
                    <a:pos x="998" y="883"/>
                  </a:cxn>
                  <a:cxn ang="0">
                    <a:pos x="1034" y="952"/>
                  </a:cxn>
                  <a:cxn ang="0">
                    <a:pos x="1165" y="1025"/>
                  </a:cxn>
                  <a:cxn ang="0">
                    <a:pos x="1188" y="949"/>
                  </a:cxn>
                  <a:cxn ang="0">
                    <a:pos x="1094" y="829"/>
                  </a:cxn>
                  <a:cxn ang="0">
                    <a:pos x="1039" y="755"/>
                  </a:cxn>
                  <a:cxn ang="0">
                    <a:pos x="992" y="748"/>
                  </a:cxn>
                  <a:cxn ang="0">
                    <a:pos x="952" y="756"/>
                  </a:cxn>
                  <a:cxn ang="0">
                    <a:pos x="889" y="688"/>
                  </a:cxn>
                  <a:cxn ang="0">
                    <a:pos x="881" y="378"/>
                  </a:cxn>
                  <a:cxn ang="0">
                    <a:pos x="792" y="135"/>
                  </a:cxn>
                  <a:cxn ang="0">
                    <a:pos x="446" y="0"/>
                  </a:cxn>
                  <a:cxn ang="0">
                    <a:pos x="118" y="86"/>
                  </a:cxn>
                  <a:cxn ang="0">
                    <a:pos x="173" y="192"/>
                  </a:cxn>
                  <a:cxn ang="0">
                    <a:pos x="74" y="233"/>
                  </a:cxn>
                  <a:cxn ang="0">
                    <a:pos x="145" y="341"/>
                  </a:cxn>
                  <a:cxn ang="0">
                    <a:pos x="229" y="382"/>
                  </a:cxn>
                  <a:cxn ang="0">
                    <a:pos x="172" y="396"/>
                  </a:cxn>
                  <a:cxn ang="0">
                    <a:pos x="83" y="431"/>
                  </a:cxn>
                  <a:cxn ang="0">
                    <a:pos x="52" y="521"/>
                  </a:cxn>
                  <a:cxn ang="0">
                    <a:pos x="53" y="552"/>
                  </a:cxn>
                  <a:cxn ang="0">
                    <a:pos x="150" y="633"/>
                  </a:cxn>
                  <a:cxn ang="0">
                    <a:pos x="166" y="680"/>
                  </a:cxn>
                  <a:cxn ang="0">
                    <a:pos x="181" y="687"/>
                  </a:cxn>
                  <a:cxn ang="0">
                    <a:pos x="226" y="681"/>
                  </a:cxn>
                  <a:cxn ang="0">
                    <a:pos x="253" y="705"/>
                  </a:cxn>
                  <a:cxn ang="0">
                    <a:pos x="273" y="753"/>
                  </a:cxn>
                  <a:cxn ang="0">
                    <a:pos x="191" y="800"/>
                  </a:cxn>
                  <a:cxn ang="0">
                    <a:pos x="27" y="858"/>
                  </a:cxn>
                  <a:cxn ang="0">
                    <a:pos x="8" y="889"/>
                  </a:cxn>
                  <a:cxn ang="0">
                    <a:pos x="68" y="873"/>
                  </a:cxn>
                  <a:cxn ang="0">
                    <a:pos x="123" y="876"/>
                  </a:cxn>
                  <a:cxn ang="0">
                    <a:pos x="163" y="870"/>
                  </a:cxn>
                  <a:cxn ang="0">
                    <a:pos x="201" y="895"/>
                  </a:cxn>
                </a:cxnLst>
                <a:rect l="0" t="0" r="r" b="b"/>
                <a:pathLst>
                  <a:path w="1190" h="1025">
                    <a:moveTo>
                      <a:pt x="197" y="838"/>
                    </a:moveTo>
                    <a:lnTo>
                      <a:pt x="194" y="852"/>
                    </a:lnTo>
                    <a:lnTo>
                      <a:pt x="198" y="853"/>
                    </a:lnTo>
                    <a:lnTo>
                      <a:pt x="218" y="850"/>
                    </a:lnTo>
                    <a:lnTo>
                      <a:pt x="228" y="848"/>
                    </a:lnTo>
                    <a:lnTo>
                      <a:pt x="239" y="840"/>
                    </a:lnTo>
                    <a:lnTo>
                      <a:pt x="247" y="836"/>
                    </a:lnTo>
                    <a:lnTo>
                      <a:pt x="250" y="835"/>
                    </a:lnTo>
                    <a:lnTo>
                      <a:pt x="257" y="826"/>
                    </a:lnTo>
                    <a:lnTo>
                      <a:pt x="264" y="828"/>
                    </a:lnTo>
                    <a:lnTo>
                      <a:pt x="266" y="825"/>
                    </a:lnTo>
                    <a:lnTo>
                      <a:pt x="277" y="818"/>
                    </a:lnTo>
                    <a:lnTo>
                      <a:pt x="293" y="817"/>
                    </a:lnTo>
                    <a:lnTo>
                      <a:pt x="298" y="811"/>
                    </a:lnTo>
                    <a:lnTo>
                      <a:pt x="309" y="800"/>
                    </a:lnTo>
                    <a:lnTo>
                      <a:pt x="314" y="796"/>
                    </a:lnTo>
                    <a:lnTo>
                      <a:pt x="315" y="791"/>
                    </a:lnTo>
                    <a:lnTo>
                      <a:pt x="340" y="771"/>
                    </a:lnTo>
                    <a:lnTo>
                      <a:pt x="356" y="764"/>
                    </a:lnTo>
                    <a:lnTo>
                      <a:pt x="388" y="752"/>
                    </a:lnTo>
                    <a:lnTo>
                      <a:pt x="398" y="748"/>
                    </a:lnTo>
                    <a:lnTo>
                      <a:pt x="412" y="727"/>
                    </a:lnTo>
                    <a:lnTo>
                      <a:pt x="424" y="725"/>
                    </a:lnTo>
                    <a:lnTo>
                      <a:pt x="435" y="715"/>
                    </a:lnTo>
                    <a:lnTo>
                      <a:pt x="435" y="708"/>
                    </a:lnTo>
                    <a:lnTo>
                      <a:pt x="434" y="701"/>
                    </a:lnTo>
                    <a:lnTo>
                      <a:pt x="425" y="698"/>
                    </a:lnTo>
                    <a:lnTo>
                      <a:pt x="426" y="686"/>
                    </a:lnTo>
                    <a:lnTo>
                      <a:pt x="436" y="686"/>
                    </a:lnTo>
                    <a:lnTo>
                      <a:pt x="436" y="680"/>
                    </a:lnTo>
                    <a:lnTo>
                      <a:pt x="453" y="662"/>
                    </a:lnTo>
                    <a:lnTo>
                      <a:pt x="477" y="636"/>
                    </a:lnTo>
                    <a:lnTo>
                      <a:pt x="491" y="649"/>
                    </a:lnTo>
                    <a:lnTo>
                      <a:pt x="484" y="665"/>
                    </a:lnTo>
                    <a:lnTo>
                      <a:pt x="476" y="690"/>
                    </a:lnTo>
                    <a:lnTo>
                      <a:pt x="481" y="707"/>
                    </a:lnTo>
                    <a:lnTo>
                      <a:pt x="508" y="707"/>
                    </a:lnTo>
                    <a:lnTo>
                      <a:pt x="558" y="691"/>
                    </a:lnTo>
                    <a:lnTo>
                      <a:pt x="571" y="675"/>
                    </a:lnTo>
                    <a:lnTo>
                      <a:pt x="595" y="673"/>
                    </a:lnTo>
                    <a:lnTo>
                      <a:pt x="629" y="688"/>
                    </a:lnTo>
                    <a:lnTo>
                      <a:pt x="650" y="673"/>
                    </a:lnTo>
                    <a:lnTo>
                      <a:pt x="683" y="665"/>
                    </a:lnTo>
                    <a:lnTo>
                      <a:pt x="728" y="688"/>
                    </a:lnTo>
                    <a:lnTo>
                      <a:pt x="718" y="697"/>
                    </a:lnTo>
                    <a:lnTo>
                      <a:pt x="726" y="703"/>
                    </a:lnTo>
                    <a:lnTo>
                      <a:pt x="731" y="703"/>
                    </a:lnTo>
                    <a:lnTo>
                      <a:pt x="742" y="695"/>
                    </a:lnTo>
                    <a:lnTo>
                      <a:pt x="790" y="695"/>
                    </a:lnTo>
                    <a:lnTo>
                      <a:pt x="842" y="717"/>
                    </a:lnTo>
                    <a:lnTo>
                      <a:pt x="842" y="718"/>
                    </a:lnTo>
                    <a:lnTo>
                      <a:pt x="936" y="776"/>
                    </a:lnTo>
                    <a:lnTo>
                      <a:pt x="935" y="780"/>
                    </a:lnTo>
                    <a:lnTo>
                      <a:pt x="978" y="821"/>
                    </a:lnTo>
                    <a:lnTo>
                      <a:pt x="977" y="833"/>
                    </a:lnTo>
                    <a:lnTo>
                      <a:pt x="980" y="836"/>
                    </a:lnTo>
                    <a:lnTo>
                      <a:pt x="985" y="842"/>
                    </a:lnTo>
                    <a:lnTo>
                      <a:pt x="986" y="849"/>
                    </a:lnTo>
                    <a:lnTo>
                      <a:pt x="988" y="854"/>
                    </a:lnTo>
                    <a:lnTo>
                      <a:pt x="998" y="883"/>
                    </a:lnTo>
                    <a:lnTo>
                      <a:pt x="1028" y="929"/>
                    </a:lnTo>
                    <a:lnTo>
                      <a:pt x="1035" y="936"/>
                    </a:lnTo>
                    <a:lnTo>
                      <a:pt x="1040" y="944"/>
                    </a:lnTo>
                    <a:lnTo>
                      <a:pt x="1034" y="952"/>
                    </a:lnTo>
                    <a:lnTo>
                      <a:pt x="1049" y="962"/>
                    </a:lnTo>
                    <a:lnTo>
                      <a:pt x="1055" y="951"/>
                    </a:lnTo>
                    <a:lnTo>
                      <a:pt x="1062" y="1021"/>
                    </a:lnTo>
                    <a:lnTo>
                      <a:pt x="1165" y="1025"/>
                    </a:lnTo>
                    <a:lnTo>
                      <a:pt x="1188" y="996"/>
                    </a:lnTo>
                    <a:lnTo>
                      <a:pt x="1185" y="978"/>
                    </a:lnTo>
                    <a:lnTo>
                      <a:pt x="1190" y="960"/>
                    </a:lnTo>
                    <a:lnTo>
                      <a:pt x="1188" y="949"/>
                    </a:lnTo>
                    <a:lnTo>
                      <a:pt x="1157" y="931"/>
                    </a:lnTo>
                    <a:lnTo>
                      <a:pt x="1140" y="918"/>
                    </a:lnTo>
                    <a:lnTo>
                      <a:pt x="1117" y="875"/>
                    </a:lnTo>
                    <a:lnTo>
                      <a:pt x="1094" y="829"/>
                    </a:lnTo>
                    <a:lnTo>
                      <a:pt x="1088" y="813"/>
                    </a:lnTo>
                    <a:lnTo>
                      <a:pt x="1059" y="780"/>
                    </a:lnTo>
                    <a:lnTo>
                      <a:pt x="1038" y="757"/>
                    </a:lnTo>
                    <a:lnTo>
                      <a:pt x="1039" y="755"/>
                    </a:lnTo>
                    <a:lnTo>
                      <a:pt x="1025" y="731"/>
                    </a:lnTo>
                    <a:lnTo>
                      <a:pt x="1016" y="734"/>
                    </a:lnTo>
                    <a:lnTo>
                      <a:pt x="999" y="739"/>
                    </a:lnTo>
                    <a:lnTo>
                      <a:pt x="992" y="748"/>
                    </a:lnTo>
                    <a:lnTo>
                      <a:pt x="990" y="757"/>
                    </a:lnTo>
                    <a:lnTo>
                      <a:pt x="986" y="763"/>
                    </a:lnTo>
                    <a:lnTo>
                      <a:pt x="954" y="772"/>
                    </a:lnTo>
                    <a:lnTo>
                      <a:pt x="952" y="756"/>
                    </a:lnTo>
                    <a:lnTo>
                      <a:pt x="919" y="721"/>
                    </a:lnTo>
                    <a:lnTo>
                      <a:pt x="903" y="704"/>
                    </a:lnTo>
                    <a:lnTo>
                      <a:pt x="909" y="689"/>
                    </a:lnTo>
                    <a:lnTo>
                      <a:pt x="889" y="688"/>
                    </a:lnTo>
                    <a:lnTo>
                      <a:pt x="863" y="687"/>
                    </a:lnTo>
                    <a:lnTo>
                      <a:pt x="847" y="684"/>
                    </a:lnTo>
                    <a:lnTo>
                      <a:pt x="856" y="597"/>
                    </a:lnTo>
                    <a:lnTo>
                      <a:pt x="881" y="378"/>
                    </a:lnTo>
                    <a:lnTo>
                      <a:pt x="896" y="234"/>
                    </a:lnTo>
                    <a:lnTo>
                      <a:pt x="903" y="169"/>
                    </a:lnTo>
                    <a:lnTo>
                      <a:pt x="838" y="131"/>
                    </a:lnTo>
                    <a:lnTo>
                      <a:pt x="792" y="135"/>
                    </a:lnTo>
                    <a:lnTo>
                      <a:pt x="646" y="80"/>
                    </a:lnTo>
                    <a:lnTo>
                      <a:pt x="586" y="77"/>
                    </a:lnTo>
                    <a:lnTo>
                      <a:pt x="570" y="52"/>
                    </a:lnTo>
                    <a:lnTo>
                      <a:pt x="446" y="0"/>
                    </a:lnTo>
                    <a:lnTo>
                      <a:pt x="373" y="17"/>
                    </a:lnTo>
                    <a:lnTo>
                      <a:pt x="267" y="31"/>
                    </a:lnTo>
                    <a:lnTo>
                      <a:pt x="192" y="91"/>
                    </a:lnTo>
                    <a:lnTo>
                      <a:pt x="118" y="86"/>
                    </a:lnTo>
                    <a:lnTo>
                      <a:pt x="91" y="113"/>
                    </a:lnTo>
                    <a:lnTo>
                      <a:pt x="131" y="138"/>
                    </a:lnTo>
                    <a:lnTo>
                      <a:pt x="167" y="171"/>
                    </a:lnTo>
                    <a:lnTo>
                      <a:pt x="173" y="192"/>
                    </a:lnTo>
                    <a:lnTo>
                      <a:pt x="204" y="214"/>
                    </a:lnTo>
                    <a:lnTo>
                      <a:pt x="176" y="226"/>
                    </a:lnTo>
                    <a:lnTo>
                      <a:pt x="150" y="221"/>
                    </a:lnTo>
                    <a:lnTo>
                      <a:pt x="74" y="233"/>
                    </a:lnTo>
                    <a:lnTo>
                      <a:pt x="29" y="245"/>
                    </a:lnTo>
                    <a:lnTo>
                      <a:pt x="22" y="248"/>
                    </a:lnTo>
                    <a:lnTo>
                      <a:pt x="68" y="329"/>
                    </a:lnTo>
                    <a:lnTo>
                      <a:pt x="145" y="341"/>
                    </a:lnTo>
                    <a:lnTo>
                      <a:pt x="176" y="359"/>
                    </a:lnTo>
                    <a:lnTo>
                      <a:pt x="195" y="349"/>
                    </a:lnTo>
                    <a:lnTo>
                      <a:pt x="231" y="373"/>
                    </a:lnTo>
                    <a:lnTo>
                      <a:pt x="229" y="382"/>
                    </a:lnTo>
                    <a:lnTo>
                      <a:pt x="233" y="397"/>
                    </a:lnTo>
                    <a:lnTo>
                      <a:pt x="198" y="410"/>
                    </a:lnTo>
                    <a:lnTo>
                      <a:pt x="185" y="396"/>
                    </a:lnTo>
                    <a:lnTo>
                      <a:pt x="172" y="396"/>
                    </a:lnTo>
                    <a:lnTo>
                      <a:pt x="171" y="413"/>
                    </a:lnTo>
                    <a:lnTo>
                      <a:pt x="132" y="408"/>
                    </a:lnTo>
                    <a:lnTo>
                      <a:pt x="121" y="405"/>
                    </a:lnTo>
                    <a:lnTo>
                      <a:pt x="83" y="431"/>
                    </a:lnTo>
                    <a:lnTo>
                      <a:pt x="71" y="447"/>
                    </a:lnTo>
                    <a:lnTo>
                      <a:pt x="48" y="460"/>
                    </a:lnTo>
                    <a:lnTo>
                      <a:pt x="36" y="486"/>
                    </a:lnTo>
                    <a:lnTo>
                      <a:pt x="52" y="521"/>
                    </a:lnTo>
                    <a:lnTo>
                      <a:pt x="62" y="529"/>
                    </a:lnTo>
                    <a:lnTo>
                      <a:pt x="54" y="543"/>
                    </a:lnTo>
                    <a:lnTo>
                      <a:pt x="49" y="548"/>
                    </a:lnTo>
                    <a:lnTo>
                      <a:pt x="53" y="552"/>
                    </a:lnTo>
                    <a:lnTo>
                      <a:pt x="88" y="606"/>
                    </a:lnTo>
                    <a:lnTo>
                      <a:pt x="151" y="610"/>
                    </a:lnTo>
                    <a:lnTo>
                      <a:pt x="156" y="629"/>
                    </a:lnTo>
                    <a:lnTo>
                      <a:pt x="150" y="633"/>
                    </a:lnTo>
                    <a:lnTo>
                      <a:pt x="151" y="665"/>
                    </a:lnTo>
                    <a:lnTo>
                      <a:pt x="138" y="669"/>
                    </a:lnTo>
                    <a:lnTo>
                      <a:pt x="153" y="683"/>
                    </a:lnTo>
                    <a:lnTo>
                      <a:pt x="166" y="680"/>
                    </a:lnTo>
                    <a:lnTo>
                      <a:pt x="170" y="679"/>
                    </a:lnTo>
                    <a:lnTo>
                      <a:pt x="170" y="686"/>
                    </a:lnTo>
                    <a:lnTo>
                      <a:pt x="179" y="688"/>
                    </a:lnTo>
                    <a:lnTo>
                      <a:pt x="181" y="687"/>
                    </a:lnTo>
                    <a:lnTo>
                      <a:pt x="193" y="673"/>
                    </a:lnTo>
                    <a:lnTo>
                      <a:pt x="206" y="677"/>
                    </a:lnTo>
                    <a:lnTo>
                      <a:pt x="214" y="682"/>
                    </a:lnTo>
                    <a:lnTo>
                      <a:pt x="226" y="681"/>
                    </a:lnTo>
                    <a:lnTo>
                      <a:pt x="236" y="705"/>
                    </a:lnTo>
                    <a:lnTo>
                      <a:pt x="239" y="708"/>
                    </a:lnTo>
                    <a:lnTo>
                      <a:pt x="246" y="708"/>
                    </a:lnTo>
                    <a:lnTo>
                      <a:pt x="253" y="705"/>
                    </a:lnTo>
                    <a:lnTo>
                      <a:pt x="254" y="703"/>
                    </a:lnTo>
                    <a:lnTo>
                      <a:pt x="273" y="704"/>
                    </a:lnTo>
                    <a:lnTo>
                      <a:pt x="282" y="721"/>
                    </a:lnTo>
                    <a:lnTo>
                      <a:pt x="273" y="753"/>
                    </a:lnTo>
                    <a:lnTo>
                      <a:pt x="234" y="783"/>
                    </a:lnTo>
                    <a:lnTo>
                      <a:pt x="229" y="784"/>
                    </a:lnTo>
                    <a:lnTo>
                      <a:pt x="217" y="791"/>
                    </a:lnTo>
                    <a:lnTo>
                      <a:pt x="191" y="800"/>
                    </a:lnTo>
                    <a:lnTo>
                      <a:pt x="119" y="822"/>
                    </a:lnTo>
                    <a:lnTo>
                      <a:pt x="97" y="836"/>
                    </a:lnTo>
                    <a:lnTo>
                      <a:pt x="60" y="854"/>
                    </a:lnTo>
                    <a:lnTo>
                      <a:pt x="27" y="858"/>
                    </a:lnTo>
                    <a:lnTo>
                      <a:pt x="17" y="860"/>
                    </a:lnTo>
                    <a:lnTo>
                      <a:pt x="2" y="872"/>
                    </a:lnTo>
                    <a:lnTo>
                      <a:pt x="0" y="875"/>
                    </a:lnTo>
                    <a:lnTo>
                      <a:pt x="8" y="889"/>
                    </a:lnTo>
                    <a:lnTo>
                      <a:pt x="17" y="889"/>
                    </a:lnTo>
                    <a:lnTo>
                      <a:pt x="29" y="881"/>
                    </a:lnTo>
                    <a:lnTo>
                      <a:pt x="67" y="886"/>
                    </a:lnTo>
                    <a:lnTo>
                      <a:pt x="68" y="873"/>
                    </a:lnTo>
                    <a:lnTo>
                      <a:pt x="87" y="873"/>
                    </a:lnTo>
                    <a:lnTo>
                      <a:pt x="86" y="893"/>
                    </a:lnTo>
                    <a:lnTo>
                      <a:pt x="110" y="889"/>
                    </a:lnTo>
                    <a:lnTo>
                      <a:pt x="123" y="876"/>
                    </a:lnTo>
                    <a:lnTo>
                      <a:pt x="139" y="858"/>
                    </a:lnTo>
                    <a:lnTo>
                      <a:pt x="146" y="855"/>
                    </a:lnTo>
                    <a:lnTo>
                      <a:pt x="146" y="875"/>
                    </a:lnTo>
                    <a:lnTo>
                      <a:pt x="163" y="870"/>
                    </a:lnTo>
                    <a:lnTo>
                      <a:pt x="164" y="893"/>
                    </a:lnTo>
                    <a:lnTo>
                      <a:pt x="188" y="887"/>
                    </a:lnTo>
                    <a:lnTo>
                      <a:pt x="197" y="898"/>
                    </a:lnTo>
                    <a:lnTo>
                      <a:pt x="201" y="895"/>
                    </a:lnTo>
                    <a:lnTo>
                      <a:pt x="197" y="870"/>
                    </a:lnTo>
                    <a:lnTo>
                      <a:pt x="178" y="858"/>
                    </a:lnTo>
                    <a:lnTo>
                      <a:pt x="197" y="838"/>
                    </a:lnTo>
                    <a:close/>
                  </a:path>
                </a:pathLst>
              </a:custGeom>
              <a:noFill/>
              <a:ln w="1651">
                <a:solidFill>
                  <a:schemeClr val="tx1"/>
                </a:solidFill>
                <a:prstDash val="solid"/>
                <a:round/>
                <a:headEnd/>
                <a:tailEnd/>
              </a:ln>
            </p:spPr>
            <p:txBody>
              <a:bodyPr/>
              <a:lstStyle/>
              <a:p>
                <a:endParaRPr lang="en-US"/>
              </a:p>
            </p:txBody>
          </p:sp>
          <p:sp>
            <p:nvSpPr>
              <p:cNvPr id="83" name="Freeform 80"/>
              <p:cNvSpPr>
                <a:spLocks/>
              </p:cNvSpPr>
              <p:nvPr/>
            </p:nvSpPr>
            <p:spPr bwMode="auto">
              <a:xfrm>
                <a:off x="1409700" y="4060825"/>
                <a:ext cx="187325" cy="185738"/>
              </a:xfrm>
              <a:custGeom>
                <a:avLst/>
                <a:gdLst/>
                <a:ahLst/>
                <a:cxnLst>
                  <a:cxn ang="0">
                    <a:pos x="5" y="66"/>
                  </a:cxn>
                  <a:cxn ang="0">
                    <a:pos x="12" y="75"/>
                  </a:cxn>
                  <a:cxn ang="0">
                    <a:pos x="12" y="101"/>
                  </a:cxn>
                  <a:cxn ang="0">
                    <a:pos x="0" y="111"/>
                  </a:cxn>
                  <a:cxn ang="0">
                    <a:pos x="3" y="117"/>
                  </a:cxn>
                  <a:cxn ang="0">
                    <a:pos x="32" y="115"/>
                  </a:cxn>
                  <a:cxn ang="0">
                    <a:pos x="37" y="110"/>
                  </a:cxn>
                  <a:cxn ang="0">
                    <a:pos x="37" y="104"/>
                  </a:cxn>
                  <a:cxn ang="0">
                    <a:pos x="88" y="75"/>
                  </a:cxn>
                  <a:cxn ang="0">
                    <a:pos x="93" y="78"/>
                  </a:cxn>
                  <a:cxn ang="0">
                    <a:pos x="102" y="65"/>
                  </a:cxn>
                  <a:cxn ang="0">
                    <a:pos x="97" y="39"/>
                  </a:cxn>
                  <a:cxn ang="0">
                    <a:pos x="113" y="38"/>
                  </a:cxn>
                  <a:cxn ang="0">
                    <a:pos x="118" y="35"/>
                  </a:cxn>
                  <a:cxn ang="0">
                    <a:pos x="118" y="24"/>
                  </a:cxn>
                  <a:cxn ang="0">
                    <a:pos x="111" y="24"/>
                  </a:cxn>
                  <a:cxn ang="0">
                    <a:pos x="106" y="17"/>
                  </a:cxn>
                  <a:cxn ang="0">
                    <a:pos x="109" y="13"/>
                  </a:cxn>
                  <a:cxn ang="0">
                    <a:pos x="99" y="0"/>
                  </a:cxn>
                  <a:cxn ang="0">
                    <a:pos x="12" y="56"/>
                  </a:cxn>
                  <a:cxn ang="0">
                    <a:pos x="5" y="66"/>
                  </a:cxn>
                </a:cxnLst>
                <a:rect l="0" t="0" r="r" b="b"/>
                <a:pathLst>
                  <a:path w="118" h="117">
                    <a:moveTo>
                      <a:pt x="5" y="66"/>
                    </a:moveTo>
                    <a:lnTo>
                      <a:pt x="12" y="75"/>
                    </a:lnTo>
                    <a:lnTo>
                      <a:pt x="12" y="101"/>
                    </a:lnTo>
                    <a:lnTo>
                      <a:pt x="0" y="111"/>
                    </a:lnTo>
                    <a:lnTo>
                      <a:pt x="3" y="117"/>
                    </a:lnTo>
                    <a:lnTo>
                      <a:pt x="32" y="115"/>
                    </a:lnTo>
                    <a:lnTo>
                      <a:pt x="37" y="110"/>
                    </a:lnTo>
                    <a:lnTo>
                      <a:pt x="37" y="104"/>
                    </a:lnTo>
                    <a:lnTo>
                      <a:pt x="88" y="75"/>
                    </a:lnTo>
                    <a:lnTo>
                      <a:pt x="93" y="78"/>
                    </a:lnTo>
                    <a:lnTo>
                      <a:pt x="102" y="65"/>
                    </a:lnTo>
                    <a:lnTo>
                      <a:pt x="97" y="39"/>
                    </a:lnTo>
                    <a:lnTo>
                      <a:pt x="113" y="38"/>
                    </a:lnTo>
                    <a:lnTo>
                      <a:pt x="118" y="35"/>
                    </a:lnTo>
                    <a:lnTo>
                      <a:pt x="118" y="24"/>
                    </a:lnTo>
                    <a:lnTo>
                      <a:pt x="111" y="24"/>
                    </a:lnTo>
                    <a:lnTo>
                      <a:pt x="106" y="17"/>
                    </a:lnTo>
                    <a:lnTo>
                      <a:pt x="109" y="13"/>
                    </a:lnTo>
                    <a:lnTo>
                      <a:pt x="99" y="0"/>
                    </a:lnTo>
                    <a:lnTo>
                      <a:pt x="12" y="56"/>
                    </a:lnTo>
                    <a:lnTo>
                      <a:pt x="5" y="66"/>
                    </a:lnTo>
                    <a:close/>
                  </a:path>
                </a:pathLst>
              </a:custGeom>
              <a:noFill/>
              <a:ln w="1588">
                <a:solidFill>
                  <a:schemeClr val="tx1"/>
                </a:solidFill>
                <a:prstDash val="solid"/>
                <a:round/>
                <a:headEnd/>
                <a:tailEnd/>
              </a:ln>
            </p:spPr>
            <p:txBody>
              <a:bodyPr/>
              <a:lstStyle/>
              <a:p>
                <a:endParaRPr lang="en-US"/>
              </a:p>
            </p:txBody>
          </p:sp>
          <p:sp>
            <p:nvSpPr>
              <p:cNvPr id="84" name="Freeform 81"/>
              <p:cNvSpPr>
                <a:spLocks/>
              </p:cNvSpPr>
              <p:nvPr/>
            </p:nvSpPr>
            <p:spPr bwMode="auto">
              <a:xfrm>
                <a:off x="577850" y="4318000"/>
                <a:ext cx="273050" cy="98425"/>
              </a:xfrm>
              <a:custGeom>
                <a:avLst/>
                <a:gdLst/>
                <a:ahLst/>
                <a:cxnLst>
                  <a:cxn ang="0">
                    <a:pos x="119" y="12"/>
                  </a:cxn>
                  <a:cxn ang="0">
                    <a:pos x="115" y="10"/>
                  </a:cxn>
                  <a:cxn ang="0">
                    <a:pos x="99" y="7"/>
                  </a:cxn>
                  <a:cxn ang="0">
                    <a:pos x="86" y="11"/>
                  </a:cxn>
                  <a:cxn ang="0">
                    <a:pos x="86" y="12"/>
                  </a:cxn>
                  <a:cxn ang="0">
                    <a:pos x="83" y="13"/>
                  </a:cxn>
                  <a:cxn ang="0">
                    <a:pos x="82" y="15"/>
                  </a:cxn>
                  <a:cxn ang="0">
                    <a:pos x="83" y="19"/>
                  </a:cxn>
                  <a:cxn ang="0">
                    <a:pos x="85" y="20"/>
                  </a:cxn>
                  <a:cxn ang="0">
                    <a:pos x="85" y="24"/>
                  </a:cxn>
                  <a:cxn ang="0">
                    <a:pos x="83" y="26"/>
                  </a:cxn>
                  <a:cxn ang="0">
                    <a:pos x="81" y="26"/>
                  </a:cxn>
                  <a:cxn ang="0">
                    <a:pos x="80" y="31"/>
                  </a:cxn>
                  <a:cxn ang="0">
                    <a:pos x="76" y="32"/>
                  </a:cxn>
                  <a:cxn ang="0">
                    <a:pos x="75" y="31"/>
                  </a:cxn>
                  <a:cxn ang="0">
                    <a:pos x="73" y="33"/>
                  </a:cxn>
                  <a:cxn ang="0">
                    <a:pos x="69" y="32"/>
                  </a:cxn>
                  <a:cxn ang="0">
                    <a:pos x="64" y="34"/>
                  </a:cxn>
                  <a:cxn ang="0">
                    <a:pos x="60" y="34"/>
                  </a:cxn>
                  <a:cxn ang="0">
                    <a:pos x="62" y="33"/>
                  </a:cxn>
                  <a:cxn ang="0">
                    <a:pos x="64" y="29"/>
                  </a:cxn>
                  <a:cxn ang="0">
                    <a:pos x="62" y="27"/>
                  </a:cxn>
                  <a:cxn ang="0">
                    <a:pos x="55" y="22"/>
                  </a:cxn>
                  <a:cxn ang="0">
                    <a:pos x="48" y="21"/>
                  </a:cxn>
                  <a:cxn ang="0">
                    <a:pos x="40" y="25"/>
                  </a:cxn>
                  <a:cxn ang="0">
                    <a:pos x="35" y="32"/>
                  </a:cxn>
                  <a:cxn ang="0">
                    <a:pos x="28" y="33"/>
                  </a:cxn>
                  <a:cxn ang="0">
                    <a:pos x="21" y="38"/>
                  </a:cxn>
                  <a:cxn ang="0">
                    <a:pos x="19" y="41"/>
                  </a:cxn>
                  <a:cxn ang="0">
                    <a:pos x="6" y="48"/>
                  </a:cxn>
                  <a:cxn ang="0">
                    <a:pos x="4" y="52"/>
                  </a:cxn>
                  <a:cxn ang="0">
                    <a:pos x="0" y="58"/>
                  </a:cxn>
                  <a:cxn ang="0">
                    <a:pos x="0" y="61"/>
                  </a:cxn>
                  <a:cxn ang="0">
                    <a:pos x="4" y="62"/>
                  </a:cxn>
                  <a:cxn ang="0">
                    <a:pos x="18" y="58"/>
                  </a:cxn>
                  <a:cxn ang="0">
                    <a:pos x="21" y="58"/>
                  </a:cxn>
                  <a:cxn ang="0">
                    <a:pos x="28" y="54"/>
                  </a:cxn>
                  <a:cxn ang="0">
                    <a:pos x="32" y="56"/>
                  </a:cxn>
                  <a:cxn ang="0">
                    <a:pos x="37" y="54"/>
                  </a:cxn>
                  <a:cxn ang="0">
                    <a:pos x="38" y="48"/>
                  </a:cxn>
                  <a:cxn ang="0">
                    <a:pos x="44" y="46"/>
                  </a:cxn>
                  <a:cxn ang="0">
                    <a:pos x="50" y="44"/>
                  </a:cxn>
                  <a:cxn ang="0">
                    <a:pos x="59" y="47"/>
                  </a:cxn>
                  <a:cxn ang="0">
                    <a:pos x="67" y="47"/>
                  </a:cxn>
                  <a:cxn ang="0">
                    <a:pos x="82" y="42"/>
                  </a:cxn>
                  <a:cxn ang="0">
                    <a:pos x="95" y="44"/>
                  </a:cxn>
                  <a:cxn ang="0">
                    <a:pos x="101" y="40"/>
                  </a:cxn>
                  <a:cxn ang="0">
                    <a:pos x="109" y="34"/>
                  </a:cxn>
                  <a:cxn ang="0">
                    <a:pos x="121" y="29"/>
                  </a:cxn>
                  <a:cxn ang="0">
                    <a:pos x="127" y="26"/>
                  </a:cxn>
                  <a:cxn ang="0">
                    <a:pos x="127" y="20"/>
                  </a:cxn>
                  <a:cxn ang="0">
                    <a:pos x="163" y="21"/>
                  </a:cxn>
                  <a:cxn ang="0">
                    <a:pos x="172" y="13"/>
                  </a:cxn>
                  <a:cxn ang="0">
                    <a:pos x="172" y="11"/>
                  </a:cxn>
                  <a:cxn ang="0">
                    <a:pos x="169" y="8"/>
                  </a:cxn>
                  <a:cxn ang="0">
                    <a:pos x="144" y="0"/>
                  </a:cxn>
                  <a:cxn ang="0">
                    <a:pos x="129" y="1"/>
                  </a:cxn>
                  <a:cxn ang="0">
                    <a:pos x="122" y="5"/>
                  </a:cxn>
                  <a:cxn ang="0">
                    <a:pos x="119" y="12"/>
                  </a:cxn>
                </a:cxnLst>
                <a:rect l="0" t="0" r="r" b="b"/>
                <a:pathLst>
                  <a:path w="172" h="62">
                    <a:moveTo>
                      <a:pt x="119" y="12"/>
                    </a:moveTo>
                    <a:lnTo>
                      <a:pt x="115" y="10"/>
                    </a:lnTo>
                    <a:lnTo>
                      <a:pt x="99" y="7"/>
                    </a:lnTo>
                    <a:lnTo>
                      <a:pt x="86" y="11"/>
                    </a:lnTo>
                    <a:lnTo>
                      <a:pt x="86" y="12"/>
                    </a:lnTo>
                    <a:lnTo>
                      <a:pt x="83" y="13"/>
                    </a:lnTo>
                    <a:lnTo>
                      <a:pt x="82" y="15"/>
                    </a:lnTo>
                    <a:lnTo>
                      <a:pt x="83" y="19"/>
                    </a:lnTo>
                    <a:lnTo>
                      <a:pt x="85" y="20"/>
                    </a:lnTo>
                    <a:lnTo>
                      <a:pt x="85" y="24"/>
                    </a:lnTo>
                    <a:lnTo>
                      <a:pt x="83" y="26"/>
                    </a:lnTo>
                    <a:lnTo>
                      <a:pt x="81" y="26"/>
                    </a:lnTo>
                    <a:lnTo>
                      <a:pt x="80" y="31"/>
                    </a:lnTo>
                    <a:lnTo>
                      <a:pt x="76" y="32"/>
                    </a:lnTo>
                    <a:lnTo>
                      <a:pt x="75" y="31"/>
                    </a:lnTo>
                    <a:lnTo>
                      <a:pt x="73" y="33"/>
                    </a:lnTo>
                    <a:lnTo>
                      <a:pt x="69" y="32"/>
                    </a:lnTo>
                    <a:lnTo>
                      <a:pt x="64" y="34"/>
                    </a:lnTo>
                    <a:lnTo>
                      <a:pt x="60" y="34"/>
                    </a:lnTo>
                    <a:lnTo>
                      <a:pt x="62" y="33"/>
                    </a:lnTo>
                    <a:lnTo>
                      <a:pt x="64" y="29"/>
                    </a:lnTo>
                    <a:lnTo>
                      <a:pt x="62" y="27"/>
                    </a:lnTo>
                    <a:lnTo>
                      <a:pt x="55" y="22"/>
                    </a:lnTo>
                    <a:lnTo>
                      <a:pt x="48" y="21"/>
                    </a:lnTo>
                    <a:lnTo>
                      <a:pt x="40" y="25"/>
                    </a:lnTo>
                    <a:lnTo>
                      <a:pt x="35" y="32"/>
                    </a:lnTo>
                    <a:lnTo>
                      <a:pt x="28" y="33"/>
                    </a:lnTo>
                    <a:lnTo>
                      <a:pt x="21" y="38"/>
                    </a:lnTo>
                    <a:lnTo>
                      <a:pt x="19" y="41"/>
                    </a:lnTo>
                    <a:lnTo>
                      <a:pt x="6" y="48"/>
                    </a:lnTo>
                    <a:lnTo>
                      <a:pt x="4" y="52"/>
                    </a:lnTo>
                    <a:lnTo>
                      <a:pt x="0" y="58"/>
                    </a:lnTo>
                    <a:lnTo>
                      <a:pt x="0" y="61"/>
                    </a:lnTo>
                    <a:lnTo>
                      <a:pt x="4" y="62"/>
                    </a:lnTo>
                    <a:lnTo>
                      <a:pt x="18" y="58"/>
                    </a:lnTo>
                    <a:lnTo>
                      <a:pt x="21" y="58"/>
                    </a:lnTo>
                    <a:lnTo>
                      <a:pt x="28" y="54"/>
                    </a:lnTo>
                    <a:lnTo>
                      <a:pt x="32" y="56"/>
                    </a:lnTo>
                    <a:lnTo>
                      <a:pt x="37" y="54"/>
                    </a:lnTo>
                    <a:lnTo>
                      <a:pt x="38" y="48"/>
                    </a:lnTo>
                    <a:lnTo>
                      <a:pt x="44" y="46"/>
                    </a:lnTo>
                    <a:lnTo>
                      <a:pt x="50" y="44"/>
                    </a:lnTo>
                    <a:lnTo>
                      <a:pt x="59" y="47"/>
                    </a:lnTo>
                    <a:lnTo>
                      <a:pt x="67" y="47"/>
                    </a:lnTo>
                    <a:lnTo>
                      <a:pt x="82" y="42"/>
                    </a:lnTo>
                    <a:lnTo>
                      <a:pt x="95" y="44"/>
                    </a:lnTo>
                    <a:lnTo>
                      <a:pt x="101" y="40"/>
                    </a:lnTo>
                    <a:lnTo>
                      <a:pt x="109" y="34"/>
                    </a:lnTo>
                    <a:lnTo>
                      <a:pt x="121" y="29"/>
                    </a:lnTo>
                    <a:lnTo>
                      <a:pt x="127" y="26"/>
                    </a:lnTo>
                    <a:lnTo>
                      <a:pt x="127" y="20"/>
                    </a:lnTo>
                    <a:lnTo>
                      <a:pt x="163" y="21"/>
                    </a:lnTo>
                    <a:lnTo>
                      <a:pt x="172" y="13"/>
                    </a:lnTo>
                    <a:lnTo>
                      <a:pt x="172" y="11"/>
                    </a:lnTo>
                    <a:lnTo>
                      <a:pt x="169" y="8"/>
                    </a:lnTo>
                    <a:lnTo>
                      <a:pt x="144" y="0"/>
                    </a:lnTo>
                    <a:lnTo>
                      <a:pt x="129" y="1"/>
                    </a:lnTo>
                    <a:lnTo>
                      <a:pt x="122" y="5"/>
                    </a:lnTo>
                    <a:lnTo>
                      <a:pt x="119" y="12"/>
                    </a:lnTo>
                    <a:close/>
                  </a:path>
                </a:pathLst>
              </a:custGeom>
              <a:noFill/>
              <a:ln w="1588">
                <a:solidFill>
                  <a:schemeClr val="tx1"/>
                </a:solidFill>
                <a:prstDash val="solid"/>
                <a:round/>
                <a:headEnd/>
                <a:tailEnd/>
              </a:ln>
            </p:spPr>
            <p:txBody>
              <a:bodyPr/>
              <a:lstStyle/>
              <a:p>
                <a:endParaRPr lang="en-US"/>
              </a:p>
            </p:txBody>
          </p:sp>
          <p:sp>
            <p:nvSpPr>
              <p:cNvPr id="85" name="Freeform 82"/>
              <p:cNvSpPr>
                <a:spLocks/>
              </p:cNvSpPr>
              <p:nvPr/>
            </p:nvSpPr>
            <p:spPr bwMode="auto">
              <a:xfrm>
                <a:off x="647700" y="3432175"/>
                <a:ext cx="163512" cy="106363"/>
              </a:xfrm>
              <a:custGeom>
                <a:avLst/>
                <a:gdLst/>
                <a:ahLst/>
                <a:cxnLst>
                  <a:cxn ang="0">
                    <a:pos x="0" y="26"/>
                  </a:cxn>
                  <a:cxn ang="0">
                    <a:pos x="8" y="0"/>
                  </a:cxn>
                  <a:cxn ang="0">
                    <a:pos x="62" y="25"/>
                  </a:cxn>
                  <a:cxn ang="0">
                    <a:pos x="103" y="50"/>
                  </a:cxn>
                  <a:cxn ang="0">
                    <a:pos x="92" y="66"/>
                  </a:cxn>
                  <a:cxn ang="0">
                    <a:pos x="68" y="67"/>
                  </a:cxn>
                  <a:cxn ang="0">
                    <a:pos x="0" y="26"/>
                  </a:cxn>
                </a:cxnLst>
                <a:rect l="0" t="0" r="r" b="b"/>
                <a:pathLst>
                  <a:path w="103" h="67">
                    <a:moveTo>
                      <a:pt x="0" y="26"/>
                    </a:moveTo>
                    <a:lnTo>
                      <a:pt x="8" y="0"/>
                    </a:lnTo>
                    <a:lnTo>
                      <a:pt x="62" y="25"/>
                    </a:lnTo>
                    <a:lnTo>
                      <a:pt x="103" y="50"/>
                    </a:lnTo>
                    <a:lnTo>
                      <a:pt x="92" y="66"/>
                    </a:lnTo>
                    <a:lnTo>
                      <a:pt x="68" y="67"/>
                    </a:lnTo>
                    <a:lnTo>
                      <a:pt x="0" y="26"/>
                    </a:lnTo>
                    <a:close/>
                  </a:path>
                </a:pathLst>
              </a:custGeom>
              <a:noFill/>
              <a:ln w="1588">
                <a:solidFill>
                  <a:schemeClr val="tx1"/>
                </a:solidFill>
                <a:prstDash val="solid"/>
                <a:round/>
                <a:headEnd/>
                <a:tailEnd/>
              </a:ln>
            </p:spPr>
            <p:txBody>
              <a:bodyPr/>
              <a:lstStyle/>
              <a:p>
                <a:endParaRPr lang="en-US"/>
              </a:p>
            </p:txBody>
          </p:sp>
          <p:sp>
            <p:nvSpPr>
              <p:cNvPr id="86" name="Freeform 83"/>
              <p:cNvSpPr>
                <a:spLocks/>
              </p:cNvSpPr>
              <p:nvPr/>
            </p:nvSpPr>
            <p:spPr bwMode="auto">
              <a:xfrm>
                <a:off x="80962" y="4368800"/>
                <a:ext cx="296863" cy="60325"/>
              </a:xfrm>
              <a:custGeom>
                <a:avLst/>
                <a:gdLst/>
                <a:ahLst/>
                <a:cxnLst>
                  <a:cxn ang="0">
                    <a:pos x="0" y="17"/>
                  </a:cxn>
                  <a:cxn ang="0">
                    <a:pos x="12" y="24"/>
                  </a:cxn>
                  <a:cxn ang="0">
                    <a:pos x="39" y="31"/>
                  </a:cxn>
                  <a:cxn ang="0">
                    <a:pos x="42" y="34"/>
                  </a:cxn>
                  <a:cxn ang="0">
                    <a:pos x="53" y="31"/>
                  </a:cxn>
                  <a:cxn ang="0">
                    <a:pos x="67" y="30"/>
                  </a:cxn>
                  <a:cxn ang="0">
                    <a:pos x="68" y="28"/>
                  </a:cxn>
                  <a:cxn ang="0">
                    <a:pos x="77" y="29"/>
                  </a:cxn>
                  <a:cxn ang="0">
                    <a:pos x="88" y="24"/>
                  </a:cxn>
                  <a:cxn ang="0">
                    <a:pos x="115" y="26"/>
                  </a:cxn>
                  <a:cxn ang="0">
                    <a:pos x="134" y="30"/>
                  </a:cxn>
                  <a:cxn ang="0">
                    <a:pos x="146" y="29"/>
                  </a:cxn>
                  <a:cxn ang="0">
                    <a:pos x="161" y="37"/>
                  </a:cxn>
                  <a:cxn ang="0">
                    <a:pos x="184" y="38"/>
                  </a:cxn>
                  <a:cxn ang="0">
                    <a:pos x="187" y="36"/>
                  </a:cxn>
                  <a:cxn ang="0">
                    <a:pos x="186" y="33"/>
                  </a:cxn>
                  <a:cxn ang="0">
                    <a:pos x="166" y="24"/>
                  </a:cxn>
                  <a:cxn ang="0">
                    <a:pos x="158" y="24"/>
                  </a:cxn>
                  <a:cxn ang="0">
                    <a:pos x="150" y="22"/>
                  </a:cxn>
                  <a:cxn ang="0">
                    <a:pos x="153" y="17"/>
                  </a:cxn>
                  <a:cxn ang="0">
                    <a:pos x="153" y="10"/>
                  </a:cxn>
                  <a:cxn ang="0">
                    <a:pos x="145" y="6"/>
                  </a:cxn>
                  <a:cxn ang="0">
                    <a:pos x="137" y="8"/>
                  </a:cxn>
                  <a:cxn ang="0">
                    <a:pos x="132" y="14"/>
                  </a:cxn>
                  <a:cxn ang="0">
                    <a:pos x="102" y="17"/>
                  </a:cxn>
                  <a:cxn ang="0">
                    <a:pos x="85" y="12"/>
                  </a:cxn>
                  <a:cxn ang="0">
                    <a:pos x="82" y="12"/>
                  </a:cxn>
                  <a:cxn ang="0">
                    <a:pos x="82" y="8"/>
                  </a:cxn>
                  <a:cxn ang="0">
                    <a:pos x="75" y="6"/>
                  </a:cxn>
                  <a:cxn ang="0">
                    <a:pos x="60" y="8"/>
                  </a:cxn>
                  <a:cxn ang="0">
                    <a:pos x="51" y="8"/>
                  </a:cxn>
                  <a:cxn ang="0">
                    <a:pos x="39" y="6"/>
                  </a:cxn>
                  <a:cxn ang="0">
                    <a:pos x="23" y="8"/>
                  </a:cxn>
                  <a:cxn ang="0">
                    <a:pos x="14" y="1"/>
                  </a:cxn>
                  <a:cxn ang="0">
                    <a:pos x="2" y="0"/>
                  </a:cxn>
                  <a:cxn ang="0">
                    <a:pos x="0" y="17"/>
                  </a:cxn>
                </a:cxnLst>
                <a:rect l="0" t="0" r="r" b="b"/>
                <a:pathLst>
                  <a:path w="187" h="38">
                    <a:moveTo>
                      <a:pt x="0" y="17"/>
                    </a:moveTo>
                    <a:lnTo>
                      <a:pt x="12" y="24"/>
                    </a:lnTo>
                    <a:lnTo>
                      <a:pt x="39" y="31"/>
                    </a:lnTo>
                    <a:lnTo>
                      <a:pt x="42" y="34"/>
                    </a:lnTo>
                    <a:lnTo>
                      <a:pt x="53" y="31"/>
                    </a:lnTo>
                    <a:lnTo>
                      <a:pt x="67" y="30"/>
                    </a:lnTo>
                    <a:lnTo>
                      <a:pt x="68" y="28"/>
                    </a:lnTo>
                    <a:lnTo>
                      <a:pt x="77" y="29"/>
                    </a:lnTo>
                    <a:lnTo>
                      <a:pt x="88" y="24"/>
                    </a:lnTo>
                    <a:lnTo>
                      <a:pt x="115" y="26"/>
                    </a:lnTo>
                    <a:lnTo>
                      <a:pt x="134" y="30"/>
                    </a:lnTo>
                    <a:lnTo>
                      <a:pt x="146" y="29"/>
                    </a:lnTo>
                    <a:lnTo>
                      <a:pt x="161" y="37"/>
                    </a:lnTo>
                    <a:lnTo>
                      <a:pt x="184" y="38"/>
                    </a:lnTo>
                    <a:lnTo>
                      <a:pt x="187" y="36"/>
                    </a:lnTo>
                    <a:lnTo>
                      <a:pt x="186" y="33"/>
                    </a:lnTo>
                    <a:lnTo>
                      <a:pt x="166" y="24"/>
                    </a:lnTo>
                    <a:lnTo>
                      <a:pt x="158" y="24"/>
                    </a:lnTo>
                    <a:lnTo>
                      <a:pt x="150" y="22"/>
                    </a:lnTo>
                    <a:lnTo>
                      <a:pt x="153" y="17"/>
                    </a:lnTo>
                    <a:lnTo>
                      <a:pt x="153" y="10"/>
                    </a:lnTo>
                    <a:lnTo>
                      <a:pt x="145" y="6"/>
                    </a:lnTo>
                    <a:lnTo>
                      <a:pt x="137" y="8"/>
                    </a:lnTo>
                    <a:lnTo>
                      <a:pt x="132" y="14"/>
                    </a:lnTo>
                    <a:lnTo>
                      <a:pt x="102" y="17"/>
                    </a:lnTo>
                    <a:lnTo>
                      <a:pt x="85" y="12"/>
                    </a:lnTo>
                    <a:lnTo>
                      <a:pt x="82" y="12"/>
                    </a:lnTo>
                    <a:lnTo>
                      <a:pt x="82" y="8"/>
                    </a:lnTo>
                    <a:lnTo>
                      <a:pt x="75" y="6"/>
                    </a:lnTo>
                    <a:lnTo>
                      <a:pt x="60" y="8"/>
                    </a:lnTo>
                    <a:lnTo>
                      <a:pt x="51" y="8"/>
                    </a:lnTo>
                    <a:lnTo>
                      <a:pt x="39" y="6"/>
                    </a:lnTo>
                    <a:lnTo>
                      <a:pt x="23" y="8"/>
                    </a:lnTo>
                    <a:lnTo>
                      <a:pt x="14" y="1"/>
                    </a:lnTo>
                    <a:lnTo>
                      <a:pt x="2" y="0"/>
                    </a:lnTo>
                    <a:lnTo>
                      <a:pt x="0" y="17"/>
                    </a:lnTo>
                    <a:close/>
                  </a:path>
                </a:pathLst>
              </a:custGeom>
              <a:noFill/>
              <a:ln w="1588">
                <a:solidFill>
                  <a:schemeClr val="tx1"/>
                </a:solidFill>
                <a:prstDash val="solid"/>
                <a:round/>
                <a:headEnd/>
                <a:tailEnd/>
              </a:ln>
            </p:spPr>
            <p:txBody>
              <a:bodyPr/>
              <a:lstStyle/>
              <a:p>
                <a:endParaRPr lang="en-US"/>
              </a:p>
            </p:txBody>
          </p:sp>
          <p:sp>
            <p:nvSpPr>
              <p:cNvPr id="87" name="Freeform 84"/>
              <p:cNvSpPr>
                <a:spLocks/>
              </p:cNvSpPr>
              <p:nvPr/>
            </p:nvSpPr>
            <p:spPr bwMode="auto">
              <a:xfrm>
                <a:off x="806450" y="3781425"/>
                <a:ext cx="100012" cy="63500"/>
              </a:xfrm>
              <a:custGeom>
                <a:avLst/>
                <a:gdLst/>
                <a:ahLst/>
                <a:cxnLst>
                  <a:cxn ang="0">
                    <a:pos x="0" y="7"/>
                  </a:cxn>
                  <a:cxn ang="0">
                    <a:pos x="48" y="0"/>
                  </a:cxn>
                  <a:cxn ang="0">
                    <a:pos x="59" y="8"/>
                  </a:cxn>
                  <a:cxn ang="0">
                    <a:pos x="63" y="28"/>
                  </a:cxn>
                  <a:cxn ang="0">
                    <a:pos x="62" y="40"/>
                  </a:cxn>
                  <a:cxn ang="0">
                    <a:pos x="38" y="40"/>
                  </a:cxn>
                  <a:cxn ang="0">
                    <a:pos x="6" y="20"/>
                  </a:cxn>
                  <a:cxn ang="0">
                    <a:pos x="0" y="7"/>
                  </a:cxn>
                </a:cxnLst>
                <a:rect l="0" t="0" r="r" b="b"/>
                <a:pathLst>
                  <a:path w="63" h="40">
                    <a:moveTo>
                      <a:pt x="0" y="7"/>
                    </a:moveTo>
                    <a:lnTo>
                      <a:pt x="48" y="0"/>
                    </a:lnTo>
                    <a:lnTo>
                      <a:pt x="59" y="8"/>
                    </a:lnTo>
                    <a:lnTo>
                      <a:pt x="63" y="28"/>
                    </a:lnTo>
                    <a:lnTo>
                      <a:pt x="62" y="40"/>
                    </a:lnTo>
                    <a:lnTo>
                      <a:pt x="38" y="40"/>
                    </a:lnTo>
                    <a:lnTo>
                      <a:pt x="6" y="20"/>
                    </a:lnTo>
                    <a:lnTo>
                      <a:pt x="0" y="7"/>
                    </a:lnTo>
                    <a:close/>
                  </a:path>
                </a:pathLst>
              </a:custGeom>
              <a:noFill/>
              <a:ln w="1588">
                <a:solidFill>
                  <a:schemeClr val="tx1"/>
                </a:solidFill>
                <a:prstDash val="solid"/>
                <a:round/>
                <a:headEnd/>
                <a:tailEnd/>
              </a:ln>
            </p:spPr>
            <p:txBody>
              <a:bodyPr/>
              <a:lstStyle/>
              <a:p>
                <a:endParaRPr lang="en-US"/>
              </a:p>
            </p:txBody>
          </p:sp>
          <p:sp>
            <p:nvSpPr>
              <p:cNvPr id="88" name="Freeform 85"/>
              <p:cNvSpPr>
                <a:spLocks/>
              </p:cNvSpPr>
              <p:nvPr/>
            </p:nvSpPr>
            <p:spPr bwMode="auto">
              <a:xfrm>
                <a:off x="352425" y="4341813"/>
                <a:ext cx="66675" cy="33337"/>
              </a:xfrm>
              <a:custGeom>
                <a:avLst/>
                <a:gdLst/>
                <a:ahLst/>
                <a:cxnLst>
                  <a:cxn ang="0">
                    <a:pos x="0" y="9"/>
                  </a:cxn>
                  <a:cxn ang="0">
                    <a:pos x="0" y="7"/>
                  </a:cxn>
                  <a:cxn ang="0">
                    <a:pos x="16" y="0"/>
                  </a:cxn>
                  <a:cxn ang="0">
                    <a:pos x="35" y="3"/>
                  </a:cxn>
                  <a:cxn ang="0">
                    <a:pos x="42" y="10"/>
                  </a:cxn>
                  <a:cxn ang="0">
                    <a:pos x="42" y="13"/>
                  </a:cxn>
                  <a:cxn ang="0">
                    <a:pos x="28" y="19"/>
                  </a:cxn>
                  <a:cxn ang="0">
                    <a:pos x="20" y="21"/>
                  </a:cxn>
                  <a:cxn ang="0">
                    <a:pos x="16" y="17"/>
                  </a:cxn>
                  <a:cxn ang="0">
                    <a:pos x="4" y="17"/>
                  </a:cxn>
                  <a:cxn ang="0">
                    <a:pos x="0" y="9"/>
                  </a:cxn>
                </a:cxnLst>
                <a:rect l="0" t="0" r="r" b="b"/>
                <a:pathLst>
                  <a:path w="42" h="21">
                    <a:moveTo>
                      <a:pt x="0" y="9"/>
                    </a:moveTo>
                    <a:lnTo>
                      <a:pt x="0" y="7"/>
                    </a:lnTo>
                    <a:lnTo>
                      <a:pt x="16" y="0"/>
                    </a:lnTo>
                    <a:lnTo>
                      <a:pt x="35" y="3"/>
                    </a:lnTo>
                    <a:lnTo>
                      <a:pt x="42" y="10"/>
                    </a:lnTo>
                    <a:lnTo>
                      <a:pt x="42" y="13"/>
                    </a:lnTo>
                    <a:lnTo>
                      <a:pt x="28" y="19"/>
                    </a:lnTo>
                    <a:lnTo>
                      <a:pt x="20" y="21"/>
                    </a:lnTo>
                    <a:lnTo>
                      <a:pt x="16" y="17"/>
                    </a:lnTo>
                    <a:lnTo>
                      <a:pt x="4" y="17"/>
                    </a:lnTo>
                    <a:lnTo>
                      <a:pt x="0" y="9"/>
                    </a:lnTo>
                    <a:close/>
                  </a:path>
                </a:pathLst>
              </a:custGeom>
              <a:noFill/>
              <a:ln w="1588">
                <a:solidFill>
                  <a:schemeClr val="tx1"/>
                </a:solidFill>
                <a:prstDash val="solid"/>
                <a:round/>
                <a:headEnd/>
                <a:tailEnd/>
              </a:ln>
            </p:spPr>
            <p:txBody>
              <a:bodyPr/>
              <a:lstStyle/>
              <a:p>
                <a:endParaRPr lang="en-US"/>
              </a:p>
            </p:txBody>
          </p:sp>
          <p:sp>
            <p:nvSpPr>
              <p:cNvPr id="89" name="Freeform 86"/>
              <p:cNvSpPr>
                <a:spLocks/>
              </p:cNvSpPr>
              <p:nvPr/>
            </p:nvSpPr>
            <p:spPr bwMode="auto">
              <a:xfrm>
                <a:off x="527050" y="4373563"/>
                <a:ext cx="42862" cy="38100"/>
              </a:xfrm>
              <a:custGeom>
                <a:avLst/>
                <a:gdLst/>
                <a:ahLst/>
                <a:cxnLst>
                  <a:cxn ang="0">
                    <a:pos x="0" y="19"/>
                  </a:cxn>
                  <a:cxn ang="0">
                    <a:pos x="2" y="23"/>
                  </a:cxn>
                  <a:cxn ang="0">
                    <a:pos x="6" y="24"/>
                  </a:cxn>
                  <a:cxn ang="0">
                    <a:pos x="10" y="21"/>
                  </a:cxn>
                  <a:cxn ang="0">
                    <a:pos x="18" y="23"/>
                  </a:cxn>
                  <a:cxn ang="0">
                    <a:pos x="21" y="24"/>
                  </a:cxn>
                  <a:cxn ang="0">
                    <a:pos x="24" y="18"/>
                  </a:cxn>
                  <a:cxn ang="0">
                    <a:pos x="27" y="9"/>
                  </a:cxn>
                  <a:cxn ang="0">
                    <a:pos x="27" y="6"/>
                  </a:cxn>
                  <a:cxn ang="0">
                    <a:pos x="23" y="1"/>
                  </a:cxn>
                  <a:cxn ang="0">
                    <a:pos x="22" y="0"/>
                  </a:cxn>
                  <a:cxn ang="0">
                    <a:pos x="17" y="3"/>
                  </a:cxn>
                  <a:cxn ang="0">
                    <a:pos x="8" y="7"/>
                  </a:cxn>
                  <a:cxn ang="0">
                    <a:pos x="6" y="9"/>
                  </a:cxn>
                  <a:cxn ang="0">
                    <a:pos x="0" y="19"/>
                  </a:cxn>
                </a:cxnLst>
                <a:rect l="0" t="0" r="r" b="b"/>
                <a:pathLst>
                  <a:path w="27" h="24">
                    <a:moveTo>
                      <a:pt x="0" y="19"/>
                    </a:moveTo>
                    <a:lnTo>
                      <a:pt x="2" y="23"/>
                    </a:lnTo>
                    <a:lnTo>
                      <a:pt x="6" y="24"/>
                    </a:lnTo>
                    <a:lnTo>
                      <a:pt x="10" y="21"/>
                    </a:lnTo>
                    <a:lnTo>
                      <a:pt x="18" y="23"/>
                    </a:lnTo>
                    <a:lnTo>
                      <a:pt x="21" y="24"/>
                    </a:lnTo>
                    <a:lnTo>
                      <a:pt x="24" y="18"/>
                    </a:lnTo>
                    <a:lnTo>
                      <a:pt x="27" y="9"/>
                    </a:lnTo>
                    <a:lnTo>
                      <a:pt x="27" y="6"/>
                    </a:lnTo>
                    <a:lnTo>
                      <a:pt x="23" y="1"/>
                    </a:lnTo>
                    <a:lnTo>
                      <a:pt x="22" y="0"/>
                    </a:lnTo>
                    <a:lnTo>
                      <a:pt x="17" y="3"/>
                    </a:lnTo>
                    <a:lnTo>
                      <a:pt x="8" y="7"/>
                    </a:lnTo>
                    <a:lnTo>
                      <a:pt x="6" y="9"/>
                    </a:lnTo>
                    <a:lnTo>
                      <a:pt x="0" y="19"/>
                    </a:lnTo>
                    <a:close/>
                  </a:path>
                </a:pathLst>
              </a:custGeom>
              <a:noFill/>
              <a:ln w="1588">
                <a:solidFill>
                  <a:schemeClr val="tx1"/>
                </a:solidFill>
                <a:prstDash val="solid"/>
                <a:round/>
                <a:headEnd/>
                <a:tailEnd/>
              </a:ln>
            </p:spPr>
            <p:txBody>
              <a:bodyPr/>
              <a:lstStyle/>
              <a:p>
                <a:endParaRPr lang="en-US"/>
              </a:p>
            </p:txBody>
          </p:sp>
          <p:sp>
            <p:nvSpPr>
              <p:cNvPr id="90" name="Freeform 87"/>
              <p:cNvSpPr>
                <a:spLocks/>
              </p:cNvSpPr>
              <p:nvPr/>
            </p:nvSpPr>
            <p:spPr bwMode="auto">
              <a:xfrm>
                <a:off x="0" y="4383088"/>
                <a:ext cx="61912" cy="28575"/>
              </a:xfrm>
              <a:custGeom>
                <a:avLst/>
                <a:gdLst/>
                <a:ahLst/>
                <a:cxnLst>
                  <a:cxn ang="0">
                    <a:pos x="0" y="8"/>
                  </a:cxn>
                  <a:cxn ang="0">
                    <a:pos x="2" y="14"/>
                  </a:cxn>
                  <a:cxn ang="0">
                    <a:pos x="12" y="18"/>
                  </a:cxn>
                  <a:cxn ang="0">
                    <a:pos x="39" y="6"/>
                  </a:cxn>
                  <a:cxn ang="0">
                    <a:pos x="39" y="0"/>
                  </a:cxn>
                  <a:cxn ang="0">
                    <a:pos x="32" y="0"/>
                  </a:cxn>
                  <a:cxn ang="0">
                    <a:pos x="0" y="8"/>
                  </a:cxn>
                </a:cxnLst>
                <a:rect l="0" t="0" r="r" b="b"/>
                <a:pathLst>
                  <a:path w="39" h="18">
                    <a:moveTo>
                      <a:pt x="0" y="8"/>
                    </a:moveTo>
                    <a:lnTo>
                      <a:pt x="2" y="14"/>
                    </a:lnTo>
                    <a:lnTo>
                      <a:pt x="12" y="18"/>
                    </a:lnTo>
                    <a:lnTo>
                      <a:pt x="39" y="6"/>
                    </a:lnTo>
                    <a:lnTo>
                      <a:pt x="39" y="0"/>
                    </a:lnTo>
                    <a:lnTo>
                      <a:pt x="32" y="0"/>
                    </a:lnTo>
                    <a:lnTo>
                      <a:pt x="0" y="8"/>
                    </a:lnTo>
                    <a:close/>
                  </a:path>
                </a:pathLst>
              </a:custGeom>
              <a:noFill/>
              <a:ln w="1588">
                <a:solidFill>
                  <a:schemeClr val="tx1"/>
                </a:solidFill>
                <a:prstDash val="solid"/>
                <a:round/>
                <a:headEnd/>
                <a:tailEnd/>
              </a:ln>
            </p:spPr>
            <p:txBody>
              <a:bodyPr/>
              <a:lstStyle/>
              <a:p>
                <a:endParaRPr lang="en-US"/>
              </a:p>
            </p:txBody>
          </p:sp>
          <p:sp>
            <p:nvSpPr>
              <p:cNvPr id="91" name="Freeform 88"/>
              <p:cNvSpPr>
                <a:spLocks/>
              </p:cNvSpPr>
              <p:nvPr/>
            </p:nvSpPr>
            <p:spPr bwMode="auto">
              <a:xfrm>
                <a:off x="944562" y="4327525"/>
                <a:ext cx="41275" cy="30163"/>
              </a:xfrm>
              <a:custGeom>
                <a:avLst/>
                <a:gdLst/>
                <a:ahLst/>
                <a:cxnLst>
                  <a:cxn ang="0">
                    <a:pos x="0" y="8"/>
                  </a:cxn>
                  <a:cxn ang="0">
                    <a:pos x="6" y="0"/>
                  </a:cxn>
                  <a:cxn ang="0">
                    <a:pos x="22" y="8"/>
                  </a:cxn>
                  <a:cxn ang="0">
                    <a:pos x="26" y="13"/>
                  </a:cxn>
                  <a:cxn ang="0">
                    <a:pos x="10" y="19"/>
                  </a:cxn>
                  <a:cxn ang="0">
                    <a:pos x="0" y="8"/>
                  </a:cxn>
                </a:cxnLst>
                <a:rect l="0" t="0" r="r" b="b"/>
                <a:pathLst>
                  <a:path w="26" h="19">
                    <a:moveTo>
                      <a:pt x="0" y="8"/>
                    </a:moveTo>
                    <a:lnTo>
                      <a:pt x="6" y="0"/>
                    </a:lnTo>
                    <a:lnTo>
                      <a:pt x="22" y="8"/>
                    </a:lnTo>
                    <a:lnTo>
                      <a:pt x="26" y="13"/>
                    </a:lnTo>
                    <a:lnTo>
                      <a:pt x="10" y="19"/>
                    </a:lnTo>
                    <a:lnTo>
                      <a:pt x="0" y="8"/>
                    </a:lnTo>
                    <a:close/>
                  </a:path>
                </a:pathLst>
              </a:custGeom>
              <a:noFill/>
              <a:ln w="1588">
                <a:solidFill>
                  <a:schemeClr val="tx1"/>
                </a:solidFill>
                <a:prstDash val="solid"/>
                <a:round/>
                <a:headEnd/>
                <a:tailEnd/>
              </a:ln>
            </p:spPr>
            <p:txBody>
              <a:bodyPr/>
              <a:lstStyle/>
              <a:p>
                <a:endParaRPr lang="en-US"/>
              </a:p>
            </p:txBody>
          </p:sp>
          <p:sp>
            <p:nvSpPr>
              <p:cNvPr id="92" name="Freeform 89"/>
              <p:cNvSpPr>
                <a:spLocks/>
              </p:cNvSpPr>
              <p:nvPr/>
            </p:nvSpPr>
            <p:spPr bwMode="auto">
              <a:xfrm>
                <a:off x="330200" y="4373563"/>
                <a:ext cx="28575" cy="25400"/>
              </a:xfrm>
              <a:custGeom>
                <a:avLst/>
                <a:gdLst/>
                <a:ahLst/>
                <a:cxnLst>
                  <a:cxn ang="0">
                    <a:pos x="1" y="1"/>
                  </a:cxn>
                  <a:cxn ang="0">
                    <a:pos x="3" y="0"/>
                  </a:cxn>
                  <a:cxn ang="0">
                    <a:pos x="9" y="1"/>
                  </a:cxn>
                  <a:cxn ang="0">
                    <a:pos x="18" y="10"/>
                  </a:cxn>
                  <a:cxn ang="0">
                    <a:pos x="17" y="16"/>
                  </a:cxn>
                  <a:cxn ang="0">
                    <a:pos x="4" y="16"/>
                  </a:cxn>
                  <a:cxn ang="0">
                    <a:pos x="0" y="13"/>
                  </a:cxn>
                  <a:cxn ang="0">
                    <a:pos x="1" y="1"/>
                  </a:cxn>
                </a:cxnLst>
                <a:rect l="0" t="0" r="r" b="b"/>
                <a:pathLst>
                  <a:path w="18" h="16">
                    <a:moveTo>
                      <a:pt x="1" y="1"/>
                    </a:moveTo>
                    <a:lnTo>
                      <a:pt x="3" y="0"/>
                    </a:lnTo>
                    <a:lnTo>
                      <a:pt x="9" y="1"/>
                    </a:lnTo>
                    <a:lnTo>
                      <a:pt x="18" y="10"/>
                    </a:lnTo>
                    <a:lnTo>
                      <a:pt x="17" y="16"/>
                    </a:lnTo>
                    <a:lnTo>
                      <a:pt x="4" y="16"/>
                    </a:lnTo>
                    <a:lnTo>
                      <a:pt x="0" y="13"/>
                    </a:lnTo>
                    <a:lnTo>
                      <a:pt x="1" y="1"/>
                    </a:lnTo>
                    <a:close/>
                  </a:path>
                </a:pathLst>
              </a:custGeom>
              <a:noFill/>
              <a:ln w="1588">
                <a:solidFill>
                  <a:schemeClr val="tx1"/>
                </a:solidFill>
                <a:prstDash val="solid"/>
                <a:round/>
                <a:headEnd/>
                <a:tailEnd/>
              </a:ln>
            </p:spPr>
            <p:txBody>
              <a:bodyPr/>
              <a:lstStyle/>
              <a:p>
                <a:endParaRPr lang="en-US"/>
              </a:p>
            </p:txBody>
          </p:sp>
          <p:sp>
            <p:nvSpPr>
              <p:cNvPr id="93" name="Freeform 90"/>
              <p:cNvSpPr>
                <a:spLocks/>
              </p:cNvSpPr>
              <p:nvPr/>
            </p:nvSpPr>
            <p:spPr bwMode="auto">
              <a:xfrm>
                <a:off x="387350" y="4402138"/>
                <a:ext cx="26987" cy="20637"/>
              </a:xfrm>
              <a:custGeom>
                <a:avLst/>
                <a:gdLst/>
                <a:ahLst/>
                <a:cxnLst>
                  <a:cxn ang="0">
                    <a:pos x="0" y="7"/>
                  </a:cxn>
                  <a:cxn ang="0">
                    <a:pos x="3" y="1"/>
                  </a:cxn>
                  <a:cxn ang="0">
                    <a:pos x="12" y="0"/>
                  </a:cxn>
                  <a:cxn ang="0">
                    <a:pos x="17" y="7"/>
                  </a:cxn>
                  <a:cxn ang="0">
                    <a:pos x="9" y="13"/>
                  </a:cxn>
                  <a:cxn ang="0">
                    <a:pos x="1" y="10"/>
                  </a:cxn>
                  <a:cxn ang="0">
                    <a:pos x="0" y="7"/>
                  </a:cxn>
                </a:cxnLst>
                <a:rect l="0" t="0" r="r" b="b"/>
                <a:pathLst>
                  <a:path w="17" h="13">
                    <a:moveTo>
                      <a:pt x="0" y="7"/>
                    </a:moveTo>
                    <a:lnTo>
                      <a:pt x="3" y="1"/>
                    </a:lnTo>
                    <a:lnTo>
                      <a:pt x="12" y="0"/>
                    </a:lnTo>
                    <a:lnTo>
                      <a:pt x="17" y="7"/>
                    </a:lnTo>
                    <a:lnTo>
                      <a:pt x="9" y="13"/>
                    </a:lnTo>
                    <a:lnTo>
                      <a:pt x="1" y="10"/>
                    </a:lnTo>
                    <a:lnTo>
                      <a:pt x="0" y="7"/>
                    </a:lnTo>
                    <a:close/>
                  </a:path>
                </a:pathLst>
              </a:custGeom>
              <a:noFill/>
              <a:ln w="1588">
                <a:solidFill>
                  <a:schemeClr val="tx1"/>
                </a:solidFill>
                <a:prstDash val="solid"/>
                <a:round/>
                <a:headEnd/>
                <a:tailEnd/>
              </a:ln>
            </p:spPr>
            <p:txBody>
              <a:bodyPr/>
              <a:lstStyle/>
              <a:p>
                <a:endParaRPr lang="en-US"/>
              </a:p>
            </p:txBody>
          </p:sp>
          <p:sp>
            <p:nvSpPr>
              <p:cNvPr id="94" name="Freeform 91"/>
              <p:cNvSpPr>
                <a:spLocks/>
              </p:cNvSpPr>
              <p:nvPr/>
            </p:nvSpPr>
            <p:spPr bwMode="auto">
              <a:xfrm>
                <a:off x="461962" y="4398963"/>
                <a:ext cx="23813" cy="22225"/>
              </a:xfrm>
              <a:custGeom>
                <a:avLst/>
                <a:gdLst/>
                <a:ahLst/>
                <a:cxnLst>
                  <a:cxn ang="0">
                    <a:pos x="0" y="4"/>
                  </a:cxn>
                  <a:cxn ang="0">
                    <a:pos x="10" y="0"/>
                  </a:cxn>
                  <a:cxn ang="0">
                    <a:pos x="15" y="3"/>
                  </a:cxn>
                  <a:cxn ang="0">
                    <a:pos x="13" y="7"/>
                  </a:cxn>
                  <a:cxn ang="0">
                    <a:pos x="4" y="14"/>
                  </a:cxn>
                  <a:cxn ang="0">
                    <a:pos x="0" y="11"/>
                  </a:cxn>
                  <a:cxn ang="0">
                    <a:pos x="0" y="4"/>
                  </a:cxn>
                </a:cxnLst>
                <a:rect l="0" t="0" r="r" b="b"/>
                <a:pathLst>
                  <a:path w="15" h="14">
                    <a:moveTo>
                      <a:pt x="0" y="4"/>
                    </a:moveTo>
                    <a:lnTo>
                      <a:pt x="10" y="0"/>
                    </a:lnTo>
                    <a:lnTo>
                      <a:pt x="15" y="3"/>
                    </a:lnTo>
                    <a:lnTo>
                      <a:pt x="13" y="7"/>
                    </a:lnTo>
                    <a:lnTo>
                      <a:pt x="4" y="14"/>
                    </a:lnTo>
                    <a:lnTo>
                      <a:pt x="0" y="11"/>
                    </a:lnTo>
                    <a:lnTo>
                      <a:pt x="0" y="4"/>
                    </a:lnTo>
                    <a:close/>
                  </a:path>
                </a:pathLst>
              </a:custGeom>
              <a:noFill/>
              <a:ln w="1588">
                <a:solidFill>
                  <a:schemeClr val="tx1"/>
                </a:solidFill>
                <a:prstDash val="solid"/>
                <a:round/>
                <a:headEnd/>
                <a:tailEnd/>
              </a:ln>
            </p:spPr>
            <p:txBody>
              <a:bodyPr/>
              <a:lstStyle/>
              <a:p>
                <a:endParaRPr lang="en-US"/>
              </a:p>
            </p:txBody>
          </p:sp>
          <p:sp>
            <p:nvSpPr>
              <p:cNvPr id="95" name="Freeform 92"/>
              <p:cNvSpPr>
                <a:spLocks/>
              </p:cNvSpPr>
              <p:nvPr/>
            </p:nvSpPr>
            <p:spPr bwMode="auto">
              <a:xfrm>
                <a:off x="314325" y="4349750"/>
                <a:ext cx="26987" cy="11113"/>
              </a:xfrm>
              <a:custGeom>
                <a:avLst/>
                <a:gdLst/>
                <a:ahLst/>
                <a:cxnLst>
                  <a:cxn ang="0">
                    <a:pos x="0" y="5"/>
                  </a:cxn>
                  <a:cxn ang="0">
                    <a:pos x="1" y="0"/>
                  </a:cxn>
                  <a:cxn ang="0">
                    <a:pos x="13" y="0"/>
                  </a:cxn>
                  <a:cxn ang="0">
                    <a:pos x="17" y="4"/>
                  </a:cxn>
                  <a:cxn ang="0">
                    <a:pos x="13" y="7"/>
                  </a:cxn>
                  <a:cxn ang="0">
                    <a:pos x="3" y="7"/>
                  </a:cxn>
                  <a:cxn ang="0">
                    <a:pos x="0" y="5"/>
                  </a:cxn>
                </a:cxnLst>
                <a:rect l="0" t="0" r="r" b="b"/>
                <a:pathLst>
                  <a:path w="17" h="7">
                    <a:moveTo>
                      <a:pt x="0" y="5"/>
                    </a:moveTo>
                    <a:lnTo>
                      <a:pt x="1" y="0"/>
                    </a:lnTo>
                    <a:lnTo>
                      <a:pt x="13" y="0"/>
                    </a:lnTo>
                    <a:lnTo>
                      <a:pt x="17" y="4"/>
                    </a:lnTo>
                    <a:lnTo>
                      <a:pt x="13" y="7"/>
                    </a:lnTo>
                    <a:lnTo>
                      <a:pt x="3" y="7"/>
                    </a:lnTo>
                    <a:lnTo>
                      <a:pt x="0" y="5"/>
                    </a:lnTo>
                    <a:close/>
                  </a:path>
                </a:pathLst>
              </a:custGeom>
              <a:noFill/>
              <a:ln w="1588">
                <a:solidFill>
                  <a:schemeClr val="tx1"/>
                </a:solidFill>
                <a:prstDash val="solid"/>
                <a:round/>
                <a:headEnd/>
                <a:tailEnd/>
              </a:ln>
            </p:spPr>
            <p:txBody>
              <a:bodyPr/>
              <a:lstStyle/>
              <a:p>
                <a:endParaRPr lang="en-US"/>
              </a:p>
            </p:txBody>
          </p:sp>
          <p:sp>
            <p:nvSpPr>
              <p:cNvPr id="96" name="Freeform 93"/>
              <p:cNvSpPr>
                <a:spLocks/>
              </p:cNvSpPr>
              <p:nvPr/>
            </p:nvSpPr>
            <p:spPr bwMode="auto">
              <a:xfrm>
                <a:off x="1579562" y="2055813"/>
                <a:ext cx="825500" cy="981075"/>
              </a:xfrm>
              <a:custGeom>
                <a:avLst/>
                <a:gdLst/>
                <a:ahLst/>
                <a:cxnLst>
                  <a:cxn ang="0">
                    <a:pos x="10" y="416"/>
                  </a:cxn>
                  <a:cxn ang="0">
                    <a:pos x="33" y="390"/>
                  </a:cxn>
                  <a:cxn ang="0">
                    <a:pos x="17" y="379"/>
                  </a:cxn>
                  <a:cxn ang="0">
                    <a:pos x="29" y="346"/>
                  </a:cxn>
                  <a:cxn ang="0">
                    <a:pos x="48" y="296"/>
                  </a:cxn>
                  <a:cxn ang="0">
                    <a:pos x="55" y="285"/>
                  </a:cxn>
                  <a:cxn ang="0">
                    <a:pos x="79" y="271"/>
                  </a:cxn>
                  <a:cxn ang="0">
                    <a:pos x="65" y="249"/>
                  </a:cxn>
                  <a:cxn ang="0">
                    <a:pos x="61" y="219"/>
                  </a:cxn>
                  <a:cxn ang="0">
                    <a:pos x="55" y="190"/>
                  </a:cxn>
                  <a:cxn ang="0">
                    <a:pos x="62" y="115"/>
                  </a:cxn>
                  <a:cxn ang="0">
                    <a:pos x="63" y="80"/>
                  </a:cxn>
                  <a:cxn ang="0">
                    <a:pos x="100" y="94"/>
                  </a:cxn>
                  <a:cxn ang="0">
                    <a:pos x="130" y="15"/>
                  </a:cxn>
                  <a:cxn ang="0">
                    <a:pos x="158" y="3"/>
                  </a:cxn>
                  <a:cxn ang="0">
                    <a:pos x="221" y="14"/>
                  </a:cxn>
                  <a:cxn ang="0">
                    <a:pos x="233" y="15"/>
                  </a:cxn>
                  <a:cxn ang="0">
                    <a:pos x="310" y="25"/>
                  </a:cxn>
                  <a:cxn ang="0">
                    <a:pos x="337" y="29"/>
                  </a:cxn>
                  <a:cxn ang="0">
                    <a:pos x="368" y="34"/>
                  </a:cxn>
                  <a:cxn ang="0">
                    <a:pos x="408" y="38"/>
                  </a:cxn>
                  <a:cxn ang="0">
                    <a:pos x="447" y="44"/>
                  </a:cxn>
                  <a:cxn ang="0">
                    <a:pos x="485" y="48"/>
                  </a:cxn>
                  <a:cxn ang="0">
                    <a:pos x="518" y="77"/>
                  </a:cxn>
                  <a:cxn ang="0">
                    <a:pos x="510" y="152"/>
                  </a:cxn>
                  <a:cxn ang="0">
                    <a:pos x="504" y="202"/>
                  </a:cxn>
                  <a:cxn ang="0">
                    <a:pos x="496" y="273"/>
                  </a:cxn>
                  <a:cxn ang="0">
                    <a:pos x="493" y="294"/>
                  </a:cxn>
                  <a:cxn ang="0">
                    <a:pos x="487" y="352"/>
                  </a:cxn>
                  <a:cxn ang="0">
                    <a:pos x="485" y="376"/>
                  </a:cxn>
                  <a:cxn ang="0">
                    <a:pos x="478" y="437"/>
                  </a:cxn>
                  <a:cxn ang="0">
                    <a:pos x="475" y="473"/>
                  </a:cxn>
                  <a:cxn ang="0">
                    <a:pos x="471" y="501"/>
                  </a:cxn>
                  <a:cxn ang="0">
                    <a:pos x="461" y="597"/>
                  </a:cxn>
                  <a:cxn ang="0">
                    <a:pos x="458" y="618"/>
                  </a:cxn>
                  <a:cxn ang="0">
                    <a:pos x="289" y="597"/>
                  </a:cxn>
                  <a:cxn ang="0">
                    <a:pos x="266" y="586"/>
                  </a:cxn>
                  <a:cxn ang="0">
                    <a:pos x="112" y="501"/>
                  </a:cxn>
                  <a:cxn ang="0">
                    <a:pos x="0" y="429"/>
                  </a:cxn>
                </a:cxnLst>
                <a:rect l="0" t="0" r="r" b="b"/>
                <a:pathLst>
                  <a:path w="520" h="618">
                    <a:moveTo>
                      <a:pt x="0" y="429"/>
                    </a:moveTo>
                    <a:lnTo>
                      <a:pt x="10" y="416"/>
                    </a:lnTo>
                    <a:lnTo>
                      <a:pt x="26" y="415"/>
                    </a:lnTo>
                    <a:lnTo>
                      <a:pt x="33" y="390"/>
                    </a:lnTo>
                    <a:lnTo>
                      <a:pt x="26" y="388"/>
                    </a:lnTo>
                    <a:lnTo>
                      <a:pt x="17" y="379"/>
                    </a:lnTo>
                    <a:lnTo>
                      <a:pt x="22" y="350"/>
                    </a:lnTo>
                    <a:lnTo>
                      <a:pt x="29" y="346"/>
                    </a:lnTo>
                    <a:lnTo>
                      <a:pt x="43" y="322"/>
                    </a:lnTo>
                    <a:lnTo>
                      <a:pt x="48" y="296"/>
                    </a:lnTo>
                    <a:lnTo>
                      <a:pt x="51" y="293"/>
                    </a:lnTo>
                    <a:lnTo>
                      <a:pt x="55" y="285"/>
                    </a:lnTo>
                    <a:lnTo>
                      <a:pt x="71" y="278"/>
                    </a:lnTo>
                    <a:lnTo>
                      <a:pt x="79" y="271"/>
                    </a:lnTo>
                    <a:lnTo>
                      <a:pt x="83" y="266"/>
                    </a:lnTo>
                    <a:lnTo>
                      <a:pt x="65" y="249"/>
                    </a:lnTo>
                    <a:lnTo>
                      <a:pt x="66" y="244"/>
                    </a:lnTo>
                    <a:lnTo>
                      <a:pt x="61" y="219"/>
                    </a:lnTo>
                    <a:lnTo>
                      <a:pt x="52" y="204"/>
                    </a:lnTo>
                    <a:lnTo>
                      <a:pt x="55" y="190"/>
                    </a:lnTo>
                    <a:lnTo>
                      <a:pt x="62" y="167"/>
                    </a:lnTo>
                    <a:lnTo>
                      <a:pt x="62" y="115"/>
                    </a:lnTo>
                    <a:lnTo>
                      <a:pt x="66" y="104"/>
                    </a:lnTo>
                    <a:lnTo>
                      <a:pt x="63" y="80"/>
                    </a:lnTo>
                    <a:lnTo>
                      <a:pt x="83" y="79"/>
                    </a:lnTo>
                    <a:lnTo>
                      <a:pt x="100" y="94"/>
                    </a:lnTo>
                    <a:lnTo>
                      <a:pt x="119" y="80"/>
                    </a:lnTo>
                    <a:lnTo>
                      <a:pt x="130" y="15"/>
                    </a:lnTo>
                    <a:lnTo>
                      <a:pt x="132" y="0"/>
                    </a:lnTo>
                    <a:lnTo>
                      <a:pt x="158" y="3"/>
                    </a:lnTo>
                    <a:lnTo>
                      <a:pt x="183" y="8"/>
                    </a:lnTo>
                    <a:lnTo>
                      <a:pt x="221" y="14"/>
                    </a:lnTo>
                    <a:lnTo>
                      <a:pt x="223" y="14"/>
                    </a:lnTo>
                    <a:lnTo>
                      <a:pt x="233" y="15"/>
                    </a:lnTo>
                    <a:lnTo>
                      <a:pt x="249" y="17"/>
                    </a:lnTo>
                    <a:lnTo>
                      <a:pt x="310" y="25"/>
                    </a:lnTo>
                    <a:lnTo>
                      <a:pt x="330" y="29"/>
                    </a:lnTo>
                    <a:lnTo>
                      <a:pt x="337" y="29"/>
                    </a:lnTo>
                    <a:lnTo>
                      <a:pt x="349" y="31"/>
                    </a:lnTo>
                    <a:lnTo>
                      <a:pt x="368" y="34"/>
                    </a:lnTo>
                    <a:lnTo>
                      <a:pt x="388" y="36"/>
                    </a:lnTo>
                    <a:lnTo>
                      <a:pt x="408" y="38"/>
                    </a:lnTo>
                    <a:lnTo>
                      <a:pt x="409" y="39"/>
                    </a:lnTo>
                    <a:lnTo>
                      <a:pt x="447" y="44"/>
                    </a:lnTo>
                    <a:lnTo>
                      <a:pt x="476" y="46"/>
                    </a:lnTo>
                    <a:lnTo>
                      <a:pt x="485" y="48"/>
                    </a:lnTo>
                    <a:lnTo>
                      <a:pt x="520" y="52"/>
                    </a:lnTo>
                    <a:lnTo>
                      <a:pt x="518" y="77"/>
                    </a:lnTo>
                    <a:lnTo>
                      <a:pt x="514" y="101"/>
                    </a:lnTo>
                    <a:lnTo>
                      <a:pt x="510" y="152"/>
                    </a:lnTo>
                    <a:lnTo>
                      <a:pt x="504" y="198"/>
                    </a:lnTo>
                    <a:lnTo>
                      <a:pt x="504" y="202"/>
                    </a:lnTo>
                    <a:lnTo>
                      <a:pt x="498" y="256"/>
                    </a:lnTo>
                    <a:lnTo>
                      <a:pt x="496" y="273"/>
                    </a:lnTo>
                    <a:lnTo>
                      <a:pt x="496" y="274"/>
                    </a:lnTo>
                    <a:lnTo>
                      <a:pt x="493" y="294"/>
                    </a:lnTo>
                    <a:lnTo>
                      <a:pt x="492" y="314"/>
                    </a:lnTo>
                    <a:lnTo>
                      <a:pt x="487" y="352"/>
                    </a:lnTo>
                    <a:lnTo>
                      <a:pt x="485" y="374"/>
                    </a:lnTo>
                    <a:lnTo>
                      <a:pt x="485" y="376"/>
                    </a:lnTo>
                    <a:lnTo>
                      <a:pt x="479" y="431"/>
                    </a:lnTo>
                    <a:lnTo>
                      <a:pt x="478" y="437"/>
                    </a:lnTo>
                    <a:lnTo>
                      <a:pt x="477" y="451"/>
                    </a:lnTo>
                    <a:lnTo>
                      <a:pt x="475" y="473"/>
                    </a:lnTo>
                    <a:lnTo>
                      <a:pt x="473" y="477"/>
                    </a:lnTo>
                    <a:lnTo>
                      <a:pt x="471" y="501"/>
                    </a:lnTo>
                    <a:lnTo>
                      <a:pt x="470" y="508"/>
                    </a:lnTo>
                    <a:lnTo>
                      <a:pt x="461" y="597"/>
                    </a:lnTo>
                    <a:lnTo>
                      <a:pt x="461" y="598"/>
                    </a:lnTo>
                    <a:lnTo>
                      <a:pt x="458" y="618"/>
                    </a:lnTo>
                    <a:lnTo>
                      <a:pt x="340" y="604"/>
                    </a:lnTo>
                    <a:lnTo>
                      <a:pt x="289" y="597"/>
                    </a:lnTo>
                    <a:lnTo>
                      <a:pt x="269" y="587"/>
                    </a:lnTo>
                    <a:lnTo>
                      <a:pt x="266" y="586"/>
                    </a:lnTo>
                    <a:lnTo>
                      <a:pt x="256" y="580"/>
                    </a:lnTo>
                    <a:lnTo>
                      <a:pt x="112" y="501"/>
                    </a:lnTo>
                    <a:lnTo>
                      <a:pt x="9" y="443"/>
                    </a:lnTo>
                    <a:lnTo>
                      <a:pt x="0" y="429"/>
                    </a:lnTo>
                    <a:close/>
                  </a:path>
                </a:pathLst>
              </a:custGeom>
              <a:solidFill>
                <a:schemeClr val="bg2">
                  <a:lumMod val="50000"/>
                </a:schemeClr>
              </a:solidFill>
              <a:ln w="1588">
                <a:solidFill>
                  <a:schemeClr val="tx1"/>
                </a:solidFill>
                <a:prstDash val="solid"/>
                <a:round/>
                <a:headEnd/>
                <a:tailEnd/>
              </a:ln>
            </p:spPr>
            <p:txBody>
              <a:bodyPr/>
              <a:lstStyle/>
              <a:p>
                <a:endParaRPr lang="en-US"/>
              </a:p>
            </p:txBody>
          </p:sp>
          <p:sp>
            <p:nvSpPr>
              <p:cNvPr id="97" name="Freeform 94"/>
              <p:cNvSpPr>
                <a:spLocks/>
              </p:cNvSpPr>
              <p:nvPr/>
            </p:nvSpPr>
            <p:spPr bwMode="auto">
              <a:xfrm>
                <a:off x="3517900" y="4129088"/>
                <a:ext cx="177800" cy="209550"/>
              </a:xfrm>
              <a:custGeom>
                <a:avLst/>
                <a:gdLst/>
                <a:ahLst/>
                <a:cxnLst>
                  <a:cxn ang="0">
                    <a:pos x="0" y="48"/>
                  </a:cxn>
                  <a:cxn ang="0">
                    <a:pos x="14" y="94"/>
                  </a:cxn>
                  <a:cxn ang="0">
                    <a:pos x="10" y="112"/>
                  </a:cxn>
                  <a:cxn ang="0">
                    <a:pos x="15" y="122"/>
                  </a:cxn>
                  <a:cxn ang="0">
                    <a:pos x="35" y="132"/>
                  </a:cxn>
                  <a:cxn ang="0">
                    <a:pos x="48" y="112"/>
                  </a:cxn>
                  <a:cxn ang="0">
                    <a:pos x="72" y="98"/>
                  </a:cxn>
                  <a:cxn ang="0">
                    <a:pos x="77" y="99"/>
                  </a:cxn>
                  <a:cxn ang="0">
                    <a:pos x="93" y="92"/>
                  </a:cxn>
                  <a:cxn ang="0">
                    <a:pos x="106" y="83"/>
                  </a:cxn>
                  <a:cxn ang="0">
                    <a:pos x="112" y="75"/>
                  </a:cxn>
                  <a:cxn ang="0">
                    <a:pos x="104" y="69"/>
                  </a:cxn>
                  <a:cxn ang="0">
                    <a:pos x="97" y="62"/>
                  </a:cxn>
                  <a:cxn ang="0">
                    <a:pos x="96" y="54"/>
                  </a:cxn>
                  <a:cxn ang="0">
                    <a:pos x="86" y="51"/>
                  </a:cxn>
                  <a:cxn ang="0">
                    <a:pos x="88" y="41"/>
                  </a:cxn>
                  <a:cxn ang="0">
                    <a:pos x="78" y="32"/>
                  </a:cxn>
                  <a:cxn ang="0">
                    <a:pos x="57" y="17"/>
                  </a:cxn>
                  <a:cxn ang="0">
                    <a:pos x="40" y="12"/>
                  </a:cxn>
                  <a:cxn ang="0">
                    <a:pos x="28" y="3"/>
                  </a:cxn>
                  <a:cxn ang="0">
                    <a:pos x="16" y="0"/>
                  </a:cxn>
                  <a:cxn ang="0">
                    <a:pos x="21" y="26"/>
                  </a:cxn>
                  <a:cxn ang="0">
                    <a:pos x="0" y="48"/>
                  </a:cxn>
                </a:cxnLst>
                <a:rect l="0" t="0" r="r" b="b"/>
                <a:pathLst>
                  <a:path w="112" h="132">
                    <a:moveTo>
                      <a:pt x="0" y="48"/>
                    </a:moveTo>
                    <a:lnTo>
                      <a:pt x="14" y="94"/>
                    </a:lnTo>
                    <a:lnTo>
                      <a:pt x="10" y="112"/>
                    </a:lnTo>
                    <a:lnTo>
                      <a:pt x="15" y="122"/>
                    </a:lnTo>
                    <a:lnTo>
                      <a:pt x="35" y="132"/>
                    </a:lnTo>
                    <a:lnTo>
                      <a:pt x="48" y="112"/>
                    </a:lnTo>
                    <a:lnTo>
                      <a:pt x="72" y="98"/>
                    </a:lnTo>
                    <a:lnTo>
                      <a:pt x="77" y="99"/>
                    </a:lnTo>
                    <a:lnTo>
                      <a:pt x="93" y="92"/>
                    </a:lnTo>
                    <a:lnTo>
                      <a:pt x="106" y="83"/>
                    </a:lnTo>
                    <a:lnTo>
                      <a:pt x="112" y="75"/>
                    </a:lnTo>
                    <a:lnTo>
                      <a:pt x="104" y="69"/>
                    </a:lnTo>
                    <a:lnTo>
                      <a:pt x="97" y="62"/>
                    </a:lnTo>
                    <a:lnTo>
                      <a:pt x="96" y="54"/>
                    </a:lnTo>
                    <a:lnTo>
                      <a:pt x="86" y="51"/>
                    </a:lnTo>
                    <a:lnTo>
                      <a:pt x="88" y="41"/>
                    </a:lnTo>
                    <a:lnTo>
                      <a:pt x="78" y="32"/>
                    </a:lnTo>
                    <a:lnTo>
                      <a:pt x="57" y="17"/>
                    </a:lnTo>
                    <a:lnTo>
                      <a:pt x="40" y="12"/>
                    </a:lnTo>
                    <a:lnTo>
                      <a:pt x="28" y="3"/>
                    </a:lnTo>
                    <a:lnTo>
                      <a:pt x="16" y="0"/>
                    </a:lnTo>
                    <a:lnTo>
                      <a:pt x="21" y="26"/>
                    </a:lnTo>
                    <a:lnTo>
                      <a:pt x="0" y="48"/>
                    </a:lnTo>
                    <a:close/>
                  </a:path>
                </a:pathLst>
              </a:custGeom>
              <a:solidFill>
                <a:srgbClr val="00B0F0"/>
              </a:solidFill>
              <a:ln w="1588">
                <a:solidFill>
                  <a:schemeClr val="tx1"/>
                </a:solidFill>
                <a:prstDash val="solid"/>
                <a:round/>
                <a:headEnd/>
                <a:tailEnd/>
              </a:ln>
            </p:spPr>
            <p:txBody>
              <a:bodyPr/>
              <a:lstStyle/>
              <a:p>
                <a:endParaRPr lang="en-US"/>
              </a:p>
            </p:txBody>
          </p:sp>
          <p:sp>
            <p:nvSpPr>
              <p:cNvPr id="98" name="Freeform 95"/>
              <p:cNvSpPr>
                <a:spLocks/>
              </p:cNvSpPr>
              <p:nvPr/>
            </p:nvSpPr>
            <p:spPr bwMode="auto">
              <a:xfrm>
                <a:off x="3432175" y="4005263"/>
                <a:ext cx="96837" cy="71437"/>
              </a:xfrm>
              <a:custGeom>
                <a:avLst/>
                <a:gdLst/>
                <a:ahLst/>
                <a:cxnLst>
                  <a:cxn ang="0">
                    <a:pos x="0" y="16"/>
                  </a:cxn>
                  <a:cxn ang="0">
                    <a:pos x="0" y="5"/>
                  </a:cxn>
                  <a:cxn ang="0">
                    <a:pos x="7" y="0"/>
                  </a:cxn>
                  <a:cxn ang="0">
                    <a:pos x="20" y="14"/>
                  </a:cxn>
                  <a:cxn ang="0">
                    <a:pos x="32" y="9"/>
                  </a:cxn>
                  <a:cxn ang="0">
                    <a:pos x="39" y="10"/>
                  </a:cxn>
                  <a:cxn ang="0">
                    <a:pos x="50" y="21"/>
                  </a:cxn>
                  <a:cxn ang="0">
                    <a:pos x="58" y="24"/>
                  </a:cxn>
                  <a:cxn ang="0">
                    <a:pos x="61" y="34"/>
                  </a:cxn>
                  <a:cxn ang="0">
                    <a:pos x="48" y="42"/>
                  </a:cxn>
                  <a:cxn ang="0">
                    <a:pos x="41" y="42"/>
                  </a:cxn>
                  <a:cxn ang="0">
                    <a:pos x="32" y="45"/>
                  </a:cxn>
                  <a:cxn ang="0">
                    <a:pos x="22" y="45"/>
                  </a:cxn>
                  <a:cxn ang="0">
                    <a:pos x="19" y="30"/>
                  </a:cxn>
                  <a:cxn ang="0">
                    <a:pos x="0" y="16"/>
                  </a:cxn>
                </a:cxnLst>
                <a:rect l="0" t="0" r="r" b="b"/>
                <a:pathLst>
                  <a:path w="61" h="45">
                    <a:moveTo>
                      <a:pt x="0" y="16"/>
                    </a:moveTo>
                    <a:lnTo>
                      <a:pt x="0" y="5"/>
                    </a:lnTo>
                    <a:lnTo>
                      <a:pt x="7" y="0"/>
                    </a:lnTo>
                    <a:lnTo>
                      <a:pt x="20" y="14"/>
                    </a:lnTo>
                    <a:lnTo>
                      <a:pt x="32" y="9"/>
                    </a:lnTo>
                    <a:lnTo>
                      <a:pt x="39" y="10"/>
                    </a:lnTo>
                    <a:lnTo>
                      <a:pt x="50" y="21"/>
                    </a:lnTo>
                    <a:lnTo>
                      <a:pt x="58" y="24"/>
                    </a:lnTo>
                    <a:lnTo>
                      <a:pt x="61" y="34"/>
                    </a:lnTo>
                    <a:lnTo>
                      <a:pt x="48" y="42"/>
                    </a:lnTo>
                    <a:lnTo>
                      <a:pt x="41" y="42"/>
                    </a:lnTo>
                    <a:lnTo>
                      <a:pt x="32" y="45"/>
                    </a:lnTo>
                    <a:lnTo>
                      <a:pt x="22" y="45"/>
                    </a:lnTo>
                    <a:lnTo>
                      <a:pt x="19" y="30"/>
                    </a:lnTo>
                    <a:lnTo>
                      <a:pt x="0" y="16"/>
                    </a:lnTo>
                    <a:close/>
                  </a:path>
                </a:pathLst>
              </a:custGeom>
              <a:solidFill>
                <a:srgbClr val="00B0F0"/>
              </a:solidFill>
              <a:ln w="1588">
                <a:solidFill>
                  <a:schemeClr val="tx1"/>
                </a:solidFill>
                <a:prstDash val="solid"/>
                <a:round/>
                <a:headEnd/>
                <a:tailEnd/>
              </a:ln>
            </p:spPr>
            <p:txBody>
              <a:bodyPr/>
              <a:lstStyle/>
              <a:p>
                <a:endParaRPr lang="en-US"/>
              </a:p>
            </p:txBody>
          </p:sp>
          <p:sp>
            <p:nvSpPr>
              <p:cNvPr id="99" name="Freeform 96"/>
              <p:cNvSpPr>
                <a:spLocks/>
              </p:cNvSpPr>
              <p:nvPr/>
            </p:nvSpPr>
            <p:spPr bwMode="auto">
              <a:xfrm>
                <a:off x="3209925" y="3895725"/>
                <a:ext cx="84137" cy="69850"/>
              </a:xfrm>
              <a:custGeom>
                <a:avLst/>
                <a:gdLst/>
                <a:ahLst/>
                <a:cxnLst>
                  <a:cxn ang="0">
                    <a:pos x="0" y="10"/>
                  </a:cxn>
                  <a:cxn ang="0">
                    <a:pos x="13" y="38"/>
                  </a:cxn>
                  <a:cxn ang="0">
                    <a:pos x="31" y="38"/>
                  </a:cxn>
                  <a:cxn ang="0">
                    <a:pos x="38" y="43"/>
                  </a:cxn>
                  <a:cxn ang="0">
                    <a:pos x="46" y="42"/>
                  </a:cxn>
                  <a:cxn ang="0">
                    <a:pos x="50" y="44"/>
                  </a:cxn>
                  <a:cxn ang="0">
                    <a:pos x="53" y="37"/>
                  </a:cxn>
                  <a:cxn ang="0">
                    <a:pos x="49" y="32"/>
                  </a:cxn>
                  <a:cxn ang="0">
                    <a:pos x="43" y="24"/>
                  </a:cxn>
                  <a:cxn ang="0">
                    <a:pos x="37" y="19"/>
                  </a:cxn>
                  <a:cxn ang="0">
                    <a:pos x="38" y="17"/>
                  </a:cxn>
                  <a:cxn ang="0">
                    <a:pos x="30" y="2"/>
                  </a:cxn>
                  <a:cxn ang="0">
                    <a:pos x="22" y="0"/>
                  </a:cxn>
                  <a:cxn ang="0">
                    <a:pos x="10" y="10"/>
                  </a:cxn>
                  <a:cxn ang="0">
                    <a:pos x="0" y="10"/>
                  </a:cxn>
                </a:cxnLst>
                <a:rect l="0" t="0" r="r" b="b"/>
                <a:pathLst>
                  <a:path w="53" h="44">
                    <a:moveTo>
                      <a:pt x="0" y="10"/>
                    </a:moveTo>
                    <a:lnTo>
                      <a:pt x="13" y="38"/>
                    </a:lnTo>
                    <a:lnTo>
                      <a:pt x="31" y="38"/>
                    </a:lnTo>
                    <a:lnTo>
                      <a:pt x="38" y="43"/>
                    </a:lnTo>
                    <a:lnTo>
                      <a:pt x="46" y="42"/>
                    </a:lnTo>
                    <a:lnTo>
                      <a:pt x="50" y="44"/>
                    </a:lnTo>
                    <a:lnTo>
                      <a:pt x="53" y="37"/>
                    </a:lnTo>
                    <a:lnTo>
                      <a:pt x="49" y="32"/>
                    </a:lnTo>
                    <a:lnTo>
                      <a:pt x="43" y="24"/>
                    </a:lnTo>
                    <a:lnTo>
                      <a:pt x="37" y="19"/>
                    </a:lnTo>
                    <a:lnTo>
                      <a:pt x="38" y="17"/>
                    </a:lnTo>
                    <a:lnTo>
                      <a:pt x="30" y="2"/>
                    </a:lnTo>
                    <a:lnTo>
                      <a:pt x="22" y="0"/>
                    </a:lnTo>
                    <a:lnTo>
                      <a:pt x="10" y="10"/>
                    </a:lnTo>
                    <a:lnTo>
                      <a:pt x="0" y="10"/>
                    </a:lnTo>
                    <a:close/>
                  </a:path>
                </a:pathLst>
              </a:custGeom>
              <a:solidFill>
                <a:srgbClr val="00B0F0"/>
              </a:solidFill>
              <a:ln w="1588">
                <a:solidFill>
                  <a:schemeClr val="tx1"/>
                </a:solidFill>
                <a:prstDash val="solid"/>
                <a:round/>
                <a:headEnd/>
                <a:tailEnd/>
              </a:ln>
            </p:spPr>
            <p:txBody>
              <a:bodyPr/>
              <a:lstStyle/>
              <a:p>
                <a:endParaRPr lang="en-US"/>
              </a:p>
            </p:txBody>
          </p:sp>
          <p:sp>
            <p:nvSpPr>
              <p:cNvPr id="100" name="Freeform 97"/>
              <p:cNvSpPr>
                <a:spLocks/>
              </p:cNvSpPr>
              <p:nvPr/>
            </p:nvSpPr>
            <p:spPr bwMode="auto">
              <a:xfrm>
                <a:off x="3000375" y="3802063"/>
                <a:ext cx="69850" cy="55562"/>
              </a:xfrm>
              <a:custGeom>
                <a:avLst/>
                <a:gdLst/>
                <a:ahLst/>
                <a:cxnLst>
                  <a:cxn ang="0">
                    <a:pos x="0" y="15"/>
                  </a:cxn>
                  <a:cxn ang="0">
                    <a:pos x="8" y="26"/>
                  </a:cxn>
                  <a:cxn ang="0">
                    <a:pos x="17" y="33"/>
                  </a:cxn>
                  <a:cxn ang="0">
                    <a:pos x="26" y="35"/>
                  </a:cxn>
                  <a:cxn ang="0">
                    <a:pos x="33" y="33"/>
                  </a:cxn>
                  <a:cxn ang="0">
                    <a:pos x="39" y="25"/>
                  </a:cxn>
                  <a:cxn ang="0">
                    <a:pos x="44" y="11"/>
                  </a:cxn>
                  <a:cxn ang="0">
                    <a:pos x="39" y="2"/>
                  </a:cxn>
                  <a:cxn ang="0">
                    <a:pos x="26" y="0"/>
                  </a:cxn>
                  <a:cxn ang="0">
                    <a:pos x="15" y="2"/>
                  </a:cxn>
                  <a:cxn ang="0">
                    <a:pos x="0" y="15"/>
                  </a:cxn>
                </a:cxnLst>
                <a:rect l="0" t="0" r="r" b="b"/>
                <a:pathLst>
                  <a:path w="44" h="35">
                    <a:moveTo>
                      <a:pt x="0" y="15"/>
                    </a:moveTo>
                    <a:lnTo>
                      <a:pt x="8" y="26"/>
                    </a:lnTo>
                    <a:lnTo>
                      <a:pt x="17" y="33"/>
                    </a:lnTo>
                    <a:lnTo>
                      <a:pt x="26" y="35"/>
                    </a:lnTo>
                    <a:lnTo>
                      <a:pt x="33" y="33"/>
                    </a:lnTo>
                    <a:lnTo>
                      <a:pt x="39" y="25"/>
                    </a:lnTo>
                    <a:lnTo>
                      <a:pt x="44" y="11"/>
                    </a:lnTo>
                    <a:lnTo>
                      <a:pt x="39" y="2"/>
                    </a:lnTo>
                    <a:lnTo>
                      <a:pt x="26" y="0"/>
                    </a:lnTo>
                    <a:lnTo>
                      <a:pt x="15" y="2"/>
                    </a:lnTo>
                    <a:lnTo>
                      <a:pt x="0" y="15"/>
                    </a:lnTo>
                    <a:close/>
                  </a:path>
                </a:pathLst>
              </a:custGeom>
              <a:solidFill>
                <a:srgbClr val="00B0F0"/>
              </a:solidFill>
              <a:ln w="1588">
                <a:solidFill>
                  <a:schemeClr val="tx1"/>
                </a:solidFill>
                <a:prstDash val="solid"/>
                <a:round/>
                <a:headEnd/>
                <a:tailEnd/>
              </a:ln>
            </p:spPr>
            <p:txBody>
              <a:bodyPr/>
              <a:lstStyle/>
              <a:p>
                <a:endParaRPr lang="en-US"/>
              </a:p>
            </p:txBody>
          </p:sp>
          <p:sp>
            <p:nvSpPr>
              <p:cNvPr id="101" name="Freeform 98"/>
              <p:cNvSpPr>
                <a:spLocks/>
              </p:cNvSpPr>
              <p:nvPr/>
            </p:nvSpPr>
            <p:spPr bwMode="auto">
              <a:xfrm>
                <a:off x="3344862" y="3975100"/>
                <a:ext cx="84138" cy="26988"/>
              </a:xfrm>
              <a:custGeom>
                <a:avLst/>
                <a:gdLst/>
                <a:ahLst/>
                <a:cxnLst>
                  <a:cxn ang="0">
                    <a:pos x="26" y="3"/>
                  </a:cxn>
                  <a:cxn ang="0">
                    <a:pos x="30" y="3"/>
                  </a:cxn>
                  <a:cxn ang="0">
                    <a:pos x="33" y="5"/>
                  </a:cxn>
                  <a:cxn ang="0">
                    <a:pos x="34" y="5"/>
                  </a:cxn>
                  <a:cxn ang="0">
                    <a:pos x="53" y="7"/>
                  </a:cxn>
                  <a:cxn ang="0">
                    <a:pos x="41" y="16"/>
                  </a:cxn>
                  <a:cxn ang="0">
                    <a:pos x="37" y="17"/>
                  </a:cxn>
                  <a:cxn ang="0">
                    <a:pos x="19" y="12"/>
                  </a:cxn>
                  <a:cxn ang="0">
                    <a:pos x="0" y="12"/>
                  </a:cxn>
                  <a:cxn ang="0">
                    <a:pos x="4" y="0"/>
                  </a:cxn>
                  <a:cxn ang="0">
                    <a:pos x="26" y="3"/>
                  </a:cxn>
                </a:cxnLst>
                <a:rect l="0" t="0" r="r" b="b"/>
                <a:pathLst>
                  <a:path w="53" h="17">
                    <a:moveTo>
                      <a:pt x="26" y="3"/>
                    </a:moveTo>
                    <a:lnTo>
                      <a:pt x="30" y="3"/>
                    </a:lnTo>
                    <a:lnTo>
                      <a:pt x="33" y="5"/>
                    </a:lnTo>
                    <a:lnTo>
                      <a:pt x="34" y="5"/>
                    </a:lnTo>
                    <a:lnTo>
                      <a:pt x="53" y="7"/>
                    </a:lnTo>
                    <a:lnTo>
                      <a:pt x="41" y="16"/>
                    </a:lnTo>
                    <a:lnTo>
                      <a:pt x="37" y="17"/>
                    </a:lnTo>
                    <a:lnTo>
                      <a:pt x="19" y="12"/>
                    </a:lnTo>
                    <a:lnTo>
                      <a:pt x="0" y="12"/>
                    </a:lnTo>
                    <a:lnTo>
                      <a:pt x="4" y="0"/>
                    </a:lnTo>
                    <a:lnTo>
                      <a:pt x="26" y="3"/>
                    </a:lnTo>
                    <a:close/>
                  </a:path>
                </a:pathLst>
              </a:custGeom>
              <a:solidFill>
                <a:srgbClr val="00B0F0"/>
              </a:solidFill>
              <a:ln w="1588">
                <a:solidFill>
                  <a:schemeClr val="tx1"/>
                </a:solidFill>
                <a:prstDash val="solid"/>
                <a:round/>
                <a:headEnd/>
                <a:tailEnd/>
              </a:ln>
            </p:spPr>
            <p:txBody>
              <a:bodyPr/>
              <a:lstStyle/>
              <a:p>
                <a:endParaRPr lang="en-US"/>
              </a:p>
            </p:txBody>
          </p:sp>
          <p:sp>
            <p:nvSpPr>
              <p:cNvPr id="102" name="Freeform 99"/>
              <p:cNvSpPr>
                <a:spLocks/>
              </p:cNvSpPr>
              <p:nvPr/>
            </p:nvSpPr>
            <p:spPr bwMode="auto">
              <a:xfrm>
                <a:off x="3379787" y="4021138"/>
                <a:ext cx="33338" cy="28575"/>
              </a:xfrm>
              <a:custGeom>
                <a:avLst/>
                <a:gdLst/>
                <a:ahLst/>
                <a:cxnLst>
                  <a:cxn ang="0">
                    <a:pos x="0" y="0"/>
                  </a:cxn>
                  <a:cxn ang="0">
                    <a:pos x="5" y="12"/>
                  </a:cxn>
                  <a:cxn ang="0">
                    <a:pos x="14" y="18"/>
                  </a:cxn>
                  <a:cxn ang="0">
                    <a:pos x="21" y="12"/>
                  </a:cxn>
                  <a:cxn ang="0">
                    <a:pos x="0" y="0"/>
                  </a:cxn>
                </a:cxnLst>
                <a:rect l="0" t="0" r="r" b="b"/>
                <a:pathLst>
                  <a:path w="21" h="18">
                    <a:moveTo>
                      <a:pt x="0" y="0"/>
                    </a:moveTo>
                    <a:lnTo>
                      <a:pt x="5" y="12"/>
                    </a:lnTo>
                    <a:lnTo>
                      <a:pt x="14" y="18"/>
                    </a:lnTo>
                    <a:lnTo>
                      <a:pt x="21" y="12"/>
                    </a:lnTo>
                    <a:lnTo>
                      <a:pt x="0" y="0"/>
                    </a:lnTo>
                    <a:close/>
                  </a:path>
                </a:pathLst>
              </a:custGeom>
              <a:solidFill>
                <a:srgbClr val="00B0F0"/>
              </a:solidFill>
              <a:ln w="1588">
                <a:solidFill>
                  <a:schemeClr val="tx1"/>
                </a:solidFill>
                <a:prstDash val="solid"/>
                <a:round/>
                <a:headEnd/>
                <a:tailEnd/>
              </a:ln>
            </p:spPr>
            <p:txBody>
              <a:bodyPr/>
              <a:lstStyle/>
              <a:p>
                <a:endParaRPr lang="en-US"/>
              </a:p>
            </p:txBody>
          </p:sp>
          <p:sp>
            <p:nvSpPr>
              <p:cNvPr id="103" name="Freeform 100"/>
              <p:cNvSpPr>
                <a:spLocks/>
              </p:cNvSpPr>
              <p:nvPr/>
            </p:nvSpPr>
            <p:spPr bwMode="auto">
              <a:xfrm>
                <a:off x="2936875" y="3833813"/>
                <a:ext cx="20637" cy="33337"/>
              </a:xfrm>
              <a:custGeom>
                <a:avLst/>
                <a:gdLst/>
                <a:ahLst/>
                <a:cxnLst>
                  <a:cxn ang="0">
                    <a:pos x="0" y="14"/>
                  </a:cxn>
                  <a:cxn ang="0">
                    <a:pos x="11" y="0"/>
                  </a:cxn>
                  <a:cxn ang="0">
                    <a:pos x="13" y="11"/>
                  </a:cxn>
                  <a:cxn ang="0">
                    <a:pos x="2" y="21"/>
                  </a:cxn>
                  <a:cxn ang="0">
                    <a:pos x="0" y="14"/>
                  </a:cxn>
                </a:cxnLst>
                <a:rect l="0" t="0" r="r" b="b"/>
                <a:pathLst>
                  <a:path w="13" h="21">
                    <a:moveTo>
                      <a:pt x="0" y="14"/>
                    </a:moveTo>
                    <a:lnTo>
                      <a:pt x="11" y="0"/>
                    </a:lnTo>
                    <a:lnTo>
                      <a:pt x="13" y="11"/>
                    </a:lnTo>
                    <a:lnTo>
                      <a:pt x="2" y="21"/>
                    </a:lnTo>
                    <a:lnTo>
                      <a:pt x="0" y="14"/>
                    </a:lnTo>
                    <a:close/>
                  </a:path>
                </a:pathLst>
              </a:custGeom>
              <a:solidFill>
                <a:srgbClr val="00B0F0"/>
              </a:solidFill>
              <a:ln w="1588">
                <a:solidFill>
                  <a:schemeClr val="tx1"/>
                </a:solidFill>
                <a:prstDash val="solid"/>
                <a:round/>
                <a:headEnd/>
                <a:tailEnd/>
              </a:ln>
            </p:spPr>
            <p:txBody>
              <a:bodyPr/>
              <a:lstStyle/>
              <a:p>
                <a:endParaRPr lang="en-US"/>
              </a:p>
            </p:txBody>
          </p:sp>
          <p:sp>
            <p:nvSpPr>
              <p:cNvPr id="104" name="Freeform 101"/>
              <p:cNvSpPr>
                <a:spLocks/>
              </p:cNvSpPr>
              <p:nvPr/>
            </p:nvSpPr>
            <p:spPr bwMode="auto">
              <a:xfrm>
                <a:off x="2306637" y="2138363"/>
                <a:ext cx="847725" cy="909637"/>
              </a:xfrm>
              <a:custGeom>
                <a:avLst/>
                <a:gdLst/>
                <a:ahLst/>
                <a:cxnLst>
                  <a:cxn ang="0">
                    <a:pos x="70" y="573"/>
                  </a:cxn>
                  <a:cxn ang="0">
                    <a:pos x="151" y="536"/>
                  </a:cxn>
                  <a:cxn ang="0">
                    <a:pos x="206" y="529"/>
                  </a:cxn>
                  <a:cxn ang="0">
                    <a:pos x="207" y="521"/>
                  </a:cxn>
                  <a:cxn ang="0">
                    <a:pos x="229" y="521"/>
                  </a:cxn>
                  <a:cxn ang="0">
                    <a:pos x="249" y="522"/>
                  </a:cxn>
                  <a:cxn ang="0">
                    <a:pos x="313" y="527"/>
                  </a:cxn>
                  <a:cxn ang="0">
                    <a:pos x="350" y="530"/>
                  </a:cxn>
                  <a:cxn ang="0">
                    <a:pos x="397" y="532"/>
                  </a:cxn>
                  <a:cxn ang="0">
                    <a:pos x="424" y="535"/>
                  </a:cxn>
                  <a:cxn ang="0">
                    <a:pos x="447" y="536"/>
                  </a:cxn>
                  <a:cxn ang="0">
                    <a:pos x="449" y="536"/>
                  </a:cxn>
                  <a:cxn ang="0">
                    <a:pos x="479" y="537"/>
                  </a:cxn>
                  <a:cxn ang="0">
                    <a:pos x="498" y="538"/>
                  </a:cxn>
                  <a:cxn ang="0">
                    <a:pos x="504" y="530"/>
                  </a:cxn>
                  <a:cxn ang="0">
                    <a:pos x="507" y="491"/>
                  </a:cxn>
                  <a:cxn ang="0">
                    <a:pos x="507" y="476"/>
                  </a:cxn>
                  <a:cxn ang="0">
                    <a:pos x="509" y="442"/>
                  </a:cxn>
                  <a:cxn ang="0">
                    <a:pos x="511" y="401"/>
                  </a:cxn>
                  <a:cxn ang="0">
                    <a:pos x="513" y="389"/>
                  </a:cxn>
                  <a:cxn ang="0">
                    <a:pos x="513" y="382"/>
                  </a:cxn>
                  <a:cxn ang="0">
                    <a:pos x="514" y="367"/>
                  </a:cxn>
                  <a:cxn ang="0">
                    <a:pos x="516" y="338"/>
                  </a:cxn>
                  <a:cxn ang="0">
                    <a:pos x="517" y="308"/>
                  </a:cxn>
                  <a:cxn ang="0">
                    <a:pos x="518" y="296"/>
                  </a:cxn>
                  <a:cxn ang="0">
                    <a:pos x="520" y="263"/>
                  </a:cxn>
                  <a:cxn ang="0">
                    <a:pos x="521" y="251"/>
                  </a:cxn>
                  <a:cxn ang="0">
                    <a:pos x="521" y="238"/>
                  </a:cxn>
                  <a:cxn ang="0">
                    <a:pos x="522" y="220"/>
                  </a:cxn>
                  <a:cxn ang="0">
                    <a:pos x="523" y="205"/>
                  </a:cxn>
                  <a:cxn ang="0">
                    <a:pos x="524" y="164"/>
                  </a:cxn>
                  <a:cxn ang="0">
                    <a:pos x="524" y="160"/>
                  </a:cxn>
                  <a:cxn ang="0">
                    <a:pos x="529" y="87"/>
                  </a:cxn>
                  <a:cxn ang="0">
                    <a:pos x="532" y="66"/>
                  </a:cxn>
                  <a:cxn ang="0">
                    <a:pos x="534" y="38"/>
                  </a:cxn>
                  <a:cxn ang="0">
                    <a:pos x="509" y="37"/>
                  </a:cxn>
                  <a:cxn ang="0">
                    <a:pos x="455" y="33"/>
                  </a:cxn>
                  <a:cxn ang="0">
                    <a:pos x="383" y="30"/>
                  </a:cxn>
                  <a:cxn ang="0">
                    <a:pos x="360" y="27"/>
                  </a:cxn>
                  <a:cxn ang="0">
                    <a:pos x="320" y="24"/>
                  </a:cxn>
                  <a:cxn ang="0">
                    <a:pos x="300" y="22"/>
                  </a:cxn>
                  <a:cxn ang="0">
                    <a:pos x="189" y="13"/>
                  </a:cxn>
                  <a:cxn ang="0">
                    <a:pos x="184" y="12"/>
                  </a:cxn>
                  <a:cxn ang="0">
                    <a:pos x="134" y="7"/>
                  </a:cxn>
                  <a:cxn ang="0">
                    <a:pos x="91" y="3"/>
                  </a:cxn>
                  <a:cxn ang="0">
                    <a:pos x="62" y="0"/>
                  </a:cxn>
                  <a:cxn ang="0">
                    <a:pos x="56" y="49"/>
                  </a:cxn>
                  <a:cxn ang="0">
                    <a:pos x="46" y="146"/>
                  </a:cxn>
                  <a:cxn ang="0">
                    <a:pos x="40" y="204"/>
                  </a:cxn>
                  <a:cxn ang="0">
                    <a:pos x="38" y="222"/>
                  </a:cxn>
                  <a:cxn ang="0">
                    <a:pos x="34" y="262"/>
                  </a:cxn>
                  <a:cxn ang="0">
                    <a:pos x="27" y="322"/>
                  </a:cxn>
                  <a:cxn ang="0">
                    <a:pos x="21" y="379"/>
                  </a:cxn>
                  <a:cxn ang="0">
                    <a:pos x="19" y="399"/>
                  </a:cxn>
                  <a:cxn ang="0">
                    <a:pos x="15" y="425"/>
                  </a:cxn>
                  <a:cxn ang="0">
                    <a:pos x="12" y="456"/>
                  </a:cxn>
                  <a:cxn ang="0">
                    <a:pos x="3" y="546"/>
                  </a:cxn>
                  <a:cxn ang="0">
                    <a:pos x="15" y="567"/>
                  </a:cxn>
                </a:cxnLst>
                <a:rect l="0" t="0" r="r" b="b"/>
                <a:pathLst>
                  <a:path w="534" h="573">
                    <a:moveTo>
                      <a:pt x="15" y="567"/>
                    </a:moveTo>
                    <a:lnTo>
                      <a:pt x="70" y="573"/>
                    </a:lnTo>
                    <a:lnTo>
                      <a:pt x="75" y="528"/>
                    </a:lnTo>
                    <a:lnTo>
                      <a:pt x="151" y="536"/>
                    </a:lnTo>
                    <a:lnTo>
                      <a:pt x="214" y="542"/>
                    </a:lnTo>
                    <a:lnTo>
                      <a:pt x="206" y="529"/>
                    </a:lnTo>
                    <a:lnTo>
                      <a:pt x="208" y="527"/>
                    </a:lnTo>
                    <a:lnTo>
                      <a:pt x="207" y="521"/>
                    </a:lnTo>
                    <a:lnTo>
                      <a:pt x="208" y="518"/>
                    </a:lnTo>
                    <a:lnTo>
                      <a:pt x="229" y="521"/>
                    </a:lnTo>
                    <a:lnTo>
                      <a:pt x="239" y="522"/>
                    </a:lnTo>
                    <a:lnTo>
                      <a:pt x="249" y="522"/>
                    </a:lnTo>
                    <a:lnTo>
                      <a:pt x="260" y="523"/>
                    </a:lnTo>
                    <a:lnTo>
                      <a:pt x="313" y="527"/>
                    </a:lnTo>
                    <a:lnTo>
                      <a:pt x="335" y="529"/>
                    </a:lnTo>
                    <a:lnTo>
                      <a:pt x="350" y="530"/>
                    </a:lnTo>
                    <a:lnTo>
                      <a:pt x="356" y="530"/>
                    </a:lnTo>
                    <a:lnTo>
                      <a:pt x="397" y="532"/>
                    </a:lnTo>
                    <a:lnTo>
                      <a:pt x="405" y="534"/>
                    </a:lnTo>
                    <a:lnTo>
                      <a:pt x="424" y="535"/>
                    </a:lnTo>
                    <a:lnTo>
                      <a:pt x="428" y="535"/>
                    </a:lnTo>
                    <a:lnTo>
                      <a:pt x="447" y="536"/>
                    </a:lnTo>
                    <a:lnTo>
                      <a:pt x="448" y="536"/>
                    </a:lnTo>
                    <a:lnTo>
                      <a:pt x="449" y="536"/>
                    </a:lnTo>
                    <a:lnTo>
                      <a:pt x="458" y="536"/>
                    </a:lnTo>
                    <a:lnTo>
                      <a:pt x="479" y="537"/>
                    </a:lnTo>
                    <a:lnTo>
                      <a:pt x="482" y="538"/>
                    </a:lnTo>
                    <a:lnTo>
                      <a:pt x="498" y="538"/>
                    </a:lnTo>
                    <a:lnTo>
                      <a:pt x="504" y="539"/>
                    </a:lnTo>
                    <a:lnTo>
                      <a:pt x="504" y="530"/>
                    </a:lnTo>
                    <a:lnTo>
                      <a:pt x="506" y="514"/>
                    </a:lnTo>
                    <a:lnTo>
                      <a:pt x="507" y="491"/>
                    </a:lnTo>
                    <a:lnTo>
                      <a:pt x="507" y="487"/>
                    </a:lnTo>
                    <a:lnTo>
                      <a:pt x="507" y="476"/>
                    </a:lnTo>
                    <a:lnTo>
                      <a:pt x="508" y="456"/>
                    </a:lnTo>
                    <a:lnTo>
                      <a:pt x="509" y="442"/>
                    </a:lnTo>
                    <a:lnTo>
                      <a:pt x="510" y="426"/>
                    </a:lnTo>
                    <a:lnTo>
                      <a:pt x="511" y="401"/>
                    </a:lnTo>
                    <a:lnTo>
                      <a:pt x="511" y="400"/>
                    </a:lnTo>
                    <a:lnTo>
                      <a:pt x="513" y="389"/>
                    </a:lnTo>
                    <a:lnTo>
                      <a:pt x="513" y="385"/>
                    </a:lnTo>
                    <a:lnTo>
                      <a:pt x="513" y="382"/>
                    </a:lnTo>
                    <a:lnTo>
                      <a:pt x="514" y="371"/>
                    </a:lnTo>
                    <a:lnTo>
                      <a:pt x="514" y="367"/>
                    </a:lnTo>
                    <a:lnTo>
                      <a:pt x="515" y="356"/>
                    </a:lnTo>
                    <a:lnTo>
                      <a:pt x="516" y="338"/>
                    </a:lnTo>
                    <a:lnTo>
                      <a:pt x="517" y="314"/>
                    </a:lnTo>
                    <a:lnTo>
                      <a:pt x="517" y="308"/>
                    </a:lnTo>
                    <a:lnTo>
                      <a:pt x="517" y="307"/>
                    </a:lnTo>
                    <a:lnTo>
                      <a:pt x="518" y="296"/>
                    </a:lnTo>
                    <a:lnTo>
                      <a:pt x="518" y="288"/>
                    </a:lnTo>
                    <a:lnTo>
                      <a:pt x="520" y="263"/>
                    </a:lnTo>
                    <a:lnTo>
                      <a:pt x="520" y="252"/>
                    </a:lnTo>
                    <a:lnTo>
                      <a:pt x="521" y="251"/>
                    </a:lnTo>
                    <a:lnTo>
                      <a:pt x="521" y="242"/>
                    </a:lnTo>
                    <a:lnTo>
                      <a:pt x="521" y="238"/>
                    </a:lnTo>
                    <a:lnTo>
                      <a:pt x="522" y="226"/>
                    </a:lnTo>
                    <a:lnTo>
                      <a:pt x="522" y="220"/>
                    </a:lnTo>
                    <a:lnTo>
                      <a:pt x="522" y="211"/>
                    </a:lnTo>
                    <a:lnTo>
                      <a:pt x="523" y="205"/>
                    </a:lnTo>
                    <a:lnTo>
                      <a:pt x="524" y="176"/>
                    </a:lnTo>
                    <a:lnTo>
                      <a:pt x="524" y="164"/>
                    </a:lnTo>
                    <a:lnTo>
                      <a:pt x="524" y="163"/>
                    </a:lnTo>
                    <a:lnTo>
                      <a:pt x="524" y="160"/>
                    </a:lnTo>
                    <a:lnTo>
                      <a:pt x="527" y="132"/>
                    </a:lnTo>
                    <a:lnTo>
                      <a:pt x="529" y="87"/>
                    </a:lnTo>
                    <a:lnTo>
                      <a:pt x="531" y="88"/>
                    </a:lnTo>
                    <a:lnTo>
                      <a:pt x="532" y="66"/>
                    </a:lnTo>
                    <a:lnTo>
                      <a:pt x="534" y="49"/>
                    </a:lnTo>
                    <a:lnTo>
                      <a:pt x="534" y="38"/>
                    </a:lnTo>
                    <a:lnTo>
                      <a:pt x="528" y="37"/>
                    </a:lnTo>
                    <a:lnTo>
                      <a:pt x="509" y="37"/>
                    </a:lnTo>
                    <a:lnTo>
                      <a:pt x="504" y="35"/>
                    </a:lnTo>
                    <a:lnTo>
                      <a:pt x="455" y="33"/>
                    </a:lnTo>
                    <a:lnTo>
                      <a:pt x="427" y="32"/>
                    </a:lnTo>
                    <a:lnTo>
                      <a:pt x="383" y="30"/>
                    </a:lnTo>
                    <a:lnTo>
                      <a:pt x="365" y="27"/>
                    </a:lnTo>
                    <a:lnTo>
                      <a:pt x="360" y="27"/>
                    </a:lnTo>
                    <a:lnTo>
                      <a:pt x="322" y="25"/>
                    </a:lnTo>
                    <a:lnTo>
                      <a:pt x="320" y="24"/>
                    </a:lnTo>
                    <a:lnTo>
                      <a:pt x="309" y="24"/>
                    </a:lnTo>
                    <a:lnTo>
                      <a:pt x="300" y="22"/>
                    </a:lnTo>
                    <a:lnTo>
                      <a:pt x="262" y="20"/>
                    </a:lnTo>
                    <a:lnTo>
                      <a:pt x="189" y="13"/>
                    </a:lnTo>
                    <a:lnTo>
                      <a:pt x="186" y="12"/>
                    </a:lnTo>
                    <a:lnTo>
                      <a:pt x="184" y="12"/>
                    </a:lnTo>
                    <a:lnTo>
                      <a:pt x="183" y="12"/>
                    </a:lnTo>
                    <a:lnTo>
                      <a:pt x="134" y="7"/>
                    </a:lnTo>
                    <a:lnTo>
                      <a:pt x="115" y="5"/>
                    </a:lnTo>
                    <a:lnTo>
                      <a:pt x="91" y="3"/>
                    </a:lnTo>
                    <a:lnTo>
                      <a:pt x="86" y="3"/>
                    </a:lnTo>
                    <a:lnTo>
                      <a:pt x="62" y="0"/>
                    </a:lnTo>
                    <a:lnTo>
                      <a:pt x="60" y="25"/>
                    </a:lnTo>
                    <a:lnTo>
                      <a:pt x="56" y="49"/>
                    </a:lnTo>
                    <a:lnTo>
                      <a:pt x="52" y="100"/>
                    </a:lnTo>
                    <a:lnTo>
                      <a:pt x="46" y="146"/>
                    </a:lnTo>
                    <a:lnTo>
                      <a:pt x="46" y="150"/>
                    </a:lnTo>
                    <a:lnTo>
                      <a:pt x="40" y="204"/>
                    </a:lnTo>
                    <a:lnTo>
                      <a:pt x="38" y="221"/>
                    </a:lnTo>
                    <a:lnTo>
                      <a:pt x="38" y="222"/>
                    </a:lnTo>
                    <a:lnTo>
                      <a:pt x="35" y="242"/>
                    </a:lnTo>
                    <a:lnTo>
                      <a:pt x="34" y="262"/>
                    </a:lnTo>
                    <a:lnTo>
                      <a:pt x="29" y="300"/>
                    </a:lnTo>
                    <a:lnTo>
                      <a:pt x="27" y="322"/>
                    </a:lnTo>
                    <a:lnTo>
                      <a:pt x="27" y="324"/>
                    </a:lnTo>
                    <a:lnTo>
                      <a:pt x="21" y="379"/>
                    </a:lnTo>
                    <a:lnTo>
                      <a:pt x="20" y="385"/>
                    </a:lnTo>
                    <a:lnTo>
                      <a:pt x="19" y="399"/>
                    </a:lnTo>
                    <a:lnTo>
                      <a:pt x="17" y="421"/>
                    </a:lnTo>
                    <a:lnTo>
                      <a:pt x="15" y="425"/>
                    </a:lnTo>
                    <a:lnTo>
                      <a:pt x="13" y="449"/>
                    </a:lnTo>
                    <a:lnTo>
                      <a:pt x="12" y="456"/>
                    </a:lnTo>
                    <a:lnTo>
                      <a:pt x="3" y="545"/>
                    </a:lnTo>
                    <a:lnTo>
                      <a:pt x="3" y="546"/>
                    </a:lnTo>
                    <a:lnTo>
                      <a:pt x="0" y="566"/>
                    </a:lnTo>
                    <a:lnTo>
                      <a:pt x="15" y="567"/>
                    </a:lnTo>
                    <a:close/>
                  </a:path>
                </a:pathLst>
              </a:custGeom>
              <a:solidFill>
                <a:srgbClr val="FFC000"/>
              </a:solidFill>
              <a:ln w="1588">
                <a:solidFill>
                  <a:schemeClr val="tx1"/>
                </a:solidFill>
                <a:prstDash val="solid"/>
                <a:round/>
                <a:headEnd/>
                <a:tailEnd/>
              </a:ln>
            </p:spPr>
            <p:txBody>
              <a:bodyPr/>
              <a:lstStyle/>
              <a:p>
                <a:endParaRPr lang="en-US"/>
              </a:p>
            </p:txBody>
          </p:sp>
        </p:grpSp>
        <p:sp>
          <p:nvSpPr>
            <p:cNvPr id="8" name="Oval 7"/>
            <p:cNvSpPr/>
            <p:nvPr/>
          </p:nvSpPr>
          <p:spPr>
            <a:xfrm>
              <a:off x="6811079" y="3628541"/>
              <a:ext cx="371753" cy="403396"/>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96"/>
            <p:cNvSpPr txBox="1"/>
            <p:nvPr/>
          </p:nvSpPr>
          <p:spPr>
            <a:xfrm>
              <a:off x="890199" y="4636998"/>
              <a:ext cx="1729630" cy="308662"/>
            </a:xfrm>
            <a:prstGeom prst="rect">
              <a:avLst/>
            </a:prstGeom>
            <a:noFill/>
          </p:spPr>
          <p:txBody>
            <a:bodyPr wrap="square" rtlCol="0">
              <a:spAutoFit/>
            </a:bodyPr>
            <a:lstStyle/>
            <a:p>
              <a:pPr marL="0" marR="0">
                <a:spcBef>
                  <a:spcPts val="0"/>
                </a:spcBef>
                <a:spcAft>
                  <a:spcPts val="0"/>
                </a:spcAft>
              </a:pPr>
              <a:r>
                <a:rPr lang="en-US" sz="1200" b="1" kern="1200">
                  <a:effectLst/>
                  <a:latin typeface="Times New Roman" panose="02020603050405020304" pitchFamily="18" charset="0"/>
                  <a:ea typeface="Times New Roman" panose="02020603050405020304" pitchFamily="18" charset="0"/>
                </a:rPr>
                <a:t>Field Work</a:t>
              </a:r>
              <a:endParaRPr lang="en-US" sz="1200" b="1">
                <a:effectLst/>
                <a:latin typeface="Times New Roman" panose="02020603050405020304" pitchFamily="18" charset="0"/>
                <a:ea typeface="Times New Roman" panose="02020603050405020304" pitchFamily="18" charset="0"/>
              </a:endParaRPr>
            </a:p>
          </p:txBody>
        </p:sp>
        <p:sp>
          <p:nvSpPr>
            <p:cNvPr id="10" name="TextBox 94"/>
            <p:cNvSpPr txBox="1"/>
            <p:nvPr/>
          </p:nvSpPr>
          <p:spPr>
            <a:xfrm>
              <a:off x="6285170" y="3679501"/>
              <a:ext cx="1379384" cy="308662"/>
            </a:xfrm>
            <a:prstGeom prst="rect">
              <a:avLst/>
            </a:prstGeom>
            <a:noFill/>
          </p:spPr>
          <p:txBody>
            <a:bodyPr wrap="square" rtlCol="0">
              <a:spAutoFit/>
            </a:bodyPr>
            <a:lstStyle/>
            <a:p>
              <a:pPr marL="0" marR="0" algn="ctr">
                <a:spcBef>
                  <a:spcPts val="0"/>
                </a:spcBef>
                <a:spcAft>
                  <a:spcPts val="0"/>
                </a:spcAft>
              </a:pPr>
              <a:r>
                <a:rPr lang="en-US" sz="1200" b="1" kern="1200" dirty="0">
                  <a:effectLst/>
                  <a:latin typeface="Times New Roman" panose="02020603050405020304" pitchFamily="18" charset="0"/>
                  <a:ea typeface="Times New Roman" panose="02020603050405020304" pitchFamily="18" charset="0"/>
                </a:rPr>
                <a:t>PR</a:t>
              </a:r>
              <a:endParaRPr lang="en-US" sz="1200" b="1" dirty="0">
                <a:effectLst/>
                <a:latin typeface="Times New Roman" panose="02020603050405020304" pitchFamily="18" charset="0"/>
                <a:ea typeface="Times New Roman" panose="02020603050405020304" pitchFamily="18" charset="0"/>
              </a:endParaRPr>
            </a:p>
          </p:txBody>
        </p:sp>
        <p:sp>
          <p:nvSpPr>
            <p:cNvPr id="11" name="TextBox 97"/>
            <p:cNvSpPr txBox="1"/>
            <p:nvPr/>
          </p:nvSpPr>
          <p:spPr>
            <a:xfrm>
              <a:off x="2859705" y="4652392"/>
              <a:ext cx="3463770" cy="514436"/>
            </a:xfrm>
            <a:prstGeom prst="rect">
              <a:avLst/>
            </a:prstGeom>
            <a:noFill/>
          </p:spPr>
          <p:txBody>
            <a:bodyPr wrap="square" rtlCol="0">
              <a:spAutoFit/>
            </a:bodyPr>
            <a:lstStyle/>
            <a:p>
              <a:pPr marL="0" marR="0">
                <a:spcBef>
                  <a:spcPts val="0"/>
                </a:spcBef>
                <a:spcAft>
                  <a:spcPts val="0"/>
                </a:spcAft>
              </a:pPr>
              <a:r>
                <a:rPr lang="en-US" sz="1200" b="1" kern="1200" dirty="0">
                  <a:effectLst/>
                  <a:latin typeface="Times New Roman" panose="02020603050405020304" pitchFamily="18" charset="0"/>
                  <a:ea typeface="Times New Roman" panose="02020603050405020304" pitchFamily="18" charset="0"/>
                </a:rPr>
                <a:t>Workshop/Hands-on Training/Presentation/</a:t>
              </a:r>
              <a:br>
                <a:rPr lang="en-US" sz="1200" b="1" kern="1200" dirty="0">
                  <a:effectLst/>
                  <a:latin typeface="Times New Roman" panose="02020603050405020304" pitchFamily="18" charset="0"/>
                  <a:ea typeface="Times New Roman" panose="02020603050405020304" pitchFamily="18" charset="0"/>
                </a:rPr>
              </a:br>
              <a:r>
                <a:rPr lang="en-US" sz="1200" b="1" kern="1200" dirty="0">
                  <a:effectLst/>
                  <a:latin typeface="Times New Roman" panose="02020603050405020304" pitchFamily="18" charset="0"/>
                  <a:ea typeface="Times New Roman" panose="02020603050405020304" pitchFamily="18" charset="0"/>
                </a:rPr>
                <a:t>Open House/Technical Assistance</a:t>
              </a:r>
              <a:endParaRPr lang="en-US" sz="1200" b="1" dirty="0">
                <a:effectLst/>
                <a:latin typeface="Times New Roman" panose="02020603050405020304" pitchFamily="18" charset="0"/>
                <a:ea typeface="Times New Roman" panose="02020603050405020304" pitchFamily="18" charset="0"/>
              </a:endParaRPr>
            </a:p>
          </p:txBody>
        </p:sp>
        <p:sp>
          <p:nvSpPr>
            <p:cNvPr id="12" name="TextBox 98"/>
            <p:cNvSpPr txBox="1"/>
            <p:nvPr/>
          </p:nvSpPr>
          <p:spPr>
            <a:xfrm>
              <a:off x="6684495" y="4652426"/>
              <a:ext cx="858050" cy="308662"/>
            </a:xfrm>
            <a:prstGeom prst="rect">
              <a:avLst/>
            </a:prstGeom>
            <a:noFill/>
          </p:spPr>
          <p:txBody>
            <a:bodyPr wrap="square" rtlCol="0">
              <a:spAutoFit/>
            </a:bodyPr>
            <a:lstStyle/>
            <a:p>
              <a:pPr marL="0" marR="0">
                <a:spcBef>
                  <a:spcPts val="0"/>
                </a:spcBef>
                <a:spcAft>
                  <a:spcPts val="0"/>
                </a:spcAft>
              </a:pPr>
              <a:r>
                <a:rPr lang="en-US" sz="1200" b="1" kern="1200">
                  <a:effectLst/>
                  <a:latin typeface="Times New Roman" panose="02020603050405020304" pitchFamily="18" charset="0"/>
                  <a:ea typeface="Times New Roman" panose="02020603050405020304" pitchFamily="18" charset="0"/>
                </a:rPr>
                <a:t>Both</a:t>
              </a:r>
              <a:endParaRPr lang="en-US" sz="1200" b="1">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33359" y="4665774"/>
              <a:ext cx="230883" cy="238816"/>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2597608" y="4693197"/>
              <a:ext cx="230883" cy="238816"/>
            </a:xfrm>
            <a:prstGeom prst="rect">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6383981" y="4708183"/>
              <a:ext cx="230884" cy="238816"/>
            </a:xfrm>
            <a:prstGeom prst="rect">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5" name="Star: 5 Points 104"/>
          <p:cNvSpPr/>
          <p:nvPr/>
        </p:nvSpPr>
        <p:spPr>
          <a:xfrm>
            <a:off x="2524142" y="3658787"/>
            <a:ext cx="178957" cy="1863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9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Workshops</a:t>
            </a:r>
          </a:p>
        </p:txBody>
      </p:sp>
      <p:sp>
        <p:nvSpPr>
          <p:cNvPr id="4" name="Slide Number Placeholder 3"/>
          <p:cNvSpPr>
            <a:spLocks noGrp="1"/>
          </p:cNvSpPr>
          <p:nvPr>
            <p:ph type="sldNum" sz="quarter" idx="12"/>
          </p:nvPr>
        </p:nvSpPr>
        <p:spPr/>
        <p:txBody>
          <a:bodyPr/>
          <a:lstStyle/>
          <a:p>
            <a:fld id="{09BBEC1F-AFDB-4B6D-83E3-9E3178B031B1}" type="slidenum">
              <a:rPr lang="en-US" altLang="en-US" smtClean="0"/>
              <a:pPr/>
              <a:t>8</a:t>
            </a:fld>
            <a:endParaRPr lang="en-US" altLang="en-US" dirty="0"/>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18888" y="1604772"/>
            <a:ext cx="4017264" cy="3012948"/>
          </a:xfrm>
          <a:prstGeom prst="rect">
            <a:avLst/>
          </a:prstGeom>
        </p:spPr>
      </p:pic>
      <p:pic>
        <p:nvPicPr>
          <p:cNvPr id="5" name="Picture 4"/>
          <p:cNvPicPr>
            <a:picLocks noChangeAspect="1"/>
          </p:cNvPicPr>
          <p:nvPr/>
        </p:nvPicPr>
        <p:blipFill rotWithShape="1">
          <a:blip r:embed="rId4" cstate="hqprint">
            <a:extLst>
              <a:ext uri="{28A0092B-C50C-407E-A947-70E740481C1C}">
                <a14:useLocalDpi xmlns:a14="http://schemas.microsoft.com/office/drawing/2010/main" val="0"/>
              </a:ext>
            </a:extLst>
          </a:blip>
          <a:srcRect l="25798" t="1574"/>
          <a:stretch/>
        </p:blipFill>
        <p:spPr>
          <a:xfrm>
            <a:off x="1441938" y="3001108"/>
            <a:ext cx="3279414" cy="3262532"/>
          </a:xfrm>
          <a:prstGeom prst="rect">
            <a:avLst/>
          </a:prstGeom>
        </p:spPr>
      </p:pic>
    </p:spTree>
    <p:extLst>
      <p:ext uri="{BB962C8B-B14F-4D97-AF65-F5344CB8AC3E}">
        <p14:creationId xmlns:p14="http://schemas.microsoft.com/office/powerpoint/2010/main" val="407662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4" name="Slide Number Placeholder 3"/>
          <p:cNvSpPr>
            <a:spLocks noGrp="1"/>
          </p:cNvSpPr>
          <p:nvPr>
            <p:ph type="sldNum" sz="quarter" idx="12"/>
          </p:nvPr>
        </p:nvSpPr>
        <p:spPr/>
        <p:txBody>
          <a:bodyPr/>
          <a:lstStyle/>
          <a:p>
            <a:fld id="{09BBEC1F-AFDB-4B6D-83E3-9E3178B031B1}" type="slidenum">
              <a:rPr lang="en-US" altLang="en-US" smtClean="0"/>
              <a:pPr/>
              <a:t>9</a:t>
            </a:fld>
            <a:endParaRPr lang="en-US" altLang="en-US" dirty="0"/>
          </a:p>
        </p:txBody>
      </p:sp>
      <p:pic>
        <p:nvPicPr>
          <p:cNvPr id="6" name="Picture 5" descr="C:\Users\david.mensching.ctr\AppData\Local\Microsoft\Windows\Temporary Internet Files\Content.Outlook\0N6RWHSN\IMG_0409.JPG"/>
          <p:cNvPicPr/>
          <p:nvPr/>
        </p:nvPicPr>
        <p:blipFill rotWithShape="1">
          <a:blip r:embed="rId3" cstate="print">
            <a:extLst>
              <a:ext uri="{28A0092B-C50C-407E-A947-70E740481C1C}">
                <a14:useLocalDpi xmlns:a14="http://schemas.microsoft.com/office/drawing/2010/main" val="0"/>
              </a:ext>
            </a:extLst>
          </a:blip>
          <a:srcRect b="8721"/>
          <a:stretch/>
        </p:blipFill>
        <p:spPr bwMode="auto">
          <a:xfrm>
            <a:off x="1634490" y="1635442"/>
            <a:ext cx="6075871" cy="4148138"/>
          </a:xfrm>
          <a:prstGeom prst="rect">
            <a:avLst/>
          </a:prstGeom>
          <a:noFill/>
          <a:ln>
            <a:noFill/>
          </a:ln>
          <a:extLst>
            <a:ext uri="{53640926-AAD7-44D8-BBD7-CCE9431645EC}">
              <a14:shadowObscured xmlns:a14="http://schemas.microsoft.com/office/drawing/2010/main"/>
            </a:ext>
          </a:extLst>
        </p:spPr>
      </p:pic>
      <p:sp>
        <p:nvSpPr>
          <p:cNvPr id="7" name="TextBox 6"/>
          <p:cNvSpPr txBox="1">
            <a:spLocks noChangeArrowheads="1"/>
          </p:cNvSpPr>
          <p:nvPr/>
        </p:nvSpPr>
        <p:spPr bwMode="auto">
          <a:xfrm>
            <a:off x="468630" y="5871315"/>
            <a:ext cx="8252460"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a:spcBef>
                <a:spcPct val="0"/>
              </a:spcBef>
              <a:buClrTx/>
              <a:buSzTx/>
              <a:buFontTx/>
              <a:buNone/>
            </a:pPr>
            <a:r>
              <a:rPr lang="en-US" altLang="en-US" sz="2000" dirty="0">
                <a:latin typeface="+mn-lt"/>
              </a:rPr>
              <a:t>Training for the Maryland State Highway Administration staff</a:t>
            </a:r>
            <a:endParaRPr lang="en-US" altLang="en-US" sz="4800" dirty="0">
              <a:latin typeface="+mn-lt"/>
            </a:endParaRPr>
          </a:p>
        </p:txBody>
      </p:sp>
    </p:spTree>
    <p:extLst>
      <p:ext uri="{BB962C8B-B14F-4D97-AF65-F5344CB8AC3E}">
        <p14:creationId xmlns:p14="http://schemas.microsoft.com/office/powerpoint/2010/main" val="1596724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ption4" id="{B9C53BD2-05DF-400B-BA53-F975B661BE57}" vid="{ACFADA49-1119-430B-BEB7-10F7E93C69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3A5AEF-FC98-4904-A02F-F60725700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D5319F6-4B90-4630-915A-FB10221E75B6}">
  <ds:schemaRefs>
    <ds:schemaRef ds:uri="http://schemas.microsoft.com/sharepoint/v3/contenttype/forms"/>
  </ds:schemaRefs>
</ds:datastoreItem>
</file>

<file path=customXml/itemProps3.xml><?xml version="1.0" encoding="utf-8"?>
<ds:datastoreItem xmlns:ds="http://schemas.openxmlformats.org/officeDocument/2006/customXml" ds:itemID="{2D9EF8CD-462E-443C-980E-81809B847A6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Option4</Template>
  <TotalTime>3008</TotalTime>
  <Words>1901</Words>
  <Application>Microsoft Office PowerPoint</Application>
  <PresentationFormat>On-screen Show (4:3)</PresentationFormat>
  <Paragraphs>367</Paragraphs>
  <Slides>44</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Century Gothic</vt:lpstr>
      <vt:lpstr>Georgia</vt:lpstr>
      <vt:lpstr>Tahoma</vt:lpstr>
      <vt:lpstr>Times New Roman</vt:lpstr>
      <vt:lpstr>Wingdings</vt:lpstr>
      <vt:lpstr>Wingdings 2</vt:lpstr>
      <vt:lpstr>1_Civic</vt:lpstr>
      <vt:lpstr>Mobile Asphalt Testing Trailer Program (MATT): Recent Experience in Arizona</vt:lpstr>
      <vt:lpstr>Agenda</vt:lpstr>
      <vt:lpstr>Acronyms</vt:lpstr>
      <vt:lpstr>Pavement &amp; Materials Discipline</vt:lpstr>
      <vt:lpstr>Program Objective</vt:lpstr>
      <vt:lpstr>MATT Program History</vt:lpstr>
      <vt:lpstr>MATT visits since 2007</vt:lpstr>
      <vt:lpstr>Technical Workshops</vt:lpstr>
      <vt:lpstr>Training</vt:lpstr>
      <vt:lpstr>Field visits</vt:lpstr>
      <vt:lpstr>Other MATT Activities</vt:lpstr>
      <vt:lpstr>Deployment Status: Asphalt Rubber</vt:lpstr>
      <vt:lpstr>Binder Activities</vt:lpstr>
      <vt:lpstr>Binder Characterization</vt:lpstr>
      <vt:lpstr>MSCR Criteria: AASHTO M 332 - Jnr</vt:lpstr>
      <vt:lpstr>MSCR Criteria: AASHTO R 92 - R%</vt:lpstr>
      <vt:lpstr>MSCR Implementation</vt:lpstr>
      <vt:lpstr>DSR Testing Alternative:  Asphalt Rubber Binder</vt:lpstr>
      <vt:lpstr>Concentric Cylinder Geometry</vt:lpstr>
      <vt:lpstr>Low Temperature BBR Test: Binder New Parameter (∆Tc)</vt:lpstr>
      <vt:lpstr>Mixture Activities</vt:lpstr>
      <vt:lpstr>Performance Testing</vt:lpstr>
      <vt:lpstr>Small Specimen Testing</vt:lpstr>
      <vt:lpstr>Small Specimen Geometry</vt:lpstr>
      <vt:lpstr>Small Specimen Geometry</vt:lpstr>
      <vt:lpstr> Types of Small Specimen Testing</vt:lpstr>
      <vt:lpstr>AMPT Small Specimen Advantages</vt:lpstr>
      <vt:lpstr>Arizona Project</vt:lpstr>
      <vt:lpstr>PowerPoint Presentation</vt:lpstr>
      <vt:lpstr>PowerPoint Presentation</vt:lpstr>
      <vt:lpstr>PowerPoint Presentation</vt:lpstr>
      <vt:lpstr>Solubility Results</vt:lpstr>
      <vt:lpstr>Solubility Results: Analysis of Variance</vt:lpstr>
      <vt:lpstr>Separation Results</vt:lpstr>
      <vt:lpstr>PG Results: PG 70-22 TR+ (S97) 1 &amp; 2 mm gap vs. Cup and Bob</vt:lpstr>
      <vt:lpstr>PG Results: PG 70-22 TR+ (S92) 1 &amp; 2 mm gap vs. Cup and Bob - Unaged</vt:lpstr>
      <vt:lpstr>DSR PG Results: 1 vs. 2 mm gap PG 70-22 TR+ (S 92) – Original binder at 76 °C </vt:lpstr>
      <vt:lpstr>PG Results: PG 70-22 TR+ (S92) 1 &amp; 2 mm gap vs. Cup and Bob - RTFO</vt:lpstr>
      <vt:lpstr>PG Results: PG 70-22 TR+ (S92)</vt:lpstr>
      <vt:lpstr>DSR PG Results: 1 vs. 2 mm gap Statistical Analysis – Effect of 1mm increase in gap</vt:lpstr>
      <vt:lpstr>PowerPoint Presentation</vt:lpstr>
      <vt:lpstr>PowerPoint Presentation</vt:lpstr>
      <vt:lpstr>Technical Assistance</vt:lpstr>
      <vt:lpstr>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Rigney, Melanie (FHWA);Golalipour, Amir CTR (FHWA)</dc:creator>
  <cp:lastModifiedBy>Golalipour, Amir CTR (FHWA)</cp:lastModifiedBy>
  <cp:revision>192</cp:revision>
  <cp:lastPrinted>2018-04-04T11:53:34Z</cp:lastPrinted>
  <dcterms:created xsi:type="dcterms:W3CDTF">2018-02-07T20:27:25Z</dcterms:created>
  <dcterms:modified xsi:type="dcterms:W3CDTF">2018-11-15T21:34:21Z</dcterms:modified>
</cp:coreProperties>
</file>