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14" r:id="rId2"/>
    <p:sldId id="320" r:id="rId3"/>
    <p:sldId id="296" r:id="rId4"/>
    <p:sldId id="555" r:id="rId5"/>
    <p:sldId id="551" r:id="rId6"/>
    <p:sldId id="566" r:id="rId7"/>
    <p:sldId id="516" r:id="rId8"/>
    <p:sldId id="258" r:id="rId9"/>
    <p:sldId id="391" r:id="rId10"/>
    <p:sldId id="277" r:id="rId11"/>
    <p:sldId id="276" r:id="rId12"/>
    <p:sldId id="515" r:id="rId13"/>
    <p:sldId id="332" r:id="rId14"/>
    <p:sldId id="267" r:id="rId15"/>
    <p:sldId id="556" r:id="rId16"/>
    <p:sldId id="558" r:id="rId17"/>
    <p:sldId id="557" r:id="rId18"/>
    <p:sldId id="560" r:id="rId19"/>
    <p:sldId id="561" r:id="rId20"/>
    <p:sldId id="559" r:id="rId21"/>
    <p:sldId id="562" r:id="rId22"/>
    <p:sldId id="563" r:id="rId23"/>
    <p:sldId id="564" r:id="rId24"/>
    <p:sldId id="567" r:id="rId25"/>
    <p:sldId id="568" r:id="rId26"/>
    <p:sldId id="569" r:id="rId27"/>
    <p:sldId id="570" r:id="rId28"/>
    <p:sldId id="304" r:id="rId29"/>
    <p:sldId id="571" r:id="rId30"/>
    <p:sldId id="572" r:id="rId31"/>
    <p:sldId id="573" r:id="rId32"/>
    <p:sldId id="413" r:id="rId33"/>
    <p:sldId id="414" r:id="rId34"/>
    <p:sldId id="574" r:id="rId35"/>
    <p:sldId id="576" r:id="rId36"/>
    <p:sldId id="578" r:id="rId37"/>
    <p:sldId id="579" r:id="rId38"/>
    <p:sldId id="305" r:id="rId39"/>
    <p:sldId id="57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field, Larry" initials="SL" lastIdx="1" clrIdx="0">
    <p:extLst>
      <p:ext uri="{19B8F6BF-5375-455C-9EA6-DF929625EA0E}">
        <p15:presenceInfo xmlns:p15="http://schemas.microsoft.com/office/powerpoint/2012/main" userId="S::lscofield@acpa.org::6c40788e-275e-4970-8a3a-fa7adeffe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24" autoAdjust="0"/>
    <p:restoredTop sz="86358" autoAdjust="0"/>
  </p:normalViewPr>
  <p:slideViewPr>
    <p:cSldViewPr snapToGrid="0">
      <p:cViewPr varScale="1">
        <p:scale>
          <a:sx n="58" d="100"/>
          <a:sy n="58" d="100"/>
        </p:scale>
        <p:origin x="8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70078740157482E-2"/>
          <c:y val="0.12639192818392875"/>
          <c:w val="0.95812992125984253"/>
          <c:h val="0.78123096849750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Meetings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2-40DF-8342-924589772A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C2-40DF-8342-924589772A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Guidelines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C2-40DF-8342-924589772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797544"/>
        <c:axId val="312909368"/>
      </c:barChart>
      <c:catAx>
        <c:axId val="31479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09368"/>
        <c:crosses val="autoZero"/>
        <c:auto val="1"/>
        <c:lblAlgn val="ctr"/>
        <c:lblOffset val="100"/>
        <c:noMultiLvlLbl val="0"/>
      </c:catAx>
      <c:valAx>
        <c:axId val="312909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79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13111847863813"/>
          <c:y val="5.2241715301172033E-2"/>
          <c:w val="0.56630762632536602"/>
          <c:h val="0.11160615669647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9666399554038E-2"/>
          <c:y val="0.1390180945924806"/>
          <c:w val="0.95812992125984253"/>
          <c:h val="0.78123096849750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92</c:v>
                </c:pt>
                <c:pt idx="1">
                  <c:v>93</c:v>
                </c:pt>
                <c:pt idx="2">
                  <c:v>94</c:v>
                </c:pt>
                <c:pt idx="3">
                  <c:v>95</c:v>
                </c:pt>
                <c:pt idx="4">
                  <c:v>96</c:v>
                </c:pt>
                <c:pt idx="5">
                  <c:v>97</c:v>
                </c:pt>
                <c:pt idx="6">
                  <c:v>98</c:v>
                </c:pt>
                <c:pt idx="7">
                  <c:v>99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13</c:v>
                </c:pt>
                <c:pt idx="22">
                  <c:v>14</c:v>
                </c:pt>
                <c:pt idx="23">
                  <c:v>15</c:v>
                </c:pt>
                <c:pt idx="24">
                  <c:v>16</c:v>
                </c:pt>
                <c:pt idx="25">
                  <c:v>17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8">
                  <c:v>3</c:v>
                </c:pt>
                <c:pt idx="11">
                  <c:v>3</c:v>
                </c:pt>
                <c:pt idx="13">
                  <c:v>3</c:v>
                </c:pt>
                <c:pt idx="19">
                  <c:v>3</c:v>
                </c:pt>
                <c:pt idx="2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2-40DF-8342-924589772A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92</c:v>
                </c:pt>
                <c:pt idx="1">
                  <c:v>93</c:v>
                </c:pt>
                <c:pt idx="2">
                  <c:v>94</c:v>
                </c:pt>
                <c:pt idx="3">
                  <c:v>95</c:v>
                </c:pt>
                <c:pt idx="4">
                  <c:v>96</c:v>
                </c:pt>
                <c:pt idx="5">
                  <c:v>97</c:v>
                </c:pt>
                <c:pt idx="6">
                  <c:v>98</c:v>
                </c:pt>
                <c:pt idx="7">
                  <c:v>99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13</c:v>
                </c:pt>
                <c:pt idx="22">
                  <c:v>14</c:v>
                </c:pt>
                <c:pt idx="23">
                  <c:v>15</c:v>
                </c:pt>
                <c:pt idx="24">
                  <c:v>16</c:v>
                </c:pt>
                <c:pt idx="25">
                  <c:v>17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C2-40DF-8342-924589772A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Guidelines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92</c:v>
                </c:pt>
                <c:pt idx="1">
                  <c:v>93</c:v>
                </c:pt>
                <c:pt idx="2">
                  <c:v>94</c:v>
                </c:pt>
                <c:pt idx="3">
                  <c:v>95</c:v>
                </c:pt>
                <c:pt idx="4">
                  <c:v>96</c:v>
                </c:pt>
                <c:pt idx="5">
                  <c:v>97</c:v>
                </c:pt>
                <c:pt idx="6">
                  <c:v>98</c:v>
                </c:pt>
                <c:pt idx="7">
                  <c:v>99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13</c:v>
                </c:pt>
                <c:pt idx="22">
                  <c:v>14</c:v>
                </c:pt>
                <c:pt idx="23">
                  <c:v>15</c:v>
                </c:pt>
                <c:pt idx="24">
                  <c:v>16</c:v>
                </c:pt>
                <c:pt idx="25">
                  <c:v>17</c:v>
                </c:pt>
              </c:numCache>
            </c:numRef>
          </c:cat>
          <c:val>
            <c:numRef>
              <c:f>Sheet1!$D$2:$D$27</c:f>
              <c:numCache>
                <c:formatCode>General</c:formatCode>
                <c:ptCount val="26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C2-40DF-8342-924589772A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797544"/>
        <c:axId val="312909368"/>
      </c:barChart>
      <c:catAx>
        <c:axId val="31479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909368"/>
        <c:crosses val="autoZero"/>
        <c:auto val="1"/>
        <c:lblAlgn val="ctr"/>
        <c:lblOffset val="100"/>
        <c:noMultiLvlLbl val="0"/>
      </c:catAx>
      <c:valAx>
        <c:axId val="312909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79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943791415750458"/>
          <c:y val="1.0868821069771051E-3"/>
          <c:w val="0.60192729520735488"/>
          <c:h val="0.11160615669647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0.7323</cdr:x>
      <cdr:y>0.3903</cdr:y>
    </cdr:from>
    <cdr:to>
      <cdr:x>0.74447</cdr:x>
      <cdr:y>0.56962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ADF32EB2-16FF-4596-9D48-9526E3F260A9}"/>
            </a:ext>
          </a:extLst>
        </cdr:cNvPr>
        <cdr:cNvCxnSpPr/>
      </cdr:nvCxnSpPr>
      <cdr:spPr bwMode="auto">
        <a:xfrm xmlns:a="http://schemas.openxmlformats.org/drawingml/2006/main">
          <a:off x="6725920" y="1879600"/>
          <a:ext cx="111760" cy="8636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E5D5D-F874-48BE-AEBE-C079E2BFAFDC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DDF13-DA43-429E-8CDF-B7B97CD89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2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DDF13-DA43-429E-8CDF-B7B97CD89B1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4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80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808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12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04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DDF13-DA43-429E-8CDF-B7B97CD89B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5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299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89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41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031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24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8AF47-8213-4EE1-8E87-1034F53F36A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738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01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38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31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51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 w="9525"/>
        </p:spPr>
        <p:txBody>
          <a:bodyPr/>
          <a:lstStyle/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551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DDF13-DA43-429E-8CDF-B7B97CD89B1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71A18-BCAD-4C68-9FFA-54FBD45A5EA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6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DDF13-DA43-429E-8CDF-B7B97CD89B1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8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04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AF47-8213-4EE1-8E87-1034F53F36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5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4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7353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7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160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5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62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9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7" descr="next-300dpi.jp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6083300"/>
            <a:ext cx="558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back-300dpi.jp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86475"/>
            <a:ext cx="558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914400" y="1371600"/>
            <a:ext cx="6705600" cy="487362"/>
          </a:xfrm>
          <a:prstGeom prst="rect">
            <a:avLst/>
          </a:prstGeom>
        </p:spPr>
        <p:txBody>
          <a:bodyPr/>
          <a:lstStyle>
            <a:lvl1pPr>
              <a:defRPr sz="180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6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1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1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4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0B71C-1629-41E8-86F8-18CDB4A1DAC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1A88BAF-5B87-47D9-9561-18443A4F99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7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sunset">
            <a:extLst>
              <a:ext uri="{FF2B5EF4-FFF2-40B4-BE49-F238E27FC236}">
                <a16:creationId xmlns:a16="http://schemas.microsoft.com/office/drawing/2014/main" id="{647FAF8C-BBBF-48E8-A841-AA9A306B2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"/>
          <a:stretch/>
        </p:blipFill>
        <p:spPr bwMode="auto">
          <a:xfrm>
            <a:off x="20" y="110169"/>
            <a:ext cx="9143980" cy="68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52867-17B1-46F5-B601-320DBFDE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159" y="2591720"/>
            <a:ext cx="7568587" cy="2262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Arizona’s Concrete Pavement Research Project (SPS-2)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42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1257" y="99152"/>
            <a:ext cx="7089355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Arizona Concrete Pavement Experiment (SPS-2)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43219" t="15432" b="19753"/>
          <a:stretch>
            <a:fillRect/>
          </a:stretch>
        </p:blipFill>
        <p:spPr bwMode="auto">
          <a:xfrm>
            <a:off x="304800" y="1219200"/>
            <a:ext cx="8641148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1676400" y="4267200"/>
            <a:ext cx="274319" cy="685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480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Project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6781800" y="3810000"/>
            <a:ext cx="304800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1403A-16F9-445B-A2F6-2AF93E6987C2}"/>
              </a:ext>
            </a:extLst>
          </p:cNvPr>
          <p:cNvSpPr txBox="1"/>
          <p:nvPr/>
        </p:nvSpPr>
        <p:spPr>
          <a:xfrm>
            <a:off x="1090670" y="3756752"/>
            <a:ext cx="144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MP 106 EB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b="1" dirty="0"/>
              <a:t>Google Earth Image of Test Sections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46398" t="18154" r="6547" b="26189"/>
          <a:stretch>
            <a:fillRect/>
          </a:stretch>
        </p:blipFill>
        <p:spPr bwMode="auto">
          <a:xfrm>
            <a:off x="315817" y="1219200"/>
            <a:ext cx="8631936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7-Point Star 3"/>
          <p:cNvSpPr/>
          <p:nvPr/>
        </p:nvSpPr>
        <p:spPr>
          <a:xfrm>
            <a:off x="2895600" y="3886200"/>
            <a:ext cx="304800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7-Point Star 4"/>
          <p:cNvSpPr/>
          <p:nvPr/>
        </p:nvSpPr>
        <p:spPr>
          <a:xfrm>
            <a:off x="6858000" y="4953000"/>
            <a:ext cx="304800" cy="304800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6438" y="1512983"/>
            <a:ext cx="2302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Hassyampa</a:t>
            </a:r>
            <a:r>
              <a:rPr lang="en-US" sz="2800" b="1" dirty="0"/>
              <a:t> 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6554" y="1817783"/>
            <a:ext cx="1380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Palo Verde 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7258" y="2188684"/>
            <a:ext cx="223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Johnson</a:t>
            </a:r>
          </a:p>
          <a:p>
            <a:pPr algn="ctr"/>
            <a:r>
              <a:rPr lang="en-US" sz="2800" b="1" dirty="0"/>
              <a:t> Rd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257800" y="2438400"/>
            <a:ext cx="0" cy="1524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431" y="218501"/>
            <a:ext cx="8229600" cy="1066800"/>
          </a:xfrm>
        </p:spPr>
        <p:txBody>
          <a:bodyPr/>
          <a:lstStyle/>
          <a:p>
            <a:r>
              <a:rPr lang="en-US" b="1" dirty="0"/>
              <a:t>Approaching from the West End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388" t="19970" r="21368" b="5951"/>
          <a:stretch/>
        </p:blipFill>
        <p:spPr bwMode="auto">
          <a:xfrm>
            <a:off x="605009" y="1257026"/>
            <a:ext cx="8191022" cy="560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l="16827" t="2705" r="25481" b="19387"/>
          <a:stretch>
            <a:fillRect/>
          </a:stretch>
        </p:blipFill>
        <p:spPr bwMode="auto">
          <a:xfrm>
            <a:off x="7293165" y="3084723"/>
            <a:ext cx="1676400" cy="33700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BC4C8-0786-49FF-8DF0-64FBD7707C76}"/>
              </a:ext>
            </a:extLst>
          </p:cNvPr>
          <p:cNvSpPr txBox="1"/>
          <p:nvPr/>
        </p:nvSpPr>
        <p:spPr>
          <a:xfrm>
            <a:off x="1123720" y="5883784"/>
            <a:ext cx="51999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MP 106 EB   611 ft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FE3E45-CFB4-4C68-B21D-612330C1E8BB}"/>
              </a:ext>
            </a:extLst>
          </p:cNvPr>
          <p:cNvCxnSpPr/>
          <p:nvPr/>
        </p:nvCxnSpPr>
        <p:spPr>
          <a:xfrm>
            <a:off x="4417764" y="6015210"/>
            <a:ext cx="0" cy="56186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8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09" y="967417"/>
            <a:ext cx="2834152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1">
                <a:solidFill>
                  <a:srgbClr val="FEFFFF"/>
                </a:solidFill>
              </a:rPr>
              <a:t>Test Section Layout</a:t>
            </a:r>
          </a:p>
        </p:txBody>
      </p:sp>
      <p:sp>
        <p:nvSpPr>
          <p:cNvPr id="107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6945" y="1700522"/>
            <a:ext cx="5717055" cy="2286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9948E-E95E-4294-881A-8CAE34C78CCD}"/>
              </a:ext>
            </a:extLst>
          </p:cNvPr>
          <p:cNvSpPr txBox="1"/>
          <p:nvPr/>
        </p:nvSpPr>
        <p:spPr>
          <a:xfrm>
            <a:off x="4935556" y="3778785"/>
            <a:ext cx="37787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Design Features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PCCP Thickness-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Base Type-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Concrete Strength-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Lane Width-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Drained or Undrained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792D-E7EA-4041-9B9A-B4012366403B}"/>
              </a:ext>
            </a:extLst>
          </p:cNvPr>
          <p:cNvSpPr txBox="1"/>
          <p:nvPr/>
        </p:nvSpPr>
        <p:spPr>
          <a:xfrm>
            <a:off x="4560984" y="1211855"/>
            <a:ext cx="347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 PCCP Test Sections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F4719-DF9B-48AE-991C-3926ABCC7DC4}"/>
              </a:ext>
            </a:extLst>
          </p:cNvPr>
          <p:cNvSpPr/>
          <p:nvPr/>
        </p:nvSpPr>
        <p:spPr>
          <a:xfrm>
            <a:off x="3382178" y="1773717"/>
            <a:ext cx="3613534" cy="13771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03" y="99151"/>
            <a:ext cx="8382000" cy="1447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Arizona Project Construction Timeline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>
                <a:latin typeface="Calibri" pitchFamily="34" charset="0"/>
              </a:rPr>
              <a:t>6</a:t>
            </a:r>
            <a:r>
              <a:rPr lang="en-US" b="1" dirty="0"/>
              <a:t> - </a:t>
            </a:r>
            <a:r>
              <a:rPr lang="en-US" b="1" dirty="0">
                <a:latin typeface="Calibri" pitchFamily="34" charset="0"/>
              </a:rPr>
              <a:t>9</a:t>
            </a:r>
            <a:r>
              <a:rPr lang="en-US" b="1" dirty="0"/>
              <a:t> months)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4495800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Removing Existing EB AC and Constructing Detour onto WB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Over Excavating Existing </a:t>
            </a:r>
            <a:r>
              <a:rPr lang="en-US" b="1" dirty="0" err="1"/>
              <a:t>Subgrade</a:t>
            </a:r>
            <a:r>
              <a:rPr lang="en-US" b="1" dirty="0"/>
              <a:t> 1 ft and </a:t>
            </a:r>
            <a:r>
              <a:rPr lang="en-US" b="1" dirty="0" err="1"/>
              <a:t>Recompacting</a:t>
            </a:r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Constructing Edge Drains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Constructing Aggregate Base, Lean Concrete Base, and Permeable Base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Constructing 8”, 11” and 12.5” Thick PCCP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Constructing 550 and 900 psi Flexural Strength PCCP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Constructed Doweled and </a:t>
            </a:r>
            <a:r>
              <a:rPr lang="en-US" b="1" dirty="0" err="1"/>
              <a:t>Undoweled</a:t>
            </a:r>
            <a:r>
              <a:rPr lang="en-US" b="1" dirty="0"/>
              <a:t> PCCP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00200"/>
            <a:ext cx="9144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Subgrade Construction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BF939-F688-4120-A9B0-28B954A9BCBA}"/>
              </a:ext>
            </a:extLst>
          </p:cNvPr>
          <p:cNvSpPr txBox="1"/>
          <p:nvPr/>
        </p:nvSpPr>
        <p:spPr>
          <a:xfrm>
            <a:off x="4619907" y="3379507"/>
            <a:ext cx="452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Subgrade </a:t>
            </a:r>
            <a:r>
              <a:rPr lang="en-US" sz="3200" b="1" dirty="0">
                <a:solidFill>
                  <a:prstClr val="black"/>
                </a:solidFill>
                <a:latin typeface="Century Gothic"/>
              </a:rPr>
              <a:t>Prep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83052-340B-45CC-AD73-F11734757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99"/>
          <a:stretch/>
        </p:blipFill>
        <p:spPr>
          <a:xfrm>
            <a:off x="4583017" y="0"/>
            <a:ext cx="4560479" cy="3291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042F5-A46F-4FFC-8715-691D3FD49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17" y="4174097"/>
            <a:ext cx="4560983" cy="2560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859854-D873-4422-BC3F-7111A0D6D5B6}"/>
              </a:ext>
            </a:extLst>
          </p:cNvPr>
          <p:cNvSpPr/>
          <p:nvPr/>
        </p:nvSpPr>
        <p:spPr>
          <a:xfrm>
            <a:off x="6301648" y="5640636"/>
            <a:ext cx="1189822" cy="121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Drained and Undrained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2" descr="C:\Users\lscofield\AppData\Local\Microsoft\Windows\Temporary Internet Files\Content.Outlook\KLGF5XYF\Edge Drain Outlet Detail.jpg">
            <a:extLst>
              <a:ext uri="{FF2B5EF4-FFF2-40B4-BE49-F238E27FC236}">
                <a16:creationId xmlns:a16="http://schemas.microsoft.com/office/drawing/2014/main" id="{19FC450E-0763-44E5-B5BA-2FFD3B45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16582" y="0"/>
            <a:ext cx="4627418" cy="3291840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10119F-6A2F-4212-ADCB-69D4CA789A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11218" r="6980" b="21474"/>
          <a:stretch>
            <a:fillRect/>
          </a:stretch>
        </p:blipFill>
        <p:spPr bwMode="auto">
          <a:xfrm>
            <a:off x="4572000" y="4206240"/>
            <a:ext cx="4719261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1FD448-4302-4713-91C2-55F26627DB60}"/>
              </a:ext>
            </a:extLst>
          </p:cNvPr>
          <p:cNvSpPr/>
          <p:nvPr/>
        </p:nvSpPr>
        <p:spPr>
          <a:xfrm>
            <a:off x="6896559" y="5607586"/>
            <a:ext cx="407624" cy="429657"/>
          </a:xfrm>
          <a:prstGeom prst="rect">
            <a:avLst/>
          </a:prstGeom>
          <a:solidFill>
            <a:srgbClr val="00B0F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043B73-8E5F-4FD5-98A3-563A4AF92B52}"/>
              </a:ext>
            </a:extLst>
          </p:cNvPr>
          <p:cNvCxnSpPr/>
          <p:nvPr/>
        </p:nvCxnSpPr>
        <p:spPr>
          <a:xfrm>
            <a:off x="8571123" y="2500829"/>
            <a:ext cx="132202" cy="39660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00E436-7E98-4CEF-A994-D1EF0C9332D9}"/>
              </a:ext>
            </a:extLst>
          </p:cNvPr>
          <p:cNvSpPr txBox="1"/>
          <p:nvPr/>
        </p:nvSpPr>
        <p:spPr>
          <a:xfrm>
            <a:off x="7932144" y="2137272"/>
            <a:ext cx="111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Slots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0A0002-D187-4DED-A1D6-FA93FEF0FEE6}"/>
              </a:ext>
            </a:extLst>
          </p:cNvPr>
          <p:cNvSpPr/>
          <p:nvPr/>
        </p:nvSpPr>
        <p:spPr>
          <a:xfrm>
            <a:off x="7370283" y="5971142"/>
            <a:ext cx="749147" cy="1101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Base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Construction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38" descr="\\Reno\Home\Ksenn\My Documents\Kevin\Meetings\Agency Meetings\Arizona\2013\SPS-2 Photos\GEN\040200\19930810\GEN040200B199360.jpg">
            <a:extLst>
              <a:ext uri="{FF2B5EF4-FFF2-40B4-BE49-F238E27FC236}">
                <a16:creationId xmlns:a16="http://schemas.microsoft.com/office/drawing/2014/main" id="{FB68FB58-49D3-4EA1-B9F1-719C842E6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28844" b="24415"/>
          <a:stretch/>
        </p:blipFill>
        <p:spPr bwMode="auto">
          <a:xfrm>
            <a:off x="4660134" y="0"/>
            <a:ext cx="4483865" cy="20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C:\Users\lscofield\AppData\Local\Microsoft\Windows\Temporary Internet Files\Content.Outlook\KLGF5XYF\Subgrade Trimmer.jpg">
            <a:extLst>
              <a:ext uri="{FF2B5EF4-FFF2-40B4-BE49-F238E27FC236}">
                <a16:creationId xmlns:a16="http://schemas.microsoft.com/office/drawing/2014/main" id="{1E3DC6D7-EB64-4BFE-A6D8-79D3CB334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/>
          <a:srcRect l="21799" t="22928" r="9722" b="20117"/>
          <a:stretch/>
        </p:blipFill>
        <p:spPr bwMode="auto">
          <a:xfrm>
            <a:off x="4672585" y="2093205"/>
            <a:ext cx="4471415" cy="2377440"/>
          </a:xfrm>
          <a:prstGeom prst="rect">
            <a:avLst/>
          </a:prstGeom>
          <a:noFill/>
        </p:spPr>
      </p:pic>
      <p:pic>
        <p:nvPicPr>
          <p:cNvPr id="41" name="Picture 40" descr="\\Reno\Home\Ksenn\My Documents\Kevin\Meetings\Agency Meetings\Arizona\2013\SPS-2 Photos\GEN\040200\19930914\GEN040200C199308.jpg">
            <a:extLst>
              <a:ext uri="{FF2B5EF4-FFF2-40B4-BE49-F238E27FC236}">
                <a16:creationId xmlns:a16="http://schemas.microsoft.com/office/drawing/2014/main" id="{2642D0C4-B1E7-4382-BE43-30B2EE488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5547" b="40939"/>
          <a:stretch/>
        </p:blipFill>
        <p:spPr bwMode="auto">
          <a:xfrm>
            <a:off x="4655127" y="4455655"/>
            <a:ext cx="4488873" cy="2291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A2685A-F7D7-4BD2-A733-9CC4AF08A356}"/>
              </a:ext>
            </a:extLst>
          </p:cNvPr>
          <p:cNvSpPr txBox="1"/>
          <p:nvPr/>
        </p:nvSpPr>
        <p:spPr>
          <a:xfrm>
            <a:off x="5299114" y="396607"/>
            <a:ext cx="163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PATB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AACE70-3767-476C-8A0E-E816E34E4F41}"/>
              </a:ext>
            </a:extLst>
          </p:cNvPr>
          <p:cNvSpPr txBox="1"/>
          <p:nvPr/>
        </p:nvSpPr>
        <p:spPr>
          <a:xfrm>
            <a:off x="4911688" y="3865084"/>
            <a:ext cx="163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DGAB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8F6081-8BE5-4523-8680-A38F9F736833}"/>
              </a:ext>
            </a:extLst>
          </p:cNvPr>
          <p:cNvSpPr txBox="1"/>
          <p:nvPr/>
        </p:nvSpPr>
        <p:spPr>
          <a:xfrm>
            <a:off x="6639500" y="6000520"/>
            <a:ext cx="163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LCB</a:t>
            </a:r>
          </a:p>
        </p:txBody>
      </p:sp>
    </p:spTree>
    <p:extLst>
      <p:ext uri="{BB962C8B-B14F-4D97-AF65-F5344CB8AC3E}">
        <p14:creationId xmlns:p14="http://schemas.microsoft.com/office/powerpoint/2010/main" val="20636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203" y="1000197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Concrete Strength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DEF3D-CFBD-49C4-9506-A6DA20A9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9" t="6051" r="10169" b="5924"/>
          <a:stretch/>
        </p:blipFill>
        <p:spPr>
          <a:xfrm>
            <a:off x="4583017" y="1079653"/>
            <a:ext cx="4560983" cy="3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220" y="1892564"/>
            <a:ext cx="4583017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PCCP Thickness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8” &amp; 11”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967CD-177F-4A65-879D-BBFFAA606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98" t="-1004" r="2701" b="1004"/>
          <a:stretch/>
        </p:blipFill>
        <p:spPr>
          <a:xfrm>
            <a:off x="4572000" y="-78914"/>
            <a:ext cx="4572000" cy="3292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6FC58-ABEE-4133-9966-DE7AD7454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95" y="3746703"/>
            <a:ext cx="4584631" cy="22905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D55C1-61BA-48DD-BD20-01F7DC13C3BD}"/>
              </a:ext>
            </a:extLst>
          </p:cNvPr>
          <p:cNvSpPr/>
          <p:nvPr/>
        </p:nvSpPr>
        <p:spPr>
          <a:xfrm>
            <a:off x="5646145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Night Paving September 1993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  Three Mixes Used (1” &amp; 1.5”)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  All LTPP Sections Doweled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FD643E-7F46-46C6-B735-6BA75151C7C1}"/>
              </a:ext>
            </a:extLst>
          </p:cNvPr>
          <p:cNvCxnSpPr/>
          <p:nvPr/>
        </p:nvCxnSpPr>
        <p:spPr>
          <a:xfrm flipH="1" flipV="1">
            <a:off x="7238082" y="2478795"/>
            <a:ext cx="782198" cy="198304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ADCEDC-0D21-4DF9-91AB-376D189C89B4}"/>
              </a:ext>
            </a:extLst>
          </p:cNvPr>
          <p:cNvCxnSpPr/>
          <p:nvPr/>
        </p:nvCxnSpPr>
        <p:spPr>
          <a:xfrm flipV="1">
            <a:off x="5949108" y="2148289"/>
            <a:ext cx="143220" cy="286439"/>
          </a:xfrm>
          <a:prstGeom prst="straightConnector1">
            <a:avLst/>
          </a:prstGeom>
          <a:ln w="444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DBA702-23A4-4B0A-8BBA-BCA0FE4E119E}"/>
              </a:ext>
            </a:extLst>
          </p:cNvPr>
          <p:cNvCxnSpPr>
            <a:cxnSpLocks/>
          </p:cNvCxnSpPr>
          <p:nvPr/>
        </p:nvCxnSpPr>
        <p:spPr>
          <a:xfrm flipV="1">
            <a:off x="6114361" y="1938969"/>
            <a:ext cx="88135" cy="198303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1E4ECA1-814D-44F7-AF49-6594EF793536}"/>
              </a:ext>
            </a:extLst>
          </p:cNvPr>
          <p:cNvSpPr txBox="1"/>
          <p:nvPr/>
        </p:nvSpPr>
        <p:spPr>
          <a:xfrm>
            <a:off x="6191478" y="1883884"/>
            <a:ext cx="77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16 ft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DE58AA-AD00-4E5A-AC89-23ECBDAB5BA3}"/>
              </a:ext>
            </a:extLst>
          </p:cNvPr>
          <p:cNvSpPr txBox="1"/>
          <p:nvPr/>
        </p:nvSpPr>
        <p:spPr>
          <a:xfrm>
            <a:off x="6123540" y="2157470"/>
            <a:ext cx="77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22 ft</a:t>
            </a:r>
          </a:p>
        </p:txBody>
      </p:sp>
    </p:spTree>
    <p:extLst>
      <p:ext uri="{BB962C8B-B14F-4D97-AF65-F5344CB8AC3E}">
        <p14:creationId xmlns:p14="http://schemas.microsoft.com/office/powerpoint/2010/main" val="33975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4" y="1683244"/>
            <a:ext cx="3285775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But First,  What Is LTPP?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78DE4237-0E51-4F67-BE79-6ABE2D0E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31" t="19355" r="28409" b="14286"/>
          <a:stretch>
            <a:fillRect/>
          </a:stretch>
        </p:blipFill>
        <p:spPr bwMode="auto">
          <a:xfrm>
            <a:off x="4572000" y="0"/>
            <a:ext cx="457200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3ED99D89-3C06-485B-8E54-F9B502B5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5131" y="3749040"/>
            <a:ext cx="4568869" cy="31089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BF939-F688-4120-A9B0-28B954A9BCBA}"/>
              </a:ext>
            </a:extLst>
          </p:cNvPr>
          <p:cNvSpPr txBox="1"/>
          <p:nvPr/>
        </p:nvSpPr>
        <p:spPr>
          <a:xfrm>
            <a:off x="4667315" y="2476123"/>
            <a:ext cx="437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Long Term Pavement Performance (LTPP)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43525-792D-49DD-97C0-30FD91A930EB}"/>
              </a:ext>
            </a:extLst>
          </p:cNvPr>
          <p:cNvSpPr/>
          <p:nvPr/>
        </p:nvSpPr>
        <p:spPr>
          <a:xfrm>
            <a:off x="5739788" y="5321147"/>
            <a:ext cx="539826" cy="53982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203" y="1000197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Lane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Width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D9047EC-1EDF-4DD8-A331-D7987494498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9"/>
          <a:stretch/>
        </p:blipFill>
        <p:spPr bwMode="auto">
          <a:xfrm>
            <a:off x="5197758" y="-621352"/>
            <a:ext cx="3417432" cy="46634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770EE9B-935F-4319-8F54-4190D6A08D9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r="21416"/>
          <a:stretch/>
        </p:blipFill>
        <p:spPr bwMode="auto">
          <a:xfrm>
            <a:off x="4926330" y="3126862"/>
            <a:ext cx="3837174" cy="4572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F44710-33A4-4A4E-B977-5A286EB34C2B}"/>
              </a:ext>
            </a:extLst>
          </p:cNvPr>
          <p:cNvCxnSpPr/>
          <p:nvPr/>
        </p:nvCxnSpPr>
        <p:spPr>
          <a:xfrm>
            <a:off x="5875020" y="0"/>
            <a:ext cx="0" cy="230886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83A8E8-5199-46AE-9B2A-92159DBEED0C}"/>
              </a:ext>
            </a:extLst>
          </p:cNvPr>
          <p:cNvCxnSpPr>
            <a:cxnSpLocks/>
          </p:cNvCxnSpPr>
          <p:nvPr/>
        </p:nvCxnSpPr>
        <p:spPr>
          <a:xfrm>
            <a:off x="6280808" y="3479494"/>
            <a:ext cx="0" cy="2899272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8C0574-4C40-4E8B-8682-25D36ECA81EC}"/>
              </a:ext>
            </a:extLst>
          </p:cNvPr>
          <p:cNvSpPr txBox="1"/>
          <p:nvPr/>
        </p:nvSpPr>
        <p:spPr>
          <a:xfrm>
            <a:off x="6092328" y="705080"/>
            <a:ext cx="114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12 Ft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2E35A8-9E98-4F52-B01C-742313CC680E}"/>
              </a:ext>
            </a:extLst>
          </p:cNvPr>
          <p:cNvSpPr txBox="1"/>
          <p:nvPr/>
        </p:nvSpPr>
        <p:spPr>
          <a:xfrm>
            <a:off x="6343879" y="4360844"/>
            <a:ext cx="114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14 Ft</a:t>
            </a:r>
          </a:p>
        </p:txBody>
      </p:sp>
    </p:spTree>
    <p:extLst>
      <p:ext uri="{BB962C8B-B14F-4D97-AF65-F5344CB8AC3E}">
        <p14:creationId xmlns:p14="http://schemas.microsoft.com/office/powerpoint/2010/main" val="914412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7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52867-17B1-46F5-B601-320DBFDE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05" y="1368847"/>
            <a:ext cx="7568587" cy="2262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Did We Learn After 25 Years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A8FB1B6E-3834-4E10-B765-A2E0F94F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863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117188-4579-43DC-8071-EAB3633CB714}"/>
              </a:ext>
            </a:extLst>
          </p:cNvPr>
          <p:cNvSpPr txBox="1"/>
          <p:nvPr/>
        </p:nvSpPr>
        <p:spPr>
          <a:xfrm>
            <a:off x="1068636" y="1806766"/>
            <a:ext cx="74474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So What Have We Learned After 25 Years</a:t>
            </a:r>
          </a:p>
        </p:txBody>
      </p:sp>
    </p:spTree>
    <p:extLst>
      <p:ext uri="{BB962C8B-B14F-4D97-AF65-F5344CB8AC3E}">
        <p14:creationId xmlns:p14="http://schemas.microsoft.com/office/powerpoint/2010/main" val="3234702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Subgrade Construction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426847-1904-483F-A59A-3B3C6726D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9524"/>
            <a:ext cx="4572000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512EC-760B-491A-B751-9049B6FC6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51" y="3085264"/>
            <a:ext cx="2533233" cy="182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903FFB-B5BE-4340-9BF0-28581DE12797}"/>
              </a:ext>
            </a:extLst>
          </p:cNvPr>
          <p:cNvCxnSpPr>
            <a:cxnSpLocks/>
          </p:cNvCxnSpPr>
          <p:nvPr/>
        </p:nvCxnSpPr>
        <p:spPr>
          <a:xfrm flipH="1">
            <a:off x="5431316" y="594911"/>
            <a:ext cx="727114" cy="1002535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E65077C-2713-42DE-8DD1-7F249838B425}"/>
              </a:ext>
            </a:extLst>
          </p:cNvPr>
          <p:cNvCxnSpPr>
            <a:cxnSpLocks/>
          </p:cNvCxnSpPr>
          <p:nvPr/>
        </p:nvCxnSpPr>
        <p:spPr>
          <a:xfrm flipV="1">
            <a:off x="8009263" y="4274545"/>
            <a:ext cx="848298" cy="1200839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179D04F-6F14-4DE8-BC48-F3CA64D8F90E}"/>
              </a:ext>
            </a:extLst>
          </p:cNvPr>
          <p:cNvSpPr txBox="1"/>
          <p:nvPr/>
        </p:nvSpPr>
        <p:spPr>
          <a:xfrm>
            <a:off x="6103344" y="275422"/>
            <a:ext cx="259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Shoulder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8FC6D0-1E81-46F9-B838-FD2DD6A5E8BE}"/>
              </a:ext>
            </a:extLst>
          </p:cNvPr>
          <p:cNvSpPr txBox="1"/>
          <p:nvPr/>
        </p:nvSpPr>
        <p:spPr>
          <a:xfrm>
            <a:off x="5903204" y="5198125"/>
            <a:ext cx="259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Travel Lane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902DD-ACD2-4937-8164-0E2071BE6F1D}"/>
              </a:ext>
            </a:extLst>
          </p:cNvPr>
          <p:cNvCxnSpPr/>
          <p:nvPr/>
        </p:nvCxnSpPr>
        <p:spPr>
          <a:xfrm>
            <a:off x="6698255" y="3888954"/>
            <a:ext cx="1079653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81F7D1-BF6F-4725-9784-9928887BE4BF}"/>
              </a:ext>
            </a:extLst>
          </p:cNvPr>
          <p:cNvCxnSpPr>
            <a:cxnSpLocks/>
          </p:cNvCxnSpPr>
          <p:nvPr/>
        </p:nvCxnSpPr>
        <p:spPr>
          <a:xfrm flipV="1">
            <a:off x="8240617" y="2115239"/>
            <a:ext cx="0" cy="892366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8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Drained and Undrained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2" descr="C:\Users\lscofield\AppData\Local\Microsoft\Windows\Temporary Internet Files\Content.Outlook\KLGF5XYF\Edge Drain Outlet Detail.jpg">
            <a:extLst>
              <a:ext uri="{FF2B5EF4-FFF2-40B4-BE49-F238E27FC236}">
                <a16:creationId xmlns:a16="http://schemas.microsoft.com/office/drawing/2014/main" id="{19FC450E-0763-44E5-B5BA-2FFD3B45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16582" y="0"/>
            <a:ext cx="4627418" cy="3291840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10119F-6A2F-4212-ADCB-69D4CA789A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11218" r="6980" b="21474"/>
          <a:stretch>
            <a:fillRect/>
          </a:stretch>
        </p:blipFill>
        <p:spPr bwMode="auto">
          <a:xfrm>
            <a:off x="4572000" y="4206240"/>
            <a:ext cx="4719261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1FD448-4302-4713-91C2-55F26627DB60}"/>
              </a:ext>
            </a:extLst>
          </p:cNvPr>
          <p:cNvSpPr/>
          <p:nvPr/>
        </p:nvSpPr>
        <p:spPr>
          <a:xfrm>
            <a:off x="6896559" y="5607586"/>
            <a:ext cx="407624" cy="429657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ADB7473-9E43-42A2-BB73-6D22822A6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2" t="36742" r="52681" b="19713"/>
          <a:stretch/>
        </p:blipFill>
        <p:spPr bwMode="auto">
          <a:xfrm>
            <a:off x="5576785" y="442564"/>
            <a:ext cx="3005074" cy="448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653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658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Base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Type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616EE82-436F-4519-86E5-7D4BB3C83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4" t="2892" r="12633" b="-2892"/>
          <a:stretch/>
        </p:blipFill>
        <p:spPr bwMode="auto">
          <a:xfrm>
            <a:off x="5519453" y="3585989"/>
            <a:ext cx="2559439" cy="40233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B8F6081-8BE5-4523-8680-A38F9F736833}"/>
              </a:ext>
            </a:extLst>
          </p:cNvPr>
          <p:cNvSpPr txBox="1"/>
          <p:nvPr/>
        </p:nvSpPr>
        <p:spPr>
          <a:xfrm>
            <a:off x="7873389" y="6273225"/>
            <a:ext cx="1105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LCB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44EF359-C732-46A9-8093-F0D85D948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9" r="20146" b="32252"/>
          <a:stretch/>
        </p:blipFill>
        <p:spPr bwMode="auto">
          <a:xfrm>
            <a:off x="5844762" y="-957702"/>
            <a:ext cx="2057016" cy="40233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A2685A-F7D7-4BD2-A733-9CC4AF08A356}"/>
              </a:ext>
            </a:extLst>
          </p:cNvPr>
          <p:cNvSpPr txBox="1"/>
          <p:nvPr/>
        </p:nvSpPr>
        <p:spPr>
          <a:xfrm>
            <a:off x="7810960" y="1531344"/>
            <a:ext cx="16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PATB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5865CC1-FF33-4102-B247-997A2AB62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5" t="26068" r="-1" b="14103"/>
          <a:stretch/>
        </p:blipFill>
        <p:spPr bwMode="auto">
          <a:xfrm>
            <a:off x="5748164" y="1798045"/>
            <a:ext cx="2206970" cy="28346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6AACE70-3767-476C-8A0E-E816E34E4F41}"/>
              </a:ext>
            </a:extLst>
          </p:cNvPr>
          <p:cNvSpPr txBox="1"/>
          <p:nvPr/>
        </p:nvSpPr>
        <p:spPr>
          <a:xfrm>
            <a:off x="7037943" y="3865083"/>
            <a:ext cx="16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DGAB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AFDA1-ECB4-4AEE-97EB-19A19779377F}"/>
              </a:ext>
            </a:extLst>
          </p:cNvPr>
          <p:cNvSpPr txBox="1"/>
          <p:nvPr/>
        </p:nvSpPr>
        <p:spPr>
          <a:xfrm>
            <a:off x="6004193" y="330506"/>
            <a:ext cx="147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83B62C-49DE-4E41-80F6-37A13ED0430C}"/>
              </a:ext>
            </a:extLst>
          </p:cNvPr>
          <p:cNvSpPr txBox="1"/>
          <p:nvPr/>
        </p:nvSpPr>
        <p:spPr>
          <a:xfrm>
            <a:off x="6037243" y="2719330"/>
            <a:ext cx="1927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GOOD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080F26-AACB-4532-997C-6D1487829096}"/>
              </a:ext>
            </a:extLst>
          </p:cNvPr>
          <p:cNvSpPr txBox="1"/>
          <p:nvPr/>
        </p:nvSpPr>
        <p:spPr>
          <a:xfrm>
            <a:off x="5914221" y="4999821"/>
            <a:ext cx="196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WORST</a:t>
            </a:r>
          </a:p>
        </p:txBody>
      </p:sp>
    </p:spTree>
    <p:extLst>
      <p:ext uri="{BB962C8B-B14F-4D97-AF65-F5344CB8AC3E}">
        <p14:creationId xmlns:p14="http://schemas.microsoft.com/office/powerpoint/2010/main" val="1755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0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203" y="1000197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Concrete Strength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3D2AABF-CE39-4C40-A9BF-4C2511E4D2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83280"/>
            <a:ext cx="4572000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0694B-795A-4FCE-B015-2A59FA2969CC}"/>
              </a:ext>
            </a:extLst>
          </p:cNvPr>
          <p:cNvSpPr txBox="1"/>
          <p:nvPr/>
        </p:nvSpPr>
        <p:spPr>
          <a:xfrm>
            <a:off x="5849957" y="6260282"/>
            <a:ext cx="222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900 PSI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96FA68-DF1F-4669-A031-230B9D06C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B8D8BED-7C38-4BBC-8CFA-DD182C135F0E}"/>
              </a:ext>
            </a:extLst>
          </p:cNvPr>
          <p:cNvSpPr txBox="1"/>
          <p:nvPr/>
        </p:nvSpPr>
        <p:spPr>
          <a:xfrm>
            <a:off x="5936256" y="2545760"/>
            <a:ext cx="2225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550 PSI</a:t>
            </a:r>
          </a:p>
        </p:txBody>
      </p:sp>
    </p:spTree>
    <p:extLst>
      <p:ext uri="{BB962C8B-B14F-4D97-AF65-F5344CB8AC3E}">
        <p14:creationId xmlns:p14="http://schemas.microsoft.com/office/powerpoint/2010/main" val="2262198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203" y="1000197"/>
            <a:ext cx="4583017" cy="2233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Lane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Width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BE4812D-569D-4BB1-9625-86BEEF9D5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2" r="15210" b="22109"/>
          <a:stretch/>
        </p:blipFill>
        <p:spPr bwMode="auto">
          <a:xfrm>
            <a:off x="5056742" y="2681852"/>
            <a:ext cx="3683895" cy="466344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02E35A8-9E98-4F52-B01C-742313CC680E}"/>
              </a:ext>
            </a:extLst>
          </p:cNvPr>
          <p:cNvSpPr txBox="1"/>
          <p:nvPr/>
        </p:nvSpPr>
        <p:spPr>
          <a:xfrm>
            <a:off x="6222695" y="6273225"/>
            <a:ext cx="1145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14 Ft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3336173-A90C-49B0-90DC-1034F6DFDC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0" r="9127" b="22459"/>
          <a:stretch/>
        </p:blipFill>
        <p:spPr bwMode="auto">
          <a:xfrm>
            <a:off x="5261912" y="-703053"/>
            <a:ext cx="3165992" cy="4572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C0574-4C40-4E8B-8682-25D36ECA81EC}"/>
              </a:ext>
            </a:extLst>
          </p:cNvPr>
          <p:cNvSpPr txBox="1"/>
          <p:nvPr/>
        </p:nvSpPr>
        <p:spPr>
          <a:xfrm>
            <a:off x="6224530" y="2522862"/>
            <a:ext cx="1145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 Ft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5A7E0C-DE79-4EDE-B1F8-58D1B1DA82A7}"/>
              </a:ext>
            </a:extLst>
          </p:cNvPr>
          <p:cNvCxnSpPr/>
          <p:nvPr/>
        </p:nvCxnSpPr>
        <p:spPr>
          <a:xfrm>
            <a:off x="4935557" y="3910988"/>
            <a:ext cx="826265" cy="815248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4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220" y="1892564"/>
            <a:ext cx="4583017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PCCP Thickness</a:t>
            </a: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b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8” &amp; 11”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DA39-85EE-4234-91ED-8E55B441D91D}"/>
              </a:ext>
            </a:extLst>
          </p:cNvPr>
          <p:cNvSpPr txBox="1"/>
          <p:nvPr/>
        </p:nvSpPr>
        <p:spPr>
          <a:xfrm>
            <a:off x="5376232" y="2379643"/>
            <a:ext cx="3470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Thicker is Better</a:t>
            </a:r>
          </a:p>
        </p:txBody>
      </p:sp>
    </p:spTree>
    <p:extLst>
      <p:ext uri="{BB962C8B-B14F-4D97-AF65-F5344CB8AC3E}">
        <p14:creationId xmlns:p14="http://schemas.microsoft.com/office/powerpoint/2010/main" val="12225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277" y="0"/>
            <a:ext cx="7656723" cy="1219200"/>
          </a:xfrm>
        </p:spPr>
        <p:txBody>
          <a:bodyPr>
            <a:noAutofit/>
          </a:bodyPr>
          <a:lstStyle/>
          <a:p>
            <a:r>
              <a:rPr lang="en-US" sz="4400" b="1" dirty="0"/>
              <a:t>Comparison of Doweled to </a:t>
            </a:r>
            <a:r>
              <a:rPr lang="en-US" sz="4400" b="1" dirty="0" err="1"/>
              <a:t>Undoweled</a:t>
            </a:r>
            <a:endParaRPr lang="en-US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44444"/>
          <a:stretch>
            <a:fillRect/>
          </a:stretch>
        </p:blipFill>
        <p:spPr bwMode="auto">
          <a:xfrm>
            <a:off x="152400" y="1600200"/>
            <a:ext cx="892387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5486400" y="3429000"/>
            <a:ext cx="45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486400" y="3124200"/>
            <a:ext cx="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43600" y="3124200"/>
            <a:ext cx="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3657600"/>
            <a:ext cx="13716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29200" y="3200400"/>
            <a:ext cx="0" cy="457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00800" y="3200400"/>
            <a:ext cx="0" cy="457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3810000"/>
            <a:ext cx="320040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57600" y="3352800"/>
            <a:ext cx="0" cy="45720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858000" y="3352800"/>
            <a:ext cx="0" cy="45720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00400" y="3962400"/>
            <a:ext cx="41148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200400" y="3276600"/>
            <a:ext cx="0" cy="6858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315200" y="3276600"/>
            <a:ext cx="0" cy="6858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9A43355-5E0A-4EF8-9CAC-809733CFDD95}"/>
              </a:ext>
            </a:extLst>
          </p:cNvPr>
          <p:cNvSpPr/>
          <p:nvPr/>
        </p:nvSpPr>
        <p:spPr>
          <a:xfrm>
            <a:off x="2825826" y="4688175"/>
            <a:ext cx="497411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sz="2400" b="1" dirty="0">
                <a:solidFill>
                  <a:srgbClr val="0B2C44"/>
                </a:solidFill>
                <a:latin typeface="Arial" charset="0"/>
              </a:rPr>
              <a:t>SPS-2 Core Experiment   12 TS</a:t>
            </a:r>
          </a:p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sz="2400" b="1" dirty="0">
                <a:solidFill>
                  <a:srgbClr val="0B2C44"/>
                </a:solidFill>
                <a:latin typeface="Arial" charset="0"/>
              </a:rPr>
              <a:t>SPS-2A JPCP  6 TS</a:t>
            </a:r>
          </a:p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sz="2400" b="1" dirty="0">
                <a:solidFill>
                  <a:srgbClr val="0B2C44"/>
                </a:solidFill>
                <a:latin typeface="Arial" charset="0"/>
              </a:rPr>
              <a:t>SPS-2B JRCP  12 TS</a:t>
            </a:r>
          </a:p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sz="2400" b="1" dirty="0">
                <a:solidFill>
                  <a:srgbClr val="0B2C44"/>
                </a:solidFill>
                <a:latin typeface="Arial" charset="0"/>
              </a:rPr>
              <a:t>State Supplemental Sections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4" y="1683244"/>
            <a:ext cx="3285775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What About the Other SPS-2?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5C048DF-709B-4972-9A4F-B21D0D2D8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6" t="19430" r="13333"/>
          <a:stretch/>
        </p:blipFill>
        <p:spPr>
          <a:xfrm>
            <a:off x="4685999" y="0"/>
            <a:ext cx="4458001" cy="2743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86D6BEB-B7C5-4058-98A1-5851E79FFB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325" t="23346" r="62662" b="19192"/>
          <a:stretch>
            <a:fillRect/>
          </a:stretch>
        </p:blipFill>
        <p:spPr bwMode="auto">
          <a:xfrm>
            <a:off x="4539378" y="3291840"/>
            <a:ext cx="4784558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4693" y="185206"/>
            <a:ext cx="4732338" cy="1295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LTPP’s GOAL is…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4678362"/>
            <a:ext cx="4760912" cy="6572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5400" b="1" i="1" dirty="0">
                <a:latin typeface="Arial" charset="0"/>
              </a:rPr>
              <a:t>HOW</a:t>
            </a:r>
            <a:r>
              <a:rPr lang="en-US" sz="4400" dirty="0">
                <a:latin typeface="Arial" charset="0"/>
              </a:rPr>
              <a:t> and </a:t>
            </a:r>
            <a:r>
              <a:rPr lang="en-US" sz="5400" b="1" i="1" dirty="0">
                <a:latin typeface="Arial" charset="0"/>
              </a:rPr>
              <a:t>WHY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47019" y="3577457"/>
            <a:ext cx="5187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4000" b="0" dirty="0">
                <a:solidFill>
                  <a:schemeClr val="tx1"/>
                </a:solidFill>
              </a:rPr>
              <a:t>to provide answers to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33550" y="5474519"/>
            <a:ext cx="728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4000" b="0" dirty="0">
                <a:solidFill>
                  <a:schemeClr val="tx1"/>
                </a:solidFill>
              </a:rPr>
              <a:t>pavements perform as they do!</a:t>
            </a:r>
          </a:p>
        </p:txBody>
      </p:sp>
      <p:pic>
        <p:nvPicPr>
          <p:cNvPr id="17414" name="Picture 6" descr="America's Highway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46075"/>
            <a:ext cx="18748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Brown 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8513" y="1000125"/>
            <a:ext cx="18240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4888" name="Rectangle 8"/>
          <p:cNvSpPr>
            <a:spLocks noGrp="1" noChangeAspect="1" noChangeArrowheads="1"/>
          </p:cNvSpPr>
          <p:nvPr/>
        </p:nvSpPr>
        <p:spPr bwMode="auto">
          <a:xfrm>
            <a:off x="5222805" y="1196212"/>
            <a:ext cx="3511620" cy="2331979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5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53" y="2432389"/>
            <a:ext cx="3285775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Cracking Over Dowels</a:t>
            </a:r>
            <a:b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b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E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A29B37B-FBAB-4559-A517-531D709A4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6508" r="15947" b="35990"/>
          <a:stretch/>
        </p:blipFill>
        <p:spPr bwMode="auto">
          <a:xfrm>
            <a:off x="4560985" y="0"/>
            <a:ext cx="4583016" cy="330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B957E-0CA4-4877-A306-88A6A609D93C}"/>
              </a:ext>
            </a:extLst>
          </p:cNvPr>
          <p:cNvSpPr txBox="1"/>
          <p:nvPr/>
        </p:nvSpPr>
        <p:spPr>
          <a:xfrm>
            <a:off x="4505899" y="385590"/>
            <a:ext cx="385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North Dakota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D10F17D-0CEC-47C2-87E6-4AD2474F2777}"/>
              </a:ext>
            </a:extLst>
          </p:cNvPr>
          <p:cNvPicPr/>
          <p:nvPr/>
        </p:nvPicPr>
        <p:blipFill rotWithShape="1">
          <a:blip r:embed="rId4"/>
          <a:srcRect l="43902" t="15444" r="11830" b="14567"/>
          <a:stretch/>
        </p:blipFill>
        <p:spPr bwMode="auto">
          <a:xfrm>
            <a:off x="5001656" y="3426624"/>
            <a:ext cx="3745735" cy="3331845"/>
          </a:xfrm>
          <a:prstGeom prst="rect">
            <a:avLst/>
          </a:prstGeom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40A99-EF81-4FC3-9F30-3C681AA032FB}"/>
              </a:ext>
            </a:extLst>
          </p:cNvPr>
          <p:cNvSpPr txBox="1"/>
          <p:nvPr/>
        </p:nvSpPr>
        <p:spPr>
          <a:xfrm>
            <a:off x="1421176" y="3778786"/>
            <a:ext cx="266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8” PCCP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A58AA4-B643-433D-9658-8D141B930123}"/>
              </a:ext>
            </a:extLst>
          </p:cNvPr>
          <p:cNvSpPr txBox="1"/>
          <p:nvPr/>
        </p:nvSpPr>
        <p:spPr>
          <a:xfrm>
            <a:off x="7037942" y="6365915"/>
            <a:ext cx="201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Kansas</a:t>
            </a:r>
          </a:p>
        </p:txBody>
      </p:sp>
    </p:spTree>
    <p:extLst>
      <p:ext uri="{BB962C8B-B14F-4D97-AF65-F5344CB8AC3E}">
        <p14:creationId xmlns:p14="http://schemas.microsoft.com/office/powerpoint/2010/main" val="3125336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03" y="2068833"/>
            <a:ext cx="3285775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Shoulder Type</a:t>
            </a:r>
            <a:b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b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endParaRPr lang="en-US" sz="3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E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535E31E-F92C-47E9-B74D-EC280AE3BE1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15772" b="45117"/>
          <a:stretch/>
        </p:blipFill>
        <p:spPr bwMode="auto">
          <a:xfrm>
            <a:off x="4560983" y="0"/>
            <a:ext cx="4583017" cy="33122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B957E-0CA4-4877-A306-88A6A609D93C}"/>
              </a:ext>
            </a:extLst>
          </p:cNvPr>
          <p:cNvSpPr txBox="1"/>
          <p:nvPr/>
        </p:nvSpPr>
        <p:spPr>
          <a:xfrm>
            <a:off x="5431317" y="0"/>
            <a:ext cx="340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North Dakota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2AA53C2-CE65-40B7-96AB-94129ACDE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82" y="3316077"/>
            <a:ext cx="4583017" cy="354192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6235DF6-1AF6-4185-861B-16EAD8EBC883}"/>
              </a:ext>
            </a:extLst>
          </p:cNvPr>
          <p:cNvSpPr txBox="1"/>
          <p:nvPr/>
        </p:nvSpPr>
        <p:spPr>
          <a:xfrm>
            <a:off x="5627784" y="6145575"/>
            <a:ext cx="302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3300813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029" y="76200"/>
            <a:ext cx="7620000" cy="128089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with LTE as Performance Measure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422456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87" y="1938130"/>
            <a:ext cx="4293281" cy="3108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059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152400"/>
            <a:ext cx="6589200" cy="128089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Crack Count as Performance Measure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72287"/>
            <a:ext cx="8006138" cy="579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753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ED32E5-2492-4A8A-8EE0-60613696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06" y="624110"/>
            <a:ext cx="7888076" cy="128089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Conclusions (My Opinions)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5E1DA-61D7-4496-89D6-6CCEE50C9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544" y="2623930"/>
            <a:ext cx="7037556" cy="4234070"/>
          </a:xfrm>
        </p:spPr>
        <p:txBody>
          <a:bodyPr>
            <a:normAutofit/>
          </a:bodyPr>
          <a:lstStyle/>
          <a:p>
            <a:r>
              <a:rPr lang="en-US" sz="2400" b="1" dirty="0"/>
              <a:t>PATB Performed Best for Initial Smoothness and Rate of Progression of Roughness</a:t>
            </a:r>
          </a:p>
          <a:p>
            <a:r>
              <a:rPr lang="en-US" sz="2400" b="1" dirty="0"/>
              <a:t>LCB performed worst with transverse cracking and most influence of Widened Shoulder</a:t>
            </a:r>
          </a:p>
          <a:p>
            <a:r>
              <a:rPr lang="en-US" sz="2400" b="1" dirty="0"/>
              <a:t>550 psi Mix Out Performed 900 psi </a:t>
            </a:r>
          </a:p>
          <a:p>
            <a:r>
              <a:rPr lang="en-US" sz="2400" b="1" dirty="0"/>
              <a:t>Widened Traffic Lanes Create a Higher Potential for Longitudinal Cracking</a:t>
            </a:r>
          </a:p>
        </p:txBody>
      </p:sp>
    </p:spTree>
    <p:extLst>
      <p:ext uri="{BB962C8B-B14F-4D97-AF65-F5344CB8AC3E}">
        <p14:creationId xmlns:p14="http://schemas.microsoft.com/office/powerpoint/2010/main" val="373698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1721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924A6-518C-42DE-982D-5105E09F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anchor="ctr">
            <a:normAutofit/>
          </a:bodyPr>
          <a:lstStyle/>
          <a:p>
            <a:r>
              <a:rPr lang="en-US" sz="2800" b="1">
                <a:solidFill>
                  <a:srgbClr val="FEFFFF"/>
                </a:solidFill>
              </a:rPr>
              <a:t>SPS-2 Pooled Fund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16EE-1B0C-4717-B19B-74AF35BD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2032000"/>
            <a:ext cx="5359400" cy="387922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EFFFF"/>
                </a:solidFill>
              </a:rPr>
              <a:t>NCE Report:</a:t>
            </a:r>
          </a:p>
          <a:p>
            <a:pPr lvl="1"/>
            <a:r>
              <a:rPr lang="en-US" b="1">
                <a:solidFill>
                  <a:srgbClr val="FEFFFF"/>
                </a:solidFill>
              </a:rPr>
              <a:t>  SPS-2 PAVEMENT PRESERVATION EXPERIMENT  COMPARISON OF PAVEMENTME AND ACTUAL PERFORMANCE 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A5A53BEE-A7FB-4143-9BA8-AA8F6AC2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792" y="2837523"/>
            <a:ext cx="2251449" cy="22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4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1721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924A6-518C-42DE-982D-5105E09F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anchor="ctr">
            <a:normAutofit/>
          </a:bodyPr>
          <a:lstStyle/>
          <a:p>
            <a:r>
              <a:rPr lang="en-US" sz="2800" b="1">
                <a:solidFill>
                  <a:srgbClr val="FEFFFF"/>
                </a:solidFill>
              </a:rPr>
              <a:t>SPS-2 Pooled Fund Reports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2B060-3F56-4D0F-93CA-7FE4E378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24" t="3614" r="7064"/>
          <a:stretch/>
        </p:blipFill>
        <p:spPr>
          <a:xfrm>
            <a:off x="-2" y="2048468"/>
            <a:ext cx="6613151" cy="45720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A5A53BEE-A7FB-4143-9BA8-AA8F6AC2F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4792" y="2837523"/>
            <a:ext cx="2251449" cy="22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9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1721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924A6-518C-42DE-982D-5105E09F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EFFFF"/>
                </a:solidFill>
              </a:rPr>
              <a:t>Arizona SPS-2 Tech Day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A5A53BEE-A7FB-4143-9BA8-AA8F6AC2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792" y="2837523"/>
            <a:ext cx="2251449" cy="22514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4172B-198A-47EA-8020-C6C483517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E994E-E112-4D92-8989-A4650C882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532"/>
            <a:ext cx="5242560" cy="393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F3314-5A24-40D2-9E6C-DE44D6802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96" y="2366559"/>
            <a:ext cx="5120640" cy="38404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44141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480" y="2148110"/>
            <a:ext cx="6589200" cy="1280890"/>
          </a:xfrm>
        </p:spPr>
        <p:txBody>
          <a:bodyPr>
            <a:normAutofit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3" name="Picture 2" descr="C:\Users\lscofield\AppData\Local\Microsoft\Windows\Temporary Internet Files\Content.Outlook\KLGF5XYF\FINAL - IGGA 2012 Logo CMYK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943600"/>
            <a:ext cx="2039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903C0-B0F8-46AF-9C30-049DBF3F9163}"/>
              </a:ext>
            </a:extLst>
          </p:cNvPr>
          <p:cNvSpPr txBox="1"/>
          <p:nvPr/>
        </p:nvSpPr>
        <p:spPr>
          <a:xfrm>
            <a:off x="3591500" y="3657600"/>
            <a:ext cx="5266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25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7943-F373-4842-98A3-8502CAC4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50" y="359705"/>
            <a:ext cx="6589200" cy="1280890"/>
          </a:xfrm>
        </p:spPr>
        <p:txBody>
          <a:bodyPr>
            <a:normAutofit/>
          </a:bodyPr>
          <a:lstStyle/>
          <a:p>
            <a:r>
              <a:rPr lang="en-US" sz="6000" b="1" dirty="0"/>
              <a:t>The End!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F6FB0-E75A-4D75-A281-BB026031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00" r="3333" b="22806"/>
          <a:stretch>
            <a:fillRect/>
          </a:stretch>
        </p:blipFill>
        <p:spPr bwMode="auto">
          <a:xfrm>
            <a:off x="518460" y="1991300"/>
            <a:ext cx="8364603" cy="4663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663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2589B50-D615-4630-B6F7-29E99FF2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7A83DF-4E7A-4A81-867E-10E29C4BD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583431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4" y="1683244"/>
            <a:ext cx="3285775" cy="22335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E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But First,  What Is SPS-2?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435515D7-4CE9-4558-BA93-E245EFB6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160904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BF939-F688-4120-A9B0-28B954A9BCBA}"/>
              </a:ext>
            </a:extLst>
          </p:cNvPr>
          <p:cNvSpPr txBox="1"/>
          <p:nvPr/>
        </p:nvSpPr>
        <p:spPr>
          <a:xfrm>
            <a:off x="4627084" y="2476123"/>
            <a:ext cx="4428781" cy="156966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Strategic Study of Structural Factors for Rigid Pavements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8BEE1-7C2D-42C6-85F1-C712E29CB413}"/>
              </a:ext>
            </a:extLst>
          </p:cNvPr>
          <p:cNvSpPr txBox="1"/>
          <p:nvPr/>
        </p:nvSpPr>
        <p:spPr>
          <a:xfrm>
            <a:off x="4792338" y="187287"/>
            <a:ext cx="4230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Largest on Going Concrete Pavement Research Project in the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A2ABF-F830-43BC-B47B-2CC3C8DE8D6F}"/>
              </a:ext>
            </a:extLst>
          </p:cNvPr>
          <p:cNvSpPr txBox="1"/>
          <p:nvPr/>
        </p:nvSpPr>
        <p:spPr>
          <a:xfrm>
            <a:off x="5431316" y="4395731"/>
            <a:ext cx="4120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Thickness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Base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Concrete Strength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Lane Width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Drainage</a:t>
            </a:r>
          </a:p>
        </p:txBody>
      </p:sp>
    </p:spTree>
    <p:extLst>
      <p:ext uri="{BB962C8B-B14F-4D97-AF65-F5344CB8AC3E}">
        <p14:creationId xmlns:p14="http://schemas.microsoft.com/office/powerpoint/2010/main" val="96889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1721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CB129-E0B7-426A-A684-9E3D1CC3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anchor="ctr">
            <a:normAutofit/>
          </a:bodyPr>
          <a:lstStyle/>
          <a:p>
            <a:r>
              <a:rPr lang="en-US" sz="2800" b="1">
                <a:solidFill>
                  <a:srgbClr val="FEFFFF"/>
                </a:solidFill>
                <a:latin typeface="Myriad Web Pro" pitchFamily="34" charset="0"/>
                <a:ea typeface="+mn-ea"/>
                <a:cs typeface="+mn-cs"/>
              </a:rPr>
              <a:t>How Was SPS-2 Deployed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8C709-7A03-4AFC-967B-BE77615F5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2032000"/>
            <a:ext cx="5575760" cy="3879222"/>
          </a:xfrm>
        </p:spPr>
        <p:txBody>
          <a:bodyPr>
            <a:normAutofit/>
          </a:bodyPr>
          <a:lstStyle/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dirty="0">
                <a:solidFill>
                  <a:srgbClr val="FEFFFF"/>
                </a:solidFill>
                <a:latin typeface="Arial" charset="0"/>
              </a:rPr>
              <a:t>Statistical Design Called for 12 test sections to be constructed in each of 16 states (14 States)</a:t>
            </a:r>
          </a:p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dirty="0">
                <a:solidFill>
                  <a:srgbClr val="FEFFFF"/>
                </a:solidFill>
                <a:latin typeface="Arial" charset="0"/>
              </a:rPr>
              <a:t>Statistical Design Called for 192 test sections to be built (168 Constructed)</a:t>
            </a:r>
          </a:p>
          <a:p>
            <a:pPr>
              <a:spcAft>
                <a:spcPts val="571"/>
              </a:spcAft>
              <a:buClr>
                <a:srgbClr val="0B2C44"/>
              </a:buClr>
            </a:pPr>
            <a:r>
              <a:rPr lang="en-US" dirty="0">
                <a:solidFill>
                  <a:srgbClr val="FEFFFF"/>
                </a:solidFill>
                <a:latin typeface="Arial" charset="0"/>
              </a:rPr>
              <a:t>Statistical Design called for SPS-2 Core Experiment (12 TS) to have Four States in Each of Four Climate Zones (?)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3519B-3562-4960-A7CE-6E422075A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6" t="19430" r="13333"/>
          <a:stretch/>
        </p:blipFill>
        <p:spPr>
          <a:xfrm>
            <a:off x="4685999" y="4114800"/>
            <a:ext cx="4458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7086D-7CCE-4C29-9648-7ACFCBF3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6" t="33460" r="32835" b="19424"/>
          <a:stretch/>
        </p:blipFill>
        <p:spPr bwMode="auto">
          <a:xfrm>
            <a:off x="0" y="1553055"/>
            <a:ext cx="9164210" cy="448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20563-CDDD-4086-821F-F9899CDFA063}"/>
              </a:ext>
            </a:extLst>
          </p:cNvPr>
          <p:cNvSpPr txBox="1"/>
          <p:nvPr/>
        </p:nvSpPr>
        <p:spPr>
          <a:xfrm>
            <a:off x="1674563" y="121186"/>
            <a:ext cx="7645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PCCP Design Elements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93DEF-76A3-4DE2-B9E2-5ED8AB2545F4}"/>
              </a:ext>
            </a:extLst>
          </p:cNvPr>
          <p:cNvSpPr/>
          <p:nvPr/>
        </p:nvSpPr>
        <p:spPr>
          <a:xfrm>
            <a:off x="4114800" y="5380672"/>
            <a:ext cx="28809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Thickness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Base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Concrete Strength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Lane Width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Drainage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470AF4-9BDB-467A-BD78-9FCD338C1C1A}"/>
              </a:ext>
            </a:extLst>
          </p:cNvPr>
          <p:cNvCxnSpPr/>
          <p:nvPr/>
        </p:nvCxnSpPr>
        <p:spPr>
          <a:xfrm>
            <a:off x="7017745" y="3183875"/>
            <a:ext cx="178473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912CB9-F35D-470E-938B-BEC2E1BF97E1}"/>
              </a:ext>
            </a:extLst>
          </p:cNvPr>
          <p:cNvCxnSpPr/>
          <p:nvPr/>
        </p:nvCxnSpPr>
        <p:spPr>
          <a:xfrm>
            <a:off x="218502" y="5341345"/>
            <a:ext cx="178473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CF0A7D-BAF7-42C1-A66D-9FBB1C03B312}"/>
              </a:ext>
            </a:extLst>
          </p:cNvPr>
          <p:cNvCxnSpPr/>
          <p:nvPr/>
        </p:nvCxnSpPr>
        <p:spPr>
          <a:xfrm>
            <a:off x="4680333" y="2124419"/>
            <a:ext cx="178473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58E049-0AB1-41B3-BA3E-B3CFAAAB9B01}"/>
              </a:ext>
            </a:extLst>
          </p:cNvPr>
          <p:cNvCxnSpPr>
            <a:cxnSpLocks/>
          </p:cNvCxnSpPr>
          <p:nvPr/>
        </p:nvCxnSpPr>
        <p:spPr>
          <a:xfrm>
            <a:off x="6026227" y="2633031"/>
            <a:ext cx="550843" cy="198304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27BD54-00ED-47B4-92E0-5268A550B828}"/>
              </a:ext>
            </a:extLst>
          </p:cNvPr>
          <p:cNvCxnSpPr>
            <a:cxnSpLocks/>
          </p:cNvCxnSpPr>
          <p:nvPr/>
        </p:nvCxnSpPr>
        <p:spPr>
          <a:xfrm>
            <a:off x="6145576" y="4779484"/>
            <a:ext cx="1312843" cy="0"/>
          </a:xfrm>
          <a:prstGeom prst="line">
            <a:avLst/>
          </a:prstGeom>
          <a:ln w="539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F8D3F3-BAE2-42B8-9CB6-ED056B1C5CB0}"/>
              </a:ext>
            </a:extLst>
          </p:cNvPr>
          <p:cNvCxnSpPr>
            <a:cxnSpLocks/>
          </p:cNvCxnSpPr>
          <p:nvPr/>
        </p:nvCxnSpPr>
        <p:spPr>
          <a:xfrm>
            <a:off x="495759" y="4370023"/>
            <a:ext cx="672029" cy="0"/>
          </a:xfrm>
          <a:prstGeom prst="line">
            <a:avLst/>
          </a:prstGeom>
          <a:ln w="539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172781-9788-4A03-A33B-8D39996B3FAD}"/>
              </a:ext>
            </a:extLst>
          </p:cNvPr>
          <p:cNvCxnSpPr>
            <a:cxnSpLocks/>
          </p:cNvCxnSpPr>
          <p:nvPr/>
        </p:nvCxnSpPr>
        <p:spPr>
          <a:xfrm>
            <a:off x="690390" y="3070034"/>
            <a:ext cx="1865523" cy="0"/>
          </a:xfrm>
          <a:prstGeom prst="line">
            <a:avLst/>
          </a:prstGeom>
          <a:ln w="539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509EDC-D015-4FD4-9724-06BEA3D650FA}"/>
              </a:ext>
            </a:extLst>
          </p:cNvPr>
          <p:cNvSpPr txBox="1"/>
          <p:nvPr/>
        </p:nvSpPr>
        <p:spPr>
          <a:xfrm>
            <a:off x="6599104" y="3624549"/>
            <a:ext cx="222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Shoulder</a:t>
            </a:r>
            <a:r>
              <a:rPr lang="en-US" sz="2000" b="1" dirty="0"/>
              <a:t> Type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1B5AF3-C2F5-425B-BFD1-BE601F8557C7}"/>
              </a:ext>
            </a:extLst>
          </p:cNvPr>
          <p:cNvCxnSpPr/>
          <p:nvPr/>
        </p:nvCxnSpPr>
        <p:spPr>
          <a:xfrm flipH="1" flipV="1">
            <a:off x="6555036" y="3503364"/>
            <a:ext cx="110169" cy="253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D205F9-2435-46B1-835D-BC469A1AB249}"/>
              </a:ext>
            </a:extLst>
          </p:cNvPr>
          <p:cNvCxnSpPr>
            <a:stCxn id="20" idx="1"/>
          </p:cNvCxnSpPr>
          <p:nvPr/>
        </p:nvCxnSpPr>
        <p:spPr>
          <a:xfrm flipH="1" flipV="1">
            <a:off x="6345716" y="3800819"/>
            <a:ext cx="253388" cy="54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8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C7F7DB-DE9B-4EE1-AF8C-4734A429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13" y="152036"/>
            <a:ext cx="8633884" cy="759581"/>
          </a:xfrm>
        </p:spPr>
        <p:txBody>
          <a:bodyPr>
            <a:normAutofit fontScale="90000"/>
          </a:bodyPr>
          <a:lstStyle/>
          <a:p>
            <a:r>
              <a:rPr lang="en-US" sz="4572" b="1" dirty="0">
                <a:solidFill>
                  <a:schemeClr val="tx1"/>
                </a:solidFill>
                <a:latin typeface="Myriad Web Pro" pitchFamily="34" charset="0"/>
                <a:ea typeface="+mn-ea"/>
                <a:cs typeface="+mn-cs"/>
              </a:rPr>
              <a:t>Time Line of SPS-2 Experiment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47821DE-63F1-4E8C-B0BD-92587C8C3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442965"/>
              </p:ext>
            </p:extLst>
          </p:nvPr>
        </p:nvGraphicFramePr>
        <p:xfrm>
          <a:off x="107778" y="1681854"/>
          <a:ext cx="8834362" cy="4402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27C18A9-9E29-4AA5-B829-91A76BEF66DF}"/>
              </a:ext>
            </a:extLst>
          </p:cNvPr>
          <p:cNvSpPr txBox="1"/>
          <p:nvPr/>
        </p:nvSpPr>
        <p:spPr>
          <a:xfrm>
            <a:off x="841829" y="745138"/>
            <a:ext cx="8302171" cy="114749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714" dirty="0"/>
              <a:t>It is anticipated that only a few SPS-2 projects will be built during the 1990 construction season. The remaining test sites will be selected from the identified candidates scheduled for construction in 1991, or even 1992 if necessary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B0AFD7-1A34-4420-A35A-94DB5F935128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039" y="1905918"/>
            <a:ext cx="980559" cy="2127844"/>
          </a:xfrm>
          <a:prstGeom prst="straightConnector1">
            <a:avLst/>
          </a:prstGeom>
          <a:noFill/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0BE95F9-E87E-4F64-A65B-D6E92A267B36}"/>
              </a:ext>
            </a:extLst>
          </p:cNvPr>
          <p:cNvSpPr txBox="1"/>
          <p:nvPr/>
        </p:nvSpPr>
        <p:spPr>
          <a:xfrm>
            <a:off x="2689981" y="2330753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D0AD3-624D-4D39-A121-0C08F431F7C6}"/>
              </a:ext>
            </a:extLst>
          </p:cNvPr>
          <p:cNvSpPr txBox="1"/>
          <p:nvPr/>
        </p:nvSpPr>
        <p:spPr>
          <a:xfrm>
            <a:off x="8262651" y="2323757"/>
            <a:ext cx="70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8004A-22B8-4811-873E-E3D21803771D}"/>
              </a:ext>
            </a:extLst>
          </p:cNvPr>
          <p:cNvSpPr txBox="1"/>
          <p:nvPr/>
        </p:nvSpPr>
        <p:spPr>
          <a:xfrm>
            <a:off x="3483429" y="2330753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77251-79CF-4304-A51E-5BC2553EC211}"/>
              </a:ext>
            </a:extLst>
          </p:cNvPr>
          <p:cNvSpPr txBox="1"/>
          <p:nvPr/>
        </p:nvSpPr>
        <p:spPr>
          <a:xfrm>
            <a:off x="4180114" y="2321077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4793-4751-453D-802F-B105E8DC8802}"/>
              </a:ext>
            </a:extLst>
          </p:cNvPr>
          <p:cNvSpPr txBox="1"/>
          <p:nvPr/>
        </p:nvSpPr>
        <p:spPr>
          <a:xfrm>
            <a:off x="4896152" y="2321077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2BE6D-1AFC-49F1-9FED-9656FCFA6EAF}"/>
              </a:ext>
            </a:extLst>
          </p:cNvPr>
          <p:cNvSpPr txBox="1"/>
          <p:nvPr/>
        </p:nvSpPr>
        <p:spPr>
          <a:xfrm>
            <a:off x="5592838" y="2321077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F3083-14D5-4EB2-88DA-28DB46A5105E}"/>
              </a:ext>
            </a:extLst>
          </p:cNvPr>
          <p:cNvSpPr txBox="1"/>
          <p:nvPr/>
        </p:nvSpPr>
        <p:spPr>
          <a:xfrm>
            <a:off x="6299200" y="2311400"/>
            <a:ext cx="55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F7459D-8360-49F8-93B3-E2E9EE729E7C}"/>
              </a:ext>
            </a:extLst>
          </p:cNvPr>
          <p:cNvSpPr txBox="1"/>
          <p:nvPr/>
        </p:nvSpPr>
        <p:spPr>
          <a:xfrm>
            <a:off x="3371162" y="272116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AZ</a:t>
            </a:r>
          </a:p>
        </p:txBody>
      </p:sp>
    </p:spTree>
    <p:extLst>
      <p:ext uri="{BB962C8B-B14F-4D97-AF65-F5344CB8AC3E}">
        <p14:creationId xmlns:p14="http://schemas.microsoft.com/office/powerpoint/2010/main" val="23193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C7F7DB-DE9B-4EE1-AF8C-4734A429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184" y="128351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sz="4572" b="1" dirty="0">
                <a:solidFill>
                  <a:schemeClr val="tx1"/>
                </a:solidFill>
                <a:latin typeface="Myriad Web Pro" pitchFamily="34" charset="0"/>
                <a:ea typeface="+mn-ea"/>
                <a:cs typeface="+mn-cs"/>
              </a:rPr>
              <a:t>Time Line of SPS-2 Experiment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47821DE-63F1-4E8C-B0BD-92587C8C3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475969"/>
              </p:ext>
            </p:extLst>
          </p:nvPr>
        </p:nvGraphicFramePr>
        <p:xfrm>
          <a:off x="174172" y="1537305"/>
          <a:ext cx="8747276" cy="458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768F98-DABB-4A1E-8352-6A6736607E85}"/>
              </a:ext>
            </a:extLst>
          </p:cNvPr>
          <p:cNvCxnSpPr>
            <a:cxnSpLocks/>
          </p:cNvCxnSpPr>
          <p:nvPr/>
        </p:nvCxnSpPr>
        <p:spPr bwMode="auto">
          <a:xfrm>
            <a:off x="649995" y="2379133"/>
            <a:ext cx="8494005" cy="0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825488-4DD3-4C1D-816C-1F860FF80B1D}"/>
              </a:ext>
            </a:extLst>
          </p:cNvPr>
          <p:cNvSpPr txBox="1"/>
          <p:nvPr/>
        </p:nvSpPr>
        <p:spPr>
          <a:xfrm>
            <a:off x="4373462" y="2015285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26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4F3AD-3805-4ECA-950C-DC57A461F202}"/>
              </a:ext>
            </a:extLst>
          </p:cNvPr>
          <p:cNvSpPr txBox="1"/>
          <p:nvPr/>
        </p:nvSpPr>
        <p:spPr>
          <a:xfrm>
            <a:off x="2631924" y="3675744"/>
            <a:ext cx="132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Analysis of Fault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482ED-0059-40C7-B618-3F5092099E1E}"/>
              </a:ext>
            </a:extLst>
          </p:cNvPr>
          <p:cNvSpPr txBox="1"/>
          <p:nvPr/>
        </p:nvSpPr>
        <p:spPr>
          <a:xfrm>
            <a:off x="3464076" y="2621039"/>
            <a:ext cx="1703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Effects of Subsurface Drainage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F11ED1-B6A9-4866-AFCA-17D6DF19542B}"/>
              </a:ext>
            </a:extLst>
          </p:cNvPr>
          <p:cNvCxnSpPr/>
          <p:nvPr/>
        </p:nvCxnSpPr>
        <p:spPr bwMode="auto">
          <a:xfrm>
            <a:off x="3947886" y="3520924"/>
            <a:ext cx="154819" cy="590248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ACA166-B1B5-42A3-A8EE-2D1C66AD1C1F}"/>
              </a:ext>
            </a:extLst>
          </p:cNvPr>
          <p:cNvSpPr txBox="1"/>
          <p:nvPr/>
        </p:nvSpPr>
        <p:spPr>
          <a:xfrm>
            <a:off x="4376903" y="4261153"/>
            <a:ext cx="1703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Initial Evaluation &amp;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92E63-C7BC-49F6-B86A-7C6418664186}"/>
              </a:ext>
            </a:extLst>
          </p:cNvPr>
          <p:cNvSpPr txBox="1"/>
          <p:nvPr/>
        </p:nvSpPr>
        <p:spPr>
          <a:xfrm>
            <a:off x="6120424" y="2384321"/>
            <a:ext cx="1703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Influence of Design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0A41E9-78A3-4CBE-BEFE-4E27CF0E4199}"/>
              </a:ext>
            </a:extLst>
          </p:cNvPr>
          <p:cNvSpPr txBox="1"/>
          <p:nvPr/>
        </p:nvSpPr>
        <p:spPr>
          <a:xfrm>
            <a:off x="7523471" y="3414486"/>
            <a:ext cx="139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Curl &amp; Warp Analysis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026191-ED6B-458B-B93F-3757BEDB67C2}"/>
              </a:ext>
            </a:extLst>
          </p:cNvPr>
          <p:cNvCxnSpPr>
            <a:cxnSpLocks/>
          </p:cNvCxnSpPr>
          <p:nvPr/>
        </p:nvCxnSpPr>
        <p:spPr bwMode="auto">
          <a:xfrm flipH="1">
            <a:off x="7121676" y="4004733"/>
            <a:ext cx="454781" cy="16449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Left Bracket 4">
            <a:extLst>
              <a:ext uri="{FF2B5EF4-FFF2-40B4-BE49-F238E27FC236}">
                <a16:creationId xmlns:a16="http://schemas.microsoft.com/office/drawing/2014/main" id="{37C1CFB4-4C49-44EC-B690-74B2C7B2C99D}"/>
              </a:ext>
            </a:extLst>
          </p:cNvPr>
          <p:cNvSpPr/>
          <p:nvPr/>
        </p:nvSpPr>
        <p:spPr>
          <a:xfrm rot="16200000">
            <a:off x="1849456" y="4835027"/>
            <a:ext cx="190044" cy="2765234"/>
          </a:xfrm>
          <a:prstGeom prst="leftBracket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1E5B8E-9013-4630-88DB-5FF6066C1CD2}"/>
              </a:ext>
            </a:extLst>
          </p:cNvPr>
          <p:cNvSpPr txBox="1"/>
          <p:nvPr/>
        </p:nvSpPr>
        <p:spPr>
          <a:xfrm>
            <a:off x="804232" y="6323682"/>
            <a:ext cx="235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SPS-2 Construction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16297C-1769-4161-B860-7F1D18B1005E}"/>
              </a:ext>
            </a:extLst>
          </p:cNvPr>
          <p:cNvSpPr txBox="1"/>
          <p:nvPr/>
        </p:nvSpPr>
        <p:spPr>
          <a:xfrm>
            <a:off x="3734717" y="6246564"/>
            <a:ext cx="220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Outlet Inspection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C58EA6-2DF0-4B41-99A3-9C128D6E961B}"/>
              </a:ext>
            </a:extLst>
          </p:cNvPr>
          <p:cNvCxnSpPr>
            <a:cxnSpLocks/>
          </p:cNvCxnSpPr>
          <p:nvPr/>
        </p:nvCxnSpPr>
        <p:spPr>
          <a:xfrm flipH="1" flipV="1">
            <a:off x="3767769" y="6092328"/>
            <a:ext cx="132203" cy="231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Smiley Face 10">
            <a:extLst>
              <a:ext uri="{FF2B5EF4-FFF2-40B4-BE49-F238E27FC236}">
                <a16:creationId xmlns:a16="http://schemas.microsoft.com/office/drawing/2014/main" id="{556B1A32-743C-44E7-9B73-EC846598EF89}"/>
              </a:ext>
            </a:extLst>
          </p:cNvPr>
          <p:cNvSpPr/>
          <p:nvPr/>
        </p:nvSpPr>
        <p:spPr>
          <a:xfrm>
            <a:off x="8857561" y="5827923"/>
            <a:ext cx="286439" cy="34152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4487" y="0"/>
            <a:ext cx="8686800" cy="9906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Levels on SPS-2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13325" t="23346" r="62662" b="19192"/>
          <a:stretch>
            <a:fillRect/>
          </a:stretch>
        </p:blipFill>
        <p:spPr bwMode="auto">
          <a:xfrm>
            <a:off x="660092" y="731520"/>
            <a:ext cx="8219626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605</Words>
  <Application>Microsoft Office PowerPoint</Application>
  <PresentationFormat>On-screen Show (4:3)</PresentationFormat>
  <Paragraphs>161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Century Gothic</vt:lpstr>
      <vt:lpstr>Myriad Web Pro</vt:lpstr>
      <vt:lpstr>Times New Roman</vt:lpstr>
      <vt:lpstr>Wingdings</vt:lpstr>
      <vt:lpstr>Wingdings 3</vt:lpstr>
      <vt:lpstr>Wisp</vt:lpstr>
      <vt:lpstr>Arizona’s Concrete Pavement Research Project (SPS-2)</vt:lpstr>
      <vt:lpstr>But First,  What Is LTPP?</vt:lpstr>
      <vt:lpstr>LTPP’s GOAL is…</vt:lpstr>
      <vt:lpstr>But First,  What Is SPS-2?</vt:lpstr>
      <vt:lpstr>How Was SPS-2 Deployed</vt:lpstr>
      <vt:lpstr>PowerPoint Presentation</vt:lpstr>
      <vt:lpstr>Time Line of SPS-2 Experiment</vt:lpstr>
      <vt:lpstr>Time Line of SPS-2 Experiment</vt:lpstr>
      <vt:lpstr>Traffic Levels on SPS-2 Experiments</vt:lpstr>
      <vt:lpstr>The Arizona Concrete Pavement Experiment (SPS-2)</vt:lpstr>
      <vt:lpstr>Google Earth Image of Test Sections</vt:lpstr>
      <vt:lpstr>Approaching from the West End</vt:lpstr>
      <vt:lpstr>Test Section Layout</vt:lpstr>
      <vt:lpstr>Arizona Project Construction Timeline (6 - 9 months)</vt:lpstr>
      <vt:lpstr>Subgrade Construction</vt:lpstr>
      <vt:lpstr>Drained and Undrained</vt:lpstr>
      <vt:lpstr>Base Construction</vt:lpstr>
      <vt:lpstr>Concrete Strength</vt:lpstr>
      <vt:lpstr>PCCP Thickness   8” &amp; 11”</vt:lpstr>
      <vt:lpstr>Lane Width</vt:lpstr>
      <vt:lpstr>What Did We Learn After 25 Years</vt:lpstr>
      <vt:lpstr>Subgrade Construction</vt:lpstr>
      <vt:lpstr>Drained and Undrained</vt:lpstr>
      <vt:lpstr>Base Type</vt:lpstr>
      <vt:lpstr>Concrete Strength</vt:lpstr>
      <vt:lpstr>Lane Width</vt:lpstr>
      <vt:lpstr>PCCP Thickness   8” &amp; 11”</vt:lpstr>
      <vt:lpstr>Comparison of Doweled to Undoweled</vt:lpstr>
      <vt:lpstr>What About the Other SPS-2?</vt:lpstr>
      <vt:lpstr>Cracking Over Dowels  </vt:lpstr>
      <vt:lpstr>Shoulder Type  </vt:lpstr>
      <vt:lpstr>Issues with LTE as Performance Measure</vt:lpstr>
      <vt:lpstr>Transverse Crack Count as Performance Measure</vt:lpstr>
      <vt:lpstr>Conclusions (My Opinions)</vt:lpstr>
      <vt:lpstr>SPS-2 Pooled Fund Reports</vt:lpstr>
      <vt:lpstr>SPS-2 Pooled Fund Reports</vt:lpstr>
      <vt:lpstr>Arizona SPS-2 Tech Day</vt:lpstr>
      <vt:lpstr>Questions?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Arizona’s Concrete Pavement Research Project (SPS-2)</dc:title>
  <dc:creator>Scofield, Larry</dc:creator>
  <cp:lastModifiedBy>Scofield, Larry</cp:lastModifiedBy>
  <cp:revision>91</cp:revision>
  <dcterms:created xsi:type="dcterms:W3CDTF">2018-11-14T22:01:09Z</dcterms:created>
  <dcterms:modified xsi:type="dcterms:W3CDTF">2018-11-16T14:37:36Z</dcterms:modified>
</cp:coreProperties>
</file>