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60" r:id="rId3"/>
    <p:sldId id="268" r:id="rId4"/>
    <p:sldId id="269" r:id="rId5"/>
    <p:sldId id="270" r:id="rId6"/>
    <p:sldId id="267" r:id="rId7"/>
    <p:sldId id="266" r:id="rId8"/>
    <p:sldId id="262" r:id="rId9"/>
    <p:sldId id="263" r:id="rId10"/>
    <p:sldId id="274" r:id="rId11"/>
    <p:sldId id="264" r:id="rId12"/>
    <p:sldId id="271" r:id="rId13"/>
    <p:sldId id="278" r:id="rId14"/>
    <p:sldId id="272" r:id="rId15"/>
    <p:sldId id="275" r:id="rId16"/>
    <p:sldId id="276" r:id="rId17"/>
    <p:sldId id="277" r:id="rId18"/>
    <p:sldId id="279" r:id="rId19"/>
    <p:sldId id="280" r:id="rId20"/>
    <p:sldId id="281" r:id="rId21"/>
    <p:sldId id="320" r:id="rId22"/>
    <p:sldId id="282" r:id="rId23"/>
    <p:sldId id="283" r:id="rId24"/>
    <p:sldId id="284" r:id="rId25"/>
    <p:sldId id="285" r:id="rId26"/>
    <p:sldId id="318" r:id="rId27"/>
    <p:sldId id="319" r:id="rId28"/>
    <p:sldId id="286" r:id="rId29"/>
    <p:sldId id="287" r:id="rId30"/>
    <p:sldId id="288" r:id="rId31"/>
    <p:sldId id="289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005C54"/>
    <a:srgbClr val="25408F"/>
    <a:srgbClr val="000099"/>
    <a:srgbClr val="3366CC"/>
    <a:srgbClr val="0099CC"/>
    <a:srgbClr val="821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9" d="100"/>
          <a:sy n="159" d="100"/>
        </p:scale>
        <p:origin x="-150" y="-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186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186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186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63">
              <a:defRPr sz="1300"/>
            </a:lvl1pPr>
          </a:lstStyle>
          <a:p>
            <a:pPr>
              <a:defRPr/>
            </a:pPr>
            <a:fld id="{5180B5B6-27FA-48A9-8C7B-5C4B278BB7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49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186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186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8500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1863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63">
              <a:defRPr sz="1300"/>
            </a:lvl1pPr>
          </a:lstStyle>
          <a:p>
            <a:pPr>
              <a:defRPr/>
            </a:pPr>
            <a:fld id="{0D7C8EC5-F895-4EDE-9EED-094D8EA40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576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2D8654-DC4E-425C-B498-EB7D8CEC5B45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2D8654-DC4E-425C-B498-EB7D8CEC5B45}" type="slidenum">
              <a:rPr lang="en-US" smtClean="0"/>
              <a:pPr eaLnBrk="1" hangingPunct="1"/>
              <a:t>32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0" y="4781550"/>
            <a:ext cx="9144000" cy="342900"/>
          </a:xfrm>
          <a:prstGeom prst="rect">
            <a:avLst/>
          </a:prstGeom>
          <a:gradFill rotWithShape="1">
            <a:gsLst>
              <a:gs pos="0">
                <a:srgbClr val="25408F"/>
              </a:gs>
              <a:gs pos="100000">
                <a:srgbClr val="111E4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71450"/>
          </a:xfrm>
          <a:prstGeom prst="rect">
            <a:avLst/>
          </a:prstGeom>
          <a:gradFill rotWithShape="1">
            <a:gsLst>
              <a:gs pos="0">
                <a:srgbClr val="821C6B"/>
              </a:gs>
              <a:gs pos="100000">
                <a:srgbClr val="3C0D3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9">
            <a:hlinkClick r:id="" action="ppaction://hlinkshowjump?jump=nextslide" highlightClick="1"/>
          </p:cNvPr>
          <p:cNvSpPr>
            <a:spLocks noChangeArrowheads="1"/>
          </p:cNvSpPr>
          <p:nvPr userDrawn="1"/>
        </p:nvSpPr>
        <p:spPr bwMode="auto">
          <a:xfrm>
            <a:off x="8839200" y="4914900"/>
            <a:ext cx="152400" cy="114300"/>
          </a:xfrm>
          <a:prstGeom prst="actionButtonForwardNext">
            <a:avLst/>
          </a:prstGeom>
          <a:solidFill>
            <a:srgbClr val="25408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10">
            <a:hlinkClick r:id="" action="ppaction://hlinkshowjump?jump=previousslide" highlightClick="1"/>
          </p:cNvPr>
          <p:cNvSpPr>
            <a:spLocks noChangeArrowheads="1"/>
          </p:cNvSpPr>
          <p:nvPr userDrawn="1"/>
        </p:nvSpPr>
        <p:spPr bwMode="auto">
          <a:xfrm>
            <a:off x="8429625" y="4914900"/>
            <a:ext cx="152400" cy="114300"/>
          </a:xfrm>
          <a:prstGeom prst="actionButtonBackPrevious">
            <a:avLst/>
          </a:prstGeom>
          <a:solidFill>
            <a:srgbClr val="25408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11"/>
          <p:cNvSpPr txBox="1">
            <a:spLocks noChangeArrowheads="1"/>
          </p:cNvSpPr>
          <p:nvPr userDrawn="1"/>
        </p:nvSpPr>
        <p:spPr bwMode="auto">
          <a:xfrm>
            <a:off x="8482013" y="4872038"/>
            <a:ext cx="4572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4CF55F8C-F321-468B-AE46-A68BA5EE96C9}" type="slidenum">
              <a:rPr lang="en-US" sz="1000" smtClean="0">
                <a:solidFill>
                  <a:schemeClr val="accent1"/>
                </a:solidFill>
                <a:latin typeface="Calibri" pitchFamily="34" charset="0"/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en-US" sz="1000" smtClean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8077200" y="4830366"/>
            <a:ext cx="0" cy="285750"/>
          </a:xfrm>
          <a:prstGeom prst="line">
            <a:avLst/>
          </a:prstGeom>
          <a:noFill/>
          <a:ln w="9525">
            <a:solidFill>
              <a:srgbClr val="25408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AutoShape 13">
            <a:hlinkClick r:id="" action="ppaction://hlinkshowjump?jump=firstslide" highlightClick="1"/>
          </p:cNvPr>
          <p:cNvSpPr>
            <a:spLocks noChangeArrowheads="1"/>
          </p:cNvSpPr>
          <p:nvPr userDrawn="1"/>
        </p:nvSpPr>
        <p:spPr bwMode="auto">
          <a:xfrm>
            <a:off x="8229600" y="4914900"/>
            <a:ext cx="152400" cy="114300"/>
          </a:xfrm>
          <a:prstGeom prst="actionButtonBeginning">
            <a:avLst/>
          </a:prstGeom>
          <a:solidFill>
            <a:srgbClr val="25408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 userDrawn="1"/>
        </p:nvSpPr>
        <p:spPr bwMode="auto">
          <a:xfrm>
            <a:off x="0" y="4788694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5"/>
          <p:cNvSpPr>
            <a:spLocks noChangeShapeType="1"/>
          </p:cNvSpPr>
          <p:nvPr userDrawn="1"/>
        </p:nvSpPr>
        <p:spPr bwMode="auto">
          <a:xfrm>
            <a:off x="0" y="17145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7"/>
          <p:cNvSpPr>
            <a:spLocks noChangeArrowheads="1"/>
          </p:cNvSpPr>
          <p:nvPr userDrawn="1"/>
        </p:nvSpPr>
        <p:spPr bwMode="auto">
          <a:xfrm rot="10800000">
            <a:off x="0" y="177404"/>
            <a:ext cx="9144000" cy="1143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5725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Rectangle 19"/>
          <p:cNvSpPr>
            <a:spLocks noChangeArrowheads="1"/>
          </p:cNvSpPr>
          <p:nvPr userDrawn="1"/>
        </p:nvSpPr>
        <p:spPr bwMode="auto">
          <a:xfrm>
            <a:off x="0" y="4670822"/>
            <a:ext cx="9144000" cy="1143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5725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9286"/>
            <a:ext cx="990599" cy="17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00366"/>
      </p:ext>
    </p:extLst>
  </p:cSld>
  <p:clrMapOvr>
    <a:masterClrMapping/>
  </p:clrMapOvr>
  <p:transition spd="med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82215"/>
      </p:ext>
    </p:extLst>
  </p:cSld>
  <p:clrMapOvr>
    <a:masterClrMapping/>
  </p:clrMapOvr>
  <p:transition spd="med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94893"/>
      </p:ext>
    </p:extLst>
  </p:cSld>
  <p:clrMapOvr>
    <a:masterClrMapping/>
  </p:clrMapOvr>
  <p:transition spd="med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39224"/>
      </p:ext>
    </p:extLst>
  </p:cSld>
  <p:clrMapOvr>
    <a:masterClrMapping/>
  </p:clrMapOvr>
  <p:transition spd="med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0098730"/>
      </p:ext>
    </p:extLst>
  </p:cSld>
  <p:clrMapOvr>
    <a:masterClrMapping/>
  </p:clrMapOvr>
  <p:transition spd="med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20665"/>
      </p:ext>
    </p:extLst>
  </p:cSld>
  <p:clrMapOvr>
    <a:masterClrMapping/>
  </p:clrMapOvr>
  <p:transition spd="med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48593"/>
      </p:ext>
    </p:extLst>
  </p:cSld>
  <p:clrMapOvr>
    <a:masterClrMapping/>
  </p:clrMapOvr>
  <p:transition spd="med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51159"/>
      </p:ext>
    </p:extLst>
  </p:cSld>
  <p:clrMapOvr>
    <a:masterClrMapping/>
  </p:clrMapOvr>
  <p:transition spd="med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511415"/>
      </p:ext>
    </p:extLst>
  </p:cSld>
  <p:clrMapOvr>
    <a:masterClrMapping/>
  </p:clrMapOvr>
  <p:transition spd="med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855321"/>
      </p:ext>
    </p:extLst>
  </p:cSld>
  <p:clrMapOvr>
    <a:masterClrMapping/>
  </p:clrMapOvr>
  <p:transition spd="med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3983662"/>
      </p:ext>
    </p:extLst>
  </p:cSld>
  <p:clrMapOvr>
    <a:masterClrMapping/>
  </p:clrMapOvr>
  <p:transition spd="med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7"/>
          <p:cNvSpPr>
            <a:spLocks noChangeArrowheads="1"/>
          </p:cNvSpPr>
          <p:nvPr userDrawn="1"/>
        </p:nvSpPr>
        <p:spPr bwMode="auto">
          <a:xfrm>
            <a:off x="0" y="4800600"/>
            <a:ext cx="9144000" cy="342900"/>
          </a:xfrm>
          <a:prstGeom prst="rect">
            <a:avLst/>
          </a:prstGeom>
          <a:gradFill rotWithShape="1">
            <a:gsLst>
              <a:gs pos="0">
                <a:srgbClr val="25408F"/>
              </a:gs>
              <a:gs pos="100000">
                <a:srgbClr val="111E4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29"/>
          <p:cNvSpPr>
            <a:spLocks noChangeArrowheads="1"/>
          </p:cNvSpPr>
          <p:nvPr userDrawn="1"/>
        </p:nvSpPr>
        <p:spPr bwMode="auto">
          <a:xfrm>
            <a:off x="0" y="0"/>
            <a:ext cx="9144000" cy="171450"/>
          </a:xfrm>
          <a:prstGeom prst="rect">
            <a:avLst/>
          </a:prstGeom>
          <a:gradFill rotWithShape="1">
            <a:gsLst>
              <a:gs pos="0">
                <a:srgbClr val="821C6B"/>
              </a:gs>
              <a:gs pos="100000">
                <a:srgbClr val="3C0D3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AutoShape 30">
            <a:hlinkClick r:id="" action="ppaction://hlinkshowjump?jump=nextslide" highlightClick="1"/>
          </p:cNvPr>
          <p:cNvSpPr>
            <a:spLocks noChangeArrowheads="1"/>
          </p:cNvSpPr>
          <p:nvPr userDrawn="1"/>
        </p:nvSpPr>
        <p:spPr bwMode="auto">
          <a:xfrm>
            <a:off x="8839200" y="4914900"/>
            <a:ext cx="152400" cy="114300"/>
          </a:xfrm>
          <a:prstGeom prst="actionButtonForwardNext">
            <a:avLst/>
          </a:prstGeom>
          <a:solidFill>
            <a:srgbClr val="25408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AutoShape 31">
            <a:hlinkClick r:id="" action="ppaction://hlinkshowjump?jump=previousslide" highlightClick="1"/>
          </p:cNvPr>
          <p:cNvSpPr>
            <a:spLocks noChangeArrowheads="1"/>
          </p:cNvSpPr>
          <p:nvPr userDrawn="1"/>
        </p:nvSpPr>
        <p:spPr bwMode="auto">
          <a:xfrm>
            <a:off x="8429625" y="4914900"/>
            <a:ext cx="152400" cy="114300"/>
          </a:xfrm>
          <a:prstGeom prst="actionButtonBackPrevious">
            <a:avLst/>
          </a:prstGeom>
          <a:solidFill>
            <a:srgbClr val="25408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Text Box 32"/>
          <p:cNvSpPr txBox="1">
            <a:spLocks noChangeArrowheads="1"/>
          </p:cNvSpPr>
          <p:nvPr userDrawn="1"/>
        </p:nvSpPr>
        <p:spPr bwMode="auto">
          <a:xfrm>
            <a:off x="8482013" y="4872038"/>
            <a:ext cx="4572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E7E61FB0-A87F-4AD2-8418-EFE6FCD522B0}" type="slidenum">
              <a:rPr lang="en-US" sz="1000" smtClean="0">
                <a:solidFill>
                  <a:schemeClr val="accent1"/>
                </a:solidFill>
                <a:latin typeface="Calibri" pitchFamily="34" charset="0"/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en-US" sz="1000" smtClean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032" name="Line 33"/>
          <p:cNvSpPr>
            <a:spLocks noChangeShapeType="1"/>
          </p:cNvSpPr>
          <p:nvPr userDrawn="1"/>
        </p:nvSpPr>
        <p:spPr bwMode="auto">
          <a:xfrm>
            <a:off x="8077200" y="4830366"/>
            <a:ext cx="0" cy="285750"/>
          </a:xfrm>
          <a:prstGeom prst="line">
            <a:avLst/>
          </a:prstGeom>
          <a:noFill/>
          <a:ln w="9525">
            <a:solidFill>
              <a:srgbClr val="25408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AutoShape 34">
            <a:hlinkClick r:id="" action="ppaction://hlinkshowjump?jump=firstslide" highlightClick="1"/>
          </p:cNvPr>
          <p:cNvSpPr>
            <a:spLocks noChangeArrowheads="1"/>
          </p:cNvSpPr>
          <p:nvPr userDrawn="1"/>
        </p:nvSpPr>
        <p:spPr bwMode="auto">
          <a:xfrm>
            <a:off x="8229600" y="4914900"/>
            <a:ext cx="152400" cy="114300"/>
          </a:xfrm>
          <a:prstGeom prst="actionButtonBeginning">
            <a:avLst/>
          </a:prstGeom>
          <a:solidFill>
            <a:srgbClr val="25408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Line 35"/>
          <p:cNvSpPr>
            <a:spLocks noChangeShapeType="1"/>
          </p:cNvSpPr>
          <p:nvPr userDrawn="1"/>
        </p:nvSpPr>
        <p:spPr bwMode="auto">
          <a:xfrm>
            <a:off x="0" y="4788694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Line 36"/>
          <p:cNvSpPr>
            <a:spLocks noChangeShapeType="1"/>
          </p:cNvSpPr>
          <p:nvPr userDrawn="1"/>
        </p:nvSpPr>
        <p:spPr bwMode="auto">
          <a:xfrm>
            <a:off x="0" y="17145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1" name="Rectangle 37"/>
          <p:cNvSpPr>
            <a:spLocks noChangeArrowheads="1"/>
          </p:cNvSpPr>
          <p:nvPr userDrawn="1"/>
        </p:nvSpPr>
        <p:spPr bwMode="auto">
          <a:xfrm rot="10800000">
            <a:off x="0" y="177404"/>
            <a:ext cx="9144000" cy="1143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5725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62" name="Rectangle 38"/>
          <p:cNvSpPr>
            <a:spLocks noChangeArrowheads="1"/>
          </p:cNvSpPr>
          <p:nvPr userDrawn="1"/>
        </p:nvSpPr>
        <p:spPr bwMode="auto">
          <a:xfrm>
            <a:off x="0" y="4670822"/>
            <a:ext cx="9144000" cy="1143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5725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9286"/>
            <a:ext cx="990599" cy="1771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>
    <p:strips dir="r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Blip>
          <a:blip r:embed="rId14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80000"/>
        <a:buFont typeface="Wingdings" pitchFamily="2" charset="2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80000"/>
        <a:buFont typeface="Wingdings" pitchFamily="2" charset="2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80000"/>
        <a:buFont typeface="Wingdings" pitchFamily="2" charset="2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80000"/>
        <a:buFont typeface="Wingdings" pitchFamily="2" charset="2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457200" y="457200"/>
            <a:ext cx="8305800" cy="110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sz="4000" dirty="0" smtClean="0"/>
              <a:t>PAVEMENT RECONSTRUCTION CHALLENGES AND INNOVATIONS ON I-40 WEST OF FLAGSTAFF</a:t>
            </a:r>
            <a:endParaRPr lang="en-US" dirty="0" smtClean="0">
              <a:solidFill>
                <a:srgbClr val="821C6B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609600" y="3257550"/>
            <a:ext cx="80772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dirty="0" smtClean="0"/>
              <a:t>ADOT Geotechnical Services Section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US" dirty="0" smtClean="0"/>
              <a:t>Brent Conner, P.E. and Tad Niemyjski, P.E.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US" dirty="0" smtClean="0"/>
              <a:t>November 15, 2018</a:t>
            </a:r>
          </a:p>
        </p:txBody>
      </p:sp>
    </p:spTree>
  </p:cSld>
  <p:clrMapOvr>
    <a:masterClrMapping/>
  </p:clrMapOvr>
  <p:transition spd="med" advTm="18882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Reconstruct Devil Dog?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Cost to maintain existing roadway prohibitive</a:t>
            </a:r>
          </a:p>
          <a:p>
            <a:r>
              <a:rPr lang="en-US" dirty="0" smtClean="0"/>
              <a:t>2014 project from MP 152 to MP 161 cost $16 million</a:t>
            </a:r>
          </a:p>
          <a:p>
            <a:r>
              <a:rPr lang="en-US" dirty="0" smtClean="0"/>
              <a:t>Yearly maintenance cost rising rapidly</a:t>
            </a:r>
          </a:p>
          <a:p>
            <a:r>
              <a:rPr lang="en-US" dirty="0" smtClean="0"/>
              <a:t>PCCP section spalling due to thin section (8 to 9 inches)</a:t>
            </a:r>
          </a:p>
          <a:p>
            <a:r>
              <a:rPr lang="en-US" dirty="0" smtClean="0"/>
              <a:t>Subgrade drainage ineffective</a:t>
            </a:r>
          </a:p>
          <a:p>
            <a:r>
              <a:rPr lang="en-US" dirty="0" smtClean="0"/>
              <a:t>Future truck traffic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233340"/>
      </p:ext>
    </p:extLst>
  </p:cSld>
  <p:clrMapOvr>
    <a:masterClrMapping/>
  </p:clrMapOvr>
  <p:transition spd="med" advTm="40126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Devil Dog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Geotechnical investigation and recommendations completed April 20, 2017</a:t>
            </a:r>
          </a:p>
          <a:p>
            <a:r>
              <a:rPr lang="en-US" dirty="0" smtClean="0"/>
              <a:t>Large sections of subgrade were deeply saturated</a:t>
            </a:r>
          </a:p>
          <a:p>
            <a:r>
              <a:rPr lang="en-US" dirty="0" smtClean="0"/>
              <a:t>Some moisture contents near 30%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329584"/>
      </p:ext>
    </p:extLst>
  </p:cSld>
  <p:clrMapOvr>
    <a:masterClrMapping/>
  </p:clrMapOvr>
  <p:transition spd="med" advTm="13078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Devil Dog Pavement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14 inch doweled PCCP</a:t>
            </a:r>
          </a:p>
          <a:p>
            <a:r>
              <a:rPr lang="en-US" dirty="0" smtClean="0"/>
              <a:t>EB lanes – New construction from subgrade up (long season summer 2018)</a:t>
            </a:r>
          </a:p>
          <a:p>
            <a:r>
              <a:rPr lang="en-US" dirty="0" smtClean="0"/>
              <a:t>WB lanes – Place new PCCP on top of existing roadway.  Adjust existing grade with AC to correct super-elevation. (short season July 15, 2017 to November 1, 2017)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784026"/>
      </p:ext>
    </p:extLst>
  </p:cSld>
  <p:clrMapOvr>
    <a:masterClrMapping/>
  </p:clrMapOvr>
  <p:transition spd="med" advTm="29643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Sustainability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Specification for Class 6 aggregate layer written to encourage recycling of existing PCCP</a:t>
            </a:r>
          </a:p>
          <a:p>
            <a:r>
              <a:rPr lang="en-US" dirty="0" smtClean="0"/>
              <a:t>Specification for paving products allows Recycling of Asphaltic Concrete (RAP)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05049"/>
      </p:ext>
    </p:extLst>
  </p:cSld>
  <p:clrMapOvr>
    <a:masterClrMapping/>
  </p:clrMapOvr>
  <p:transition spd="med" advTm="25141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Devil Dog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Prime Contractor – </a:t>
            </a:r>
            <a:r>
              <a:rPr lang="en-US" dirty="0" err="1" smtClean="0"/>
              <a:t>Fann</a:t>
            </a:r>
            <a:r>
              <a:rPr lang="en-US" dirty="0" smtClean="0"/>
              <a:t> Contracting</a:t>
            </a:r>
          </a:p>
          <a:p>
            <a:r>
              <a:rPr lang="en-US" dirty="0" smtClean="0"/>
              <a:t>Contractor requested to change sequencing to perform complete reconstruction of EB lanes in short season</a:t>
            </a:r>
          </a:p>
          <a:p>
            <a:r>
              <a:rPr lang="en-US" dirty="0" smtClean="0"/>
              <a:t>Extensive recycling program developed by contractor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39888"/>
      </p:ext>
    </p:extLst>
  </p:cSld>
  <p:clrMapOvr>
    <a:masterClrMapping/>
  </p:clrMapOvr>
  <p:transition spd="med" advTm="19141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61950"/>
            <a:ext cx="5640917" cy="4230688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8065124"/>
      </p:ext>
    </p:extLst>
  </p:cSld>
  <p:clrMapOvr>
    <a:masterClrMapping/>
  </p:clrMapOvr>
  <p:transition spd="med" advTm="13589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61950"/>
            <a:ext cx="5643033" cy="4232275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0016979"/>
      </p:ext>
    </p:extLst>
  </p:cSld>
  <p:clrMapOvr>
    <a:masterClrMapping/>
  </p:clrMapOvr>
  <p:transition spd="med" advTm="6104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61950"/>
            <a:ext cx="5643033" cy="4232275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9576908"/>
      </p:ext>
    </p:extLst>
  </p:cSld>
  <p:clrMapOvr>
    <a:masterClrMapping/>
  </p:clrMapOvr>
  <p:transition spd="med" advTm="3868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61950"/>
            <a:ext cx="5643033" cy="4232275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989601"/>
      </p:ext>
    </p:extLst>
  </p:cSld>
  <p:clrMapOvr>
    <a:masterClrMapping/>
  </p:clrMapOvr>
  <p:transition spd="med" advTm="18117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61950"/>
            <a:ext cx="5691716" cy="4268787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4516633"/>
      </p:ext>
    </p:extLst>
  </p:cSld>
  <p:clrMapOvr>
    <a:masterClrMapping/>
  </p:clrMapOvr>
  <p:transition spd="med" advTm="12150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27851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WINTER OF 2016/2017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46" y="689516"/>
            <a:ext cx="6024283" cy="4010572"/>
          </a:xfrm>
          <a:prstGeom prst="rect">
            <a:avLst/>
          </a:prstGeom>
          <a:ln w="38100">
            <a:solidFill>
              <a:srgbClr val="292929"/>
            </a:solidFill>
          </a:ln>
        </p:spPr>
      </p:pic>
    </p:spTree>
    <p:extLst>
      <p:ext uri="{BB962C8B-B14F-4D97-AF65-F5344CB8AC3E}">
        <p14:creationId xmlns:p14="http://schemas.microsoft.com/office/powerpoint/2010/main" val="3964904459"/>
      </p:ext>
    </p:extLst>
  </p:cSld>
  <p:clrMapOvr>
    <a:masterClrMapping/>
  </p:clrMapOvr>
  <p:transition spd="med" advTm="9884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85750"/>
            <a:ext cx="5867399" cy="4400549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2947031"/>
      </p:ext>
    </p:extLst>
  </p:cSld>
  <p:clrMapOvr>
    <a:masterClrMapping/>
  </p:clrMapOvr>
  <p:transition spd="med" advTm="10871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85750"/>
            <a:ext cx="5894916" cy="4421187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2768043"/>
      </p:ext>
    </p:extLst>
  </p:cSld>
  <p:clrMapOvr>
    <a:masterClrMapping/>
  </p:clrMapOvr>
  <p:transition spd="med">
    <p:strips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85750"/>
            <a:ext cx="5867399" cy="4400549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6286895"/>
      </p:ext>
    </p:extLst>
  </p:cSld>
  <p:clrMapOvr>
    <a:masterClrMapping/>
  </p:clrMapOvr>
  <p:transition spd="med" advTm="4454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85750"/>
            <a:ext cx="5791199" cy="4343399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3035016"/>
      </p:ext>
    </p:extLst>
  </p:cSld>
  <p:clrMapOvr>
    <a:masterClrMapping/>
  </p:clrMapOvr>
  <p:transition spd="med" advTm="4325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5750"/>
            <a:ext cx="7466481" cy="4412886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2042387"/>
      </p:ext>
    </p:extLst>
  </p:cSld>
  <p:clrMapOvr>
    <a:masterClrMapping/>
  </p:clrMapOvr>
  <p:transition spd="med" advTm="13343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85750"/>
            <a:ext cx="5867400" cy="4398476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9709085"/>
      </p:ext>
    </p:extLst>
  </p:cSld>
  <p:clrMapOvr>
    <a:masterClrMapping/>
  </p:clrMapOvr>
  <p:transition spd="med" advTm="21728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5750"/>
            <a:ext cx="7731993" cy="4341727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6317455"/>
      </p:ext>
    </p:extLst>
  </p:cSld>
  <p:clrMapOvr>
    <a:masterClrMapping/>
  </p:clrMapOvr>
  <p:transition spd="med"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PCCP Dowel Placement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85750"/>
            <a:ext cx="2419327" cy="4308476"/>
          </a:xfrm>
        </p:spPr>
      </p:pic>
    </p:spTree>
    <p:extLst>
      <p:ext uri="{BB962C8B-B14F-4D97-AF65-F5344CB8AC3E}">
        <p14:creationId xmlns:p14="http://schemas.microsoft.com/office/powerpoint/2010/main" val="1268711763"/>
      </p:ext>
    </p:extLst>
  </p:cSld>
  <p:clrMapOvr>
    <a:masterClrMapping/>
  </p:clrMapOvr>
  <p:transition spd="med">
    <p:strips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Devil Dog Material Haul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Cement – Drake Plant 35 miles</a:t>
            </a:r>
          </a:p>
          <a:p>
            <a:r>
              <a:rPr lang="en-US" dirty="0" smtClean="0"/>
              <a:t>Fly Ash – </a:t>
            </a:r>
            <a:r>
              <a:rPr lang="en-US" dirty="0" err="1" smtClean="0"/>
              <a:t>Cholla</a:t>
            </a:r>
            <a:r>
              <a:rPr lang="en-US" dirty="0" smtClean="0"/>
              <a:t> Power Plant Joseph City 115 miles</a:t>
            </a:r>
          </a:p>
          <a:p>
            <a:r>
              <a:rPr lang="en-US" dirty="0" smtClean="0"/>
              <a:t>PCCP Fine </a:t>
            </a:r>
            <a:r>
              <a:rPr lang="en-US" dirty="0" err="1" smtClean="0"/>
              <a:t>Agg</a:t>
            </a:r>
            <a:r>
              <a:rPr lang="en-US" dirty="0" smtClean="0"/>
              <a:t> – Hanson in Prescott 60 miles</a:t>
            </a:r>
          </a:p>
          <a:p>
            <a:r>
              <a:rPr lang="en-US" dirty="0" smtClean="0"/>
              <a:t>PCCP Coarse </a:t>
            </a:r>
            <a:r>
              <a:rPr lang="en-US" dirty="0" err="1" smtClean="0"/>
              <a:t>Agg</a:t>
            </a:r>
            <a:r>
              <a:rPr lang="en-US" dirty="0" smtClean="0"/>
              <a:t> – </a:t>
            </a:r>
            <a:r>
              <a:rPr lang="en-US" dirty="0" err="1" smtClean="0"/>
              <a:t>Fann’s</a:t>
            </a:r>
            <a:r>
              <a:rPr lang="en-US" dirty="0" smtClean="0"/>
              <a:t> Red Lake Source 17 miles</a:t>
            </a:r>
          </a:p>
          <a:p>
            <a:r>
              <a:rPr lang="en-US" dirty="0" smtClean="0"/>
              <a:t>AC Paving – Produced at </a:t>
            </a:r>
            <a:r>
              <a:rPr lang="en-US" dirty="0" err="1" smtClean="0"/>
              <a:t>Fann’s</a:t>
            </a:r>
            <a:r>
              <a:rPr lang="en-US" dirty="0" smtClean="0"/>
              <a:t> Red Lake Source 17 miles</a:t>
            </a:r>
          </a:p>
          <a:p>
            <a:r>
              <a:rPr lang="en-US" dirty="0" smtClean="0"/>
              <a:t>Recycling PCCP reduced approximately 3,000 aggregate truckload hauls to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27806"/>
      </p:ext>
    </p:extLst>
  </p:cSld>
  <p:clrMapOvr>
    <a:masterClrMapping/>
  </p:clrMapOvr>
  <p:transition spd="med" advTm="34585"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Bid Award - $33,980,986</a:t>
            </a:r>
          </a:p>
          <a:p>
            <a:r>
              <a:rPr lang="en-US" dirty="0" smtClean="0"/>
              <a:t>Design - $641k or 1.8% of construction</a:t>
            </a:r>
          </a:p>
          <a:p>
            <a:r>
              <a:rPr lang="en-US" dirty="0" smtClean="0"/>
              <a:t>Closeout - $36,591,790</a:t>
            </a:r>
          </a:p>
          <a:p>
            <a:r>
              <a:rPr lang="en-US" dirty="0" smtClean="0"/>
              <a:t>7.7% overrun - $2.6 million</a:t>
            </a:r>
          </a:p>
          <a:p>
            <a:r>
              <a:rPr lang="en-US" dirty="0" smtClean="0"/>
              <a:t>Pumping subgrade $520k</a:t>
            </a:r>
          </a:p>
          <a:p>
            <a:r>
              <a:rPr lang="en-US" dirty="0" smtClean="0"/>
              <a:t>Bid item overruns $2.1 million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261858"/>
      </p:ext>
    </p:extLst>
  </p:cSld>
  <p:clrMapOvr>
    <a:masterClrMapping/>
  </p:clrMapOvr>
  <p:transition spd="med" advTm="33105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1950"/>
            <a:ext cx="7596238" cy="4308475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1874820"/>
      </p:ext>
    </p:extLst>
  </p:cSld>
  <p:clrMapOvr>
    <a:masterClrMapping/>
  </p:clrMapOvr>
  <p:transition spd="med" advTm="12950"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Improve?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Adjusting super-elevation grades on WB over-topping design with AC proved difficult.  Up to 30 inch wedge in some places.  Major source of cost over run.</a:t>
            </a:r>
          </a:p>
          <a:p>
            <a:r>
              <a:rPr lang="en-US" dirty="0" smtClean="0"/>
              <a:t>Pumping subgrade.  Focus on mainline PCCP.  What about shoulders?</a:t>
            </a:r>
          </a:p>
          <a:p>
            <a:r>
              <a:rPr lang="en-US" dirty="0" smtClean="0"/>
              <a:t>Gradation for PCCP recycling produced waste product from bottom end.  Could have designed to utilize this product.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890885"/>
      </p:ext>
    </p:extLst>
  </p:cSld>
  <p:clrMapOvr>
    <a:masterClrMapping/>
  </p:clrMapOvr>
  <p:transition spd="med" advTm="36217"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Successes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Completed EB reconstruction in short season before winter – 105 days</a:t>
            </a:r>
          </a:p>
          <a:p>
            <a:r>
              <a:rPr lang="en-US" dirty="0" smtClean="0"/>
              <a:t>On-site concrete batch plant</a:t>
            </a:r>
          </a:p>
          <a:p>
            <a:r>
              <a:rPr lang="en-US" dirty="0" smtClean="0"/>
              <a:t>On-site crusher</a:t>
            </a:r>
          </a:p>
          <a:p>
            <a:r>
              <a:rPr lang="en-US" dirty="0" smtClean="0"/>
              <a:t>Partnering – Listened to contractor to allow EB full reconstruction vs WB over-topping in short season</a:t>
            </a:r>
          </a:p>
          <a:p>
            <a:r>
              <a:rPr lang="en-US" dirty="0" smtClean="0"/>
              <a:t>Traffic crossovers to keep work separated from traffic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0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968">
        <p:fade/>
      </p:transition>
    </mc:Choice>
    <mc:Fallback xmlns="">
      <p:transition spd="med" advTm="359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066800" y="438150"/>
            <a:ext cx="7010400" cy="110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sz="4000" dirty="0" smtClean="0"/>
              <a:t>I-40 Pavement Reconstruction</a:t>
            </a:r>
            <a:br>
              <a:rPr lang="en-US" sz="4000" dirty="0" smtClean="0"/>
            </a:br>
            <a:r>
              <a:rPr lang="en-US" sz="4000" dirty="0" smtClean="0"/>
              <a:t>Cataract Lake to Parks TI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Cement Treated Cinder Base</a:t>
            </a:r>
          </a:p>
        </p:txBody>
      </p:sp>
    </p:spTree>
    <p:extLst>
      <p:ext uri="{BB962C8B-B14F-4D97-AF65-F5344CB8AC3E}">
        <p14:creationId xmlns:p14="http://schemas.microsoft.com/office/powerpoint/2010/main" val="39380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922">
        <p:fade/>
      </p:transition>
    </mc:Choice>
    <mc:Fallback xmlns="">
      <p:transition spd="med" advTm="269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Cataract Lake to Parks Traffic Interchange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Section of I-40 was constructed in about 1967</a:t>
            </a:r>
          </a:p>
          <a:p>
            <a:r>
              <a:rPr lang="en-US" dirty="0" smtClean="0"/>
              <a:t>Scoped </a:t>
            </a:r>
            <a:r>
              <a:rPr lang="en-US" dirty="0"/>
              <a:t>as a pavement rehabilitation </a:t>
            </a:r>
            <a:r>
              <a:rPr lang="en-US" dirty="0" smtClean="0"/>
              <a:t>project</a:t>
            </a:r>
          </a:p>
          <a:p>
            <a:r>
              <a:rPr lang="en-US" dirty="0"/>
              <a:t>17 miles of milling and replacing surface asphalt</a:t>
            </a:r>
          </a:p>
          <a:p>
            <a:r>
              <a:rPr lang="en-US" dirty="0"/>
              <a:t>East of Williams and extended to Parks, Arizona</a:t>
            </a:r>
          </a:p>
          <a:p>
            <a:r>
              <a:rPr lang="en-US" dirty="0"/>
              <a:t>Several areas of pavement showed  signs of full depth failure during the winter of 2016/2017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455238"/>
      </p:ext>
    </p:extLst>
  </p:cSld>
  <p:clrMapOvr>
    <a:masterClrMapping/>
  </p:clrMapOvr>
  <p:transition spd="med" advTm="73076"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Pavement Failures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95350"/>
            <a:ext cx="5562600" cy="3710950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6807330"/>
      </p:ext>
    </p:extLst>
  </p:cSld>
  <p:clrMapOvr>
    <a:masterClrMapping/>
  </p:clrMapOvr>
  <p:transition spd="med" advTm="13677"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Pavement Failures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95350"/>
            <a:ext cx="4903635" cy="3681031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0408321"/>
      </p:ext>
    </p:extLst>
  </p:cSld>
  <p:clrMapOvr>
    <a:masterClrMapping/>
  </p:clrMapOvr>
  <p:transition spd="med" advTm="13814"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Scope increased to include investigating failing pavement late in the design process</a:t>
            </a:r>
          </a:p>
          <a:p>
            <a:r>
              <a:rPr lang="en-US" dirty="0" smtClean="0"/>
              <a:t>Several areas of repeated patching of pavement</a:t>
            </a:r>
          </a:p>
          <a:p>
            <a:r>
              <a:rPr lang="en-US" dirty="0" smtClean="0"/>
              <a:t>Five mile section and a one mile section</a:t>
            </a:r>
          </a:p>
          <a:p>
            <a:r>
              <a:rPr lang="en-US" dirty="0" smtClean="0"/>
              <a:t>Both lanes in each 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831551"/>
      </p:ext>
    </p:extLst>
  </p:cSld>
  <p:clrMapOvr>
    <a:masterClrMapping/>
  </p:clrMapOvr>
  <p:transition spd="med" advTm="37199"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Investigation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Subsurface Investigation began with 21 borings in April of 2017</a:t>
            </a:r>
          </a:p>
          <a:p>
            <a:r>
              <a:rPr lang="en-US" dirty="0" smtClean="0"/>
              <a:t>Supplemental Investigation included 37 additional borings in August of 2017</a:t>
            </a:r>
          </a:p>
        </p:txBody>
      </p:sp>
    </p:spTree>
    <p:extLst>
      <p:ext uri="{BB962C8B-B14F-4D97-AF65-F5344CB8AC3E}">
        <p14:creationId xmlns:p14="http://schemas.microsoft.com/office/powerpoint/2010/main" val="388448174"/>
      </p:ext>
    </p:extLst>
  </p:cSld>
  <p:clrMapOvr>
    <a:masterClrMapping/>
  </p:clrMapOvr>
  <p:transition spd="med" advTm="33179"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Investigation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95350"/>
            <a:ext cx="5410311" cy="3744043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9762688"/>
      </p:ext>
    </p:extLst>
  </p:cSld>
  <p:clrMapOvr>
    <a:masterClrMapping/>
  </p:clrMapOvr>
  <p:transition spd="med" advTm="21913">
    <p:strips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Investigation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95350"/>
            <a:ext cx="5392923" cy="3698875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7606766"/>
      </p:ext>
    </p:extLst>
  </p:cSld>
  <p:clrMapOvr>
    <a:masterClrMapping/>
  </p:clrMapOvr>
  <p:transition spd="med" advTm="9676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6387"/>
            <a:ext cx="3276600" cy="4368801"/>
          </a:xfr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876800" y="219075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Asphaltic Concrete Overlay on 8 to 9 inch PCCP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64722909"/>
      </p:ext>
    </p:extLst>
  </p:cSld>
  <p:clrMapOvr>
    <a:masterClrMapping/>
  </p:clrMapOvr>
  <p:transition spd="med" advTm="14497">
    <p:strips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Investigation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71550"/>
            <a:ext cx="6265802" cy="3661673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9622750"/>
      </p:ext>
    </p:extLst>
  </p:cSld>
  <p:clrMapOvr>
    <a:masterClrMapping/>
  </p:clrMapOvr>
  <p:transition spd="med" advTm="16695">
    <p:strips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Investigation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Processed cinder pavement foundation material</a:t>
            </a:r>
          </a:p>
          <a:p>
            <a:r>
              <a:rPr lang="en-US" dirty="0" smtClean="0"/>
              <a:t>Primarily silty to clayey sands</a:t>
            </a:r>
          </a:p>
          <a:p>
            <a:r>
              <a:rPr lang="en-US" dirty="0" smtClean="0"/>
              <a:t>Averaged: </a:t>
            </a:r>
          </a:p>
          <a:p>
            <a:pPr lvl="1"/>
            <a:r>
              <a:rPr lang="en-US" dirty="0" smtClean="0"/>
              <a:t>98% passing the 3/4” sieve</a:t>
            </a:r>
          </a:p>
          <a:p>
            <a:pPr lvl="1"/>
            <a:r>
              <a:rPr lang="en-US" dirty="0" smtClean="0"/>
              <a:t>71% </a:t>
            </a:r>
            <a:r>
              <a:rPr lang="en-US" dirty="0"/>
              <a:t>passing the </a:t>
            </a:r>
            <a:r>
              <a:rPr lang="en-US" dirty="0" smtClean="0"/>
              <a:t>#4 </a:t>
            </a:r>
            <a:r>
              <a:rPr lang="en-US" dirty="0"/>
              <a:t>sieve</a:t>
            </a:r>
          </a:p>
          <a:p>
            <a:pPr lvl="1"/>
            <a:r>
              <a:rPr lang="en-US" dirty="0" smtClean="0"/>
              <a:t>15% passing the #200 sieve</a:t>
            </a:r>
          </a:p>
        </p:txBody>
      </p:sp>
    </p:spTree>
    <p:extLst>
      <p:ext uri="{BB962C8B-B14F-4D97-AF65-F5344CB8AC3E}">
        <p14:creationId xmlns:p14="http://schemas.microsoft.com/office/powerpoint/2010/main" val="96709610"/>
      </p:ext>
    </p:extLst>
  </p:cSld>
  <p:clrMapOvr>
    <a:masterClrMapping/>
  </p:clrMapOvr>
  <p:transition spd="med" advTm="37635">
    <p:strips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Investigation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95350"/>
            <a:ext cx="4872666" cy="3657600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212275"/>
      </p:ext>
    </p:extLst>
  </p:cSld>
  <p:clrMapOvr>
    <a:masterClrMapping/>
  </p:clrMapOvr>
  <p:transition spd="med" advTm="9745">
    <p:strips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Investigation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Encountered wet cinder conditions</a:t>
            </a:r>
          </a:p>
          <a:p>
            <a:pPr lvl="1"/>
            <a:r>
              <a:rPr lang="en-US" dirty="0" smtClean="0"/>
              <a:t>Particularly in early part of the construction season</a:t>
            </a:r>
          </a:p>
          <a:p>
            <a:r>
              <a:rPr lang="en-US" dirty="0" smtClean="0"/>
              <a:t>Moisture contents ranged from 8 to 27% moisture</a:t>
            </a:r>
          </a:p>
          <a:p>
            <a:r>
              <a:rPr lang="en-US" dirty="0" smtClean="0"/>
              <a:t>Averaged 17% moisture by weight</a:t>
            </a:r>
          </a:p>
        </p:txBody>
      </p:sp>
    </p:spTree>
    <p:extLst>
      <p:ext uri="{BB962C8B-B14F-4D97-AF65-F5344CB8AC3E}">
        <p14:creationId xmlns:p14="http://schemas.microsoft.com/office/powerpoint/2010/main" val="1733577171"/>
      </p:ext>
    </p:extLst>
  </p:cSld>
  <p:clrMapOvr>
    <a:masterClrMapping/>
  </p:clrMapOvr>
  <p:transition spd="med" advTm="30161">
    <p:strips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Investigation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95350"/>
            <a:ext cx="4992663" cy="3741320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4072307"/>
      </p:ext>
    </p:extLst>
  </p:cSld>
  <p:clrMapOvr>
    <a:masterClrMapping/>
  </p:clrMapOvr>
  <p:transition spd="med" advTm="2829">
    <p:strips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of Reconstruction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Mill and overlay as planned</a:t>
            </a:r>
          </a:p>
          <a:p>
            <a:r>
              <a:rPr lang="en-US" dirty="0" smtClean="0"/>
              <a:t>Full depth reconstruction</a:t>
            </a:r>
          </a:p>
          <a:p>
            <a:r>
              <a:rPr lang="en-US" dirty="0" smtClean="0"/>
              <a:t>Use of geogrid and geotextile below the pavement</a:t>
            </a:r>
          </a:p>
          <a:p>
            <a:r>
              <a:rPr lang="en-US" dirty="0" err="1" smtClean="0"/>
              <a:t>Overexcavation</a:t>
            </a:r>
            <a:r>
              <a:rPr lang="en-US" dirty="0" smtClean="0"/>
              <a:t> of cinders and replace with aggregate base</a:t>
            </a:r>
          </a:p>
          <a:p>
            <a:r>
              <a:rPr lang="en-US" dirty="0" smtClean="0"/>
              <a:t>Choice based on construction cost and schedule:</a:t>
            </a:r>
          </a:p>
          <a:p>
            <a:pPr marL="0" indent="0">
              <a:buNone/>
            </a:pPr>
            <a:r>
              <a:rPr lang="en-US" sz="2600" dirty="0" smtClean="0"/>
              <a:t>	Treatment of existing cinder foundation materials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081624418"/>
      </p:ext>
    </p:extLst>
  </p:cSld>
  <p:clrMapOvr>
    <a:masterClrMapping/>
  </p:clrMapOvr>
  <p:transition spd="med" advTm="104873">
    <p:strips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Cement Treatment of </a:t>
            </a:r>
            <a:r>
              <a:rPr lang="en-US" dirty="0" smtClean="0"/>
              <a:t>Cinders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Required </a:t>
            </a:r>
            <a:r>
              <a:rPr lang="en-US" dirty="0"/>
              <a:t>no </a:t>
            </a:r>
            <a:r>
              <a:rPr lang="en-US" dirty="0" err="1"/>
              <a:t>overexcavation</a:t>
            </a:r>
            <a:r>
              <a:rPr lang="en-US" dirty="0"/>
              <a:t> and </a:t>
            </a:r>
            <a:r>
              <a:rPr lang="en-US" dirty="0" smtClean="0"/>
              <a:t>replacement</a:t>
            </a:r>
          </a:p>
          <a:p>
            <a:pPr lvl="1"/>
            <a:r>
              <a:rPr lang="en-US" sz="2600" dirty="0" smtClean="0"/>
              <a:t>which reduced haul costs and construction time</a:t>
            </a:r>
          </a:p>
          <a:p>
            <a:r>
              <a:rPr lang="en-US" dirty="0" smtClean="0"/>
              <a:t>No costly aggregate base required</a:t>
            </a:r>
          </a:p>
          <a:p>
            <a:r>
              <a:rPr lang="en-US" dirty="0" smtClean="0"/>
              <a:t>Minimal </a:t>
            </a:r>
            <a:r>
              <a:rPr lang="en-US" dirty="0"/>
              <a:t>waste material </a:t>
            </a:r>
            <a:r>
              <a:rPr lang="en-US" dirty="0" smtClean="0"/>
              <a:t>generated</a:t>
            </a:r>
          </a:p>
          <a:p>
            <a:r>
              <a:rPr lang="en-US" dirty="0"/>
              <a:t>In place mixing and curing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466185"/>
      </p:ext>
    </p:extLst>
  </p:cSld>
  <p:clrMapOvr>
    <a:masterClrMapping/>
  </p:clrMapOvr>
  <p:transition spd="med" advTm="41210">
    <p:strips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Cement Treated Cinder Mix </a:t>
            </a:r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04342"/>
            <a:ext cx="3200400" cy="3394472"/>
          </a:xfrm>
        </p:spPr>
        <p:txBody>
          <a:bodyPr/>
          <a:lstStyle/>
          <a:p>
            <a:r>
              <a:rPr lang="en-US" sz="2400" dirty="0"/>
              <a:t>Varied cement content</a:t>
            </a:r>
          </a:p>
          <a:p>
            <a:r>
              <a:rPr lang="en-US" sz="2400" dirty="0"/>
              <a:t>28 day strength design</a:t>
            </a:r>
          </a:p>
          <a:p>
            <a:r>
              <a:rPr lang="en-US" sz="2400" dirty="0"/>
              <a:t>6</a:t>
            </a:r>
            <a:r>
              <a:rPr lang="en-US" sz="2400" dirty="0" smtClean="0"/>
              <a:t>% </a:t>
            </a:r>
            <a:r>
              <a:rPr lang="en-US" sz="2400" dirty="0" err="1"/>
              <a:t>portland</a:t>
            </a:r>
            <a:r>
              <a:rPr lang="en-US" sz="2400" dirty="0"/>
              <a:t> cement by </a:t>
            </a:r>
            <a:r>
              <a:rPr lang="en-US" sz="2400" dirty="0" smtClean="0"/>
              <a:t>weight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99" y="971550"/>
            <a:ext cx="5752420" cy="362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16736"/>
      </p:ext>
    </p:extLst>
  </p:cSld>
  <p:clrMapOvr>
    <a:masterClrMapping/>
  </p:clrMapOvr>
  <p:transition spd="med" advTm="27678">
    <p:strips dir="r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Shrinkage Cracking </a:t>
            </a:r>
            <a:r>
              <a:rPr lang="en-US" dirty="0" smtClean="0"/>
              <a:t>Concern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Pavement base stiffer </a:t>
            </a:r>
            <a:r>
              <a:rPr lang="en-US" dirty="0" smtClean="0"/>
              <a:t>than AC </a:t>
            </a:r>
            <a:r>
              <a:rPr lang="en-US" dirty="0"/>
              <a:t>pavement section</a:t>
            </a:r>
          </a:p>
          <a:p>
            <a:r>
              <a:rPr lang="en-US" dirty="0"/>
              <a:t>Concerns of shrinkage cracks reflecting to the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Pavement cracks introduce water into the subgrade</a:t>
            </a:r>
            <a:endParaRPr lang="en-US" dirty="0"/>
          </a:p>
          <a:p>
            <a:r>
              <a:rPr lang="en-US" dirty="0"/>
              <a:t>Texas </a:t>
            </a:r>
            <a:r>
              <a:rPr lang="en-US" dirty="0" smtClean="0"/>
              <a:t>Transportation Institute study on the use of </a:t>
            </a:r>
            <a:r>
              <a:rPr lang="en-US" dirty="0" err="1" smtClean="0"/>
              <a:t>microcracking</a:t>
            </a:r>
            <a:r>
              <a:rPr lang="en-US" dirty="0" smtClean="0"/>
              <a:t> of cement treated bases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808548"/>
      </p:ext>
    </p:extLst>
  </p:cSld>
  <p:clrMapOvr>
    <a:masterClrMapping/>
  </p:clrMapOvr>
  <p:transition spd="med" advTm="68438">
    <p:strips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Microcracking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“Effectiveness of Minimizing Reflective Cracking in Cement-treated Bases by Microcracking” (FHWA Report No. FHWA/TX-05/0-4502-1,  Oct. 2004)</a:t>
            </a:r>
          </a:p>
          <a:p>
            <a:r>
              <a:rPr lang="en-US" dirty="0" smtClean="0"/>
              <a:t>Frequent </a:t>
            </a:r>
            <a:r>
              <a:rPr lang="en-US" dirty="0"/>
              <a:t>cracking </a:t>
            </a:r>
            <a:r>
              <a:rPr lang="en-US" dirty="0" smtClean="0"/>
              <a:t>mitigates large shrinkage </a:t>
            </a:r>
            <a:r>
              <a:rPr lang="en-US" dirty="0"/>
              <a:t>crack widths</a:t>
            </a:r>
          </a:p>
          <a:p>
            <a:r>
              <a:rPr lang="en-US" dirty="0" smtClean="0"/>
              <a:t>Reduction of risk for surficial reflective cracking</a:t>
            </a:r>
            <a:endParaRPr lang="en-US" dirty="0"/>
          </a:p>
          <a:p>
            <a:r>
              <a:rPr lang="en-US" dirty="0"/>
              <a:t>Stiffness </a:t>
            </a:r>
            <a:r>
              <a:rPr lang="en-US" dirty="0" smtClean="0"/>
              <a:t>reduction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660086"/>
      </p:ext>
    </p:extLst>
  </p:cSld>
  <p:clrMapOvr>
    <a:masterClrMapping/>
  </p:clrMapOvr>
  <p:transition spd="med" advTm="30060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1950"/>
            <a:ext cx="3179022" cy="4234558"/>
          </a:xfr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800600" y="1962150"/>
            <a:ext cx="4038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Spalling PCCP beneath AC Overlay </a:t>
            </a:r>
          </a:p>
          <a:p>
            <a:endParaRPr lang="en-US" b="1" dirty="0"/>
          </a:p>
          <a:p>
            <a:r>
              <a:rPr lang="en-US" b="1" dirty="0" smtClean="0"/>
              <a:t>Maintenance worked diligently to attempt to keep road operational.  </a:t>
            </a:r>
          </a:p>
          <a:p>
            <a:endParaRPr lang="en-US" b="1" dirty="0"/>
          </a:p>
          <a:p>
            <a:r>
              <a:rPr lang="en-US" b="1" dirty="0" smtClean="0"/>
              <a:t>$$$ High Maintenance Expense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436030"/>
      </p:ext>
    </p:extLst>
  </p:cSld>
  <p:clrMapOvr>
    <a:masterClrMapping/>
  </p:clrMapOvr>
  <p:transition spd="med" advTm="15594">
    <p:strips dir="r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In-situ mixing and </a:t>
            </a:r>
            <a:r>
              <a:rPr lang="en-US" dirty="0" smtClean="0"/>
              <a:t>curing bid price was $7 per sq. yd.</a:t>
            </a:r>
            <a:endParaRPr lang="en-US" dirty="0"/>
          </a:p>
          <a:p>
            <a:r>
              <a:rPr lang="en-US" dirty="0"/>
              <a:t>Intelligent </a:t>
            </a:r>
            <a:r>
              <a:rPr lang="en-US" dirty="0" smtClean="0"/>
              <a:t>compaction used to </a:t>
            </a:r>
            <a:r>
              <a:rPr lang="en-US" dirty="0"/>
              <a:t>monitor </a:t>
            </a:r>
            <a:r>
              <a:rPr lang="en-US" dirty="0" err="1" smtClean="0"/>
              <a:t>microcracking</a:t>
            </a:r>
            <a:r>
              <a:rPr lang="en-US" dirty="0" smtClean="0"/>
              <a:t> strength reduction</a:t>
            </a:r>
          </a:p>
          <a:p>
            <a:r>
              <a:rPr lang="en-US" dirty="0" smtClean="0"/>
              <a:t>Microcracking was performed about 3 days after mixing and compaction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290713"/>
      </p:ext>
    </p:extLst>
  </p:cSld>
  <p:clrMapOvr>
    <a:masterClrMapping/>
  </p:clrMapOvr>
  <p:transition spd="med" advTm="47837">
    <p:strips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895350"/>
            <a:ext cx="6514268" cy="3667193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4750705"/>
      </p:ext>
    </p:extLst>
  </p:cSld>
  <p:clrMapOvr>
    <a:masterClrMapping/>
  </p:clrMapOvr>
  <p:transition spd="med" advTm="10246">
    <p:strips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416" y="895350"/>
            <a:ext cx="5003885" cy="3754438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3754495"/>
      </p:ext>
    </p:extLst>
  </p:cSld>
  <p:clrMapOvr>
    <a:masterClrMapping/>
  </p:clrMapOvr>
  <p:transition spd="med" advTm="8500">
    <p:strips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95350"/>
            <a:ext cx="5656267" cy="3505200"/>
          </a:xfr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306902" y="97155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Notice rutting of untreated cinders on right side</a:t>
            </a:r>
            <a:endParaRPr lang="en-US" sz="2400" dirty="0">
              <a:latin typeface="+mn-l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096000" y="2571750"/>
            <a:ext cx="876300" cy="533400"/>
          </a:xfrm>
          <a:prstGeom prst="straightConnector1">
            <a:avLst/>
          </a:prstGeom>
          <a:ln w="412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995599"/>
      </p:ext>
    </p:extLst>
  </p:cSld>
  <p:clrMapOvr>
    <a:masterClrMapping/>
  </p:clrMapOvr>
  <p:transition spd="med" advTm="22657">
    <p:strips dir="r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873921"/>
            <a:ext cx="5562600" cy="3708400"/>
          </a:xfr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3400" y="1428750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Finished cement treated cinders in the middle of image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2757758"/>
      </p:ext>
    </p:extLst>
  </p:cSld>
  <p:clrMapOvr>
    <a:masterClrMapping/>
  </p:clrMapOvr>
  <p:transition spd="med" advTm="10216">
    <p:strips dir="r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95350"/>
            <a:ext cx="5534824" cy="3629503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5017030"/>
      </p:ext>
    </p:extLst>
  </p:cSld>
  <p:clrMapOvr>
    <a:masterClrMapping/>
  </p:clrMapOvr>
  <p:transition spd="med" advTm="14944">
    <p:strips dir="r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</a:t>
            </a:r>
            <a:r>
              <a:rPr lang="en-US" dirty="0" smtClean="0"/>
              <a:t>Learned and Project Successes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95350"/>
            <a:ext cx="8229600" cy="3733800"/>
          </a:xfrm>
        </p:spPr>
        <p:txBody>
          <a:bodyPr/>
          <a:lstStyle/>
          <a:p>
            <a:r>
              <a:rPr lang="en-US" sz="2400" dirty="0" smtClean="0"/>
              <a:t>Cement </a:t>
            </a:r>
            <a:r>
              <a:rPr lang="en-US" sz="2400" dirty="0"/>
              <a:t>stabilized cinders was effective</a:t>
            </a:r>
          </a:p>
          <a:p>
            <a:r>
              <a:rPr lang="en-US" sz="2400" dirty="0" smtClean="0"/>
              <a:t>Microcracking </a:t>
            </a:r>
            <a:r>
              <a:rPr lang="en-US" sz="2400" dirty="0"/>
              <a:t>was important</a:t>
            </a:r>
          </a:p>
          <a:p>
            <a:r>
              <a:rPr lang="en-US" sz="2400" dirty="0"/>
              <a:t>Intelligent compaction was effective for monitoring strength reduction</a:t>
            </a:r>
          </a:p>
          <a:p>
            <a:r>
              <a:rPr lang="en-US" sz="2400" dirty="0"/>
              <a:t>Accelerated reconstruction </a:t>
            </a:r>
            <a:r>
              <a:rPr lang="en-US" sz="2400" dirty="0" smtClean="0"/>
              <a:t>efforts</a:t>
            </a:r>
          </a:p>
          <a:p>
            <a:r>
              <a:rPr lang="en-US" sz="2400" dirty="0" smtClean="0"/>
              <a:t>Saved between 8,000 and 9,000 haul truck trips</a:t>
            </a:r>
          </a:p>
          <a:p>
            <a:r>
              <a:rPr lang="en-US" sz="2400" smtClean="0"/>
              <a:t>No </a:t>
            </a:r>
            <a:r>
              <a:rPr lang="en-US" sz="2400" dirty="0" smtClean="0"/>
              <a:t>construction change orders</a:t>
            </a:r>
          </a:p>
          <a:p>
            <a:r>
              <a:rPr lang="en-US" sz="2400" dirty="0" smtClean="0"/>
              <a:t>About $5 million saved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391355"/>
      </p:ext>
    </p:extLst>
  </p:cSld>
  <p:clrMapOvr>
    <a:masterClrMapping/>
  </p:clrMapOvr>
  <p:transition spd="med" advTm="93999">
    <p:strips dir="r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844395"/>
            <a:ext cx="5914369" cy="3724583"/>
          </a:xfrm>
          <a:ln w="63500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1000">
                  <a:schemeClr val="accent1">
                    <a:shade val="67500"/>
                    <a:satMod val="115000"/>
                  </a:schemeClr>
                </a:gs>
                <a:gs pos="96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</p:pic>
    </p:spTree>
    <p:extLst>
      <p:ext uri="{BB962C8B-B14F-4D97-AF65-F5344CB8AC3E}">
        <p14:creationId xmlns:p14="http://schemas.microsoft.com/office/powerpoint/2010/main" val="3555731145"/>
      </p:ext>
    </p:extLst>
  </p:cSld>
  <p:clrMapOvr>
    <a:masterClrMapping/>
  </p:clrMapOvr>
  <p:transition spd="med" advTm="9633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Media outlets in Williams and Flagstaff reported more than 150 blown tires in 60 day span.  Many vehicles bent rims and damaged suspension and undercarriages.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117269"/>
      </p:ext>
    </p:extLst>
  </p:cSld>
  <p:clrMapOvr>
    <a:masterClrMapping/>
  </p:clrMapOvr>
  <p:transition spd="med" advTm="16931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ADOT’s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Devil Dog project was initiated in April 2017</a:t>
            </a:r>
          </a:p>
          <a:p>
            <a:endParaRPr lang="en-US" dirty="0" smtClean="0"/>
          </a:p>
          <a:p>
            <a:r>
              <a:rPr lang="en-US" dirty="0" smtClean="0"/>
              <a:t>Cataract Lake project, previously scheduled for December 2017 bid advertisement, increased scope to include 6 miles of complete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73162"/>
      </p:ext>
    </p:extLst>
  </p:cSld>
  <p:clrMapOvr>
    <a:masterClrMapping/>
  </p:clrMapOvr>
  <p:transition spd="med" advTm="24568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Devil Dog to Williams I-40 MP 156.5 to MP 161</a:t>
            </a:r>
          </a:p>
          <a:p>
            <a:endParaRPr lang="en-US" dirty="0"/>
          </a:p>
          <a:p>
            <a:r>
              <a:rPr lang="en-US" dirty="0" smtClean="0"/>
              <a:t>Cataract Lake Road to Parks TI I-40 MP 162 to MP 179 (Presentation by Tad Niemyjski)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902624"/>
      </p:ext>
    </p:extLst>
  </p:cSld>
  <p:clrMapOvr>
    <a:masterClrMapping/>
  </p:clrMapOvr>
  <p:transition spd="med" advTm="18017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Devil Dog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Initiated in Late March 2017</a:t>
            </a:r>
          </a:p>
          <a:p>
            <a:r>
              <a:rPr lang="en-US" dirty="0" smtClean="0"/>
              <a:t>Design Complete by June 2017</a:t>
            </a:r>
          </a:p>
          <a:p>
            <a:r>
              <a:rPr lang="en-US" dirty="0" smtClean="0"/>
              <a:t>Design Team – Gannett Fleming (Roadway), </a:t>
            </a:r>
            <a:r>
              <a:rPr lang="en-US" dirty="0" err="1" smtClean="0"/>
              <a:t>EcoPlan</a:t>
            </a:r>
            <a:r>
              <a:rPr lang="en-US" dirty="0" smtClean="0"/>
              <a:t> (Environmental), ADOT Pavement Design Section, ADOT Geotechnical Services, ADOT Contracts and Specs </a:t>
            </a:r>
          </a:p>
          <a:p>
            <a:r>
              <a:rPr lang="en-US" dirty="0" smtClean="0"/>
              <a:t>Project Manager – Suzanne Deitering</a:t>
            </a:r>
          </a:p>
          <a:p>
            <a:r>
              <a:rPr lang="en-US" dirty="0" smtClean="0"/>
              <a:t>Project Sponsors – SEO (Todd Emery and Barry Crockett)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143103"/>
      </p:ext>
    </p:extLst>
  </p:cSld>
  <p:clrMapOvr>
    <a:masterClrMapping/>
  </p:clrMapOvr>
  <p:transition spd="med" advTm="35902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1014</Words>
  <Application>Microsoft Office PowerPoint</Application>
  <PresentationFormat>On-screen Show (16:9)</PresentationFormat>
  <Paragraphs>155</Paragraphs>
  <Slides>57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Default Design</vt:lpstr>
      <vt:lpstr>PAVEMENT RECONSTRUCTION CHALLENGES AND INNOVATIONS ON I-40 WEST OF FLAGSTAFF</vt:lpstr>
      <vt:lpstr>PowerPoint Presentation</vt:lpstr>
      <vt:lpstr>PowerPoint Presentation</vt:lpstr>
      <vt:lpstr>PowerPoint Presentation</vt:lpstr>
      <vt:lpstr>PowerPoint Presentation</vt:lpstr>
      <vt:lpstr>  Media outlets in Williams and Flagstaff reported more than 150 blown tires in 60 day span.  Many vehicles bent rims and damaged suspension and undercarriages.</vt:lpstr>
      <vt:lpstr>ADOT’s Response</vt:lpstr>
      <vt:lpstr>PowerPoint Presentation</vt:lpstr>
      <vt:lpstr>Devil Dog Project</vt:lpstr>
      <vt:lpstr>Why Reconstruct Devil Dog?</vt:lpstr>
      <vt:lpstr>Devil Dog Project</vt:lpstr>
      <vt:lpstr>Devil Dog Pavement Design</vt:lpstr>
      <vt:lpstr>Sustainability Design</vt:lpstr>
      <vt:lpstr>Devil Dog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PCCP Dowel Placement</vt:lpstr>
      <vt:lpstr>Devil Dog Material Haul</vt:lpstr>
      <vt:lpstr>Project Costs</vt:lpstr>
      <vt:lpstr>How to Improve?</vt:lpstr>
      <vt:lpstr>Project Successes</vt:lpstr>
      <vt:lpstr>I-40 Pavement Reconstruction Cataract Lake to Parks TI  Cement Treated Cinder Base</vt:lpstr>
      <vt:lpstr>Cataract Lake to Parks Traffic Interchange </vt:lpstr>
      <vt:lpstr>Pavement Failures</vt:lpstr>
      <vt:lpstr>Pavement Failures</vt:lpstr>
      <vt:lpstr>Reconstruction Areas</vt:lpstr>
      <vt:lpstr>Subsurface Investigation</vt:lpstr>
      <vt:lpstr>Subsurface Investigation</vt:lpstr>
      <vt:lpstr>Subsurface Investigation</vt:lpstr>
      <vt:lpstr>Subsurface Investigation</vt:lpstr>
      <vt:lpstr>Subsurface Investigation</vt:lpstr>
      <vt:lpstr>Subsurface Investigation</vt:lpstr>
      <vt:lpstr>Subsurface Investigation</vt:lpstr>
      <vt:lpstr>Subsurface Investigation</vt:lpstr>
      <vt:lpstr>Evaluation of Reconstruction Options</vt:lpstr>
      <vt:lpstr>Cement Treatment of Cinders </vt:lpstr>
      <vt:lpstr>Cement Treated Cinder Mix Design</vt:lpstr>
      <vt:lpstr>Base Shrinkage Cracking Concern</vt:lpstr>
      <vt:lpstr>Microcracking</vt:lpstr>
      <vt:lpstr>Construction</vt:lpstr>
      <vt:lpstr>Construction</vt:lpstr>
      <vt:lpstr>Construction</vt:lpstr>
      <vt:lpstr>Construction</vt:lpstr>
      <vt:lpstr>Construction</vt:lpstr>
      <vt:lpstr>Construction</vt:lpstr>
      <vt:lpstr>Lessons Learned and Project Successes</vt:lpstr>
      <vt:lpstr>Questions</vt:lpstr>
    </vt:vector>
  </TitlesOfParts>
  <Company>ADOT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Tad Niemyjski</cp:lastModifiedBy>
  <cp:revision>64</cp:revision>
  <cp:lastPrinted>2018-11-14T22:04:58Z</cp:lastPrinted>
  <dcterms:created xsi:type="dcterms:W3CDTF">2011-12-21T19:48:53Z</dcterms:created>
  <dcterms:modified xsi:type="dcterms:W3CDTF">2018-11-15T02:52:28Z</dcterms:modified>
</cp:coreProperties>
</file>