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1" r:id="rId2"/>
  </p:sldMasterIdLst>
  <p:notesMasterIdLst>
    <p:notesMasterId r:id="rId42"/>
  </p:notesMasterIdLst>
  <p:sldIdLst>
    <p:sldId id="256" r:id="rId3"/>
    <p:sldId id="277" r:id="rId4"/>
    <p:sldId id="278" r:id="rId5"/>
    <p:sldId id="280" r:id="rId6"/>
    <p:sldId id="279" r:id="rId7"/>
    <p:sldId id="285" r:id="rId8"/>
    <p:sldId id="283" r:id="rId9"/>
    <p:sldId id="286" r:id="rId10"/>
    <p:sldId id="287" r:id="rId11"/>
    <p:sldId id="288" r:id="rId12"/>
    <p:sldId id="289" r:id="rId13"/>
    <p:sldId id="291" r:id="rId14"/>
    <p:sldId id="292" r:id="rId15"/>
    <p:sldId id="290" r:id="rId16"/>
    <p:sldId id="293" r:id="rId17"/>
    <p:sldId id="269" r:id="rId18"/>
    <p:sldId id="294" r:id="rId19"/>
    <p:sldId id="271" r:id="rId20"/>
    <p:sldId id="309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10" r:id="rId36"/>
    <p:sldId id="312" r:id="rId37"/>
    <p:sldId id="313" r:id="rId38"/>
    <p:sldId id="314" r:id="rId39"/>
    <p:sldId id="315" r:id="rId40"/>
    <p:sldId id="276" r:id="rId4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003300"/>
    <a:srgbClr val="FFE5B7"/>
    <a:srgbClr val="FFE4B3"/>
    <a:srgbClr val="FFF6E5"/>
    <a:srgbClr val="007400"/>
    <a:srgbClr val="008000"/>
    <a:srgbClr val="009900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Sheet1!$A$2:$A$5</c:f>
              <c:strCache>
                <c:ptCount val="4"/>
                <c:pt idx="0">
                  <c:v>Workmanship - 66%</c:v>
                </c:pt>
                <c:pt idx="1">
                  <c:v>Design Deficiency - 21%</c:v>
                </c:pt>
                <c:pt idx="2">
                  <c:v>Material Failure - 9%</c:v>
                </c:pt>
                <c:pt idx="3">
                  <c:v>Natural Disaster - 4%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0.66</c:v>
                </c:pt>
                <c:pt idx="1">
                  <c:v>0.21</c:v>
                </c:pt>
                <c:pt idx="2">
                  <c:v>0.09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C1FF3-48D8-43DD-B3A8-6F6FFAEA4C03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7FDC-7E2A-4804-A497-FFC5527BC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3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7FDC-7E2A-4804-A497-FFC5527BC1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6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20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46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31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rgbClr val="FFF6E5"/>
            </a:gs>
            <a:gs pos="64999">
              <a:srgbClr val="F0EBD5">
                <a:lumMod val="100000"/>
              </a:srgbClr>
            </a:gs>
            <a:gs pos="100000">
              <a:srgbClr val="D1C39F">
                <a:lumMod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79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0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2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54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rgbClr val="FFF6E5"/>
            </a:gs>
            <a:gs pos="64999">
              <a:srgbClr val="F0EBD5">
                <a:lumMod val="100000"/>
              </a:srgbClr>
            </a:gs>
            <a:gs pos="100000">
              <a:srgbClr val="D1C39F">
                <a:lumMod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6E5"/>
            </a:gs>
            <a:gs pos="64999">
              <a:srgbClr val="F0EBD5">
                <a:lumMod val="93000"/>
              </a:srgb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LOGOS\NCPP-logo-words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4388118"/>
            <a:ext cx="1295400" cy="7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3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56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6E5"/>
            </a:gs>
            <a:gs pos="64999">
              <a:srgbClr val="F0EBD5">
                <a:lumMod val="93000"/>
              </a:srgb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LOGOS\NCPP-logo-word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4388118"/>
            <a:ext cx="1295400" cy="7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7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399" y="590550"/>
            <a:ext cx="79977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 Factors for Successful</a:t>
            </a:r>
          </a:p>
          <a:p>
            <a:pPr algn="ctr"/>
            <a:r>
              <a:rPr lang="en-US" sz="44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Preservation Treatments</a:t>
            </a:r>
            <a:endParaRPr lang="en-US" sz="44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3348" y="2528560"/>
            <a:ext cx="74382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8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Arizona Pavements / Materials Conference</a:t>
            </a:r>
            <a:endParaRPr lang="en-US" sz="2800" b="1" cap="none" spc="0" dirty="0">
              <a:ln w="11430"/>
              <a:solidFill>
                <a:srgbClr val="8A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9253" y="3562350"/>
            <a:ext cx="64459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Larry Galehouse, P.E., P.S.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National Center for Pavement Preservation</a:t>
            </a:r>
            <a:endParaRPr lang="en-US" sz="24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199" y="361950"/>
            <a:ext cx="79645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Factor 2 – Laboratory Accreditation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52550"/>
            <a:ext cx="876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lnSpc>
                <a:spcPts val="3000"/>
              </a:lnSpc>
            </a:pPr>
            <a:r>
              <a:rPr lang="en-US" sz="2800" b="1" dirty="0" smtClean="0">
                <a:solidFill>
                  <a:srgbClr val="8A0000"/>
                </a:solidFill>
              </a:rPr>
              <a:t>Accredited laboratories conducting tests used in mix design or acceptance have trained personnel knowledgeable on specific test methods.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0" y="2773363"/>
            <a:ext cx="53959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9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6360" y="361950"/>
            <a:ext cx="56562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Laboratory Accreditation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450" y="142875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8A0000"/>
                </a:solidFill>
              </a:rPr>
              <a:t>Accredited laboratories must undergo an on-site third party assessment.</a:t>
            </a:r>
          </a:p>
          <a:p>
            <a:pPr marL="457200" indent="-4572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8A0000"/>
                </a:solidFill>
              </a:rPr>
              <a:t>This includes a scheduled review of:</a:t>
            </a:r>
          </a:p>
          <a:p>
            <a:pPr marL="10287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</a:rPr>
              <a:t>Technician training and competency records</a:t>
            </a:r>
          </a:p>
          <a:p>
            <a:pPr marL="10287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</a:rPr>
              <a:t>Equipment calibration and check records</a:t>
            </a:r>
          </a:p>
          <a:p>
            <a:pPr marL="10287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</a:rPr>
              <a:t>Each test method demonstrated by lab staff</a:t>
            </a:r>
          </a:p>
          <a:p>
            <a:pPr marL="10287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</a:rPr>
              <a:t>The proficiency sample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4423" y="514350"/>
            <a:ext cx="56562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Laboratory Accreditation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35915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8A0000"/>
                </a:solidFill>
              </a:rPr>
              <a:t>Many laboratory accreditation programs are available: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612" y="2873425"/>
            <a:ext cx="1400175" cy="10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829219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5206" y="2569494"/>
            <a:ext cx="1166813" cy="16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7197" y="2829219"/>
            <a:ext cx="1790679" cy="107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587184"/>
            <a:ext cx="1479993" cy="160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2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1321" y="361950"/>
            <a:ext cx="6186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 3 – Quality Materials</a:t>
            </a:r>
            <a:endParaRPr lang="en-US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29733" y="2565281"/>
            <a:ext cx="8109484" cy="1533375"/>
            <a:chOff x="501889" y="2495550"/>
            <a:chExt cx="8380284" cy="21411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1889" y="2495550"/>
              <a:ext cx="3567078" cy="213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841" y="2495550"/>
              <a:ext cx="1409700" cy="214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415" y="2495550"/>
              <a:ext cx="3389758" cy="213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79175" y="1398912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A0000"/>
                </a:solidFill>
              </a:rPr>
              <a:t>Quality materials are essential for quality </a:t>
            </a:r>
            <a:r>
              <a:rPr lang="en-US" sz="2800" b="1" dirty="0" smtClean="0">
                <a:solidFill>
                  <a:srgbClr val="8A0000"/>
                </a:solidFill>
              </a:rPr>
              <a:t>results.</a:t>
            </a:r>
          </a:p>
        </p:txBody>
      </p:sp>
    </p:spTree>
    <p:extLst>
      <p:ext uri="{BB962C8B-B14F-4D97-AF65-F5344CB8AC3E}">
        <p14:creationId xmlns:p14="http://schemas.microsoft.com/office/powerpoint/2010/main" val="25217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5481" y="361950"/>
            <a:ext cx="3877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Quality Materials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174" y="1657350"/>
            <a:ext cx="8788625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800" b="1" dirty="0" smtClean="0">
                <a:solidFill>
                  <a:srgbClr val="8A0000"/>
                </a:solidFill>
              </a:rPr>
              <a:t>Specifications address quality materials through:</a:t>
            </a:r>
          </a:p>
          <a:p>
            <a:pPr marL="13716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―"/>
            </a:pPr>
            <a:r>
              <a:rPr lang="en-US" sz="2400" dirty="0" smtClean="0">
                <a:solidFill>
                  <a:srgbClr val="002060"/>
                </a:solidFill>
              </a:rPr>
              <a:t>Certificate of Compliance or Certificate of Analysis</a:t>
            </a:r>
          </a:p>
          <a:p>
            <a:pPr marL="13716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―"/>
            </a:pPr>
            <a:r>
              <a:rPr lang="en-US" sz="2400" dirty="0" smtClean="0">
                <a:solidFill>
                  <a:srgbClr val="002060"/>
                </a:solidFill>
              </a:rPr>
              <a:t>Prequalified Aggregate Suppliers</a:t>
            </a:r>
          </a:p>
          <a:p>
            <a:pPr marL="13716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―"/>
            </a:pPr>
            <a:r>
              <a:rPr lang="en-US" sz="2400" dirty="0" smtClean="0">
                <a:solidFill>
                  <a:srgbClr val="002060"/>
                </a:solidFill>
              </a:rPr>
              <a:t>Qualified Products List (QPL)</a:t>
            </a:r>
          </a:p>
          <a:p>
            <a:pPr marL="13716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―"/>
            </a:pPr>
            <a:r>
              <a:rPr lang="en-US" sz="2400" dirty="0" smtClean="0">
                <a:solidFill>
                  <a:srgbClr val="002060"/>
                </a:solidFill>
              </a:rPr>
              <a:t>Approved Products List (APL)</a:t>
            </a:r>
          </a:p>
          <a:p>
            <a:pPr marL="13716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―"/>
            </a:pPr>
            <a:r>
              <a:rPr lang="en-US" sz="2400" dirty="0" smtClean="0">
                <a:solidFill>
                  <a:srgbClr val="002060"/>
                </a:solidFill>
              </a:rPr>
              <a:t>Tested Stock Suppliers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5669" y="361950"/>
            <a:ext cx="6237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 4 – Project Selection</a:t>
            </a:r>
            <a:endParaRPr lang="en-US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23950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8A0000"/>
                </a:solidFill>
              </a:rPr>
              <a:t>Fiscal constraints and pressure from </a:t>
            </a:r>
            <a:r>
              <a:rPr lang="en-US" sz="2800" b="1" dirty="0">
                <a:solidFill>
                  <a:srgbClr val="8A0000"/>
                </a:solidFill>
              </a:rPr>
              <a:t>legislators </a:t>
            </a:r>
            <a:r>
              <a:rPr lang="en-US" sz="2800" b="1" dirty="0" smtClean="0">
                <a:solidFill>
                  <a:srgbClr val="8A0000"/>
                </a:solidFill>
              </a:rPr>
              <a:t>and administrators force agencies to work on pavements too far down the deterioration curve.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787" y="2495550"/>
            <a:ext cx="256336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6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9829" y="361950"/>
            <a:ext cx="3929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Project Selection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669" y="1123950"/>
            <a:ext cx="6324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8A0000"/>
                </a:solidFill>
              </a:rPr>
              <a:t>Pavement Management Systems</a:t>
            </a:r>
          </a:p>
          <a:p>
            <a:pPr marL="1031875" indent="-457200">
              <a:buClr>
                <a:srgbClr val="00206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</a:rPr>
              <a:t>Pavement Inventories</a:t>
            </a:r>
          </a:p>
          <a:p>
            <a:pPr marL="1371600" indent="-339725">
              <a:buClr>
                <a:srgbClr val="002060"/>
              </a:buClr>
              <a:buFont typeface="Arial" panose="020B0604020202020204" pitchFamily="34" charset="0"/>
              <a:buChar char="&gt;"/>
            </a:pPr>
            <a:r>
              <a:rPr lang="en-US" sz="2400" dirty="0" smtClean="0">
                <a:solidFill>
                  <a:srgbClr val="002060"/>
                </a:solidFill>
              </a:rPr>
              <a:t>Type, Age, Location, etc.</a:t>
            </a:r>
            <a:endParaRPr lang="en-US" sz="2400" dirty="0">
              <a:solidFill>
                <a:srgbClr val="002060"/>
              </a:solidFill>
            </a:endParaRPr>
          </a:p>
          <a:p>
            <a:pPr marL="1031875" indent="-457200">
              <a:buClr>
                <a:srgbClr val="00206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</a:rPr>
              <a:t>Ride Quality Measurements</a:t>
            </a:r>
          </a:p>
          <a:p>
            <a:pPr marL="1031875" indent="-457200">
              <a:buClr>
                <a:srgbClr val="00206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</a:rPr>
              <a:t>Distress</a:t>
            </a:r>
          </a:p>
          <a:p>
            <a:pPr marL="1371600" lvl="1" indent="-339725">
              <a:buClr>
                <a:srgbClr val="002060"/>
              </a:buClr>
              <a:buFont typeface="Arial" panose="020B0604020202020204" pitchFamily="34" charset="0"/>
              <a:buChar char="&gt;"/>
            </a:pPr>
            <a:r>
              <a:rPr lang="en-US" sz="2400" i="1" dirty="0" smtClean="0">
                <a:solidFill>
                  <a:srgbClr val="002060"/>
                </a:solidFill>
              </a:rPr>
              <a:t>Functional and Structural</a:t>
            </a:r>
          </a:p>
          <a:p>
            <a:pPr marL="1031875" indent="-457200">
              <a:buClr>
                <a:srgbClr val="00206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</a:rPr>
              <a:t>Rutting</a:t>
            </a:r>
          </a:p>
          <a:p>
            <a:pPr marL="1031875" indent="-457200">
              <a:buClr>
                <a:srgbClr val="00206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</a:rPr>
              <a:t>Faulting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9829" y="361950"/>
            <a:ext cx="3929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Project Selection</a:t>
            </a:r>
            <a:endParaRPr lang="en-US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669" y="1123950"/>
            <a:ext cx="6324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8A0000"/>
                </a:solidFill>
              </a:rPr>
              <a:t>Field Review (Windshield Survey)</a:t>
            </a:r>
          </a:p>
          <a:p>
            <a:pPr marL="1031875" indent="-457200">
              <a:buClr>
                <a:srgbClr val="00206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</a:rPr>
              <a:t>Asphalt Pavements</a:t>
            </a:r>
          </a:p>
          <a:p>
            <a:pPr marL="1371600" indent="-339725">
              <a:buClr>
                <a:srgbClr val="002060"/>
              </a:buClr>
              <a:buFont typeface="Arial" panose="020B0604020202020204" pitchFamily="34" charset="0"/>
              <a:buChar char="&gt;"/>
            </a:pPr>
            <a:r>
              <a:rPr lang="en-US" sz="2400" dirty="0" smtClean="0">
                <a:solidFill>
                  <a:srgbClr val="002060"/>
                </a:solidFill>
              </a:rPr>
              <a:t>Oxidation</a:t>
            </a:r>
          </a:p>
          <a:p>
            <a:pPr marL="1371600" indent="-339725">
              <a:buClr>
                <a:srgbClr val="002060"/>
              </a:buClr>
              <a:buFont typeface="Arial" panose="020B0604020202020204" pitchFamily="34" charset="0"/>
              <a:buChar char="&gt;"/>
            </a:pPr>
            <a:r>
              <a:rPr lang="en-US" sz="2400" dirty="0" smtClean="0">
                <a:solidFill>
                  <a:srgbClr val="002060"/>
                </a:solidFill>
              </a:rPr>
              <a:t>Early Raveling</a:t>
            </a:r>
          </a:p>
          <a:p>
            <a:pPr marL="1371600" indent="-339725">
              <a:buClr>
                <a:srgbClr val="002060"/>
              </a:buClr>
              <a:buFont typeface="Arial" panose="020B0604020202020204" pitchFamily="34" charset="0"/>
              <a:buChar char="&gt;"/>
            </a:pPr>
            <a:r>
              <a:rPr lang="en-US" sz="2400" dirty="0" smtClean="0">
                <a:solidFill>
                  <a:srgbClr val="002060"/>
                </a:solidFill>
              </a:rPr>
              <a:t>Bleeding</a:t>
            </a:r>
          </a:p>
          <a:p>
            <a:pPr marL="1371600" indent="-339725">
              <a:buClr>
                <a:srgbClr val="002060"/>
              </a:buClr>
              <a:buFont typeface="Arial" panose="020B0604020202020204" pitchFamily="34" charset="0"/>
              <a:buChar char="&gt;"/>
            </a:pPr>
            <a:r>
              <a:rPr lang="en-US" sz="2400" dirty="0" smtClean="0">
                <a:solidFill>
                  <a:srgbClr val="002060"/>
                </a:solidFill>
              </a:rPr>
              <a:t>Drainage Issues</a:t>
            </a:r>
            <a:endParaRPr lang="en-US" sz="2400" dirty="0">
              <a:solidFill>
                <a:srgbClr val="002060"/>
              </a:solidFill>
            </a:endParaRPr>
          </a:p>
          <a:p>
            <a:pPr marL="1031875" indent="-457200">
              <a:buClr>
                <a:srgbClr val="00206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</a:rPr>
              <a:t>Concrete Pavements</a:t>
            </a:r>
          </a:p>
          <a:p>
            <a:pPr marL="1371600" lvl="1" indent="-339725">
              <a:buClr>
                <a:srgbClr val="002060"/>
              </a:buClr>
              <a:buFont typeface="Arial" panose="020B0604020202020204" pitchFamily="34" charset="0"/>
              <a:buChar char="&gt;"/>
            </a:pPr>
            <a:r>
              <a:rPr lang="en-US" sz="2400" dirty="0" smtClean="0">
                <a:solidFill>
                  <a:srgbClr val="002060"/>
                </a:solidFill>
              </a:rPr>
              <a:t>Joint Seals</a:t>
            </a:r>
          </a:p>
          <a:p>
            <a:pPr marL="1371600" lvl="1" indent="-339725">
              <a:buClr>
                <a:srgbClr val="002060"/>
              </a:buClr>
              <a:buFont typeface="Arial" panose="020B0604020202020204" pitchFamily="34" charset="0"/>
              <a:buChar char="&gt;"/>
            </a:pPr>
            <a:r>
              <a:rPr lang="en-US" sz="2400" dirty="0" smtClean="0">
                <a:solidFill>
                  <a:srgbClr val="002060"/>
                </a:solidFill>
              </a:rPr>
              <a:t>Pop-outs</a:t>
            </a:r>
          </a:p>
        </p:txBody>
      </p:sp>
    </p:spTree>
    <p:extLst>
      <p:ext uri="{BB962C8B-B14F-4D97-AF65-F5344CB8AC3E}">
        <p14:creationId xmlns:p14="http://schemas.microsoft.com/office/powerpoint/2010/main" val="13016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24217" y="2236027"/>
            <a:ext cx="7481583" cy="2157159"/>
            <a:chOff x="1143000" y="2236027"/>
            <a:chExt cx="7481583" cy="21571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1000" y="2236027"/>
              <a:ext cx="1851821" cy="21508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36844"/>
              <a:ext cx="2883902" cy="21563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254219"/>
              <a:ext cx="2376183" cy="21215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2619829" y="361950"/>
            <a:ext cx="3929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Project Selection</a:t>
            </a:r>
            <a:endParaRPr lang="en-US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56496"/>
            <a:ext cx="845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8A0000"/>
                </a:solidFill>
              </a:rPr>
              <a:t>Poor choices for pavement preservation.</a:t>
            </a:r>
          </a:p>
        </p:txBody>
      </p:sp>
    </p:spTree>
    <p:extLst>
      <p:ext uri="{BB962C8B-B14F-4D97-AF65-F5344CB8AC3E}">
        <p14:creationId xmlns:p14="http://schemas.microsoft.com/office/powerpoint/2010/main" val="20666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82616647"/>
              </p:ext>
            </p:extLst>
          </p:nvPr>
        </p:nvGraphicFramePr>
        <p:xfrm>
          <a:off x="317276" y="1504950"/>
          <a:ext cx="8534400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70447" y="361950"/>
            <a:ext cx="88280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Causes of Poor Pavement Performance</a:t>
            </a:r>
          </a:p>
          <a:p>
            <a:pPr algn="ctr"/>
            <a:r>
              <a:rPr lang="en-US" sz="36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USA</a:t>
            </a:r>
            <a:endParaRPr lang="en-US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0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997" y="361950"/>
            <a:ext cx="5570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Preservation Treatments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79617"/>
              </p:ext>
            </p:extLst>
          </p:nvPr>
        </p:nvGraphicFramePr>
        <p:xfrm>
          <a:off x="241071" y="1047750"/>
          <a:ext cx="86868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Asphalt Treatments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Concrete Treatments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Fog Seal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 Crack Treatment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  Joint &amp; Crack Sealing</a:t>
                      </a:r>
                      <a:endParaRPr lang="en-US" b="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Chip Seal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Scrub Seal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Diamond Grinding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Slurry Seal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Micro Surfacing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Diamond Grooving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Cape Seal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Patching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Dowel-Bar</a:t>
                      </a:r>
                      <a:r>
                        <a:rPr lang="en-US" baseline="0" dirty="0" smtClean="0"/>
                        <a:t> Retrofit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Ultrathin</a:t>
                      </a:r>
                      <a:r>
                        <a:rPr lang="en-US" baseline="0" dirty="0" smtClean="0"/>
                        <a:t> HMA Overlay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Hot In-place Recycling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Partial Depth Repair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Thin HMA Overlay (1½”)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Cold In-place Recycling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Full Depth Repair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Ultrathin Bonded Wearing Course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indent="-60325"/>
                      <a:r>
                        <a:rPr lang="en-US" dirty="0" smtClean="0"/>
                        <a:t> High</a:t>
                      </a:r>
                      <a:r>
                        <a:rPr lang="en-US" baseline="0" dirty="0" smtClean="0"/>
                        <a:t> Friction Surface     Treatments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Cross-Stitching</a:t>
                      </a:r>
                    </a:p>
                    <a:p>
                      <a:r>
                        <a:rPr lang="en-US" dirty="0" smtClean="0"/>
                        <a:t>  Slab Stabilization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19800" y="104775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0218" y="514350"/>
            <a:ext cx="5724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 5 - Quality Control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0495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i="1" dirty="0">
                <a:solidFill>
                  <a:srgbClr val="8A0000"/>
                </a:solidFill>
              </a:rPr>
              <a:t>The system used by a Contractor party to monitor, assess and adjust their production or placement processes to ensure that the final product will meet the specified level of </a:t>
            </a:r>
            <a:r>
              <a:rPr lang="en-US" altLang="en-US" sz="2800" b="1" i="1" dirty="0" smtClean="0">
                <a:solidFill>
                  <a:srgbClr val="8A0000"/>
                </a:solidFill>
              </a:rPr>
              <a:t>quality</a:t>
            </a:r>
            <a:r>
              <a:rPr lang="en-US" altLang="en-US" sz="2800" b="1" i="1" dirty="0" smtClean="0">
                <a:solidFill>
                  <a:srgbClr val="C00000"/>
                </a:solidFill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422" y="514350"/>
            <a:ext cx="7212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Acceptable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</a:t>
            </a:r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 Plan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76350"/>
            <a:ext cx="802005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5715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Scope and Reference Documents </a:t>
            </a:r>
            <a:endParaRPr lang="en-US" sz="2400" dirty="0">
              <a:solidFill>
                <a:srgbClr val="002060"/>
              </a:solidFill>
            </a:endParaRPr>
          </a:p>
          <a:p>
            <a:pPr marL="685800" indent="-5715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Definitions </a:t>
            </a:r>
            <a:endParaRPr lang="en-US" sz="2400" dirty="0">
              <a:solidFill>
                <a:srgbClr val="002060"/>
              </a:solidFill>
            </a:endParaRPr>
          </a:p>
          <a:p>
            <a:pPr marL="685800" indent="-5715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Quality Control Personnel </a:t>
            </a:r>
          </a:p>
          <a:p>
            <a:pPr marL="685800" indent="-5715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Quality Control Testing Facilities and Equipment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685800" indent="-5715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Materials Control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685800" indent="-5715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Quality Control Sampling and Testing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685800" indent="-5715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Production Equipment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685800" indent="-5715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Treatment  Placement and Workmanship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685800" indent="-5715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Documentation</a:t>
            </a:r>
          </a:p>
          <a:p>
            <a:pPr marL="685800" indent="-6858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Non-Conformance and Corrective Action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514350"/>
            <a:ext cx="5904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Plan Parts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39228"/>
            <a:ext cx="76962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2800"/>
              </a:lnSpc>
              <a:spcAft>
                <a:spcPts val="1200"/>
              </a:spcAft>
              <a:buFontTx/>
              <a:buAutoNum type="arabicPeriod"/>
            </a:pPr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and </a:t>
            </a: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</a:t>
            </a:r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114550"/>
            <a:ext cx="8229600" cy="1785104"/>
          </a:xfrm>
          <a:prstGeom prst="rect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ASTM Standards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AASHTO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and Technical Bulletins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Special Provisions </a:t>
            </a:r>
          </a:p>
        </p:txBody>
      </p:sp>
    </p:spTree>
    <p:extLst>
      <p:ext uri="{BB962C8B-B14F-4D97-AF65-F5344CB8AC3E}">
        <p14:creationId xmlns:p14="http://schemas.microsoft.com/office/powerpoint/2010/main" val="41540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439228"/>
            <a:ext cx="76962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2800"/>
              </a:lnSpc>
              <a:spcAft>
                <a:spcPts val="1200"/>
              </a:spcAft>
              <a:buFont typeface="+mj-lt"/>
              <a:buAutoNum type="arabicPeriod" startAt="2"/>
            </a:pPr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 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062" y="2114550"/>
            <a:ext cx="7920937" cy="461665"/>
          </a:xfrm>
          <a:prstGeom prst="rect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457200" indent="-342900"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Terms Used in QC Plan Clear and Distinct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514350"/>
            <a:ext cx="5904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Plan Parts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1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439228"/>
            <a:ext cx="76962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28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</a:t>
            </a: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PERSONNEL </a:t>
            </a:r>
            <a:endParaRPr lang="en-US" sz="2800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4" y="2114550"/>
            <a:ext cx="7934325" cy="1323439"/>
          </a:xfrm>
          <a:prstGeom prst="rect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Personnel Responsible for QC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Subcontractors Responsible for QC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Suppliers Meeting Testing Requirements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514350"/>
            <a:ext cx="5904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Plan Parts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0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28750"/>
            <a:ext cx="8286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QUALITY </a:t>
            </a: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TESTING FACILITIES </a:t>
            </a:r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</a:t>
            </a:r>
            <a:r>
              <a:rPr lang="en-US" sz="2000" b="1" dirty="0">
                <a:solidFill>
                  <a:srgbClr val="000000"/>
                </a:solidFill>
              </a:rPr>
              <a:t> 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514350"/>
            <a:ext cx="5904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Plan Parts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71750"/>
            <a:ext cx="80010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Used for Material Sampling and Testing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Used for Mix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Designs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40005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&gt;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Accredited Laboratories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2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2875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MATERIALS </a:t>
            </a: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 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514350"/>
            <a:ext cx="5904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Plan Parts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114550"/>
            <a:ext cx="80010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Materials Used in Treatment are Identified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Approved Material Sources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Requirements and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Stockpiling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Provisions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53336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	QUALITY </a:t>
            </a: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SAMPLING </a:t>
            </a:r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514350"/>
            <a:ext cx="5904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Plan Parts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71750"/>
            <a:ext cx="7924800" cy="1785104"/>
          </a:xfrm>
          <a:prstGeom prst="rect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Size Defined for Sampling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Identification System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Retention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Procedures for Samples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Methods, Test Procedures and Frequency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5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28750"/>
            <a:ext cx="666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	PRODUCTION </a:t>
            </a: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</a:t>
            </a:r>
            <a:endParaRPr lang="en-US" sz="2800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514350"/>
            <a:ext cx="5904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Plan Parts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350" y="2114550"/>
            <a:ext cx="7620000" cy="861774"/>
          </a:xfrm>
          <a:prstGeom prst="rect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All Equipment Used During Construction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Spec Sheets for Major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76400" y="3105150"/>
            <a:ext cx="5723537" cy="1860233"/>
            <a:chOff x="381000" y="3105150"/>
            <a:chExt cx="5723537" cy="1860233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105150"/>
              <a:ext cx="3023616" cy="186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109151"/>
              <a:ext cx="2599337" cy="185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18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1212830"/>
            <a:ext cx="803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	PLACEMENT and </a:t>
            </a: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WORKMANSHIP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514350"/>
            <a:ext cx="5904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Plan Parts</a:t>
            </a: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85950"/>
            <a:ext cx="8153400" cy="3016210"/>
          </a:xfrm>
          <a:prstGeom prst="rect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 Procedure for Equipment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Checks, Inspection Methods and Frequency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Procedures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Pre-Production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Control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Checks</a:t>
            </a:r>
          </a:p>
          <a:p>
            <a:pPr marL="457200" indent="-3429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  <a:p>
            <a:pPr marL="1371600" indent="-4572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Control</a:t>
            </a:r>
          </a:p>
          <a:p>
            <a:pPr marL="1371600" indent="-4572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 Coat, etc.</a:t>
            </a:r>
          </a:p>
        </p:txBody>
      </p:sp>
    </p:spTree>
    <p:extLst>
      <p:ext uri="{BB962C8B-B14F-4D97-AF65-F5344CB8AC3E}">
        <p14:creationId xmlns:p14="http://schemas.microsoft.com/office/powerpoint/2010/main" val="26116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919" y="361950"/>
            <a:ext cx="55451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Successful Preservation</a:t>
            </a:r>
          </a:p>
          <a:p>
            <a:pPr marL="0" marR="0" lvl="0" indent="0" algn="ctr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Treatment Examples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1711967"/>
            <a:ext cx="8660588" cy="2714498"/>
            <a:chOff x="273421" y="1711967"/>
            <a:chExt cx="8660588" cy="271449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1" y="2390225"/>
              <a:ext cx="2972667" cy="2036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06600" y="2468655"/>
              <a:ext cx="2749924" cy="1797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66677" y="1810966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Chip Seal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2645" y="1820955"/>
              <a:ext cx="2904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Micro Surfacing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82019" y="2475576"/>
              <a:ext cx="2651990" cy="1789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92689" y="1711967"/>
              <a:ext cx="2209800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Dowel Bar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Retrofit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8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1200150"/>
            <a:ext cx="81915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/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	PLACEMENT and WORKMANSHIP - </a:t>
            </a:r>
            <a:r>
              <a:rPr lang="en-US" sz="20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</a:t>
            </a:r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514350"/>
            <a:ext cx="5904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Plan Parts</a:t>
            </a: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114550"/>
            <a:ext cx="8077200" cy="2862322"/>
          </a:xfrm>
          <a:prstGeom prst="rect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Factors That Can Affect Production Results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Protocols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Proper Workmanship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QC Activities, Test Frequencies, and Inspection Methods</a:t>
            </a:r>
          </a:p>
          <a:p>
            <a:pPr marL="457200" indent="-3429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Cleanup</a:t>
            </a:r>
          </a:p>
          <a:p>
            <a:pPr marL="1371600" indent="-4572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</a:t>
            </a:r>
          </a:p>
          <a:p>
            <a:pPr marL="1371600" indent="-457200">
              <a:lnSpc>
                <a:spcPts val="24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Project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1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2875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000" b="1" dirty="0" smtClean="0">
                <a:solidFill>
                  <a:srgbClr val="8A0000"/>
                </a:solidFill>
              </a:rPr>
              <a:t>  </a:t>
            </a:r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	 DOCUMENTATION </a:t>
            </a:r>
            <a:endParaRPr lang="en-US" sz="2800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14350"/>
            <a:ext cx="5904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Plan Parts</a:t>
            </a: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74" y="2114550"/>
            <a:ext cx="7896225" cy="2308324"/>
          </a:xfrm>
          <a:prstGeom prst="rect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457200" indent="-342900"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Reporting Forms</a:t>
            </a:r>
          </a:p>
          <a:p>
            <a:pPr marL="457200" indent="-342900"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Control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</a:p>
          <a:p>
            <a:pPr marL="1371600" indent="-457200"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and Testing Results</a:t>
            </a:r>
          </a:p>
          <a:p>
            <a:pPr marL="1371600" indent="-457200"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Production Records</a:t>
            </a:r>
          </a:p>
          <a:p>
            <a:pPr marL="1371600" indent="-457200"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Non-Conformance Report</a:t>
            </a:r>
          </a:p>
          <a:p>
            <a:pPr marL="1371600" indent="-457200"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Retention Details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3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2875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/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	NON-CONFORMANCE and </a:t>
            </a: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CORRECTIVE </a:t>
            </a:r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</a:t>
            </a:r>
            <a:endParaRPr lang="en-US" sz="2800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14350"/>
            <a:ext cx="5904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Plan Parts</a:t>
            </a: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71750"/>
            <a:ext cx="7772400" cy="1256754"/>
          </a:xfrm>
          <a:prstGeom prst="rect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457200" indent="-342900"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Corrective Actions Described for:</a:t>
            </a:r>
          </a:p>
          <a:p>
            <a:pPr marL="1371600" indent="-457200">
              <a:lnSpc>
                <a:spcPts val="28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Not Meeting Specifications</a:t>
            </a:r>
          </a:p>
          <a:p>
            <a:pPr marL="1371600" indent="-457200">
              <a:lnSpc>
                <a:spcPts val="28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Potential Defects in Workmanship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7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2875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/>
            <a:r>
              <a:rPr lang="en-US" sz="28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APPENDICES – Supporting Documents</a:t>
            </a:r>
            <a:endParaRPr lang="en-US" sz="2800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14350"/>
            <a:ext cx="5904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Control Plan Parts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2114550"/>
            <a:ext cx="7772400" cy="2246769"/>
          </a:xfrm>
          <a:prstGeom prst="rect">
            <a:avLst/>
          </a:prstGeom>
          <a:solidFill>
            <a:schemeClr val="bg1"/>
          </a:solidFill>
          <a:ln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Organization Chart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Resumes of QC Personnel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 Certifications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Specifications</a:t>
            </a:r>
          </a:p>
          <a:p>
            <a:pPr marL="457200" indent="-342900">
              <a:lnSpc>
                <a:spcPts val="2400"/>
              </a:lnSpc>
              <a:spcAft>
                <a:spcPts val="12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Report Forms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9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9455" y="514350"/>
            <a:ext cx="8845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 6 - Agency / Owner - Acceptance</a:t>
            </a:r>
            <a:endParaRPr lang="en-US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800350"/>
            <a:ext cx="2880610" cy="216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1352550"/>
            <a:ext cx="80010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8A0000"/>
                </a:solidFill>
              </a:rPr>
              <a:t>Acceptance is the process which the Agency, Owner, or Designated Agent determines whether the quality of the product meets the contract requirements.</a:t>
            </a:r>
            <a:endParaRPr lang="en-US" sz="2800" b="1" i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428750"/>
            <a:ext cx="845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8A0000"/>
                </a:solidFill>
              </a:rPr>
              <a:t>The Agency, Owner, </a:t>
            </a:r>
            <a:r>
              <a:rPr lang="en-US" altLang="en-US" sz="2800" b="1" dirty="0">
                <a:solidFill>
                  <a:srgbClr val="8A0000"/>
                </a:solidFill>
              </a:rPr>
              <a:t>or </a:t>
            </a:r>
            <a:r>
              <a:rPr lang="en-US" altLang="en-US" sz="2800" b="1" dirty="0" smtClean="0">
                <a:solidFill>
                  <a:srgbClr val="8A0000"/>
                </a:solidFill>
              </a:rPr>
              <a:t>Designated Agent will</a:t>
            </a:r>
            <a:r>
              <a:rPr lang="en-US" altLang="en-US" sz="2800" b="1" i="1" dirty="0" smtClean="0">
                <a:solidFill>
                  <a:srgbClr val="8A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8A0000"/>
                </a:solidFill>
              </a:rPr>
              <a:t>verify the degree of compliance by</a:t>
            </a:r>
            <a:r>
              <a:rPr lang="en-US" altLang="en-US" sz="2800" b="1" dirty="0">
                <a:solidFill>
                  <a:srgbClr val="8A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8A0000"/>
                </a:solidFill>
              </a:rPr>
              <a:t>independently performing:</a:t>
            </a:r>
          </a:p>
          <a:p>
            <a:pPr marL="1028700" lvl="1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―"/>
            </a:pPr>
            <a:r>
              <a:rPr lang="en-US" altLang="en-US" sz="2400" dirty="0" smtClean="0">
                <a:solidFill>
                  <a:srgbClr val="002060"/>
                </a:solidFill>
              </a:rPr>
              <a:t>Random Material Sampling and Testing</a:t>
            </a:r>
          </a:p>
          <a:p>
            <a:pPr marL="1028700" lvl="1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―"/>
            </a:pPr>
            <a:r>
              <a:rPr lang="en-US" altLang="en-US" sz="2400" dirty="0" smtClean="0">
                <a:solidFill>
                  <a:srgbClr val="002060"/>
                </a:solidFill>
              </a:rPr>
              <a:t>Inspection of Workmanship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9639" y="514350"/>
            <a:ext cx="6784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Agency / Owner - Acceptance</a:t>
            </a:r>
            <a:endParaRPr lang="en-US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639" y="2038350"/>
            <a:ext cx="1609483" cy="230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5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639" y="514350"/>
            <a:ext cx="6784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Agency / Owner - Acceptance</a:t>
            </a:r>
            <a:endParaRPr lang="en-US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76350"/>
            <a:ext cx="7848600" cy="360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800"/>
              </a:lnSpc>
              <a:spcAft>
                <a:spcPts val="1800"/>
              </a:spcAft>
              <a:buClr>
                <a:srgbClr val="8A0000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8A0000"/>
                </a:solidFill>
              </a:rPr>
              <a:t>The objectives of acceptance are to:</a:t>
            </a:r>
          </a:p>
          <a:p>
            <a:pPr marL="10287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b="1" dirty="0" smtClean="0">
                <a:solidFill>
                  <a:srgbClr val="002060"/>
                </a:solidFill>
              </a:rPr>
              <a:t>Perform sampling and testing for key quality characteristics.</a:t>
            </a:r>
          </a:p>
          <a:p>
            <a:pPr marL="10287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b="1" dirty="0" smtClean="0">
                <a:solidFill>
                  <a:srgbClr val="002060"/>
                </a:solidFill>
              </a:rPr>
              <a:t>Inspect to identify visually deficient work.</a:t>
            </a:r>
          </a:p>
          <a:p>
            <a:pPr marL="10287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b="1" dirty="0" smtClean="0">
                <a:solidFill>
                  <a:srgbClr val="002060"/>
                </a:solidFill>
              </a:rPr>
              <a:t>Measure the quality of all materials produced and placed by the contractor.</a:t>
            </a:r>
          </a:p>
          <a:p>
            <a:pPr marL="1028700" indent="-457200">
              <a:lnSpc>
                <a:spcPts val="30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b="1" dirty="0" smtClean="0">
                <a:solidFill>
                  <a:srgbClr val="002060"/>
                </a:solidFill>
              </a:rPr>
              <a:t>Determine the corresponding payment the contractor should receive.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2567" y="514350"/>
            <a:ext cx="42199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Assurance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5255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>
              <a:buClr>
                <a:srgbClr val="8A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8A0000"/>
                </a:solidFill>
              </a:rPr>
              <a:t>Quality is critical </a:t>
            </a:r>
            <a:r>
              <a:rPr lang="en-US" sz="2800" b="1" dirty="0" smtClean="0">
                <a:solidFill>
                  <a:srgbClr val="8A0000"/>
                </a:solidFill>
              </a:rPr>
              <a:t>for the contractor to achieve customer satisfaction </a:t>
            </a:r>
            <a:r>
              <a:rPr lang="en-US" sz="2800" b="1" dirty="0" smtClean="0">
                <a:solidFill>
                  <a:srgbClr val="8A0000"/>
                </a:solidFill>
              </a:rPr>
              <a:t>and </a:t>
            </a:r>
            <a:r>
              <a:rPr lang="en-US" sz="2800" b="1" dirty="0" smtClean="0">
                <a:solidFill>
                  <a:srgbClr val="8A0000"/>
                </a:solidFill>
              </a:rPr>
              <a:t>retain future  </a:t>
            </a:r>
            <a:r>
              <a:rPr lang="en-US" sz="2800" b="1" dirty="0" smtClean="0">
                <a:solidFill>
                  <a:srgbClr val="8A0000"/>
                </a:solidFill>
              </a:rPr>
              <a:t>pavement preservation </a:t>
            </a:r>
            <a:r>
              <a:rPr lang="en-US" sz="2800" b="1" dirty="0" smtClean="0">
                <a:solidFill>
                  <a:srgbClr val="8A0000"/>
                </a:solidFill>
              </a:rPr>
              <a:t>work. </a:t>
            </a:r>
            <a:endParaRPr lang="en-US" sz="2800" b="1" dirty="0">
              <a:solidFill>
                <a:srgbClr val="8A0000"/>
              </a:solidFill>
            </a:endParaRPr>
          </a:p>
        </p:txBody>
      </p:sp>
      <p:pic>
        <p:nvPicPr>
          <p:cNvPr id="9218" name="Picture 2" descr="Image result for smiley face png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718495"/>
            <a:ext cx="2218949" cy="22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2567" y="514350"/>
            <a:ext cx="42199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Quality Assurance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5255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14350">
              <a:buClr>
                <a:srgbClr val="8A0000"/>
              </a:buClr>
              <a:buFont typeface="+mj-lt"/>
              <a:buAutoNum type="arabicPeriod" startAt="2"/>
            </a:pPr>
            <a:r>
              <a:rPr lang="en-US" sz="2800" b="1" dirty="0" smtClean="0">
                <a:solidFill>
                  <a:srgbClr val="8A0000"/>
                </a:solidFill>
              </a:rPr>
              <a:t>Quality pavement preservation treatments make an important contribution to long-term revenue and profitability. </a:t>
            </a:r>
            <a:endParaRPr lang="en-US" sz="2800" b="1" dirty="0">
              <a:solidFill>
                <a:srgbClr val="8A0000"/>
              </a:solidFill>
            </a:endParaRPr>
          </a:p>
        </p:txBody>
      </p:sp>
      <p:pic>
        <p:nvPicPr>
          <p:cNvPr id="8194" name="Picture 2" descr="Image result for profitabilit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800350"/>
            <a:ext cx="1904762" cy="19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" y="685800"/>
            <a:ext cx="4816475" cy="360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1897581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/>
              </a:rPr>
              <a:t>Questions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1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70"/>
          <a:stretch/>
        </p:blipFill>
        <p:spPr bwMode="auto">
          <a:xfrm>
            <a:off x="2895600" y="1851043"/>
            <a:ext cx="3100388" cy="298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8600" y="361950"/>
            <a:ext cx="739176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So what are the prime</a:t>
            </a:r>
            <a:r>
              <a:rPr kumimoji="0" lang="en-US" sz="3600" b="1" i="0" u="none" strike="noStrike" kern="1200" cap="none" spc="0" normalizeH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factors for</a:t>
            </a:r>
          </a:p>
          <a:p>
            <a:pPr marL="0" marR="0" lvl="0" indent="0" algn="ctr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</a:t>
            </a: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uccessful preservation</a:t>
            </a:r>
          </a:p>
          <a:p>
            <a:pPr marL="0" marR="0" lvl="0" indent="0" algn="ctr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reatments?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0719" y="361950"/>
            <a:ext cx="6827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Factor 1 – Qualified Personnel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7635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8A0000"/>
                </a:solidFill>
              </a:rPr>
              <a:t>Training is essential for successful pavement preservation projects.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3814479" cy="255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5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946" y="514350"/>
            <a:ext cx="45191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Qualified Personnel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128" y="2661345"/>
            <a:ext cx="3319272" cy="222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27635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8A0000"/>
                </a:solidFill>
              </a:rPr>
              <a:t>Contractor and agency employees need to acquire knowledge about how to build a pavement preservation treatment.</a:t>
            </a:r>
            <a:endParaRPr lang="en-US" sz="2800" b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5255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8A0000"/>
                </a:solidFill>
              </a:rPr>
              <a:t>Technicians conducting material sampling and testing for quality acceptance or quality control activities need to be certified by a nationally recognized organization.  </a:t>
            </a:r>
            <a:endParaRPr lang="en-US" sz="2800" b="1" dirty="0">
              <a:solidFill>
                <a:srgbClr val="8A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181348"/>
            <a:ext cx="6375368" cy="157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82946" y="514350"/>
            <a:ext cx="45191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Qualified Personnel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2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352550"/>
            <a:ext cx="8229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8A0000"/>
                </a:solidFill>
              </a:rPr>
              <a:t>Certain contractor employees need to be certified for the treatment(s) they construct.</a:t>
            </a:r>
          </a:p>
          <a:p>
            <a:pPr marL="457200" indent="-4572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8A0000"/>
                </a:solidFill>
              </a:rPr>
              <a:t>These employees should include:</a:t>
            </a:r>
          </a:p>
          <a:p>
            <a:pPr marL="1028700" indent="-457200">
              <a:lnSpc>
                <a:spcPts val="28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b="1" dirty="0" smtClean="0">
                <a:solidFill>
                  <a:srgbClr val="002060"/>
                </a:solidFill>
              </a:rPr>
              <a:t>Superintendents</a:t>
            </a:r>
          </a:p>
          <a:p>
            <a:pPr marL="1028700" indent="-457200">
              <a:lnSpc>
                <a:spcPts val="28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b="1" dirty="0" smtClean="0">
                <a:solidFill>
                  <a:srgbClr val="002060"/>
                </a:solidFill>
              </a:rPr>
              <a:t>Foreman</a:t>
            </a:r>
          </a:p>
          <a:p>
            <a:pPr marL="1028700" indent="-457200">
              <a:lnSpc>
                <a:spcPts val="2800"/>
              </a:lnSpc>
              <a:spcAft>
                <a:spcPts val="600"/>
              </a:spcAft>
              <a:buClr>
                <a:srgbClr val="8A0000"/>
              </a:buClr>
              <a:buFont typeface="Arial" panose="020B0604020202020204" pitchFamily="34" charset="0"/>
              <a:buChar char="─"/>
            </a:pPr>
            <a:r>
              <a:rPr lang="en-US" sz="2400" b="1" dirty="0" smtClean="0">
                <a:solidFill>
                  <a:srgbClr val="002060"/>
                </a:solidFill>
              </a:rPr>
              <a:t>Operators of major equipment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811780"/>
            <a:ext cx="2057400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82946" y="514350"/>
            <a:ext cx="45191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Qualified Personnel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138" y="1205653"/>
            <a:ext cx="847126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en-US" sz="2800" b="1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confirmation that a person has the necessary knowledge of a specific pavement preservation treatment </a:t>
            </a:r>
            <a:r>
              <a:rPr lang="en-US" sz="2800" b="1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 b="1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 from a recognized independent third party specializing in the field.</a:t>
            </a:r>
            <a:endParaRPr lang="en-US" sz="2800" dirty="0">
              <a:solidFill>
                <a:srgbClr val="8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040" y="2952750"/>
            <a:ext cx="2483360" cy="186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82946" y="514350"/>
            <a:ext cx="45191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Qualified Personnel</a:t>
            </a:r>
            <a:endParaRPr lang="en-US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7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PP Beig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CPP Beig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NCPP Beige</Template>
  <TotalTime>500</TotalTime>
  <Words>953</Words>
  <Application>Microsoft Office PowerPoint</Application>
  <PresentationFormat>On-screen Show (16:9)</PresentationFormat>
  <Paragraphs>201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NCPP Beige</vt:lpstr>
      <vt:lpstr>1_NCPP Beige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 College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Galehouse</dc:creator>
  <cp:lastModifiedBy>Larry Galehouse</cp:lastModifiedBy>
  <cp:revision>51</cp:revision>
  <dcterms:created xsi:type="dcterms:W3CDTF">2018-08-25T23:44:14Z</dcterms:created>
  <dcterms:modified xsi:type="dcterms:W3CDTF">2018-11-14T15:43:48Z</dcterms:modified>
</cp:coreProperties>
</file>